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1" r:id="rId4"/>
    <p:sldId id="274" r:id="rId5"/>
    <p:sldId id="262" r:id="rId6"/>
    <p:sldId id="263" r:id="rId7"/>
    <p:sldId id="265" r:id="rId8"/>
    <p:sldId id="266" r:id="rId9"/>
    <p:sldId id="272" r:id="rId10"/>
    <p:sldId id="260" r:id="rId11"/>
    <p:sldId id="267" r:id="rId12"/>
    <p:sldId id="268" r:id="rId13"/>
    <p:sldId id="264" r:id="rId14"/>
    <p:sldId id="273" r:id="rId15"/>
    <p:sldId id="259" r:id="rId16"/>
    <p:sldId id="258" r:id="rId17"/>
    <p:sldId id="269" r:id="rId18"/>
    <p:sldId id="270" r:id="rId19"/>
    <p:sldId id="261" r:id="rId20"/>
  </p:sldIdLst>
  <p:sldSz cx="9144000" cy="6858000" type="screen4x3"/>
  <p:notesSz cx="6881813" cy="100155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D1EB-14CD-4BD2-A017-FE2BED247EA3}" type="datetimeFigureOut">
              <a:rPr kumimoji="1" lang="ja-JP" altLang="en-US" smtClean="0"/>
              <a:pPr/>
              <a:t>2014/11/18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2781-2BA7-469E-906C-1C8809F8D1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88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61E2F746-2AE3-45BB-A5EF-EFB862FBC400}" type="datetimeFigureOut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9978"/>
            <a:ext cx="5505450" cy="3943618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3DA4BB6A-2562-48EA-8135-FA3C4881BC7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981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03737" cy="3379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B6A-2562-48EA-8135-FA3C4881BC7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22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B6A-2562-48EA-8135-FA3C4881BC7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71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B6A-2562-48EA-8135-FA3C4881BC7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00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B6A-2562-48EA-8135-FA3C4881BC7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653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Ga</a:t>
            </a:r>
            <a:r>
              <a:rPr lang="ja-JP" altLang="en-US" dirty="0" smtClean="0"/>
              <a:t>はレアメタルと呼ばれ、日本はリサイクルを除くと、そのすべてを中国、台湾、カザフスタンなどからの輸入に頼っている。</a:t>
            </a:r>
            <a:r>
              <a:rPr lang="en-US" altLang="ja-JP" dirty="0" smtClean="0"/>
              <a:t>2050</a:t>
            </a:r>
            <a:r>
              <a:rPr lang="ja-JP" altLang="en-US" dirty="0" smtClean="0"/>
              <a:t>年までの需要量が埋蔵量の</a:t>
            </a:r>
            <a:r>
              <a:rPr lang="en-US" altLang="ja-JP" dirty="0" smtClean="0"/>
              <a:t>6</a:t>
            </a:r>
            <a:r>
              <a:rPr lang="ja-JP" altLang="en-US" dirty="0" smtClean="0"/>
              <a:t>倍と予測されている。供給不足の可能性が考えられる。</a:t>
            </a:r>
            <a:endParaRPr lang="en-US" altLang="ja-JP" dirty="0" smtClean="0"/>
          </a:p>
          <a:p>
            <a:r>
              <a:rPr lang="ja-JP" altLang="en-US" dirty="0" smtClean="0"/>
              <a:t>それに比べて</a:t>
            </a:r>
            <a:r>
              <a:rPr lang="en-US" altLang="ja-JP" dirty="0" smtClean="0"/>
              <a:t>Zn</a:t>
            </a:r>
            <a:r>
              <a:rPr lang="ja-JP" altLang="en-US" dirty="0" smtClean="0"/>
              <a:t>はベースメタルと呼ばれ、社会で大量に使用され、生産量が多い。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B6A-2562-48EA-8135-FA3C4881BC7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1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EC0E-00A4-4EE5-BE6D-43529ED407BC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797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B99F-EB16-45EA-AB12-1316031BEF99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3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2638-3082-42CE-9F81-8C288FA9FFBB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96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12B-5578-46F2-BBAE-FFD9904C852B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89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F2A1-3A03-4F10-96E8-4D59E99EE660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15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1F3A-614D-4912-8DB1-D565DE01CFE2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802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85F4-5277-4284-B671-FB9C51B31500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9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B2CE-9A0C-42DB-B40B-9F36C4DC1C06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89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B2C-A08A-4732-B1FC-D357B1467947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0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D3FE-2042-4745-A256-601F4E01C30B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30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5E09-5D3D-496C-A1C2-7D5364D8F95D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6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1157-CACB-4588-81CE-BD5F1C383078}" type="datetime1">
              <a:rPr kumimoji="1" lang="ja-JP" altLang="en-US" smtClean="0"/>
              <a:pPr/>
              <a:t>2014/11/18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2560-4880-48B8-A129-BE4D7F5DF7E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6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5602" y="2264325"/>
            <a:ext cx="8588267" cy="1672829"/>
          </a:xfrm>
        </p:spPr>
        <p:txBody>
          <a:bodyPr>
            <a:normAutofit/>
          </a:bodyPr>
          <a:lstStyle/>
          <a:p>
            <a:r>
              <a:rPr lang="en-US" altLang="ja-JP" sz="3600" b="1" dirty="0"/>
              <a:t>Observation of ultrafast nonlinear response due to coherent coupling between light and confined excitons in a </a:t>
            </a:r>
            <a:r>
              <a:rPr lang="en-US" altLang="ja-JP" sz="3600" b="1" dirty="0" err="1"/>
              <a:t>ZnO</a:t>
            </a:r>
            <a:r>
              <a:rPr lang="en-US" altLang="ja-JP" sz="3600" b="1" dirty="0"/>
              <a:t> crystalline film</a:t>
            </a:r>
            <a:endParaRPr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60735" y="4585982"/>
            <a:ext cx="6858000" cy="1241823"/>
          </a:xfrm>
        </p:spPr>
        <p:txBody>
          <a:bodyPr>
            <a:normAutofit/>
          </a:bodyPr>
          <a:lstStyle/>
          <a:p>
            <a:r>
              <a:rPr lang="en-US" altLang="ja-JP" sz="2100" dirty="0" err="1" smtClean="0"/>
              <a:t>Ashida</a:t>
            </a:r>
            <a:r>
              <a:rPr lang="en-US" altLang="ja-JP" sz="2100" smtClean="0"/>
              <a:t> Lab.</a:t>
            </a:r>
            <a:endParaRPr lang="en-US" altLang="ja-JP" sz="2100" dirty="0"/>
          </a:p>
          <a:p>
            <a:r>
              <a:rPr lang="en-US" altLang="ja-JP" sz="2100" dirty="0"/>
              <a:t>Subaru Saeki</a:t>
            </a:r>
          </a:p>
          <a:p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8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between </a:t>
            </a:r>
            <a:r>
              <a:rPr kumimoji="1" lang="en-US" altLang="ja-JP" dirty="0" err="1" smtClean="0"/>
              <a:t>ZnO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and </a:t>
            </a:r>
            <a:r>
              <a:rPr kumimoji="1" lang="en-US" altLang="ja-JP" dirty="0" err="1" smtClean="0"/>
              <a:t>GaN</a:t>
            </a:r>
            <a:endParaRPr kumimoji="1" lang="ja-JP" altLang="en-US" strike="dblStrik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275" y="3765874"/>
            <a:ext cx="4529692" cy="73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200" dirty="0" smtClean="0"/>
              <a:t>ZnO and GaN have attracted attention as wide band gap semiconductor.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72703"/>
              </p:ext>
            </p:extLst>
          </p:nvPr>
        </p:nvGraphicFramePr>
        <p:xfrm>
          <a:off x="690353" y="1700050"/>
          <a:ext cx="5367704" cy="1508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17299"/>
                <a:gridCol w="936005"/>
                <a:gridCol w="914400"/>
              </a:tblGrid>
              <a:tr h="379329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ZnO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GaN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Room temperature</a:t>
                      </a:r>
                      <a:r>
                        <a:rPr lang="en-US" altLang="ja-JP" sz="1800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and gap (eV)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3.37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Exciton binding energy (meV)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Exciton Bohr radius (nm)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グループ化 4"/>
          <p:cNvGrpSpPr>
            <a:grpSpLocks/>
          </p:cNvGrpSpPr>
          <p:nvPr/>
        </p:nvGrpSpPr>
        <p:grpSpPr bwMode="auto">
          <a:xfrm>
            <a:off x="6905983" y="1256586"/>
            <a:ext cx="1161332" cy="1658859"/>
            <a:chOff x="281616" y="2497126"/>
            <a:chExt cx="1465480" cy="2075288"/>
          </a:xfrm>
        </p:grpSpPr>
        <p:grpSp>
          <p:nvGrpSpPr>
            <p:cNvPr id="7" name="グループ化 5"/>
            <p:cNvGrpSpPr>
              <a:grpSpLocks/>
            </p:cNvGrpSpPr>
            <p:nvPr/>
          </p:nvGrpSpPr>
          <p:grpSpPr bwMode="auto">
            <a:xfrm>
              <a:off x="281616" y="2497126"/>
              <a:ext cx="1441925" cy="1796069"/>
              <a:chOff x="281616" y="2471419"/>
              <a:chExt cx="1441925" cy="1796069"/>
            </a:xfrm>
          </p:grpSpPr>
          <p:grpSp>
            <p:nvGrpSpPr>
              <p:cNvPr id="9" name="Group 61"/>
              <p:cNvGrpSpPr>
                <a:grpSpLocks noChangeAspect="1"/>
              </p:cNvGrpSpPr>
              <p:nvPr/>
            </p:nvGrpSpPr>
            <p:grpSpPr bwMode="auto">
              <a:xfrm rot="10800000">
                <a:off x="377447" y="2755319"/>
                <a:ext cx="1346094" cy="1512169"/>
                <a:chOff x="512" y="3432"/>
                <a:chExt cx="164" cy="196"/>
              </a:xfrm>
            </p:grpSpPr>
            <p:sp>
              <p:nvSpPr>
                <p:cNvPr id="1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456"/>
                  <a:ext cx="144" cy="14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ja-JP" altLang="en-US" sz="1800" dirty="0"/>
                </a:p>
              </p:txBody>
            </p:sp>
            <p:sp>
              <p:nvSpPr>
                <p:cNvPr id="12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12" y="3432"/>
                  <a:ext cx="96" cy="9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ja-JP" altLang="en-US" sz="1800" dirty="0"/>
                </a:p>
              </p:txBody>
            </p:sp>
            <p:sp>
              <p:nvSpPr>
                <p:cNvPr id="13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80" y="3532"/>
                  <a:ext cx="96" cy="96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HG丸ｺﾞｼｯｸM-PRO" panose="020F0600000000000000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ja-JP" altLang="en-US" sz="1800" dirty="0"/>
                </a:p>
              </p:txBody>
            </p:sp>
          </p:grpSp>
          <p:sp>
            <p:nvSpPr>
              <p:cNvPr id="1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81616" y="2471419"/>
                <a:ext cx="1441925" cy="46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anose="020B0603020202020204" pitchFamily="34" charset="0"/>
                    <a:ea typeface="HG丸ｺﾞｼｯｸM-PRO" panose="020F0600000000000000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800" dirty="0"/>
                  <a:t>electron</a:t>
                </a:r>
                <a:endParaRPr lang="ja-JP" altLang="en-US" sz="1800" dirty="0"/>
              </a:p>
            </p:txBody>
          </p:sp>
        </p:grpSp>
        <p:sp>
          <p:nvSpPr>
            <p:cNvPr id="8" name="テキスト ボックス 10"/>
            <p:cNvSpPr txBox="1">
              <a:spLocks noChangeArrowheads="1"/>
            </p:cNvSpPr>
            <p:nvPr/>
          </p:nvSpPr>
          <p:spPr bwMode="auto">
            <a:xfrm>
              <a:off x="959139" y="4203082"/>
              <a:ext cx="787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 kumimoji="1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 kumimoji="1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 kumimoji="1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 kumimoji="1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 kumimoji="1">
                  <a:solidFill>
                    <a:schemeClr val="tx1"/>
                  </a:solidFill>
                  <a:latin typeface="Trebuchet MS" panose="020B0603020202020204" pitchFamily="34" charset="0"/>
                  <a:ea typeface="HG丸ｺﾞｼｯｸM-PRO" panose="020F0600000000000000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dirty="0"/>
                <a:t>hole</a:t>
              </a:r>
              <a:endParaRPr lang="ja-JP" altLang="en-US" sz="18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7569917" y="1726270"/>
            <a:ext cx="166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polarization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23820" y="3015419"/>
            <a:ext cx="225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Binding energy </a:t>
            </a:r>
            <a:r>
              <a:rPr lang="en-US" altLang="ja-JP" dirty="0" smtClean="0"/>
              <a:t>=</a:t>
            </a:r>
          </a:p>
          <a:p>
            <a:r>
              <a:rPr lang="en-US" altLang="ja-JP" dirty="0" smtClean="0"/>
              <a:t> Stability of exciton</a:t>
            </a:r>
            <a:endParaRPr kumimoji="1" lang="ja-JP" altLang="en-US" dirty="0"/>
          </a:p>
        </p:txBody>
      </p:sp>
      <p:pic>
        <p:nvPicPr>
          <p:cNvPr id="16" name="図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00" y="3738818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93991" y="6102358"/>
            <a:ext cx="275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Band structure of ZnO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40903" y="4791147"/>
            <a:ext cx="660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dirty="0" smtClean="0"/>
              <a:t>In terms of stock quantity, stability of </a:t>
            </a:r>
            <a:r>
              <a:rPr lang="en-US" altLang="ja-JP" sz="2100" dirty="0" err="1" smtClean="0"/>
              <a:t>exciton</a:t>
            </a:r>
            <a:r>
              <a:rPr lang="en-US" altLang="ja-JP" sz="2100" dirty="0" smtClean="0"/>
              <a:t> and safety,</a:t>
            </a:r>
          </a:p>
          <a:p>
            <a:pPr algn="ctr"/>
            <a:r>
              <a:rPr kumimoji="1" lang="en-US" altLang="ja-JP" sz="2100" dirty="0" err="1" smtClean="0"/>
              <a:t>ZnO</a:t>
            </a:r>
            <a:r>
              <a:rPr kumimoji="1" lang="en-US" altLang="ja-JP" sz="2100" dirty="0" smtClean="0"/>
              <a:t> is superior to </a:t>
            </a:r>
            <a:r>
              <a:rPr kumimoji="1" lang="en-US" altLang="ja-JP" sz="2100" dirty="0" err="1" smtClean="0"/>
              <a:t>GaN</a:t>
            </a:r>
            <a:r>
              <a:rPr kumimoji="1" lang="en-US" altLang="ja-JP" sz="2100" dirty="0" smtClean="0"/>
              <a:t>.</a:t>
            </a:r>
            <a:endParaRPr kumimoji="1" lang="ja-JP" altLang="en-US" sz="2100" dirty="0"/>
          </a:p>
        </p:txBody>
      </p:sp>
      <p:sp>
        <p:nvSpPr>
          <p:cNvPr id="19" name="下矢印 18"/>
          <p:cNvSpPr/>
          <p:nvPr/>
        </p:nvSpPr>
        <p:spPr>
          <a:xfrm>
            <a:off x="5713664" y="4605552"/>
            <a:ext cx="263504" cy="1135372"/>
          </a:xfrm>
          <a:prstGeom prst="downArrow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36946" y="5926519"/>
            <a:ext cx="4570351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ZnO is expected </a:t>
            </a:r>
            <a:r>
              <a:rPr kumimoji="1" lang="en-US" altLang="ja-JP" sz="2200" dirty="0" smtClean="0"/>
              <a:t>as </a:t>
            </a:r>
            <a:r>
              <a:rPr kumimoji="1" lang="en-US" altLang="ja-JP" sz="2200" dirty="0" smtClean="0"/>
              <a:t>blue light-emitting devices, </a:t>
            </a:r>
            <a:r>
              <a:rPr lang="en-US" altLang="ja-JP" sz="2200" dirty="0" smtClean="0"/>
              <a:t>optoelectronic devices   etc.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871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23510" y="1690691"/>
            <a:ext cx="6696976" cy="405671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Observation </a:t>
            </a:r>
            <a:r>
              <a:rPr lang="en-US" altLang="ja-JP" sz="2000" dirty="0" smtClean="0"/>
              <a:t>of </a:t>
            </a:r>
            <a:r>
              <a:rPr lang="en-US" altLang="ja-JP" sz="2000" dirty="0" smtClean="0"/>
              <a:t>ultrafast radiative decay in CuCl</a:t>
            </a:r>
            <a:r>
              <a:rPr lang="en-US" altLang="ja-JP" sz="2000" dirty="0"/>
              <a:t> crystalline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films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4346810" y="2361350"/>
            <a:ext cx="450376" cy="64144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5398" y="5042381"/>
            <a:ext cx="70332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Observation of </a:t>
            </a:r>
            <a:r>
              <a:rPr lang="en-US" altLang="ja-JP" sz="2400" b="1" dirty="0" smtClean="0"/>
              <a:t>ultrafast and highly efficient </a:t>
            </a:r>
            <a:r>
              <a:rPr lang="en-US" altLang="ja-JP" sz="2400" b="1" dirty="0"/>
              <a:t>nonlinear </a:t>
            </a:r>
            <a:r>
              <a:rPr lang="en-US" altLang="ja-JP" sz="2400" b="1" dirty="0" smtClean="0"/>
              <a:t>response </a:t>
            </a:r>
            <a:r>
              <a:rPr lang="en-US" altLang="ja-JP" sz="2400" b="1" dirty="0"/>
              <a:t>due to coherent coupling between light and confined </a:t>
            </a:r>
            <a:r>
              <a:rPr lang="en-US" altLang="ja-JP" sz="2400" b="1" dirty="0" err="1"/>
              <a:t>excitons</a:t>
            </a:r>
            <a:r>
              <a:rPr lang="en-US" altLang="ja-JP" sz="2400" b="1" dirty="0"/>
              <a:t> in a </a:t>
            </a:r>
            <a:r>
              <a:rPr lang="en-US" altLang="ja-JP" sz="2400" b="1" dirty="0" err="1"/>
              <a:t>ZnO</a:t>
            </a:r>
            <a:r>
              <a:rPr lang="en-US" altLang="ja-JP" sz="2400" b="1" dirty="0"/>
              <a:t> crystalline film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5154" y="3257352"/>
            <a:ext cx="52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Possibility of enhancement of non-linearity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Application possibility for</a:t>
            </a:r>
            <a:r>
              <a:rPr lang="ja-JP" altLang="en-US" sz="2000" dirty="0"/>
              <a:t> </a:t>
            </a:r>
            <a:r>
              <a:rPr lang="en-US" altLang="ja-JP" sz="2000" dirty="0"/>
              <a:t>optical devices  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43762" y="3283714"/>
            <a:ext cx="79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ZnO</a:t>
            </a:r>
            <a:endParaRPr kumimoji="1" lang="ja-JP" altLang="en-US" sz="2800" dirty="0"/>
          </a:p>
        </p:txBody>
      </p:sp>
      <p:sp>
        <p:nvSpPr>
          <p:cNvPr id="12" name="左中かっこ 11"/>
          <p:cNvSpPr/>
          <p:nvPr/>
        </p:nvSpPr>
        <p:spPr>
          <a:xfrm>
            <a:off x="2758164" y="3196384"/>
            <a:ext cx="203401" cy="775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836937" y="3247530"/>
            <a:ext cx="750627" cy="59131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4346810" y="4163785"/>
            <a:ext cx="450376" cy="64144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69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26" y="3930555"/>
            <a:ext cx="4204970" cy="292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94811"/>
            <a:ext cx="2743805" cy="376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Sample </a:t>
            </a:r>
            <a:r>
              <a:rPr lang="en-US" altLang="ja-JP" dirty="0" smtClean="0"/>
              <a:t>(ZnO)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0481" y="1662183"/>
            <a:ext cx="4341519" cy="1245381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kumimoji="1" lang="en-US" altLang="ja-JP" dirty="0" smtClean="0"/>
              <a:t>Pulse laser deposition (PLD) method</a:t>
            </a:r>
          </a:p>
          <a:p>
            <a:r>
              <a:rPr lang="en-US" altLang="ja-JP" dirty="0" smtClean="0"/>
              <a:t>Thickness : 330nm</a:t>
            </a:r>
          </a:p>
          <a:p>
            <a:r>
              <a:rPr kumimoji="1" lang="en-US" altLang="ja-JP" dirty="0" smtClean="0"/>
              <a:t>Substrate : Al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r>
              <a:rPr kumimoji="1" lang="en-US" altLang="ja-JP" sz="1800" dirty="0" smtClean="0"/>
              <a:t> </a:t>
            </a:r>
            <a:r>
              <a:rPr kumimoji="1" lang="en-US" altLang="ja-JP" dirty="0" smtClean="0"/>
              <a:t>(0001)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pic>
        <p:nvPicPr>
          <p:cNvPr id="7" name="Picture 2" descr="D:\平成21年度修了修士\川瀬\修士論文\２章\Graph\図2-4 PLD概略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63" y="507057"/>
            <a:ext cx="3520269" cy="33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699271" y="3232844"/>
            <a:ext cx="357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Providing source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ja-JP" altLang="en-US" dirty="0" smtClean="0"/>
              <a:t> </a:t>
            </a:r>
            <a:r>
              <a:rPr lang="en-US" altLang="ja-JP" dirty="0" smtClean="0"/>
              <a:t>Osaka city university </a:t>
            </a:r>
            <a:r>
              <a:rPr kumimoji="1" lang="en-US" altLang="ja-JP" dirty="0" smtClean="0"/>
              <a:t>Nakayama </a:t>
            </a:r>
            <a:r>
              <a:rPr kumimoji="1" lang="en-US" altLang="ja-JP" dirty="0" smtClean="0"/>
              <a:t>lab.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setup</a:t>
            </a:r>
            <a:r>
              <a:rPr kumimoji="1" lang="en-US" altLang="ja-JP" dirty="0" smtClean="0"/>
              <a:t> (TG configuration)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61184" y="6483286"/>
            <a:ext cx="2057400" cy="365125"/>
          </a:xfrm>
        </p:spPr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97124" y="1690691"/>
            <a:ext cx="8549751" cy="5030999"/>
            <a:chOff x="364572" y="1193701"/>
            <a:chExt cx="8635797" cy="5600340"/>
          </a:xfrm>
        </p:grpSpPr>
        <p:sp>
          <p:nvSpPr>
            <p:cNvPr id="6" name="正方形/長方形 5"/>
            <p:cNvSpPr/>
            <p:nvPr/>
          </p:nvSpPr>
          <p:spPr>
            <a:xfrm rot="8067134">
              <a:off x="2110088" y="3084999"/>
              <a:ext cx="583191" cy="12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52209" y="1193701"/>
              <a:ext cx="1661755" cy="1063321"/>
            </a:xfrm>
            <a:prstGeom prst="rect">
              <a:avLst/>
            </a:prstGeom>
            <a:pattFill prst="pct2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16521" y="1209824"/>
              <a:ext cx="1480706" cy="106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Mode-locked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Ti:Sapphire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>
                  <a:solidFill>
                    <a:schemeClr val="tx1"/>
                  </a:solidFill>
                  <a:latin typeface="+mn-lt"/>
                  <a:ea typeface="+mn-ea"/>
                </a:rPr>
                <a:t>l</a:t>
              </a:r>
              <a:r>
                <a:rPr lang="en-US" altLang="ja-JP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aser</a:t>
              </a:r>
              <a:endParaRPr lang="en-US" altLang="ja-JP" sz="18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796531" y="3555638"/>
              <a:ext cx="1128465" cy="133661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2227745" y="1741721"/>
              <a:ext cx="504000" cy="1"/>
            </a:xfrm>
            <a:prstGeom prst="line">
              <a:avLst/>
            </a:prstGeom>
            <a:ln w="254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2740708" y="1728764"/>
              <a:ext cx="0" cy="360000"/>
            </a:xfrm>
            <a:prstGeom prst="line">
              <a:avLst/>
            </a:prstGeom>
            <a:ln w="25400"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25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C0000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2475621" y="2082584"/>
              <a:ext cx="530174" cy="975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744187" y="2199583"/>
              <a:ext cx="0" cy="360000"/>
            </a:xfrm>
            <a:prstGeom prst="line">
              <a:avLst/>
            </a:prstGeom>
            <a:ln w="25400"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25000">
                    <a:srgbClr val="D6AEEE"/>
                  </a:gs>
                  <a:gs pos="100000">
                    <a:srgbClr val="7030A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 rot="2508330">
              <a:off x="4733388" y="2462460"/>
              <a:ext cx="583191" cy="12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5" name="直線コネクタ 14"/>
            <p:cNvCxnSpPr>
              <a:endCxn id="36" idx="0"/>
            </p:cNvCxnSpPr>
            <p:nvPr/>
          </p:nvCxnSpPr>
          <p:spPr>
            <a:xfrm flipV="1">
              <a:off x="2740708" y="2543826"/>
              <a:ext cx="4900561" cy="2613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4" idx="2"/>
            </p:cNvCxnSpPr>
            <p:nvPr/>
          </p:nvCxnSpPr>
          <p:spPr>
            <a:xfrm flipH="1">
              <a:off x="4972747" y="2575718"/>
              <a:ext cx="8982" cy="61357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 rot="18958653">
              <a:off x="4719583" y="3117586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" name="直線コネクタ 17"/>
            <p:cNvCxnSpPr>
              <a:stCxn id="17" idx="0"/>
              <a:endCxn id="21" idx="2"/>
            </p:cNvCxnSpPr>
            <p:nvPr/>
          </p:nvCxnSpPr>
          <p:spPr>
            <a:xfrm flipH="1">
              <a:off x="1283892" y="3126780"/>
              <a:ext cx="3691129" cy="4562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2515969" y="1565989"/>
              <a:ext cx="503118" cy="37491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2489149" y="2399631"/>
              <a:ext cx="503118" cy="374910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 rot="18958653">
              <a:off x="982966" y="3116141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1259703" y="3137402"/>
              <a:ext cx="11014" cy="215812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endCxn id="24" idx="2"/>
            </p:cNvCxnSpPr>
            <p:nvPr/>
          </p:nvCxnSpPr>
          <p:spPr>
            <a:xfrm flipH="1">
              <a:off x="2476248" y="3148310"/>
              <a:ext cx="13610" cy="7215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 rot="13641397">
              <a:off x="2173992" y="3859253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5" name="直線コネクタ 24"/>
            <p:cNvCxnSpPr>
              <a:stCxn id="24" idx="2"/>
              <a:endCxn id="26" idx="2"/>
            </p:cNvCxnSpPr>
            <p:nvPr/>
          </p:nvCxnSpPr>
          <p:spPr>
            <a:xfrm>
              <a:off x="2476248" y="3869810"/>
              <a:ext cx="1010864" cy="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正方形/長方形 25"/>
            <p:cNvSpPr/>
            <p:nvPr/>
          </p:nvSpPr>
          <p:spPr>
            <a:xfrm rot="13641397">
              <a:off x="3184856" y="3859254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 rot="18958653">
              <a:off x="3174979" y="4512842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H="1">
              <a:off x="3410092" y="3854848"/>
              <a:ext cx="13610" cy="7215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2461586" y="4569103"/>
              <a:ext cx="1000872" cy="724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正方形/長方形 29"/>
            <p:cNvSpPr/>
            <p:nvPr/>
          </p:nvSpPr>
          <p:spPr>
            <a:xfrm rot="18958653">
              <a:off x="2181156" y="4541053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2486571" y="4589418"/>
              <a:ext cx="3287" cy="78776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 rot="13641397">
              <a:off x="1006922" y="5326076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1267834" y="5304490"/>
              <a:ext cx="332579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/>
            <p:cNvSpPr/>
            <p:nvPr/>
          </p:nvSpPr>
          <p:spPr>
            <a:xfrm rot="13641397">
              <a:off x="2314948" y="5500245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5" name="直線コネクタ 34"/>
            <p:cNvCxnSpPr>
              <a:endCxn id="50" idx="2"/>
            </p:cNvCxnSpPr>
            <p:nvPr/>
          </p:nvCxnSpPr>
          <p:spPr>
            <a:xfrm flipV="1">
              <a:off x="2518250" y="5377790"/>
              <a:ext cx="2156154" cy="4312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 rot="13641397">
              <a:off x="7387161" y="2488928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7" name="直線コネクタ 36"/>
            <p:cNvCxnSpPr/>
            <p:nvPr/>
          </p:nvCxnSpPr>
          <p:spPr>
            <a:xfrm flipH="1">
              <a:off x="7636794" y="2485667"/>
              <a:ext cx="1" cy="103634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 rot="18958653">
              <a:off x="7358613" y="3508528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6493279" y="3496514"/>
              <a:ext cx="1140976" cy="1229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 rot="18958653">
              <a:off x="6174138" y="3476082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1" name="直線コネクタ 40"/>
            <p:cNvCxnSpPr/>
            <p:nvPr/>
          </p:nvCxnSpPr>
          <p:spPr>
            <a:xfrm flipH="1">
              <a:off x="6484701" y="3508809"/>
              <a:ext cx="5160" cy="691309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 rot="13641397">
              <a:off x="6160259" y="4178605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 flipH="1">
              <a:off x="6478598" y="4183961"/>
              <a:ext cx="1140976" cy="1229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 rot="13641397">
              <a:off x="7387161" y="4151036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5" name="直線コネクタ 44"/>
            <p:cNvCxnSpPr/>
            <p:nvPr/>
          </p:nvCxnSpPr>
          <p:spPr>
            <a:xfrm flipH="1">
              <a:off x="7621292" y="4177261"/>
              <a:ext cx="4241" cy="100822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/>
            <p:cNvSpPr/>
            <p:nvPr/>
          </p:nvSpPr>
          <p:spPr>
            <a:xfrm>
              <a:off x="5832003" y="3211879"/>
              <a:ext cx="1119937" cy="133661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正方形/長方形 46"/>
            <p:cNvSpPr/>
            <p:nvPr/>
          </p:nvSpPr>
          <p:spPr>
            <a:xfrm rot="18958653">
              <a:off x="7387161" y="5148315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/>
            <p:cNvCxnSpPr>
              <a:endCxn id="47" idx="0"/>
            </p:cNvCxnSpPr>
            <p:nvPr/>
          </p:nvCxnSpPr>
          <p:spPr>
            <a:xfrm>
              <a:off x="4411830" y="5133671"/>
              <a:ext cx="3230769" cy="2383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/>
            <p:cNvSpPr/>
            <p:nvPr/>
          </p:nvSpPr>
          <p:spPr>
            <a:xfrm rot="18958653">
              <a:off x="4207482" y="4998849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正方形/長方形 49"/>
            <p:cNvSpPr/>
            <p:nvPr/>
          </p:nvSpPr>
          <p:spPr>
            <a:xfrm rot="13641397">
              <a:off x="4372148" y="5367233"/>
              <a:ext cx="556364" cy="6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4416621" y="5156705"/>
              <a:ext cx="16394" cy="96325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4500133" y="5248430"/>
              <a:ext cx="9774" cy="96325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4565520" y="5345291"/>
              <a:ext cx="26957" cy="96141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235390" y="6050054"/>
              <a:ext cx="503118" cy="374910"/>
            </a:xfrm>
            <a:prstGeom prst="rect">
              <a:avLst/>
            </a:prstGeom>
          </p:spPr>
        </p:pic>
        <p:cxnSp>
          <p:nvCxnSpPr>
            <p:cNvPr id="55" name="直線コネクタ 54"/>
            <p:cNvCxnSpPr/>
            <p:nvPr/>
          </p:nvCxnSpPr>
          <p:spPr>
            <a:xfrm>
              <a:off x="4416621" y="6104230"/>
              <a:ext cx="1173375" cy="68969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4500133" y="6173199"/>
              <a:ext cx="1089863" cy="2750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4551066" y="6173199"/>
              <a:ext cx="1038930" cy="13443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 rot="16200000">
              <a:off x="5365873" y="6124447"/>
              <a:ext cx="530174" cy="975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5677159" y="6173198"/>
              <a:ext cx="820641" cy="1375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5673508" y="6200707"/>
              <a:ext cx="824292" cy="105109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5672602" y="6080112"/>
              <a:ext cx="813323" cy="95344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endCxn id="63" idx="4"/>
            </p:cNvCxnSpPr>
            <p:nvPr/>
          </p:nvCxnSpPr>
          <p:spPr>
            <a:xfrm flipV="1">
              <a:off x="5673508" y="5934697"/>
              <a:ext cx="730298" cy="23855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/楕円 62"/>
            <p:cNvSpPr/>
            <p:nvPr/>
          </p:nvSpPr>
          <p:spPr>
            <a:xfrm rot="3606719">
              <a:off x="6322230" y="5826819"/>
              <a:ext cx="288000" cy="144000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4" name="直線コネクタ 63"/>
            <p:cNvCxnSpPr/>
            <p:nvPr/>
          </p:nvCxnSpPr>
          <p:spPr>
            <a:xfrm flipV="1">
              <a:off x="6466230" y="5843012"/>
              <a:ext cx="203212" cy="6945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フローチャート : 直接アクセス記憶 74"/>
            <p:cNvSpPr/>
            <p:nvPr/>
          </p:nvSpPr>
          <p:spPr>
            <a:xfrm rot="9526600">
              <a:off x="6635186" y="5693912"/>
              <a:ext cx="361841" cy="153925"/>
            </a:xfrm>
            <a:prstGeom prst="flowChartMagneticDrum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7510466" y="5880074"/>
              <a:ext cx="1489902" cy="783847"/>
            </a:xfrm>
            <a:prstGeom prst="rect">
              <a:avLst/>
            </a:prstGeom>
            <a:pattFill prst="pct25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7418373" y="6316520"/>
              <a:ext cx="95705" cy="248274"/>
            </a:xfrm>
            <a:prstGeom prst="rect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7299623" y="6374152"/>
              <a:ext cx="116829" cy="113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9" name="曲線コネクタ 68"/>
            <p:cNvCxnSpPr>
              <a:stCxn id="65" idx="1"/>
              <a:endCxn id="68" idx="1"/>
            </p:cNvCxnSpPr>
            <p:nvPr/>
          </p:nvCxnSpPr>
          <p:spPr>
            <a:xfrm>
              <a:off x="6984756" y="5705380"/>
              <a:ext cx="314867" cy="725635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3025623" y="1474340"/>
              <a:ext cx="1864685" cy="35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</a:rPr>
                <a:t>Parabolic </a:t>
              </a:r>
              <a:r>
                <a:rPr lang="en-US" altLang="ja-JP" sz="1800" dirty="0">
                  <a:solidFill>
                    <a:schemeClr val="tx1"/>
                  </a:solidFill>
                </a:rPr>
                <a:t>mirror</a:t>
              </a:r>
              <a:endParaRPr lang="en-US" altLang="ja-JP" sz="18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4956336" y="2032465"/>
              <a:ext cx="2235918" cy="30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ea"/>
                  <a:ea typeface="+mn-ea"/>
                </a:rPr>
                <a:t>Polarized beam splitter</a:t>
              </a:r>
              <a:endParaRPr lang="en-US" altLang="ja-JP" sz="18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7551715" y="6090819"/>
              <a:ext cx="1448654" cy="35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</a:rPr>
                <a:t>Spectroscope</a:t>
              </a:r>
              <a:endParaRPr lang="en-US" altLang="ja-JP" sz="18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3110" y="3265100"/>
              <a:ext cx="368829" cy="35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ea"/>
                  <a:ea typeface="+mn-ea"/>
                </a:rPr>
                <a:t>BS</a:t>
              </a:r>
              <a:endParaRPr lang="en-US" altLang="ja-JP" sz="18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3050426" y="1991414"/>
              <a:ext cx="1284716" cy="30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SHG </a:t>
              </a:r>
              <a:r>
                <a:rPr lang="en-US" altLang="ja-JP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crystal</a:t>
              </a:r>
              <a:endParaRPr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5194978" y="5713419"/>
              <a:ext cx="871963" cy="9533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5243803" y="5348326"/>
              <a:ext cx="914437" cy="35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</a:rPr>
                <a:t>C</a:t>
              </a:r>
              <a:r>
                <a:rPr lang="en-US" altLang="ja-JP" sz="1800" dirty="0" smtClean="0">
                  <a:solidFill>
                    <a:srgbClr val="00B0F0"/>
                  </a:solidFill>
                </a:rPr>
                <a:t>ryostat</a:t>
              </a:r>
              <a:endParaRPr lang="en-US" altLang="ja-JP" sz="1800" dirty="0">
                <a:solidFill>
                  <a:srgbClr val="00B0F0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左右矢印 78"/>
            <p:cNvSpPr/>
            <p:nvPr/>
          </p:nvSpPr>
          <p:spPr>
            <a:xfrm>
              <a:off x="5813571" y="4573055"/>
              <a:ext cx="657295" cy="259717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4743061" y="3641537"/>
              <a:ext cx="1098152" cy="709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Optical delay stage</a:t>
              </a:r>
              <a:endParaRPr lang="en-US" altLang="ja-JP" sz="18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364572" y="2343267"/>
              <a:ext cx="2087555" cy="83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Pulse width</a:t>
              </a:r>
              <a:r>
                <a:rPr lang="ja-JP" altLang="en-US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en-US" altLang="ja-JP" sz="18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en-US" altLang="ja-JP" sz="1800" dirty="0">
                  <a:solidFill>
                    <a:schemeClr val="tx1"/>
                  </a:solidFill>
                </a:rPr>
                <a:t>110</a:t>
              </a:r>
              <a:r>
                <a:rPr lang="en-US" altLang="ja-JP" sz="1800" baseline="30000" dirty="0">
                  <a:solidFill>
                    <a:schemeClr val="tx1"/>
                  </a:solidFill>
                </a:rPr>
                <a:t> </a:t>
              </a:r>
              <a:r>
                <a:rPr lang="en-US" altLang="ja-JP" sz="1800" dirty="0">
                  <a:solidFill>
                    <a:schemeClr val="tx1"/>
                  </a:solidFill>
                </a:rPr>
                <a:t>fs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ja-JP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Repetition frequency</a:t>
              </a:r>
              <a:r>
                <a:rPr lang="ja-JP" altLang="en-US" sz="1800" dirty="0" smtClean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en-US" altLang="ja-JP" sz="1800" dirty="0">
                  <a:solidFill>
                    <a:schemeClr val="tx1"/>
                  </a:solidFill>
                  <a:latin typeface="+mn-ea"/>
                  <a:ea typeface="+mn-ea"/>
                </a:rPr>
                <a:t>:</a:t>
              </a:r>
              <a:r>
                <a:rPr lang="en-US" altLang="ja-JP" sz="1800" dirty="0">
                  <a:solidFill>
                    <a:schemeClr val="tx1"/>
                  </a:solidFill>
                </a:rPr>
                <a:t> 80</a:t>
              </a:r>
              <a:r>
                <a:rPr lang="en-US" altLang="ja-JP" sz="1800" baseline="30000" dirty="0">
                  <a:solidFill>
                    <a:schemeClr val="tx1"/>
                  </a:solidFill>
                </a:rPr>
                <a:t> </a:t>
              </a:r>
              <a:r>
                <a:rPr lang="en-US" altLang="ja-JP" sz="1800" dirty="0">
                  <a:solidFill>
                    <a:schemeClr val="tx1"/>
                  </a:solidFill>
                </a:rPr>
                <a:t>MHz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279784" y="2708993"/>
              <a:ext cx="1610523" cy="4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2">
                      <a:lumMod val="75000"/>
                    </a:schemeClr>
                  </a:solidFill>
                </a:rPr>
                <a:t>λ/2</a:t>
              </a: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ja-JP" dirty="0" smtClean="0">
                  <a:solidFill>
                    <a:schemeClr val="accent2">
                      <a:lumMod val="75000"/>
                    </a:schemeClr>
                  </a:solidFill>
                </a:rPr>
                <a:t>wave plate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 rot="5400000">
              <a:off x="3730825" y="2521573"/>
              <a:ext cx="481976" cy="665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6149072" y="6500069"/>
              <a:ext cx="673706" cy="29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ja-JP" sz="1600" dirty="0" smtClean="0">
                  <a:solidFill>
                    <a:srgbClr val="00B0F0"/>
                  </a:solidFill>
                  <a:latin typeface="+mn-ea"/>
                  <a:ea typeface="+mn-ea"/>
                </a:rPr>
                <a:t>5 K</a:t>
              </a:r>
              <a:r>
                <a:rPr lang="ja-JP" altLang="en-US" sz="1600" dirty="0" smtClean="0">
                  <a:solidFill>
                    <a:srgbClr val="00B0F0"/>
                  </a:solidFill>
                  <a:latin typeface="+mn-ea"/>
                  <a:ea typeface="+mn-ea"/>
                </a:rPr>
                <a:t>～</a:t>
              </a:r>
              <a:endParaRPr lang="en-US" altLang="ja-JP" sz="1600" dirty="0">
                <a:solidFill>
                  <a:srgbClr val="00B0F0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DFWM spectrum (two pulse configuration)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10084" y="3186997"/>
            <a:ext cx="3275462" cy="103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Reflection spectrum </a:t>
            </a:r>
            <a:r>
              <a:rPr lang="en-US" altLang="ja-JP" dirty="0" smtClean="0"/>
              <a:t>shows </a:t>
            </a:r>
            <a:r>
              <a:rPr lang="en-US" altLang="ja-JP" dirty="0" smtClean="0"/>
              <a:t>sharp peak structures in the exciton resonance region.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4491"/>
            <a:ext cx="5676616" cy="35142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23429" y="2194957"/>
            <a:ext cx="117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E</a:t>
            </a:r>
            <a:r>
              <a:rPr lang="en-US" altLang="ja-JP" baseline="-25000" dirty="0" smtClean="0">
                <a:solidFill>
                  <a:schemeClr val="accent6"/>
                </a:solidFill>
              </a:rPr>
              <a:t>A               </a:t>
            </a:r>
            <a:r>
              <a:rPr lang="en-US" altLang="ja-JP" dirty="0" smtClean="0">
                <a:solidFill>
                  <a:schemeClr val="accent6"/>
                </a:solidFill>
              </a:rPr>
              <a:t>E</a:t>
            </a:r>
            <a:r>
              <a:rPr lang="en-US" altLang="ja-JP" baseline="-25000" dirty="0" smtClean="0">
                <a:solidFill>
                  <a:schemeClr val="accent6"/>
                </a:solidFill>
              </a:rPr>
              <a:t>B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4753" y="5607393"/>
            <a:ext cx="35036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/>
              <a:t>Two </a:t>
            </a:r>
            <a:r>
              <a:rPr kumimoji="1" lang="en-US" altLang="ja-JP" sz="2100" dirty="0" smtClean="0"/>
              <a:t>peaks appear at the energy region </a:t>
            </a:r>
            <a:r>
              <a:rPr kumimoji="1" lang="en-US" altLang="ja-JP" sz="2100" dirty="0" smtClean="0"/>
              <a:t>lower </a:t>
            </a:r>
            <a:r>
              <a:rPr kumimoji="1" lang="en-US" altLang="ja-JP" sz="2100" dirty="0" smtClean="0"/>
              <a:t>than the exciton resonance energy.  </a:t>
            </a:r>
            <a:endParaRPr kumimoji="1" lang="ja-JP" altLang="en-US" sz="2100" dirty="0"/>
          </a:p>
        </p:txBody>
      </p:sp>
      <p:sp>
        <p:nvSpPr>
          <p:cNvPr id="8" name="下矢印 7"/>
          <p:cNvSpPr/>
          <p:nvPr/>
        </p:nvSpPr>
        <p:spPr>
          <a:xfrm>
            <a:off x="7162090" y="4301835"/>
            <a:ext cx="171450" cy="37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4026091" y="6038729"/>
            <a:ext cx="464025" cy="20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6904" y="4826682"/>
            <a:ext cx="226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/>
              <a:t>Reflection </a:t>
            </a:r>
            <a:r>
              <a:rPr kumimoji="1" lang="en-US" altLang="ja-JP" sz="2100" dirty="0" smtClean="0"/>
              <a:t>of high crystalline quality</a:t>
            </a:r>
            <a:endParaRPr kumimoji="1" lang="ja-JP" altLang="en-US" sz="21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3080" y="5774080"/>
            <a:ext cx="4298191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100" dirty="0" smtClean="0"/>
              <a:t>Effect of coherent </a:t>
            </a:r>
            <a:r>
              <a:rPr lang="en-US" altLang="ja-JP" sz="2100" dirty="0"/>
              <a:t>coupling</a:t>
            </a:r>
            <a:br>
              <a:rPr lang="en-US" altLang="ja-JP" sz="2100" dirty="0"/>
            </a:br>
            <a:r>
              <a:rPr lang="en-US" altLang="ja-JP" sz="2100" dirty="0"/>
              <a:t> between light and confined excitons</a:t>
            </a:r>
            <a:endParaRPr kumimoji="1" lang="ja-JP" altLang="en-US" sz="21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918167" y="1427174"/>
            <a:ext cx="2900848" cy="1572155"/>
            <a:chOff x="5663821" y="1848192"/>
            <a:chExt cx="3194428" cy="1587504"/>
          </a:xfrm>
        </p:grpSpPr>
        <p:grpSp>
          <p:nvGrpSpPr>
            <p:cNvPr id="14" name="グループ化 13"/>
            <p:cNvGrpSpPr>
              <a:grpSpLocks noChangeAspect="1"/>
            </p:cNvGrpSpPr>
            <p:nvPr/>
          </p:nvGrpSpPr>
          <p:grpSpPr>
            <a:xfrm>
              <a:off x="5663821" y="1995696"/>
              <a:ext cx="2781744" cy="1440000"/>
              <a:chOff x="2382591" y="3335627"/>
              <a:chExt cx="3501607" cy="1812643"/>
            </a:xfrm>
          </p:grpSpPr>
          <p:sp>
            <p:nvSpPr>
              <p:cNvPr id="17" name="直方体 16"/>
              <p:cNvSpPr/>
              <p:nvPr/>
            </p:nvSpPr>
            <p:spPr>
              <a:xfrm>
                <a:off x="3905195" y="3335627"/>
                <a:ext cx="641047" cy="1812643"/>
              </a:xfrm>
              <a:prstGeom prst="cube">
                <a:avLst>
                  <a:gd name="adj" fmla="val 6642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>
                <a:off x="2382592" y="4112844"/>
                <a:ext cx="1522603" cy="283335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miter lim="800000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flipV="1">
                <a:off x="2382591" y="4439314"/>
                <a:ext cx="1522604" cy="172905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miter lim="800000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>
                <a:off x="4361594" y="4397626"/>
                <a:ext cx="1522603" cy="283335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miter lim="800000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V="1">
                <a:off x="4368869" y="4112844"/>
                <a:ext cx="1515329" cy="271534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miter lim="800000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線矢印コネクタ 14"/>
            <p:cNvCxnSpPr/>
            <p:nvPr/>
          </p:nvCxnSpPr>
          <p:spPr>
            <a:xfrm flipV="1">
              <a:off x="7235979" y="2195212"/>
              <a:ext cx="1101571" cy="59642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7422139" y="1848192"/>
              <a:ext cx="1436110" cy="34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DFWM signal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988973" y="2351506"/>
            <a:ext cx="1470740" cy="6381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DFWM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Reflection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14794" y="3729192"/>
            <a:ext cx="256802" cy="3831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59809" y="3551881"/>
            <a:ext cx="764169" cy="177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1818074" y="2487780"/>
            <a:ext cx="4401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2019572" y="2838734"/>
            <a:ext cx="238643" cy="6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39738" y="3251859"/>
            <a:ext cx="135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3.378 eV Exc.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3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DFWM spectrum by TG method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54" y="1859481"/>
            <a:ext cx="5715099" cy="322041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811749" y="2502905"/>
            <a:ext cx="3047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 smtClean="0"/>
              <a:t>T</a:t>
            </a:r>
            <a:r>
              <a:rPr kumimoji="1" lang="en-US" altLang="ja-JP" sz="2100" dirty="0" smtClean="0"/>
              <a:t>hree </a:t>
            </a:r>
            <a:r>
              <a:rPr kumimoji="1" lang="en-US" altLang="ja-JP" sz="2100" dirty="0" smtClean="0"/>
              <a:t>peaks are observed.</a:t>
            </a:r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11749" y="3531363"/>
            <a:ext cx="3375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kern="100" dirty="0" smtClean="0"/>
              <a:t>Spectral </a:t>
            </a:r>
            <a:r>
              <a:rPr lang="en-US" altLang="ja-JP" sz="2100" kern="100" dirty="0" smtClean="0"/>
              <a:t>widths reflect the radiative widths for the corresponding excitonic states.</a:t>
            </a:r>
          </a:p>
          <a:p>
            <a:r>
              <a:rPr lang="en-US" altLang="ja-JP" sz="2100" kern="100" dirty="0" smtClean="0"/>
              <a:t>The radiative decay times are estimated </a:t>
            </a:r>
            <a:r>
              <a:rPr lang="en-US" altLang="ja-JP" sz="2100" kern="100" dirty="0" smtClean="0"/>
              <a:t>by</a:t>
            </a:r>
            <a:r>
              <a:rPr lang="ja-JP" altLang="en-US" sz="2100" kern="100" dirty="0"/>
              <a:t> </a:t>
            </a:r>
            <a:r>
              <a:rPr lang="en-US" altLang="ja-JP" sz="2100" kern="100" dirty="0" smtClean="0"/>
              <a:t>the value of Γ</a:t>
            </a:r>
            <a:r>
              <a:rPr lang="en-US" altLang="ja-JP" sz="2100" kern="100" dirty="0"/>
              <a:t>.</a:t>
            </a:r>
            <a:endParaRPr kumimoji="1" lang="ja-JP" altLang="en-US" sz="2100" dirty="0"/>
          </a:p>
        </p:txBody>
      </p:sp>
      <p:sp>
        <p:nvSpPr>
          <p:cNvPr id="11" name="下矢印 10"/>
          <p:cNvSpPr/>
          <p:nvPr/>
        </p:nvSpPr>
        <p:spPr>
          <a:xfrm>
            <a:off x="7180126" y="3098410"/>
            <a:ext cx="311127" cy="37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572363" y="648753"/>
            <a:ext cx="3015830" cy="1659988"/>
            <a:chOff x="4310965" y="1406447"/>
            <a:chExt cx="3376628" cy="1663891"/>
          </a:xfrm>
        </p:grpSpPr>
        <p:grpSp>
          <p:nvGrpSpPr>
            <p:cNvPr id="19" name="グループ化 18"/>
            <p:cNvGrpSpPr>
              <a:grpSpLocks noChangeAspect="1"/>
            </p:cNvGrpSpPr>
            <p:nvPr/>
          </p:nvGrpSpPr>
          <p:grpSpPr>
            <a:xfrm>
              <a:off x="4310965" y="1623361"/>
              <a:ext cx="3259524" cy="1446977"/>
              <a:chOff x="1228105" y="2562895"/>
              <a:chExt cx="4103024" cy="1821426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1829523" y="2562895"/>
                <a:ext cx="3501606" cy="1812643"/>
                <a:chOff x="2382592" y="3335627"/>
                <a:chExt cx="3501606" cy="1812643"/>
              </a:xfrm>
            </p:grpSpPr>
            <p:sp>
              <p:nvSpPr>
                <p:cNvPr id="24" name="直方体 23"/>
                <p:cNvSpPr/>
                <p:nvPr/>
              </p:nvSpPr>
              <p:spPr>
                <a:xfrm>
                  <a:off x="3905195" y="3335627"/>
                  <a:ext cx="641047" cy="1812643"/>
                </a:xfrm>
                <a:prstGeom prst="cube">
                  <a:avLst>
                    <a:gd name="adj" fmla="val 66429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5" name="直線矢印コネクタ 24"/>
                <p:cNvCxnSpPr/>
                <p:nvPr/>
              </p:nvCxnSpPr>
              <p:spPr>
                <a:xfrm>
                  <a:off x="2382592" y="4030068"/>
                  <a:ext cx="1522603" cy="351056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矢印コネクタ 25"/>
                <p:cNvCxnSpPr/>
                <p:nvPr/>
              </p:nvCxnSpPr>
              <p:spPr>
                <a:xfrm flipV="1">
                  <a:off x="2382592" y="4429111"/>
                  <a:ext cx="1522603" cy="400466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矢印コネクタ 26"/>
                <p:cNvCxnSpPr/>
                <p:nvPr/>
              </p:nvCxnSpPr>
              <p:spPr>
                <a:xfrm>
                  <a:off x="4361595" y="4366516"/>
                  <a:ext cx="1522603" cy="463061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V="1">
                  <a:off x="4353314" y="3902299"/>
                  <a:ext cx="1530883" cy="466525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矢印コネクタ 28"/>
                <p:cNvCxnSpPr/>
                <p:nvPr/>
              </p:nvCxnSpPr>
              <p:spPr>
                <a:xfrm>
                  <a:off x="2386732" y="4407755"/>
                  <a:ext cx="1518463" cy="2235"/>
                </a:xfrm>
                <a:prstGeom prst="straightConnector1">
                  <a:avLst/>
                </a:prstGeom>
                <a:ln w="50800">
                  <a:solidFill>
                    <a:srgbClr val="009644"/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矢印コネクタ 29"/>
                <p:cNvCxnSpPr/>
                <p:nvPr/>
              </p:nvCxnSpPr>
              <p:spPr>
                <a:xfrm>
                  <a:off x="4365734" y="4366516"/>
                  <a:ext cx="1518463" cy="2235"/>
                </a:xfrm>
                <a:prstGeom prst="straightConnector1">
                  <a:avLst/>
                </a:prstGeom>
                <a:ln w="50800">
                  <a:solidFill>
                    <a:srgbClr val="009644"/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矢印コネクタ 30"/>
                <p:cNvCxnSpPr/>
                <p:nvPr/>
              </p:nvCxnSpPr>
              <p:spPr>
                <a:xfrm flipV="1">
                  <a:off x="4361594" y="3441546"/>
                  <a:ext cx="1395262" cy="924898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miter lim="800000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1829523" y="3958156"/>
                <a:ext cx="962052" cy="42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accent5"/>
                    </a:solidFill>
                  </a:rPr>
                  <a:t>Pump</a:t>
                </a:r>
                <a:endParaRPr kumimoji="1" lang="ja-JP" altLang="en-US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1228105" y="3587495"/>
                <a:ext cx="962053" cy="42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009644"/>
                    </a:solidFill>
                  </a:rPr>
                  <a:t>Probe</a:t>
                </a:r>
                <a:endParaRPr kumimoji="1" lang="ja-JP" altLang="en-US" sz="1600" dirty="0">
                  <a:solidFill>
                    <a:srgbClr val="009644"/>
                  </a:solidFill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6561284" y="1406447"/>
              <a:ext cx="1126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TG signal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6041710" y="5729835"/>
                <a:ext cx="3031089" cy="626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ja-JP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l-GR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kumimoji="1" lang="ja-JP" altLang="en-US" sz="2800" dirty="0" smtClean="0"/>
                  <a:t>   </a:t>
                </a:r>
                <a:r>
                  <a:rPr kumimoji="1" lang="en-US" altLang="ja-JP" sz="2000" dirty="0" smtClean="0"/>
                  <a:t>(</a:t>
                </a:r>
                <a:r>
                  <a:rPr lang="en-US" altLang="ja-JP" sz="2000" dirty="0" smtClean="0"/>
                  <a:t>Γ</a:t>
                </a:r>
                <a:r>
                  <a:rPr lang="ja-JP" altLang="en-US" sz="2000" dirty="0" smtClean="0"/>
                  <a:t>：</a:t>
                </a:r>
                <a:r>
                  <a:rPr lang="en-US" altLang="ja-JP" sz="2000" kern="100" dirty="0" smtClean="0"/>
                  <a:t>radiative widths)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10" y="5729835"/>
                <a:ext cx="3031089" cy="626518"/>
              </a:xfrm>
              <a:prstGeom prst="rect">
                <a:avLst/>
              </a:prstGeom>
              <a:blipFill rotWithShape="0">
                <a:blip r:embed="rId3"/>
                <a:stretch>
                  <a:fillRect l="-1408" r="-4024" b="-19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コンテンツ プレースホルダー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4334920"/>
                  </p:ext>
                </p:extLst>
              </p:nvPr>
            </p:nvGraphicFramePr>
            <p:xfrm>
              <a:off x="162654" y="5404447"/>
              <a:ext cx="5499658" cy="108814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947526"/>
                    <a:gridCol w="873457"/>
                    <a:gridCol w="832514"/>
                    <a:gridCol w="846161"/>
                  </a:tblGrid>
                  <a:tr h="3712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 err="1" smtClean="0">
                              <a:effectLst/>
                            </a:rPr>
                            <a:t>Eigen</a:t>
                          </a:r>
                          <a:r>
                            <a:rPr lang="en-US" sz="2000" kern="100" baseline="0" dirty="0" err="1" smtClean="0">
                              <a:effectLst/>
                            </a:rPr>
                            <a:t>energy</a:t>
                          </a:r>
                          <a:r>
                            <a:rPr lang="en-US" sz="2000" kern="1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2000" kern="100" dirty="0" smtClean="0">
                              <a:effectLst/>
                            </a:rPr>
                            <a:t>(eV</a:t>
                          </a:r>
                          <a:r>
                            <a:rPr lang="en-US" sz="2000" kern="100" dirty="0">
                              <a:effectLst/>
                            </a:rPr>
                            <a:t>)</a:t>
                          </a:r>
                          <a:endParaRPr lang="ja-JP" sz="2000" b="0" kern="100" dirty="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3.3585 </a:t>
                          </a:r>
                          <a:endParaRPr lang="ja-JP" sz="2000" b="0" kern="100" dirty="0">
                            <a:solidFill>
                              <a:srgbClr val="FF000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70C0"/>
                              </a:solidFill>
                              <a:effectLst/>
                            </a:rPr>
                            <a:t>3.3655</a:t>
                          </a:r>
                          <a:endParaRPr lang="ja-JP" sz="2000" b="0" kern="100" dirty="0">
                            <a:solidFill>
                              <a:srgbClr val="0070C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B050"/>
                              </a:solidFill>
                              <a:effectLst/>
                            </a:rPr>
                            <a:t>3.3699</a:t>
                          </a:r>
                          <a:endParaRPr lang="ja-JP" sz="2000" b="0" kern="100" dirty="0">
                            <a:solidFill>
                              <a:srgbClr val="00B05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</a:tr>
                  <a:tr h="35842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200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altLang="ja-JP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altLang="ja-JP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000" b="0" i="0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</m:t>
                              </m:r>
                            </m:oMath>
                          </a14:m>
                          <a:r>
                            <a:rPr lang="en-US" sz="2000" kern="100" dirty="0" smtClean="0">
                              <a:effectLst/>
                            </a:rPr>
                            <a:t>Spectral </a:t>
                          </a:r>
                          <a:r>
                            <a:rPr lang="en-US" sz="2000" kern="100" dirty="0" smtClean="0">
                              <a:effectLst/>
                            </a:rPr>
                            <a:t>width(meV</a:t>
                          </a:r>
                          <a:r>
                            <a:rPr lang="en-US" sz="2000" kern="100" dirty="0">
                              <a:effectLst/>
                            </a:rPr>
                            <a:t>) </a:t>
                          </a:r>
                          <a:endParaRPr lang="ja-JP" sz="2000" b="0" kern="100" dirty="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12.1</a:t>
                          </a:r>
                          <a:endParaRPr lang="ja-JP" sz="2000" b="0" kern="100" dirty="0">
                            <a:solidFill>
                              <a:srgbClr val="FF000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70C0"/>
                              </a:solidFill>
                              <a:effectLst/>
                            </a:rPr>
                            <a:t>4.26</a:t>
                          </a:r>
                          <a:endParaRPr lang="ja-JP" sz="2000" b="0" kern="100" dirty="0">
                            <a:solidFill>
                              <a:srgbClr val="0070C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B050"/>
                              </a:solidFill>
                              <a:effectLst/>
                            </a:rPr>
                            <a:t>3.11</a:t>
                          </a:r>
                          <a:endParaRPr lang="ja-JP" sz="2000" b="0" kern="100" dirty="0">
                            <a:solidFill>
                              <a:srgbClr val="00B05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</a:tr>
                  <a:tr h="35842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 </m:t>
                              </m:r>
                            </m:oMath>
                          </a14:m>
                          <a:r>
                            <a:rPr lang="en-US" sz="2000" kern="100" dirty="0" smtClean="0">
                              <a:effectLst/>
                            </a:rPr>
                            <a:t>Radiative</a:t>
                          </a:r>
                          <a:r>
                            <a:rPr lang="en-US" sz="2000" kern="100" baseline="0" dirty="0" smtClean="0">
                              <a:effectLst/>
                            </a:rPr>
                            <a:t> decay time</a:t>
                          </a:r>
                          <a:r>
                            <a:rPr lang="en-US" sz="2000" kern="100" dirty="0" smtClean="0">
                              <a:effectLst/>
                            </a:rPr>
                            <a:t>(fs</a:t>
                          </a:r>
                          <a:r>
                            <a:rPr lang="en-US" sz="2000" kern="100" dirty="0">
                              <a:effectLst/>
                            </a:rPr>
                            <a:t>)</a:t>
                          </a:r>
                          <a:endParaRPr lang="ja-JP" sz="2000" b="0" kern="100" dirty="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54</a:t>
                          </a:r>
                          <a:endParaRPr lang="ja-JP" sz="2000" b="0" kern="100" dirty="0">
                            <a:solidFill>
                              <a:srgbClr val="FF000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70C0"/>
                              </a:solidFill>
                              <a:effectLst/>
                            </a:rPr>
                            <a:t>154</a:t>
                          </a:r>
                          <a:endParaRPr lang="ja-JP" sz="2000" b="0" kern="100" dirty="0">
                            <a:solidFill>
                              <a:srgbClr val="0070C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B050"/>
                              </a:solidFill>
                              <a:effectLst/>
                            </a:rPr>
                            <a:t>211</a:t>
                          </a:r>
                          <a:endParaRPr lang="ja-JP" sz="2000" b="0" kern="100" dirty="0">
                            <a:solidFill>
                              <a:srgbClr val="00B05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4" name="コンテンツ プレースホルダー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4334920"/>
                  </p:ext>
                </p:extLst>
              </p:nvPr>
            </p:nvGraphicFramePr>
            <p:xfrm>
              <a:off x="162654" y="5404447"/>
              <a:ext cx="5499658" cy="108814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947526"/>
                    <a:gridCol w="873457"/>
                    <a:gridCol w="832514"/>
                    <a:gridCol w="846161"/>
                  </a:tblGrid>
                  <a:tr h="37129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 err="1" smtClean="0">
                              <a:effectLst/>
                            </a:rPr>
                            <a:t>Eigen</a:t>
                          </a:r>
                          <a:r>
                            <a:rPr lang="en-US" sz="2000" kern="100" baseline="0" dirty="0" err="1" smtClean="0">
                              <a:effectLst/>
                            </a:rPr>
                            <a:t>energy</a:t>
                          </a:r>
                          <a:r>
                            <a:rPr lang="en-US" sz="2000" kern="1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2000" kern="100" dirty="0" smtClean="0">
                              <a:effectLst/>
                            </a:rPr>
                            <a:t>(eV</a:t>
                          </a:r>
                          <a:r>
                            <a:rPr lang="en-US" sz="2000" kern="100" dirty="0">
                              <a:effectLst/>
                            </a:rPr>
                            <a:t>)</a:t>
                          </a:r>
                          <a:endParaRPr lang="ja-JP" sz="2000" b="0" kern="100" dirty="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3.3585 </a:t>
                          </a:r>
                          <a:endParaRPr lang="ja-JP" sz="2000" b="0" kern="100" dirty="0">
                            <a:solidFill>
                              <a:srgbClr val="FF000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70C0"/>
                              </a:solidFill>
                              <a:effectLst/>
                            </a:rPr>
                            <a:t>3.3655</a:t>
                          </a:r>
                          <a:endParaRPr lang="ja-JP" sz="2000" b="0" kern="100" dirty="0">
                            <a:solidFill>
                              <a:srgbClr val="0070C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B050"/>
                              </a:solidFill>
                              <a:effectLst/>
                            </a:rPr>
                            <a:t>3.3699</a:t>
                          </a:r>
                          <a:endParaRPr lang="ja-JP" sz="2000" b="0" kern="100" dirty="0">
                            <a:solidFill>
                              <a:srgbClr val="00B05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</a:tr>
                  <a:tr h="35842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2144" marR="62144" marT="0" marB="0">
                        <a:blipFill rotWithShape="0">
                          <a:blip r:embed="rId4"/>
                          <a:stretch>
                            <a:fillRect l="-207" t="-121667" r="-8698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12.1</a:t>
                          </a:r>
                          <a:endParaRPr lang="ja-JP" sz="2000" b="0" kern="100" dirty="0">
                            <a:solidFill>
                              <a:srgbClr val="FF000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70C0"/>
                              </a:solidFill>
                              <a:effectLst/>
                            </a:rPr>
                            <a:t>4.26</a:t>
                          </a:r>
                          <a:endParaRPr lang="ja-JP" sz="2000" b="0" kern="100" dirty="0">
                            <a:solidFill>
                              <a:srgbClr val="0070C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B050"/>
                              </a:solidFill>
                              <a:effectLst/>
                            </a:rPr>
                            <a:t>3.11</a:t>
                          </a:r>
                          <a:endParaRPr lang="ja-JP" sz="2000" b="0" kern="100" dirty="0">
                            <a:solidFill>
                              <a:srgbClr val="00B05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</a:tr>
                  <a:tr h="35842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2144" marR="62144" marT="0" marB="0">
                        <a:blipFill rotWithShape="0">
                          <a:blip r:embed="rId4"/>
                          <a:stretch>
                            <a:fillRect l="-207" t="-225424" r="-86983" b="-27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54</a:t>
                          </a:r>
                          <a:endParaRPr lang="ja-JP" sz="2000" b="0" kern="100" dirty="0">
                            <a:solidFill>
                              <a:srgbClr val="FF000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70C0"/>
                              </a:solidFill>
                              <a:effectLst/>
                            </a:rPr>
                            <a:t>154</a:t>
                          </a:r>
                          <a:endParaRPr lang="ja-JP" sz="2000" b="0" kern="100" dirty="0">
                            <a:solidFill>
                              <a:srgbClr val="0070C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solidFill>
                                <a:srgbClr val="00B050"/>
                              </a:solidFill>
                              <a:effectLst/>
                            </a:rPr>
                            <a:t>211</a:t>
                          </a:r>
                          <a:endParaRPr lang="ja-JP" sz="2000" b="0" kern="100" dirty="0">
                            <a:solidFill>
                              <a:srgbClr val="00B050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2144" marR="62144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39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1" y="347451"/>
            <a:ext cx="7886700" cy="132067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Radiative decay profile of excitons (by TG method)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76189" y="4129333"/>
            <a:ext cx="4808386" cy="195422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Ultrafast </a:t>
            </a:r>
            <a:r>
              <a:rPr lang="en-US" altLang="ja-JP" dirty="0"/>
              <a:t>radiative </a:t>
            </a:r>
            <a:r>
              <a:rPr lang="en-US" altLang="ja-JP" dirty="0" smtClean="0"/>
              <a:t>decay times in </a:t>
            </a:r>
            <a:r>
              <a:rPr lang="en-US" altLang="ja-JP" dirty="0" smtClean="0">
                <a:solidFill>
                  <a:srgbClr val="FF0000"/>
                </a:solidFill>
              </a:rPr>
              <a:t>the order </a:t>
            </a:r>
            <a:r>
              <a:rPr lang="en-US" altLang="ja-JP" dirty="0">
                <a:solidFill>
                  <a:srgbClr val="FF0000"/>
                </a:solidFill>
              </a:rPr>
              <a:t>of </a:t>
            </a:r>
            <a:r>
              <a:rPr lang="en-US" altLang="ja-JP" dirty="0" smtClean="0">
                <a:solidFill>
                  <a:srgbClr val="FF0000"/>
                </a:solidFill>
              </a:rPr>
              <a:t>100 fs </a:t>
            </a:r>
            <a:r>
              <a:rPr lang="en-US" altLang="ja-JP" dirty="0" smtClean="0"/>
              <a:t>are observed.</a:t>
            </a:r>
          </a:p>
          <a:p>
            <a:endParaRPr lang="en-US" altLang="ja-JP" dirty="0"/>
          </a:p>
          <a:p>
            <a:r>
              <a:rPr lang="en-US" altLang="ja-JP" dirty="0" smtClean="0"/>
              <a:t>The decay times agree well with the calculated values estimated by spectral widths. </a:t>
            </a:r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18252" y="1758442"/>
            <a:ext cx="3604489" cy="5063159"/>
            <a:chOff x="114300" y="0"/>
            <a:chExt cx="4533900" cy="661987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r="7810" b="20290"/>
            <a:stretch/>
          </p:blipFill>
          <p:spPr bwMode="auto">
            <a:xfrm>
              <a:off x="571500" y="1981200"/>
              <a:ext cx="4076700" cy="20955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7" r="7810" b="20290"/>
            <a:stretch/>
          </p:blipFill>
          <p:spPr bwMode="auto">
            <a:xfrm>
              <a:off x="571500" y="0"/>
              <a:ext cx="4076700" cy="20955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5" r="8016"/>
            <a:stretch/>
          </p:blipFill>
          <p:spPr bwMode="auto">
            <a:xfrm>
              <a:off x="571501" y="3990975"/>
              <a:ext cx="4076697" cy="2628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0" r="91428" b="4710"/>
            <a:stretch/>
          </p:blipFill>
          <p:spPr bwMode="auto">
            <a:xfrm>
              <a:off x="114300" y="1743075"/>
              <a:ext cx="438150" cy="25050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573181" y="1940924"/>
            <a:ext cx="3559017" cy="1686925"/>
            <a:chOff x="4193505" y="1522360"/>
            <a:chExt cx="3608981" cy="170374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193505" y="1522360"/>
              <a:ext cx="3608981" cy="1703740"/>
              <a:chOff x="4222915" y="1406447"/>
              <a:chExt cx="3608981" cy="1703740"/>
            </a:xfrm>
          </p:grpSpPr>
          <p:grpSp>
            <p:nvGrpSpPr>
              <p:cNvPr id="18" name="グループ化 17"/>
              <p:cNvGrpSpPr>
                <a:grpSpLocks noChangeAspect="1"/>
              </p:cNvGrpSpPr>
              <p:nvPr/>
            </p:nvGrpSpPr>
            <p:grpSpPr>
              <a:xfrm>
                <a:off x="4222915" y="1623361"/>
                <a:ext cx="3347574" cy="1486826"/>
                <a:chOff x="1117269" y="2562895"/>
                <a:chExt cx="4213859" cy="1871587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1829523" y="2562895"/>
                  <a:ext cx="3501605" cy="1812643"/>
                  <a:chOff x="2382592" y="3335627"/>
                  <a:chExt cx="3501605" cy="1812643"/>
                </a:xfrm>
              </p:grpSpPr>
              <p:sp>
                <p:nvSpPr>
                  <p:cNvPr id="23" name="直方体 22"/>
                  <p:cNvSpPr/>
                  <p:nvPr/>
                </p:nvSpPr>
                <p:spPr>
                  <a:xfrm>
                    <a:off x="3905195" y="3335627"/>
                    <a:ext cx="641047" cy="1812643"/>
                  </a:xfrm>
                  <a:prstGeom prst="cube">
                    <a:avLst>
                      <a:gd name="adj" fmla="val 66429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24" name="直線矢印コネクタ 23"/>
                  <p:cNvCxnSpPr/>
                  <p:nvPr/>
                </p:nvCxnSpPr>
                <p:spPr>
                  <a:xfrm>
                    <a:off x="2382592" y="4030068"/>
                    <a:ext cx="1522603" cy="351056"/>
                  </a:xfrm>
                  <a:prstGeom prst="straightConnector1">
                    <a:avLst/>
                  </a:prstGeom>
                  <a:ln w="50800">
                    <a:solidFill>
                      <a:schemeClr val="accent1">
                        <a:lumMod val="75000"/>
                      </a:schemeClr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矢印コネクタ 24"/>
                  <p:cNvCxnSpPr/>
                  <p:nvPr/>
                </p:nvCxnSpPr>
                <p:spPr>
                  <a:xfrm flipV="1">
                    <a:off x="2382592" y="4429111"/>
                    <a:ext cx="1522603" cy="400466"/>
                  </a:xfrm>
                  <a:prstGeom prst="straightConnector1">
                    <a:avLst/>
                  </a:prstGeom>
                  <a:ln w="50800">
                    <a:solidFill>
                      <a:schemeClr val="accent1">
                        <a:lumMod val="75000"/>
                      </a:schemeClr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矢印コネクタ 25"/>
                  <p:cNvCxnSpPr/>
                  <p:nvPr/>
                </p:nvCxnSpPr>
                <p:spPr>
                  <a:xfrm>
                    <a:off x="4361594" y="4366516"/>
                    <a:ext cx="1522603" cy="463061"/>
                  </a:xfrm>
                  <a:prstGeom prst="straightConnector1">
                    <a:avLst/>
                  </a:prstGeom>
                  <a:ln w="50800">
                    <a:solidFill>
                      <a:schemeClr val="accent1">
                        <a:lumMod val="75000"/>
                      </a:schemeClr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矢印コネクタ 26"/>
                  <p:cNvCxnSpPr/>
                  <p:nvPr/>
                </p:nvCxnSpPr>
                <p:spPr>
                  <a:xfrm flipV="1">
                    <a:off x="4353314" y="3902299"/>
                    <a:ext cx="1530883" cy="466525"/>
                  </a:xfrm>
                  <a:prstGeom prst="straightConnector1">
                    <a:avLst/>
                  </a:prstGeom>
                  <a:ln w="50800">
                    <a:solidFill>
                      <a:schemeClr val="accent1">
                        <a:lumMod val="75000"/>
                      </a:schemeClr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矢印コネクタ 27"/>
                  <p:cNvCxnSpPr/>
                  <p:nvPr/>
                </p:nvCxnSpPr>
                <p:spPr>
                  <a:xfrm>
                    <a:off x="2386732" y="4407755"/>
                    <a:ext cx="1518463" cy="2235"/>
                  </a:xfrm>
                  <a:prstGeom prst="straightConnector1">
                    <a:avLst/>
                  </a:prstGeom>
                  <a:ln w="50800">
                    <a:solidFill>
                      <a:srgbClr val="009644"/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矢印コネクタ 28"/>
                  <p:cNvCxnSpPr/>
                  <p:nvPr/>
                </p:nvCxnSpPr>
                <p:spPr>
                  <a:xfrm>
                    <a:off x="4365734" y="4366516"/>
                    <a:ext cx="1518463" cy="2235"/>
                  </a:xfrm>
                  <a:prstGeom prst="straightConnector1">
                    <a:avLst/>
                  </a:prstGeom>
                  <a:ln w="50800">
                    <a:solidFill>
                      <a:srgbClr val="009644"/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矢印コネクタ 29"/>
                  <p:cNvCxnSpPr/>
                  <p:nvPr/>
                </p:nvCxnSpPr>
                <p:spPr>
                  <a:xfrm flipV="1">
                    <a:off x="4361594" y="3441546"/>
                    <a:ext cx="1395262" cy="924898"/>
                  </a:xfrm>
                  <a:prstGeom prst="straightConnector1">
                    <a:avLst/>
                  </a:prstGeom>
                  <a:ln w="50800">
                    <a:solidFill>
                      <a:srgbClr val="FF0000"/>
                    </a:solidFill>
                    <a:miter lim="800000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533142" y="4008317"/>
                  <a:ext cx="962053" cy="426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solidFill>
                        <a:schemeClr val="accent5"/>
                      </a:solidFill>
                    </a:rPr>
                    <a:t>Pump</a:t>
                  </a:r>
                  <a:endParaRPr kumimoji="1" lang="ja-JP" altLang="en-US" sz="1600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117269" y="3555138"/>
                  <a:ext cx="962053" cy="426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solidFill>
                        <a:srgbClr val="009644"/>
                      </a:solidFill>
                    </a:rPr>
                    <a:t>Probe</a:t>
                  </a:r>
                  <a:endParaRPr kumimoji="1" lang="ja-JP" altLang="en-US" sz="1600" dirty="0">
                    <a:solidFill>
                      <a:srgbClr val="009644"/>
                    </a:solidFill>
                  </a:endParaRPr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6561283" y="1406447"/>
                <a:ext cx="1270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TG signal</a:t>
                </a:r>
                <a:r>
                  <a:rPr lang="ja-JP" altLang="en-US" sz="1600" dirty="0">
                    <a:solidFill>
                      <a:srgbClr val="FF0000"/>
                    </a:solidFill>
                  </a:rPr>
                  <a:t> 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フリーフォーム 12"/>
            <p:cNvSpPr>
              <a:spLocks noChangeAspect="1"/>
            </p:cNvSpPr>
            <p:nvPr/>
          </p:nvSpPr>
          <p:spPr>
            <a:xfrm>
              <a:off x="4825228" y="2214045"/>
              <a:ext cx="162000" cy="324000"/>
            </a:xfrm>
            <a:custGeom>
              <a:avLst/>
              <a:gdLst>
                <a:gd name="connsiteX0" fmla="*/ 0 w 2885704"/>
                <a:gd name="connsiteY0" fmla="*/ 4310744 h 4322619"/>
                <a:gd name="connsiteX1" fmla="*/ 712519 w 2885704"/>
                <a:gd name="connsiteY1" fmla="*/ 3598225 h 4322619"/>
                <a:gd name="connsiteX2" fmla="*/ 1436914 w 2885704"/>
                <a:gd name="connsiteY2" fmla="*/ 1 h 4322619"/>
                <a:gd name="connsiteX3" fmla="*/ 2173184 w 2885704"/>
                <a:gd name="connsiteY3" fmla="*/ 3586349 h 4322619"/>
                <a:gd name="connsiteX4" fmla="*/ 2885704 w 2885704"/>
                <a:gd name="connsiteY4" fmla="*/ 4322619 h 432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704" h="4322619">
                  <a:moveTo>
                    <a:pt x="0" y="4310744"/>
                  </a:moveTo>
                  <a:cubicBezTo>
                    <a:pt x="236516" y="4313713"/>
                    <a:pt x="473033" y="4316682"/>
                    <a:pt x="712519" y="3598225"/>
                  </a:cubicBezTo>
                  <a:cubicBezTo>
                    <a:pt x="952005" y="2879768"/>
                    <a:pt x="1193470" y="1980"/>
                    <a:pt x="1436914" y="1"/>
                  </a:cubicBezTo>
                  <a:cubicBezTo>
                    <a:pt x="1680358" y="-1978"/>
                    <a:pt x="1931719" y="2865913"/>
                    <a:pt x="2173184" y="3586349"/>
                  </a:cubicBezTo>
                  <a:cubicBezTo>
                    <a:pt x="2414649" y="4306785"/>
                    <a:pt x="2650176" y="4314702"/>
                    <a:pt x="2885704" y="4322619"/>
                  </a:cubicBezTo>
                </a:path>
              </a:pathLst>
            </a:custGeom>
            <a:noFill/>
            <a:ln w="19050"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13"/>
            <p:cNvSpPr>
              <a:spLocks noChangeAspect="1"/>
            </p:cNvSpPr>
            <p:nvPr/>
          </p:nvSpPr>
          <p:spPr>
            <a:xfrm rot="807584">
              <a:off x="5360166" y="2062216"/>
              <a:ext cx="162000" cy="324000"/>
            </a:xfrm>
            <a:custGeom>
              <a:avLst/>
              <a:gdLst>
                <a:gd name="connsiteX0" fmla="*/ 0 w 2885704"/>
                <a:gd name="connsiteY0" fmla="*/ 4310744 h 4322619"/>
                <a:gd name="connsiteX1" fmla="*/ 712519 w 2885704"/>
                <a:gd name="connsiteY1" fmla="*/ 3598225 h 4322619"/>
                <a:gd name="connsiteX2" fmla="*/ 1436914 w 2885704"/>
                <a:gd name="connsiteY2" fmla="*/ 1 h 4322619"/>
                <a:gd name="connsiteX3" fmla="*/ 2173184 w 2885704"/>
                <a:gd name="connsiteY3" fmla="*/ 3586349 h 4322619"/>
                <a:gd name="connsiteX4" fmla="*/ 2885704 w 2885704"/>
                <a:gd name="connsiteY4" fmla="*/ 4322619 h 432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704" h="4322619">
                  <a:moveTo>
                    <a:pt x="0" y="4310744"/>
                  </a:moveTo>
                  <a:cubicBezTo>
                    <a:pt x="236516" y="4313713"/>
                    <a:pt x="473033" y="4316682"/>
                    <a:pt x="712519" y="3598225"/>
                  </a:cubicBezTo>
                  <a:cubicBezTo>
                    <a:pt x="952005" y="2879768"/>
                    <a:pt x="1193470" y="1980"/>
                    <a:pt x="1436914" y="1"/>
                  </a:cubicBezTo>
                  <a:cubicBezTo>
                    <a:pt x="1680358" y="-1978"/>
                    <a:pt x="1931719" y="2865913"/>
                    <a:pt x="2173184" y="3586349"/>
                  </a:cubicBezTo>
                  <a:cubicBezTo>
                    <a:pt x="2414649" y="4306785"/>
                    <a:pt x="2650176" y="4314702"/>
                    <a:pt x="2885704" y="4322619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フリーフォーム 14"/>
            <p:cNvSpPr>
              <a:spLocks noChangeAspect="1"/>
            </p:cNvSpPr>
            <p:nvPr/>
          </p:nvSpPr>
          <p:spPr>
            <a:xfrm rot="20726529">
              <a:off x="5270000" y="2398053"/>
              <a:ext cx="162000" cy="324000"/>
            </a:xfrm>
            <a:custGeom>
              <a:avLst/>
              <a:gdLst>
                <a:gd name="connsiteX0" fmla="*/ 0 w 2885704"/>
                <a:gd name="connsiteY0" fmla="*/ 4310744 h 4322619"/>
                <a:gd name="connsiteX1" fmla="*/ 712519 w 2885704"/>
                <a:gd name="connsiteY1" fmla="*/ 3598225 h 4322619"/>
                <a:gd name="connsiteX2" fmla="*/ 1436914 w 2885704"/>
                <a:gd name="connsiteY2" fmla="*/ 1 h 4322619"/>
                <a:gd name="connsiteX3" fmla="*/ 2173184 w 2885704"/>
                <a:gd name="connsiteY3" fmla="*/ 3586349 h 4322619"/>
                <a:gd name="connsiteX4" fmla="*/ 2885704 w 2885704"/>
                <a:gd name="connsiteY4" fmla="*/ 4322619 h 432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704" h="4322619">
                  <a:moveTo>
                    <a:pt x="0" y="4310744"/>
                  </a:moveTo>
                  <a:cubicBezTo>
                    <a:pt x="236516" y="4313713"/>
                    <a:pt x="473033" y="4316682"/>
                    <a:pt x="712519" y="3598225"/>
                  </a:cubicBezTo>
                  <a:cubicBezTo>
                    <a:pt x="952005" y="2879768"/>
                    <a:pt x="1193470" y="1980"/>
                    <a:pt x="1436914" y="1"/>
                  </a:cubicBezTo>
                  <a:cubicBezTo>
                    <a:pt x="1680358" y="-1978"/>
                    <a:pt x="1931719" y="2865913"/>
                    <a:pt x="2173184" y="3586349"/>
                  </a:cubicBezTo>
                  <a:cubicBezTo>
                    <a:pt x="2414649" y="4306785"/>
                    <a:pt x="2650176" y="4314702"/>
                    <a:pt x="2885704" y="4322619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左右矢印 15"/>
            <p:cNvSpPr/>
            <p:nvPr/>
          </p:nvSpPr>
          <p:spPr>
            <a:xfrm>
              <a:off x="4879667" y="1920837"/>
              <a:ext cx="524216" cy="219391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14120" y="1641865"/>
              <a:ext cx="1301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Delay time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06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964267"/>
            <a:ext cx="7886700" cy="4054395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endParaRPr kumimoji="1" lang="en-US" altLang="ja-JP" sz="2200" dirty="0" smtClean="0"/>
          </a:p>
          <a:p>
            <a:r>
              <a:rPr kumimoji="1" lang="en-US" altLang="ja-JP" sz="2200" dirty="0" smtClean="0"/>
              <a:t>In a ZnO</a:t>
            </a:r>
            <a:r>
              <a:rPr lang="en-US" altLang="ja-JP" sz="2200" dirty="0"/>
              <a:t> crystalline </a:t>
            </a:r>
            <a:r>
              <a:rPr kumimoji="1" lang="en-US" altLang="ja-JP" sz="2200" dirty="0" smtClean="0"/>
              <a:t>film, </a:t>
            </a:r>
            <a:r>
              <a:rPr lang="en-US" altLang="ja-JP" sz="2200" dirty="0" smtClean="0"/>
              <a:t>peculiar </a:t>
            </a:r>
            <a:r>
              <a:rPr lang="en-US" altLang="ja-JP" sz="2200" dirty="0"/>
              <a:t>spectrum </a:t>
            </a:r>
            <a:r>
              <a:rPr lang="en-US" altLang="ja-JP" sz="2200" dirty="0" smtClean="0"/>
              <a:t>structures due to coherent coupling </a:t>
            </a:r>
            <a:r>
              <a:rPr lang="en-US" altLang="ja-JP" sz="2200" dirty="0"/>
              <a:t>between light and confined </a:t>
            </a:r>
            <a:r>
              <a:rPr lang="en-US" altLang="ja-JP" sz="2200" dirty="0" smtClean="0"/>
              <a:t>excitons are observed.</a:t>
            </a:r>
          </a:p>
          <a:p>
            <a:endParaRPr kumimoji="1" lang="en-US" altLang="ja-JP" sz="2200" dirty="0"/>
          </a:p>
          <a:p>
            <a:r>
              <a:rPr lang="en-US" altLang="ja-JP" sz="2200" dirty="0" smtClean="0"/>
              <a:t>In TG spectrum, </a:t>
            </a:r>
            <a:r>
              <a:rPr lang="en-US" altLang="ja-JP" sz="2200" dirty="0" smtClean="0"/>
              <a:t>peculiar </a:t>
            </a:r>
            <a:r>
              <a:rPr lang="en-US" altLang="ja-JP" sz="2200" dirty="0" smtClean="0"/>
              <a:t>spectral feature with three peaks is observed, and the radiative decay time of each excitonic state is estimated from the spectral </a:t>
            </a:r>
            <a:r>
              <a:rPr lang="en-US" altLang="ja-JP" sz="2200" dirty="0" smtClean="0"/>
              <a:t>width.</a:t>
            </a:r>
            <a:endParaRPr lang="en-US" altLang="ja-JP" sz="2200" dirty="0" smtClean="0"/>
          </a:p>
          <a:p>
            <a:endParaRPr kumimoji="1" lang="en-US" altLang="ja-JP" sz="2200" dirty="0"/>
          </a:p>
          <a:p>
            <a:r>
              <a:rPr lang="en-US" altLang="ja-JP" sz="2200" dirty="0" smtClean="0"/>
              <a:t>Ultrafast </a:t>
            </a:r>
            <a:r>
              <a:rPr lang="en-US" altLang="ja-JP" sz="2200" dirty="0" smtClean="0"/>
              <a:t>radiative decay in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/>
              <a:t>the order of 100 </a:t>
            </a:r>
            <a:r>
              <a:rPr lang="en-US" altLang="ja-JP" sz="2200" dirty="0" smtClean="0"/>
              <a:t>fs is </a:t>
            </a:r>
            <a:r>
              <a:rPr lang="en-US" altLang="ja-JP" sz="2200" dirty="0" smtClean="0"/>
              <a:t>observed, and the decay </a:t>
            </a:r>
            <a:r>
              <a:rPr lang="en-US" altLang="ja-JP" sz="2200" dirty="0" smtClean="0"/>
              <a:t>times </a:t>
            </a:r>
            <a:r>
              <a:rPr lang="en-US" altLang="ja-JP" sz="2200" dirty="0" smtClean="0"/>
              <a:t>agree well with the values estimated by spectral widths. </a:t>
            </a:r>
            <a:endParaRPr kumimoji="1" lang="ja-JP" altLang="en-US" sz="2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43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plan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450" y="2103556"/>
            <a:ext cx="8215099" cy="375133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Comparison of radiative</a:t>
            </a:r>
            <a:r>
              <a:rPr kumimoji="1" lang="en-US" altLang="ja-JP" dirty="0" smtClean="0"/>
              <a:t> decay time with other excitonic states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Observation of DFWM signal and the decay profile at room temperature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Estimation of optical nonlinearity by </a:t>
            </a:r>
            <a:r>
              <a:rPr lang="en-US" altLang="ja-JP" dirty="0" smtClean="0"/>
              <a:t>measuring nonlinear refractive index using optical </a:t>
            </a:r>
            <a:r>
              <a:rPr kumimoji="1" lang="en-US" altLang="ja-JP" dirty="0" smtClean="0"/>
              <a:t>kerr effect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Comparison with other materials (CuCl</a:t>
            </a:r>
            <a:r>
              <a:rPr lang="en-US" altLang="ja-JP" dirty="0" smtClean="0"/>
              <a:t>, GaN, ZnSe, </a:t>
            </a:r>
            <a:r>
              <a:rPr lang="en-US" altLang="ja-JP" dirty="0"/>
              <a:t>anthracene</a:t>
            </a:r>
            <a:r>
              <a:rPr kumimoji="1" lang="en-US" altLang="ja-JP" dirty="0" smtClean="0"/>
              <a:t>)  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1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ground (Optical communication)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7" y="5622072"/>
            <a:ext cx="794340" cy="781050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760792" y="5686656"/>
            <a:ext cx="770407" cy="757238"/>
            <a:chOff x="3625" y="1520"/>
            <a:chExt cx="585" cy="575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25" y="1520"/>
              <a:ext cx="58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683" y="1603"/>
              <a:ext cx="51" cy="51"/>
            </a:xfrm>
            <a:custGeom>
              <a:avLst/>
              <a:gdLst>
                <a:gd name="T0" fmla="*/ 83 w 104"/>
                <a:gd name="T1" fmla="*/ 90 h 102"/>
                <a:gd name="T2" fmla="*/ 95 w 104"/>
                <a:gd name="T3" fmla="*/ 81 h 102"/>
                <a:gd name="T4" fmla="*/ 101 w 104"/>
                <a:gd name="T5" fmla="*/ 69 h 102"/>
                <a:gd name="T6" fmla="*/ 104 w 104"/>
                <a:gd name="T7" fmla="*/ 54 h 102"/>
                <a:gd name="T8" fmla="*/ 101 w 104"/>
                <a:gd name="T9" fmla="*/ 39 h 102"/>
                <a:gd name="T10" fmla="*/ 99 w 104"/>
                <a:gd name="T11" fmla="*/ 32 h 102"/>
                <a:gd name="T12" fmla="*/ 96 w 104"/>
                <a:gd name="T13" fmla="*/ 25 h 102"/>
                <a:gd name="T14" fmla="*/ 91 w 104"/>
                <a:gd name="T15" fmla="*/ 18 h 102"/>
                <a:gd name="T16" fmla="*/ 87 w 104"/>
                <a:gd name="T17" fmla="*/ 12 h 102"/>
                <a:gd name="T18" fmla="*/ 82 w 104"/>
                <a:gd name="T19" fmla="*/ 7 h 102"/>
                <a:gd name="T20" fmla="*/ 75 w 104"/>
                <a:gd name="T21" fmla="*/ 3 h 102"/>
                <a:gd name="T22" fmla="*/ 68 w 104"/>
                <a:gd name="T23" fmla="*/ 1 h 102"/>
                <a:gd name="T24" fmla="*/ 61 w 104"/>
                <a:gd name="T25" fmla="*/ 0 h 102"/>
                <a:gd name="T26" fmla="*/ 53 w 104"/>
                <a:gd name="T27" fmla="*/ 0 h 102"/>
                <a:gd name="T28" fmla="*/ 45 w 104"/>
                <a:gd name="T29" fmla="*/ 2 h 102"/>
                <a:gd name="T30" fmla="*/ 37 w 104"/>
                <a:gd name="T31" fmla="*/ 3 h 102"/>
                <a:gd name="T32" fmla="*/ 28 w 104"/>
                <a:gd name="T33" fmla="*/ 7 h 102"/>
                <a:gd name="T34" fmla="*/ 21 w 104"/>
                <a:gd name="T35" fmla="*/ 11 h 102"/>
                <a:gd name="T36" fmla="*/ 14 w 104"/>
                <a:gd name="T37" fmla="*/ 16 h 102"/>
                <a:gd name="T38" fmla="*/ 8 w 104"/>
                <a:gd name="T39" fmla="*/ 22 h 102"/>
                <a:gd name="T40" fmla="*/ 5 w 104"/>
                <a:gd name="T41" fmla="*/ 29 h 102"/>
                <a:gd name="T42" fmla="*/ 0 w 104"/>
                <a:gd name="T43" fmla="*/ 46 h 102"/>
                <a:gd name="T44" fmla="*/ 0 w 104"/>
                <a:gd name="T45" fmla="*/ 61 h 102"/>
                <a:gd name="T46" fmla="*/ 6 w 104"/>
                <a:gd name="T47" fmla="*/ 76 h 102"/>
                <a:gd name="T48" fmla="*/ 16 w 104"/>
                <a:gd name="T49" fmla="*/ 91 h 102"/>
                <a:gd name="T50" fmla="*/ 24 w 104"/>
                <a:gd name="T51" fmla="*/ 98 h 102"/>
                <a:gd name="T52" fmla="*/ 34 w 104"/>
                <a:gd name="T53" fmla="*/ 101 h 102"/>
                <a:gd name="T54" fmla="*/ 42 w 104"/>
                <a:gd name="T55" fmla="*/ 102 h 102"/>
                <a:gd name="T56" fmla="*/ 51 w 104"/>
                <a:gd name="T57" fmla="*/ 102 h 102"/>
                <a:gd name="T58" fmla="*/ 59 w 104"/>
                <a:gd name="T59" fmla="*/ 100 h 102"/>
                <a:gd name="T60" fmla="*/ 67 w 104"/>
                <a:gd name="T61" fmla="*/ 96 h 102"/>
                <a:gd name="T62" fmla="*/ 75 w 104"/>
                <a:gd name="T63" fmla="*/ 93 h 102"/>
                <a:gd name="T64" fmla="*/ 83 w 104"/>
                <a:gd name="T65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2">
                  <a:moveTo>
                    <a:pt x="83" y="90"/>
                  </a:moveTo>
                  <a:lnTo>
                    <a:pt x="95" y="81"/>
                  </a:lnTo>
                  <a:lnTo>
                    <a:pt x="101" y="69"/>
                  </a:lnTo>
                  <a:lnTo>
                    <a:pt x="104" y="54"/>
                  </a:lnTo>
                  <a:lnTo>
                    <a:pt x="101" y="39"/>
                  </a:lnTo>
                  <a:lnTo>
                    <a:pt x="99" y="32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7" y="12"/>
                  </a:lnTo>
                  <a:lnTo>
                    <a:pt x="82" y="7"/>
                  </a:lnTo>
                  <a:lnTo>
                    <a:pt x="75" y="3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7" y="3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5" y="29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6" y="76"/>
                  </a:lnTo>
                  <a:lnTo>
                    <a:pt x="16" y="91"/>
                  </a:lnTo>
                  <a:lnTo>
                    <a:pt x="24" y="98"/>
                  </a:lnTo>
                  <a:lnTo>
                    <a:pt x="34" y="101"/>
                  </a:lnTo>
                  <a:lnTo>
                    <a:pt x="42" y="102"/>
                  </a:lnTo>
                  <a:lnTo>
                    <a:pt x="51" y="102"/>
                  </a:lnTo>
                  <a:lnTo>
                    <a:pt x="59" y="100"/>
                  </a:lnTo>
                  <a:lnTo>
                    <a:pt x="67" y="96"/>
                  </a:lnTo>
                  <a:lnTo>
                    <a:pt x="75" y="93"/>
                  </a:lnTo>
                  <a:lnTo>
                    <a:pt x="83" y="90"/>
                  </a:lnTo>
                  <a:close/>
                </a:path>
              </a:pathLst>
            </a:custGeom>
            <a:solidFill>
              <a:srgbClr val="9E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661" y="1668"/>
              <a:ext cx="45" cy="53"/>
            </a:xfrm>
            <a:custGeom>
              <a:avLst/>
              <a:gdLst>
                <a:gd name="T0" fmla="*/ 72 w 88"/>
                <a:gd name="T1" fmla="*/ 0 h 105"/>
                <a:gd name="T2" fmla="*/ 65 w 88"/>
                <a:gd name="T3" fmla="*/ 1 h 105"/>
                <a:gd name="T4" fmla="*/ 58 w 88"/>
                <a:gd name="T5" fmla="*/ 2 h 105"/>
                <a:gd name="T6" fmla="*/ 51 w 88"/>
                <a:gd name="T7" fmla="*/ 5 h 105"/>
                <a:gd name="T8" fmla="*/ 46 w 88"/>
                <a:gd name="T9" fmla="*/ 9 h 105"/>
                <a:gd name="T10" fmla="*/ 40 w 88"/>
                <a:gd name="T11" fmla="*/ 13 h 105"/>
                <a:gd name="T12" fmla="*/ 34 w 88"/>
                <a:gd name="T13" fmla="*/ 18 h 105"/>
                <a:gd name="T14" fmla="*/ 29 w 88"/>
                <a:gd name="T15" fmla="*/ 23 h 105"/>
                <a:gd name="T16" fmla="*/ 24 w 88"/>
                <a:gd name="T17" fmla="*/ 29 h 105"/>
                <a:gd name="T18" fmla="*/ 13 w 88"/>
                <a:gd name="T19" fmla="*/ 40 h 105"/>
                <a:gd name="T20" fmla="*/ 5 w 88"/>
                <a:gd name="T21" fmla="*/ 55 h 105"/>
                <a:gd name="T22" fmla="*/ 0 w 88"/>
                <a:gd name="T23" fmla="*/ 71 h 105"/>
                <a:gd name="T24" fmla="*/ 0 w 88"/>
                <a:gd name="T25" fmla="*/ 87 h 105"/>
                <a:gd name="T26" fmla="*/ 2 w 88"/>
                <a:gd name="T27" fmla="*/ 94 h 105"/>
                <a:gd name="T28" fmla="*/ 6 w 88"/>
                <a:gd name="T29" fmla="*/ 99 h 105"/>
                <a:gd name="T30" fmla="*/ 11 w 88"/>
                <a:gd name="T31" fmla="*/ 102 h 105"/>
                <a:gd name="T32" fmla="*/ 17 w 88"/>
                <a:gd name="T33" fmla="*/ 105 h 105"/>
                <a:gd name="T34" fmla="*/ 24 w 88"/>
                <a:gd name="T35" fmla="*/ 105 h 105"/>
                <a:gd name="T36" fmla="*/ 29 w 88"/>
                <a:gd name="T37" fmla="*/ 102 h 105"/>
                <a:gd name="T38" fmla="*/ 35 w 88"/>
                <a:gd name="T39" fmla="*/ 100 h 105"/>
                <a:gd name="T40" fmla="*/ 41 w 88"/>
                <a:gd name="T41" fmla="*/ 96 h 105"/>
                <a:gd name="T42" fmla="*/ 44 w 88"/>
                <a:gd name="T43" fmla="*/ 90 h 105"/>
                <a:gd name="T44" fmla="*/ 48 w 88"/>
                <a:gd name="T45" fmla="*/ 83 h 105"/>
                <a:gd name="T46" fmla="*/ 51 w 88"/>
                <a:gd name="T47" fmla="*/ 77 h 105"/>
                <a:gd name="T48" fmla="*/ 55 w 88"/>
                <a:gd name="T49" fmla="*/ 71 h 105"/>
                <a:gd name="T50" fmla="*/ 58 w 88"/>
                <a:gd name="T51" fmla="*/ 66 h 105"/>
                <a:gd name="T52" fmla="*/ 63 w 88"/>
                <a:gd name="T53" fmla="*/ 62 h 105"/>
                <a:gd name="T54" fmla="*/ 67 w 88"/>
                <a:gd name="T55" fmla="*/ 58 h 105"/>
                <a:gd name="T56" fmla="*/ 72 w 88"/>
                <a:gd name="T57" fmla="*/ 54 h 105"/>
                <a:gd name="T58" fmla="*/ 84 w 88"/>
                <a:gd name="T59" fmla="*/ 38 h 105"/>
                <a:gd name="T60" fmla="*/ 88 w 88"/>
                <a:gd name="T61" fmla="*/ 21 h 105"/>
                <a:gd name="T62" fmla="*/ 86 w 88"/>
                <a:gd name="T63" fmla="*/ 6 h 105"/>
                <a:gd name="T64" fmla="*/ 72 w 88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5">
                  <a:moveTo>
                    <a:pt x="72" y="0"/>
                  </a:moveTo>
                  <a:lnTo>
                    <a:pt x="65" y="1"/>
                  </a:lnTo>
                  <a:lnTo>
                    <a:pt x="58" y="2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4" y="18"/>
                  </a:lnTo>
                  <a:lnTo>
                    <a:pt x="29" y="23"/>
                  </a:lnTo>
                  <a:lnTo>
                    <a:pt x="24" y="29"/>
                  </a:lnTo>
                  <a:lnTo>
                    <a:pt x="13" y="40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7"/>
                  </a:lnTo>
                  <a:lnTo>
                    <a:pt x="2" y="94"/>
                  </a:lnTo>
                  <a:lnTo>
                    <a:pt x="6" y="99"/>
                  </a:lnTo>
                  <a:lnTo>
                    <a:pt x="11" y="102"/>
                  </a:lnTo>
                  <a:lnTo>
                    <a:pt x="17" y="105"/>
                  </a:lnTo>
                  <a:lnTo>
                    <a:pt x="24" y="105"/>
                  </a:lnTo>
                  <a:lnTo>
                    <a:pt x="29" y="102"/>
                  </a:lnTo>
                  <a:lnTo>
                    <a:pt x="35" y="100"/>
                  </a:lnTo>
                  <a:lnTo>
                    <a:pt x="41" y="96"/>
                  </a:lnTo>
                  <a:lnTo>
                    <a:pt x="44" y="90"/>
                  </a:lnTo>
                  <a:lnTo>
                    <a:pt x="48" y="83"/>
                  </a:lnTo>
                  <a:lnTo>
                    <a:pt x="51" y="77"/>
                  </a:lnTo>
                  <a:lnTo>
                    <a:pt x="55" y="71"/>
                  </a:lnTo>
                  <a:lnTo>
                    <a:pt x="58" y="66"/>
                  </a:lnTo>
                  <a:lnTo>
                    <a:pt x="63" y="62"/>
                  </a:lnTo>
                  <a:lnTo>
                    <a:pt x="67" y="58"/>
                  </a:lnTo>
                  <a:lnTo>
                    <a:pt x="72" y="54"/>
                  </a:lnTo>
                  <a:lnTo>
                    <a:pt x="84" y="38"/>
                  </a:lnTo>
                  <a:lnTo>
                    <a:pt x="88" y="21"/>
                  </a:lnTo>
                  <a:lnTo>
                    <a:pt x="86" y="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632" y="1627"/>
              <a:ext cx="45" cy="33"/>
            </a:xfrm>
            <a:custGeom>
              <a:avLst/>
              <a:gdLst>
                <a:gd name="T0" fmla="*/ 78 w 90"/>
                <a:gd name="T1" fmla="*/ 28 h 66"/>
                <a:gd name="T2" fmla="*/ 71 w 90"/>
                <a:gd name="T3" fmla="*/ 24 h 66"/>
                <a:gd name="T4" fmla="*/ 66 w 90"/>
                <a:gd name="T5" fmla="*/ 20 h 66"/>
                <a:gd name="T6" fmla="*/ 60 w 90"/>
                <a:gd name="T7" fmla="*/ 16 h 66"/>
                <a:gd name="T8" fmla="*/ 54 w 90"/>
                <a:gd name="T9" fmla="*/ 12 h 66"/>
                <a:gd name="T10" fmla="*/ 47 w 90"/>
                <a:gd name="T11" fmla="*/ 8 h 66"/>
                <a:gd name="T12" fmla="*/ 41 w 90"/>
                <a:gd name="T13" fmla="*/ 5 h 66"/>
                <a:gd name="T14" fmla="*/ 33 w 90"/>
                <a:gd name="T15" fmla="*/ 2 h 66"/>
                <a:gd name="T16" fmla="*/ 26 w 90"/>
                <a:gd name="T17" fmla="*/ 0 h 66"/>
                <a:gd name="T18" fmla="*/ 13 w 90"/>
                <a:gd name="T19" fmla="*/ 1 h 66"/>
                <a:gd name="T20" fmla="*/ 3 w 90"/>
                <a:gd name="T21" fmla="*/ 8 h 66"/>
                <a:gd name="T22" fmla="*/ 0 w 90"/>
                <a:gd name="T23" fmla="*/ 20 h 66"/>
                <a:gd name="T24" fmla="*/ 2 w 90"/>
                <a:gd name="T25" fmla="*/ 33 h 66"/>
                <a:gd name="T26" fmla="*/ 6 w 90"/>
                <a:gd name="T27" fmla="*/ 39 h 66"/>
                <a:gd name="T28" fmla="*/ 10 w 90"/>
                <a:gd name="T29" fmla="*/ 44 h 66"/>
                <a:gd name="T30" fmla="*/ 15 w 90"/>
                <a:gd name="T31" fmla="*/ 48 h 66"/>
                <a:gd name="T32" fmla="*/ 22 w 90"/>
                <a:gd name="T33" fmla="*/ 52 h 66"/>
                <a:gd name="T34" fmla="*/ 28 w 90"/>
                <a:gd name="T35" fmla="*/ 54 h 66"/>
                <a:gd name="T36" fmla="*/ 35 w 90"/>
                <a:gd name="T37" fmla="*/ 57 h 66"/>
                <a:gd name="T38" fmla="*/ 41 w 90"/>
                <a:gd name="T39" fmla="*/ 58 h 66"/>
                <a:gd name="T40" fmla="*/ 47 w 90"/>
                <a:gd name="T41" fmla="*/ 60 h 66"/>
                <a:gd name="T42" fmla="*/ 51 w 90"/>
                <a:gd name="T43" fmla="*/ 61 h 66"/>
                <a:gd name="T44" fmla="*/ 56 w 90"/>
                <a:gd name="T45" fmla="*/ 62 h 66"/>
                <a:gd name="T46" fmla="*/ 61 w 90"/>
                <a:gd name="T47" fmla="*/ 63 h 66"/>
                <a:gd name="T48" fmla="*/ 67 w 90"/>
                <a:gd name="T49" fmla="*/ 65 h 66"/>
                <a:gd name="T50" fmla="*/ 73 w 90"/>
                <a:gd name="T51" fmla="*/ 66 h 66"/>
                <a:gd name="T52" fmla="*/ 78 w 90"/>
                <a:gd name="T53" fmla="*/ 65 h 66"/>
                <a:gd name="T54" fmla="*/ 83 w 90"/>
                <a:gd name="T55" fmla="*/ 65 h 66"/>
                <a:gd name="T56" fmla="*/ 86 w 90"/>
                <a:gd name="T57" fmla="*/ 62 h 66"/>
                <a:gd name="T58" fmla="*/ 90 w 90"/>
                <a:gd name="T59" fmla="*/ 53 h 66"/>
                <a:gd name="T60" fmla="*/ 90 w 90"/>
                <a:gd name="T61" fmla="*/ 43 h 66"/>
                <a:gd name="T62" fmla="*/ 85 w 90"/>
                <a:gd name="T63" fmla="*/ 33 h 66"/>
                <a:gd name="T64" fmla="*/ 78 w 90"/>
                <a:gd name="T65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66">
                  <a:moveTo>
                    <a:pt x="78" y="28"/>
                  </a:moveTo>
                  <a:lnTo>
                    <a:pt x="71" y="24"/>
                  </a:lnTo>
                  <a:lnTo>
                    <a:pt x="66" y="20"/>
                  </a:lnTo>
                  <a:lnTo>
                    <a:pt x="60" y="16"/>
                  </a:lnTo>
                  <a:lnTo>
                    <a:pt x="54" y="12"/>
                  </a:lnTo>
                  <a:lnTo>
                    <a:pt x="47" y="8"/>
                  </a:lnTo>
                  <a:lnTo>
                    <a:pt x="41" y="5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13" y="1"/>
                  </a:lnTo>
                  <a:lnTo>
                    <a:pt x="3" y="8"/>
                  </a:lnTo>
                  <a:lnTo>
                    <a:pt x="0" y="20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0" y="44"/>
                  </a:lnTo>
                  <a:lnTo>
                    <a:pt x="15" y="48"/>
                  </a:lnTo>
                  <a:lnTo>
                    <a:pt x="22" y="52"/>
                  </a:lnTo>
                  <a:lnTo>
                    <a:pt x="28" y="54"/>
                  </a:lnTo>
                  <a:lnTo>
                    <a:pt x="35" y="57"/>
                  </a:lnTo>
                  <a:lnTo>
                    <a:pt x="41" y="58"/>
                  </a:lnTo>
                  <a:lnTo>
                    <a:pt x="47" y="60"/>
                  </a:lnTo>
                  <a:lnTo>
                    <a:pt x="51" y="61"/>
                  </a:lnTo>
                  <a:lnTo>
                    <a:pt x="56" y="62"/>
                  </a:lnTo>
                  <a:lnTo>
                    <a:pt x="61" y="63"/>
                  </a:lnTo>
                  <a:lnTo>
                    <a:pt x="67" y="65"/>
                  </a:lnTo>
                  <a:lnTo>
                    <a:pt x="73" y="66"/>
                  </a:lnTo>
                  <a:lnTo>
                    <a:pt x="78" y="65"/>
                  </a:lnTo>
                  <a:lnTo>
                    <a:pt x="83" y="65"/>
                  </a:lnTo>
                  <a:lnTo>
                    <a:pt x="86" y="62"/>
                  </a:lnTo>
                  <a:lnTo>
                    <a:pt x="90" y="53"/>
                  </a:lnTo>
                  <a:lnTo>
                    <a:pt x="90" y="43"/>
                  </a:lnTo>
                  <a:lnTo>
                    <a:pt x="85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639" y="1560"/>
              <a:ext cx="42" cy="54"/>
            </a:xfrm>
            <a:custGeom>
              <a:avLst/>
              <a:gdLst>
                <a:gd name="T0" fmla="*/ 58 w 84"/>
                <a:gd name="T1" fmla="*/ 47 h 108"/>
                <a:gd name="T2" fmla="*/ 54 w 84"/>
                <a:gd name="T3" fmla="*/ 42 h 108"/>
                <a:gd name="T4" fmla="*/ 49 w 84"/>
                <a:gd name="T5" fmla="*/ 35 h 108"/>
                <a:gd name="T6" fmla="*/ 46 w 84"/>
                <a:gd name="T7" fmla="*/ 28 h 108"/>
                <a:gd name="T8" fmla="*/ 41 w 84"/>
                <a:gd name="T9" fmla="*/ 20 h 108"/>
                <a:gd name="T10" fmla="*/ 35 w 84"/>
                <a:gd name="T11" fmla="*/ 13 h 108"/>
                <a:gd name="T12" fmla="*/ 31 w 84"/>
                <a:gd name="T13" fmla="*/ 6 h 108"/>
                <a:gd name="T14" fmla="*/ 25 w 84"/>
                <a:gd name="T15" fmla="*/ 2 h 108"/>
                <a:gd name="T16" fmla="*/ 19 w 84"/>
                <a:gd name="T17" fmla="*/ 0 h 108"/>
                <a:gd name="T18" fmla="*/ 5 w 84"/>
                <a:gd name="T19" fmla="*/ 1 h 108"/>
                <a:gd name="T20" fmla="*/ 0 w 84"/>
                <a:gd name="T21" fmla="*/ 10 h 108"/>
                <a:gd name="T22" fmla="*/ 0 w 84"/>
                <a:gd name="T23" fmla="*/ 24 h 108"/>
                <a:gd name="T24" fmla="*/ 4 w 84"/>
                <a:gd name="T25" fmla="*/ 41 h 108"/>
                <a:gd name="T26" fmla="*/ 11 w 84"/>
                <a:gd name="T27" fmla="*/ 59 h 108"/>
                <a:gd name="T28" fmla="*/ 20 w 84"/>
                <a:gd name="T29" fmla="*/ 76 h 108"/>
                <a:gd name="T30" fmla="*/ 28 w 84"/>
                <a:gd name="T31" fmla="*/ 89 h 108"/>
                <a:gd name="T32" fmla="*/ 35 w 84"/>
                <a:gd name="T33" fmla="*/ 96 h 108"/>
                <a:gd name="T34" fmla="*/ 41 w 84"/>
                <a:gd name="T35" fmla="*/ 100 h 108"/>
                <a:gd name="T36" fmla="*/ 47 w 84"/>
                <a:gd name="T37" fmla="*/ 103 h 108"/>
                <a:gd name="T38" fmla="*/ 55 w 84"/>
                <a:gd name="T39" fmla="*/ 105 h 108"/>
                <a:gd name="T40" fmla="*/ 62 w 84"/>
                <a:gd name="T41" fmla="*/ 108 h 108"/>
                <a:gd name="T42" fmla="*/ 70 w 84"/>
                <a:gd name="T43" fmla="*/ 108 h 108"/>
                <a:gd name="T44" fmla="*/ 76 w 84"/>
                <a:gd name="T45" fmla="*/ 107 h 108"/>
                <a:gd name="T46" fmla="*/ 80 w 84"/>
                <a:gd name="T47" fmla="*/ 102 h 108"/>
                <a:gd name="T48" fmla="*/ 84 w 84"/>
                <a:gd name="T49" fmla="*/ 95 h 108"/>
                <a:gd name="T50" fmla="*/ 83 w 84"/>
                <a:gd name="T51" fmla="*/ 84 h 108"/>
                <a:gd name="T52" fmla="*/ 76 w 84"/>
                <a:gd name="T53" fmla="*/ 70 h 108"/>
                <a:gd name="T54" fmla="*/ 66 w 84"/>
                <a:gd name="T55" fmla="*/ 57 h 108"/>
                <a:gd name="T56" fmla="*/ 58 w 84"/>
                <a:gd name="T57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08">
                  <a:moveTo>
                    <a:pt x="58" y="47"/>
                  </a:moveTo>
                  <a:lnTo>
                    <a:pt x="54" y="42"/>
                  </a:lnTo>
                  <a:lnTo>
                    <a:pt x="49" y="35"/>
                  </a:lnTo>
                  <a:lnTo>
                    <a:pt x="46" y="28"/>
                  </a:lnTo>
                  <a:lnTo>
                    <a:pt x="41" y="20"/>
                  </a:lnTo>
                  <a:lnTo>
                    <a:pt x="35" y="13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5" y="1"/>
                  </a:lnTo>
                  <a:lnTo>
                    <a:pt x="0" y="10"/>
                  </a:lnTo>
                  <a:lnTo>
                    <a:pt x="0" y="24"/>
                  </a:lnTo>
                  <a:lnTo>
                    <a:pt x="4" y="41"/>
                  </a:lnTo>
                  <a:lnTo>
                    <a:pt x="11" y="59"/>
                  </a:lnTo>
                  <a:lnTo>
                    <a:pt x="20" y="76"/>
                  </a:lnTo>
                  <a:lnTo>
                    <a:pt x="28" y="89"/>
                  </a:lnTo>
                  <a:lnTo>
                    <a:pt x="35" y="96"/>
                  </a:lnTo>
                  <a:lnTo>
                    <a:pt x="41" y="100"/>
                  </a:lnTo>
                  <a:lnTo>
                    <a:pt x="47" y="103"/>
                  </a:lnTo>
                  <a:lnTo>
                    <a:pt x="55" y="105"/>
                  </a:lnTo>
                  <a:lnTo>
                    <a:pt x="62" y="108"/>
                  </a:lnTo>
                  <a:lnTo>
                    <a:pt x="70" y="108"/>
                  </a:lnTo>
                  <a:lnTo>
                    <a:pt x="76" y="107"/>
                  </a:lnTo>
                  <a:lnTo>
                    <a:pt x="80" y="102"/>
                  </a:lnTo>
                  <a:lnTo>
                    <a:pt x="84" y="95"/>
                  </a:lnTo>
                  <a:lnTo>
                    <a:pt x="83" y="84"/>
                  </a:lnTo>
                  <a:lnTo>
                    <a:pt x="76" y="70"/>
                  </a:lnTo>
                  <a:lnTo>
                    <a:pt x="66" y="5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689" y="1524"/>
              <a:ext cx="30" cy="66"/>
            </a:xfrm>
            <a:custGeom>
              <a:avLst/>
              <a:gdLst>
                <a:gd name="T0" fmla="*/ 13 w 60"/>
                <a:gd name="T1" fmla="*/ 12 h 131"/>
                <a:gd name="T2" fmla="*/ 7 w 60"/>
                <a:gd name="T3" fmla="*/ 28 h 131"/>
                <a:gd name="T4" fmla="*/ 5 w 60"/>
                <a:gd name="T5" fmla="*/ 45 h 131"/>
                <a:gd name="T6" fmla="*/ 3 w 60"/>
                <a:gd name="T7" fmla="*/ 62 h 131"/>
                <a:gd name="T8" fmla="*/ 2 w 60"/>
                <a:gd name="T9" fmla="*/ 79 h 131"/>
                <a:gd name="T10" fmla="*/ 1 w 60"/>
                <a:gd name="T11" fmla="*/ 94 h 131"/>
                <a:gd name="T12" fmla="*/ 0 w 60"/>
                <a:gd name="T13" fmla="*/ 111 h 131"/>
                <a:gd name="T14" fmla="*/ 3 w 60"/>
                <a:gd name="T15" fmla="*/ 124 h 131"/>
                <a:gd name="T16" fmla="*/ 16 w 60"/>
                <a:gd name="T17" fmla="*/ 131 h 131"/>
                <a:gd name="T18" fmla="*/ 30 w 60"/>
                <a:gd name="T19" fmla="*/ 129 h 131"/>
                <a:gd name="T20" fmla="*/ 37 w 60"/>
                <a:gd name="T21" fmla="*/ 119 h 131"/>
                <a:gd name="T22" fmla="*/ 40 w 60"/>
                <a:gd name="T23" fmla="*/ 106 h 131"/>
                <a:gd name="T24" fmla="*/ 41 w 60"/>
                <a:gd name="T25" fmla="*/ 93 h 131"/>
                <a:gd name="T26" fmla="*/ 45 w 60"/>
                <a:gd name="T27" fmla="*/ 75 h 131"/>
                <a:gd name="T28" fmla="*/ 51 w 60"/>
                <a:gd name="T29" fmla="*/ 58 h 131"/>
                <a:gd name="T30" fmla="*/ 56 w 60"/>
                <a:gd name="T31" fmla="*/ 39 h 131"/>
                <a:gd name="T32" fmla="*/ 60 w 60"/>
                <a:gd name="T33" fmla="*/ 21 h 131"/>
                <a:gd name="T34" fmla="*/ 59 w 60"/>
                <a:gd name="T35" fmla="*/ 14 h 131"/>
                <a:gd name="T36" fmla="*/ 55 w 60"/>
                <a:gd name="T37" fmla="*/ 8 h 131"/>
                <a:gd name="T38" fmla="*/ 48 w 60"/>
                <a:gd name="T39" fmla="*/ 4 h 131"/>
                <a:gd name="T40" fmla="*/ 41 w 60"/>
                <a:gd name="T41" fmla="*/ 1 h 131"/>
                <a:gd name="T42" fmla="*/ 32 w 60"/>
                <a:gd name="T43" fmla="*/ 0 h 131"/>
                <a:gd name="T44" fmla="*/ 24 w 60"/>
                <a:gd name="T45" fmla="*/ 2 h 131"/>
                <a:gd name="T46" fmla="*/ 17 w 60"/>
                <a:gd name="T47" fmla="*/ 6 h 131"/>
                <a:gd name="T48" fmla="*/ 13 w 60"/>
                <a:gd name="T49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31">
                  <a:moveTo>
                    <a:pt x="13" y="12"/>
                  </a:moveTo>
                  <a:lnTo>
                    <a:pt x="7" y="28"/>
                  </a:lnTo>
                  <a:lnTo>
                    <a:pt x="5" y="45"/>
                  </a:lnTo>
                  <a:lnTo>
                    <a:pt x="3" y="62"/>
                  </a:lnTo>
                  <a:lnTo>
                    <a:pt x="2" y="79"/>
                  </a:lnTo>
                  <a:lnTo>
                    <a:pt x="1" y="94"/>
                  </a:lnTo>
                  <a:lnTo>
                    <a:pt x="0" y="111"/>
                  </a:lnTo>
                  <a:lnTo>
                    <a:pt x="3" y="124"/>
                  </a:lnTo>
                  <a:lnTo>
                    <a:pt x="16" y="131"/>
                  </a:lnTo>
                  <a:lnTo>
                    <a:pt x="30" y="129"/>
                  </a:lnTo>
                  <a:lnTo>
                    <a:pt x="37" y="119"/>
                  </a:lnTo>
                  <a:lnTo>
                    <a:pt x="40" y="106"/>
                  </a:lnTo>
                  <a:lnTo>
                    <a:pt x="41" y="93"/>
                  </a:lnTo>
                  <a:lnTo>
                    <a:pt x="45" y="75"/>
                  </a:lnTo>
                  <a:lnTo>
                    <a:pt x="51" y="58"/>
                  </a:lnTo>
                  <a:lnTo>
                    <a:pt x="56" y="39"/>
                  </a:lnTo>
                  <a:lnTo>
                    <a:pt x="60" y="21"/>
                  </a:lnTo>
                  <a:lnTo>
                    <a:pt x="59" y="14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1" y="1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732" y="1544"/>
              <a:ext cx="63" cy="68"/>
            </a:xfrm>
            <a:custGeom>
              <a:avLst/>
              <a:gdLst>
                <a:gd name="T0" fmla="*/ 112 w 128"/>
                <a:gd name="T1" fmla="*/ 0 h 136"/>
                <a:gd name="T2" fmla="*/ 103 w 128"/>
                <a:gd name="T3" fmla="*/ 1 h 136"/>
                <a:gd name="T4" fmla="*/ 94 w 128"/>
                <a:gd name="T5" fmla="*/ 4 h 136"/>
                <a:gd name="T6" fmla="*/ 88 w 128"/>
                <a:gd name="T7" fmla="*/ 7 h 136"/>
                <a:gd name="T8" fmla="*/ 81 w 128"/>
                <a:gd name="T9" fmla="*/ 12 h 136"/>
                <a:gd name="T10" fmla="*/ 74 w 128"/>
                <a:gd name="T11" fmla="*/ 18 h 136"/>
                <a:gd name="T12" fmla="*/ 68 w 128"/>
                <a:gd name="T13" fmla="*/ 25 h 136"/>
                <a:gd name="T14" fmla="*/ 62 w 128"/>
                <a:gd name="T15" fmla="*/ 30 h 136"/>
                <a:gd name="T16" fmla="*/ 55 w 128"/>
                <a:gd name="T17" fmla="*/ 36 h 136"/>
                <a:gd name="T18" fmla="*/ 50 w 128"/>
                <a:gd name="T19" fmla="*/ 42 h 136"/>
                <a:gd name="T20" fmla="*/ 45 w 128"/>
                <a:gd name="T21" fmla="*/ 49 h 136"/>
                <a:gd name="T22" fmla="*/ 39 w 128"/>
                <a:gd name="T23" fmla="*/ 56 h 136"/>
                <a:gd name="T24" fmla="*/ 35 w 128"/>
                <a:gd name="T25" fmla="*/ 64 h 136"/>
                <a:gd name="T26" fmla="*/ 28 w 128"/>
                <a:gd name="T27" fmla="*/ 72 h 136"/>
                <a:gd name="T28" fmla="*/ 21 w 128"/>
                <a:gd name="T29" fmla="*/ 79 h 136"/>
                <a:gd name="T30" fmla="*/ 14 w 128"/>
                <a:gd name="T31" fmla="*/ 87 h 136"/>
                <a:gd name="T32" fmla="*/ 7 w 128"/>
                <a:gd name="T33" fmla="*/ 95 h 136"/>
                <a:gd name="T34" fmla="*/ 1 w 128"/>
                <a:gd name="T35" fmla="*/ 104 h 136"/>
                <a:gd name="T36" fmla="*/ 0 w 128"/>
                <a:gd name="T37" fmla="*/ 112 h 136"/>
                <a:gd name="T38" fmla="*/ 0 w 128"/>
                <a:gd name="T39" fmla="*/ 121 h 136"/>
                <a:gd name="T40" fmla="*/ 3 w 128"/>
                <a:gd name="T41" fmla="*/ 128 h 136"/>
                <a:gd name="T42" fmla="*/ 9 w 128"/>
                <a:gd name="T43" fmla="*/ 134 h 136"/>
                <a:gd name="T44" fmla="*/ 16 w 128"/>
                <a:gd name="T45" fmla="*/ 136 h 136"/>
                <a:gd name="T46" fmla="*/ 24 w 128"/>
                <a:gd name="T47" fmla="*/ 136 h 136"/>
                <a:gd name="T48" fmla="*/ 35 w 128"/>
                <a:gd name="T49" fmla="*/ 133 h 136"/>
                <a:gd name="T50" fmla="*/ 44 w 128"/>
                <a:gd name="T51" fmla="*/ 127 h 136"/>
                <a:gd name="T52" fmla="*/ 52 w 128"/>
                <a:gd name="T53" fmla="*/ 121 h 136"/>
                <a:gd name="T54" fmla="*/ 61 w 128"/>
                <a:gd name="T55" fmla="*/ 113 h 136"/>
                <a:gd name="T56" fmla="*/ 69 w 128"/>
                <a:gd name="T57" fmla="*/ 105 h 136"/>
                <a:gd name="T58" fmla="*/ 77 w 128"/>
                <a:gd name="T59" fmla="*/ 97 h 136"/>
                <a:gd name="T60" fmla="*/ 84 w 128"/>
                <a:gd name="T61" fmla="*/ 88 h 136"/>
                <a:gd name="T62" fmla="*/ 91 w 128"/>
                <a:gd name="T63" fmla="*/ 79 h 136"/>
                <a:gd name="T64" fmla="*/ 97 w 128"/>
                <a:gd name="T65" fmla="*/ 71 h 136"/>
                <a:gd name="T66" fmla="*/ 104 w 128"/>
                <a:gd name="T67" fmla="*/ 61 h 136"/>
                <a:gd name="T68" fmla="*/ 111 w 128"/>
                <a:gd name="T69" fmla="*/ 50 h 136"/>
                <a:gd name="T70" fmla="*/ 119 w 128"/>
                <a:gd name="T71" fmla="*/ 38 h 136"/>
                <a:gd name="T72" fmla="*/ 124 w 128"/>
                <a:gd name="T73" fmla="*/ 27 h 136"/>
                <a:gd name="T74" fmla="*/ 128 w 128"/>
                <a:gd name="T75" fmla="*/ 16 h 136"/>
                <a:gd name="T76" fmla="*/ 127 w 128"/>
                <a:gd name="T77" fmla="*/ 8 h 136"/>
                <a:gd name="T78" fmla="*/ 122 w 128"/>
                <a:gd name="T79" fmla="*/ 3 h 136"/>
                <a:gd name="T80" fmla="*/ 112 w 128"/>
                <a:gd name="T8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36">
                  <a:moveTo>
                    <a:pt x="112" y="0"/>
                  </a:moveTo>
                  <a:lnTo>
                    <a:pt x="103" y="1"/>
                  </a:lnTo>
                  <a:lnTo>
                    <a:pt x="94" y="4"/>
                  </a:lnTo>
                  <a:lnTo>
                    <a:pt x="88" y="7"/>
                  </a:lnTo>
                  <a:lnTo>
                    <a:pt x="81" y="12"/>
                  </a:lnTo>
                  <a:lnTo>
                    <a:pt x="74" y="18"/>
                  </a:lnTo>
                  <a:lnTo>
                    <a:pt x="68" y="25"/>
                  </a:lnTo>
                  <a:lnTo>
                    <a:pt x="62" y="30"/>
                  </a:lnTo>
                  <a:lnTo>
                    <a:pt x="55" y="36"/>
                  </a:lnTo>
                  <a:lnTo>
                    <a:pt x="50" y="42"/>
                  </a:lnTo>
                  <a:lnTo>
                    <a:pt x="45" y="49"/>
                  </a:lnTo>
                  <a:lnTo>
                    <a:pt x="39" y="56"/>
                  </a:lnTo>
                  <a:lnTo>
                    <a:pt x="35" y="64"/>
                  </a:lnTo>
                  <a:lnTo>
                    <a:pt x="28" y="72"/>
                  </a:lnTo>
                  <a:lnTo>
                    <a:pt x="21" y="79"/>
                  </a:lnTo>
                  <a:lnTo>
                    <a:pt x="14" y="87"/>
                  </a:lnTo>
                  <a:lnTo>
                    <a:pt x="7" y="95"/>
                  </a:lnTo>
                  <a:lnTo>
                    <a:pt x="1" y="104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3" y="128"/>
                  </a:lnTo>
                  <a:lnTo>
                    <a:pt x="9" y="134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35" y="133"/>
                  </a:lnTo>
                  <a:lnTo>
                    <a:pt x="44" y="127"/>
                  </a:lnTo>
                  <a:lnTo>
                    <a:pt x="52" y="121"/>
                  </a:lnTo>
                  <a:lnTo>
                    <a:pt x="61" y="113"/>
                  </a:lnTo>
                  <a:lnTo>
                    <a:pt x="69" y="105"/>
                  </a:lnTo>
                  <a:lnTo>
                    <a:pt x="77" y="97"/>
                  </a:lnTo>
                  <a:lnTo>
                    <a:pt x="84" y="88"/>
                  </a:lnTo>
                  <a:lnTo>
                    <a:pt x="91" y="79"/>
                  </a:lnTo>
                  <a:lnTo>
                    <a:pt x="97" y="71"/>
                  </a:lnTo>
                  <a:lnTo>
                    <a:pt x="104" y="61"/>
                  </a:lnTo>
                  <a:lnTo>
                    <a:pt x="111" y="50"/>
                  </a:lnTo>
                  <a:lnTo>
                    <a:pt x="119" y="38"/>
                  </a:lnTo>
                  <a:lnTo>
                    <a:pt x="124" y="27"/>
                  </a:lnTo>
                  <a:lnTo>
                    <a:pt x="128" y="16"/>
                  </a:lnTo>
                  <a:lnTo>
                    <a:pt x="127" y="8"/>
                  </a:lnTo>
                  <a:lnTo>
                    <a:pt x="122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738" y="1618"/>
              <a:ext cx="70" cy="25"/>
            </a:xfrm>
            <a:custGeom>
              <a:avLst/>
              <a:gdLst>
                <a:gd name="T0" fmla="*/ 139 w 139"/>
                <a:gd name="T1" fmla="*/ 21 h 49"/>
                <a:gd name="T2" fmla="*/ 136 w 139"/>
                <a:gd name="T3" fmla="*/ 14 h 49"/>
                <a:gd name="T4" fmla="*/ 131 w 139"/>
                <a:gd name="T5" fmla="*/ 9 h 49"/>
                <a:gd name="T6" fmla="*/ 124 w 139"/>
                <a:gd name="T7" fmla="*/ 6 h 49"/>
                <a:gd name="T8" fmla="*/ 116 w 139"/>
                <a:gd name="T9" fmla="*/ 3 h 49"/>
                <a:gd name="T10" fmla="*/ 108 w 139"/>
                <a:gd name="T11" fmla="*/ 2 h 49"/>
                <a:gd name="T12" fmla="*/ 100 w 139"/>
                <a:gd name="T13" fmla="*/ 2 h 49"/>
                <a:gd name="T14" fmla="*/ 92 w 139"/>
                <a:gd name="T15" fmla="*/ 2 h 49"/>
                <a:gd name="T16" fmla="*/ 85 w 139"/>
                <a:gd name="T17" fmla="*/ 2 h 49"/>
                <a:gd name="T18" fmla="*/ 76 w 139"/>
                <a:gd name="T19" fmla="*/ 2 h 49"/>
                <a:gd name="T20" fmla="*/ 68 w 139"/>
                <a:gd name="T21" fmla="*/ 1 h 49"/>
                <a:gd name="T22" fmla="*/ 61 w 139"/>
                <a:gd name="T23" fmla="*/ 1 h 49"/>
                <a:gd name="T24" fmla="*/ 53 w 139"/>
                <a:gd name="T25" fmla="*/ 0 h 49"/>
                <a:gd name="T26" fmla="*/ 45 w 139"/>
                <a:gd name="T27" fmla="*/ 0 h 49"/>
                <a:gd name="T28" fmla="*/ 37 w 139"/>
                <a:gd name="T29" fmla="*/ 1 h 49"/>
                <a:gd name="T30" fmla="*/ 29 w 139"/>
                <a:gd name="T31" fmla="*/ 1 h 49"/>
                <a:gd name="T32" fmla="*/ 19 w 139"/>
                <a:gd name="T33" fmla="*/ 3 h 49"/>
                <a:gd name="T34" fmla="*/ 7 w 139"/>
                <a:gd name="T35" fmla="*/ 10 h 49"/>
                <a:gd name="T36" fmla="*/ 0 w 139"/>
                <a:gd name="T37" fmla="*/ 22 h 49"/>
                <a:gd name="T38" fmla="*/ 3 w 139"/>
                <a:gd name="T39" fmla="*/ 33 h 49"/>
                <a:gd name="T40" fmla="*/ 15 w 139"/>
                <a:gd name="T41" fmla="*/ 40 h 49"/>
                <a:gd name="T42" fmla="*/ 26 w 139"/>
                <a:gd name="T43" fmla="*/ 42 h 49"/>
                <a:gd name="T44" fmla="*/ 45 w 139"/>
                <a:gd name="T45" fmla="*/ 46 h 49"/>
                <a:gd name="T46" fmla="*/ 68 w 139"/>
                <a:gd name="T47" fmla="*/ 48 h 49"/>
                <a:gd name="T48" fmla="*/ 91 w 139"/>
                <a:gd name="T49" fmla="*/ 49 h 49"/>
                <a:gd name="T50" fmla="*/ 112 w 139"/>
                <a:gd name="T51" fmla="*/ 48 h 49"/>
                <a:gd name="T52" fmla="*/ 129 w 139"/>
                <a:gd name="T53" fmla="*/ 44 h 49"/>
                <a:gd name="T54" fmla="*/ 139 w 139"/>
                <a:gd name="T55" fmla="*/ 34 h 49"/>
                <a:gd name="T56" fmla="*/ 139 w 139"/>
                <a:gd name="T57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49">
                  <a:moveTo>
                    <a:pt x="139" y="21"/>
                  </a:moveTo>
                  <a:lnTo>
                    <a:pt x="136" y="14"/>
                  </a:lnTo>
                  <a:lnTo>
                    <a:pt x="131" y="9"/>
                  </a:lnTo>
                  <a:lnTo>
                    <a:pt x="124" y="6"/>
                  </a:lnTo>
                  <a:lnTo>
                    <a:pt x="116" y="3"/>
                  </a:lnTo>
                  <a:lnTo>
                    <a:pt x="108" y="2"/>
                  </a:lnTo>
                  <a:lnTo>
                    <a:pt x="100" y="2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6" y="2"/>
                  </a:lnTo>
                  <a:lnTo>
                    <a:pt x="68" y="1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7" y="1"/>
                  </a:lnTo>
                  <a:lnTo>
                    <a:pt x="29" y="1"/>
                  </a:lnTo>
                  <a:lnTo>
                    <a:pt x="19" y="3"/>
                  </a:lnTo>
                  <a:lnTo>
                    <a:pt x="7" y="10"/>
                  </a:lnTo>
                  <a:lnTo>
                    <a:pt x="0" y="22"/>
                  </a:lnTo>
                  <a:lnTo>
                    <a:pt x="3" y="33"/>
                  </a:lnTo>
                  <a:lnTo>
                    <a:pt x="15" y="40"/>
                  </a:lnTo>
                  <a:lnTo>
                    <a:pt x="26" y="42"/>
                  </a:lnTo>
                  <a:lnTo>
                    <a:pt x="45" y="46"/>
                  </a:lnTo>
                  <a:lnTo>
                    <a:pt x="68" y="48"/>
                  </a:lnTo>
                  <a:lnTo>
                    <a:pt x="91" y="49"/>
                  </a:lnTo>
                  <a:lnTo>
                    <a:pt x="112" y="48"/>
                  </a:lnTo>
                  <a:lnTo>
                    <a:pt x="129" y="44"/>
                  </a:lnTo>
                  <a:lnTo>
                    <a:pt x="139" y="34"/>
                  </a:lnTo>
                  <a:lnTo>
                    <a:pt x="139" y="21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710" y="1638"/>
              <a:ext cx="482" cy="451"/>
            </a:xfrm>
            <a:custGeom>
              <a:avLst/>
              <a:gdLst>
                <a:gd name="T0" fmla="*/ 297 w 965"/>
                <a:gd name="T1" fmla="*/ 5 h 901"/>
                <a:gd name="T2" fmla="*/ 257 w 965"/>
                <a:gd name="T3" fmla="*/ 22 h 901"/>
                <a:gd name="T4" fmla="*/ 212 w 965"/>
                <a:gd name="T5" fmla="*/ 48 h 901"/>
                <a:gd name="T6" fmla="*/ 167 w 965"/>
                <a:gd name="T7" fmla="*/ 78 h 901"/>
                <a:gd name="T8" fmla="*/ 122 w 965"/>
                <a:gd name="T9" fmla="*/ 107 h 901"/>
                <a:gd name="T10" fmla="*/ 69 w 965"/>
                <a:gd name="T11" fmla="*/ 137 h 901"/>
                <a:gd name="T12" fmla="*/ 14 w 965"/>
                <a:gd name="T13" fmla="*/ 193 h 901"/>
                <a:gd name="T14" fmla="*/ 5 w 965"/>
                <a:gd name="T15" fmla="*/ 266 h 901"/>
                <a:gd name="T16" fmla="*/ 50 w 965"/>
                <a:gd name="T17" fmla="*/ 341 h 901"/>
                <a:gd name="T18" fmla="*/ 99 w 965"/>
                <a:gd name="T19" fmla="*/ 395 h 901"/>
                <a:gd name="T20" fmla="*/ 157 w 965"/>
                <a:gd name="T21" fmla="*/ 463 h 901"/>
                <a:gd name="T22" fmla="*/ 193 w 965"/>
                <a:gd name="T23" fmla="*/ 517 h 901"/>
                <a:gd name="T24" fmla="*/ 232 w 965"/>
                <a:gd name="T25" fmla="*/ 578 h 901"/>
                <a:gd name="T26" fmla="*/ 273 w 965"/>
                <a:gd name="T27" fmla="*/ 640 h 901"/>
                <a:gd name="T28" fmla="*/ 318 w 965"/>
                <a:gd name="T29" fmla="*/ 698 h 901"/>
                <a:gd name="T30" fmla="*/ 369 w 965"/>
                <a:gd name="T31" fmla="*/ 745 h 901"/>
                <a:gd name="T32" fmla="*/ 418 w 965"/>
                <a:gd name="T33" fmla="*/ 776 h 901"/>
                <a:gd name="T34" fmla="*/ 469 w 965"/>
                <a:gd name="T35" fmla="*/ 812 h 901"/>
                <a:gd name="T36" fmla="*/ 523 w 965"/>
                <a:gd name="T37" fmla="*/ 848 h 901"/>
                <a:gd name="T38" fmla="*/ 576 w 965"/>
                <a:gd name="T39" fmla="*/ 879 h 901"/>
                <a:gd name="T40" fmla="*/ 623 w 965"/>
                <a:gd name="T41" fmla="*/ 899 h 901"/>
                <a:gd name="T42" fmla="*/ 666 w 965"/>
                <a:gd name="T43" fmla="*/ 899 h 901"/>
                <a:gd name="T44" fmla="*/ 713 w 965"/>
                <a:gd name="T45" fmla="*/ 878 h 901"/>
                <a:gd name="T46" fmla="*/ 755 w 965"/>
                <a:gd name="T47" fmla="*/ 845 h 901"/>
                <a:gd name="T48" fmla="*/ 790 w 965"/>
                <a:gd name="T49" fmla="*/ 803 h 901"/>
                <a:gd name="T50" fmla="*/ 823 w 965"/>
                <a:gd name="T51" fmla="*/ 760 h 901"/>
                <a:gd name="T52" fmla="*/ 852 w 965"/>
                <a:gd name="T53" fmla="*/ 718 h 901"/>
                <a:gd name="T54" fmla="*/ 912 w 965"/>
                <a:gd name="T55" fmla="*/ 638 h 901"/>
                <a:gd name="T56" fmla="*/ 963 w 965"/>
                <a:gd name="T57" fmla="*/ 542 h 901"/>
                <a:gd name="T58" fmla="*/ 943 w 965"/>
                <a:gd name="T59" fmla="*/ 500 h 901"/>
                <a:gd name="T60" fmla="*/ 890 w 965"/>
                <a:gd name="T61" fmla="*/ 489 h 901"/>
                <a:gd name="T62" fmla="*/ 832 w 965"/>
                <a:gd name="T63" fmla="*/ 485 h 901"/>
                <a:gd name="T64" fmla="*/ 776 w 965"/>
                <a:gd name="T65" fmla="*/ 482 h 901"/>
                <a:gd name="T66" fmla="*/ 714 w 965"/>
                <a:gd name="T67" fmla="*/ 483 h 901"/>
                <a:gd name="T68" fmla="*/ 654 w 965"/>
                <a:gd name="T69" fmla="*/ 478 h 901"/>
                <a:gd name="T70" fmla="*/ 612 w 965"/>
                <a:gd name="T71" fmla="*/ 447 h 901"/>
                <a:gd name="T72" fmla="*/ 573 w 965"/>
                <a:gd name="T73" fmla="*/ 382 h 901"/>
                <a:gd name="T74" fmla="*/ 538 w 965"/>
                <a:gd name="T75" fmla="*/ 297 h 901"/>
                <a:gd name="T76" fmla="*/ 507 w 965"/>
                <a:gd name="T77" fmla="*/ 204 h 901"/>
                <a:gd name="T78" fmla="*/ 478 w 965"/>
                <a:gd name="T79" fmla="*/ 116 h 901"/>
                <a:gd name="T80" fmla="*/ 449 w 965"/>
                <a:gd name="T81" fmla="*/ 43 h 901"/>
                <a:gd name="T82" fmla="*/ 421 w 965"/>
                <a:gd name="T83" fmla="*/ 9 h 901"/>
                <a:gd name="T84" fmla="*/ 370 w 965"/>
                <a:gd name="T85" fmla="*/ 3 h 901"/>
                <a:gd name="T86" fmla="*/ 353 w 965"/>
                <a:gd name="T87" fmla="*/ 2 h 901"/>
                <a:gd name="T88" fmla="*/ 335 w 965"/>
                <a:gd name="T8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5" h="901">
                  <a:moveTo>
                    <a:pt x="320" y="0"/>
                  </a:moveTo>
                  <a:lnTo>
                    <a:pt x="309" y="1"/>
                  </a:lnTo>
                  <a:lnTo>
                    <a:pt x="297" y="5"/>
                  </a:lnTo>
                  <a:lnTo>
                    <a:pt x="285" y="9"/>
                  </a:lnTo>
                  <a:lnTo>
                    <a:pt x="271" y="15"/>
                  </a:lnTo>
                  <a:lnTo>
                    <a:pt x="257" y="22"/>
                  </a:lnTo>
                  <a:lnTo>
                    <a:pt x="242" y="30"/>
                  </a:lnTo>
                  <a:lnTo>
                    <a:pt x="227" y="39"/>
                  </a:lnTo>
                  <a:lnTo>
                    <a:pt x="212" y="48"/>
                  </a:lnTo>
                  <a:lnTo>
                    <a:pt x="197" y="59"/>
                  </a:lnTo>
                  <a:lnTo>
                    <a:pt x="182" y="69"/>
                  </a:lnTo>
                  <a:lnTo>
                    <a:pt x="167" y="78"/>
                  </a:lnTo>
                  <a:lnTo>
                    <a:pt x="151" y="89"/>
                  </a:lnTo>
                  <a:lnTo>
                    <a:pt x="136" y="98"/>
                  </a:lnTo>
                  <a:lnTo>
                    <a:pt x="122" y="107"/>
                  </a:lnTo>
                  <a:lnTo>
                    <a:pt x="107" y="116"/>
                  </a:lnTo>
                  <a:lnTo>
                    <a:pt x="94" y="123"/>
                  </a:lnTo>
                  <a:lnTo>
                    <a:pt x="69" y="137"/>
                  </a:lnTo>
                  <a:lnTo>
                    <a:pt x="47" y="154"/>
                  </a:lnTo>
                  <a:lnTo>
                    <a:pt x="28" y="173"/>
                  </a:lnTo>
                  <a:lnTo>
                    <a:pt x="14" y="193"/>
                  </a:lnTo>
                  <a:lnTo>
                    <a:pt x="4" y="216"/>
                  </a:lnTo>
                  <a:lnTo>
                    <a:pt x="0" y="241"/>
                  </a:lnTo>
                  <a:lnTo>
                    <a:pt x="5" y="266"/>
                  </a:lnTo>
                  <a:lnTo>
                    <a:pt x="16" y="294"/>
                  </a:lnTo>
                  <a:lnTo>
                    <a:pt x="33" y="320"/>
                  </a:lnTo>
                  <a:lnTo>
                    <a:pt x="50" y="341"/>
                  </a:lnTo>
                  <a:lnTo>
                    <a:pt x="66" y="360"/>
                  </a:lnTo>
                  <a:lnTo>
                    <a:pt x="82" y="378"/>
                  </a:lnTo>
                  <a:lnTo>
                    <a:pt x="99" y="395"/>
                  </a:lnTo>
                  <a:lnTo>
                    <a:pt x="118" y="414"/>
                  </a:lnTo>
                  <a:lnTo>
                    <a:pt x="136" y="436"/>
                  </a:lnTo>
                  <a:lnTo>
                    <a:pt x="157" y="463"/>
                  </a:lnTo>
                  <a:lnTo>
                    <a:pt x="168" y="479"/>
                  </a:lnTo>
                  <a:lnTo>
                    <a:pt x="181" y="497"/>
                  </a:lnTo>
                  <a:lnTo>
                    <a:pt x="193" y="517"/>
                  </a:lnTo>
                  <a:lnTo>
                    <a:pt x="205" y="536"/>
                  </a:lnTo>
                  <a:lnTo>
                    <a:pt x="218" y="557"/>
                  </a:lnTo>
                  <a:lnTo>
                    <a:pt x="232" y="578"/>
                  </a:lnTo>
                  <a:lnTo>
                    <a:pt x="244" y="599"/>
                  </a:lnTo>
                  <a:lnTo>
                    <a:pt x="258" y="619"/>
                  </a:lnTo>
                  <a:lnTo>
                    <a:pt x="273" y="640"/>
                  </a:lnTo>
                  <a:lnTo>
                    <a:pt x="288" y="660"/>
                  </a:lnTo>
                  <a:lnTo>
                    <a:pt x="303" y="679"/>
                  </a:lnTo>
                  <a:lnTo>
                    <a:pt x="318" y="698"/>
                  </a:lnTo>
                  <a:lnTo>
                    <a:pt x="335" y="715"/>
                  </a:lnTo>
                  <a:lnTo>
                    <a:pt x="352" y="730"/>
                  </a:lnTo>
                  <a:lnTo>
                    <a:pt x="369" y="745"/>
                  </a:lnTo>
                  <a:lnTo>
                    <a:pt x="387" y="756"/>
                  </a:lnTo>
                  <a:lnTo>
                    <a:pt x="402" y="766"/>
                  </a:lnTo>
                  <a:lnTo>
                    <a:pt x="418" y="776"/>
                  </a:lnTo>
                  <a:lnTo>
                    <a:pt x="434" y="787"/>
                  </a:lnTo>
                  <a:lnTo>
                    <a:pt x="452" y="799"/>
                  </a:lnTo>
                  <a:lnTo>
                    <a:pt x="469" y="812"/>
                  </a:lnTo>
                  <a:lnTo>
                    <a:pt x="487" y="824"/>
                  </a:lnTo>
                  <a:lnTo>
                    <a:pt x="506" y="836"/>
                  </a:lnTo>
                  <a:lnTo>
                    <a:pt x="523" y="848"/>
                  </a:lnTo>
                  <a:lnTo>
                    <a:pt x="542" y="860"/>
                  </a:lnTo>
                  <a:lnTo>
                    <a:pt x="559" y="870"/>
                  </a:lnTo>
                  <a:lnTo>
                    <a:pt x="576" y="879"/>
                  </a:lnTo>
                  <a:lnTo>
                    <a:pt x="592" y="888"/>
                  </a:lnTo>
                  <a:lnTo>
                    <a:pt x="608" y="894"/>
                  </a:lnTo>
                  <a:lnTo>
                    <a:pt x="623" y="899"/>
                  </a:lnTo>
                  <a:lnTo>
                    <a:pt x="636" y="901"/>
                  </a:lnTo>
                  <a:lnTo>
                    <a:pt x="649" y="901"/>
                  </a:lnTo>
                  <a:lnTo>
                    <a:pt x="666" y="899"/>
                  </a:lnTo>
                  <a:lnTo>
                    <a:pt x="682" y="893"/>
                  </a:lnTo>
                  <a:lnTo>
                    <a:pt x="698" y="886"/>
                  </a:lnTo>
                  <a:lnTo>
                    <a:pt x="713" y="878"/>
                  </a:lnTo>
                  <a:lnTo>
                    <a:pt x="727" y="868"/>
                  </a:lnTo>
                  <a:lnTo>
                    <a:pt x="741" y="858"/>
                  </a:lnTo>
                  <a:lnTo>
                    <a:pt x="755" y="845"/>
                  </a:lnTo>
                  <a:lnTo>
                    <a:pt x="766" y="832"/>
                  </a:lnTo>
                  <a:lnTo>
                    <a:pt x="779" y="818"/>
                  </a:lnTo>
                  <a:lnTo>
                    <a:pt x="790" y="803"/>
                  </a:lnTo>
                  <a:lnTo>
                    <a:pt x="802" y="789"/>
                  </a:lnTo>
                  <a:lnTo>
                    <a:pt x="812" y="775"/>
                  </a:lnTo>
                  <a:lnTo>
                    <a:pt x="823" y="760"/>
                  </a:lnTo>
                  <a:lnTo>
                    <a:pt x="833" y="745"/>
                  </a:lnTo>
                  <a:lnTo>
                    <a:pt x="842" y="731"/>
                  </a:lnTo>
                  <a:lnTo>
                    <a:pt x="852" y="718"/>
                  </a:lnTo>
                  <a:lnTo>
                    <a:pt x="869" y="698"/>
                  </a:lnTo>
                  <a:lnTo>
                    <a:pt x="889" y="670"/>
                  </a:lnTo>
                  <a:lnTo>
                    <a:pt x="912" y="638"/>
                  </a:lnTo>
                  <a:lnTo>
                    <a:pt x="934" y="604"/>
                  </a:lnTo>
                  <a:lnTo>
                    <a:pt x="951" y="571"/>
                  </a:lnTo>
                  <a:lnTo>
                    <a:pt x="963" y="542"/>
                  </a:lnTo>
                  <a:lnTo>
                    <a:pt x="965" y="519"/>
                  </a:lnTo>
                  <a:lnTo>
                    <a:pt x="955" y="504"/>
                  </a:lnTo>
                  <a:lnTo>
                    <a:pt x="943" y="500"/>
                  </a:lnTo>
                  <a:lnTo>
                    <a:pt x="927" y="495"/>
                  </a:lnTo>
                  <a:lnTo>
                    <a:pt x="910" y="492"/>
                  </a:lnTo>
                  <a:lnTo>
                    <a:pt x="890" y="489"/>
                  </a:lnTo>
                  <a:lnTo>
                    <a:pt x="871" y="487"/>
                  </a:lnTo>
                  <a:lnTo>
                    <a:pt x="850" y="486"/>
                  </a:lnTo>
                  <a:lnTo>
                    <a:pt x="832" y="485"/>
                  </a:lnTo>
                  <a:lnTo>
                    <a:pt x="816" y="483"/>
                  </a:lnTo>
                  <a:lnTo>
                    <a:pt x="796" y="482"/>
                  </a:lnTo>
                  <a:lnTo>
                    <a:pt x="776" y="482"/>
                  </a:lnTo>
                  <a:lnTo>
                    <a:pt x="756" y="482"/>
                  </a:lnTo>
                  <a:lnTo>
                    <a:pt x="735" y="483"/>
                  </a:lnTo>
                  <a:lnTo>
                    <a:pt x="714" y="483"/>
                  </a:lnTo>
                  <a:lnTo>
                    <a:pt x="695" y="482"/>
                  </a:lnTo>
                  <a:lnTo>
                    <a:pt x="674" y="481"/>
                  </a:lnTo>
                  <a:lnTo>
                    <a:pt x="654" y="478"/>
                  </a:lnTo>
                  <a:lnTo>
                    <a:pt x="639" y="472"/>
                  </a:lnTo>
                  <a:lnTo>
                    <a:pt x="626" y="462"/>
                  </a:lnTo>
                  <a:lnTo>
                    <a:pt x="612" y="447"/>
                  </a:lnTo>
                  <a:lnTo>
                    <a:pt x="598" y="428"/>
                  </a:lnTo>
                  <a:lnTo>
                    <a:pt x="585" y="407"/>
                  </a:lnTo>
                  <a:lnTo>
                    <a:pt x="573" y="382"/>
                  </a:lnTo>
                  <a:lnTo>
                    <a:pt x="561" y="356"/>
                  </a:lnTo>
                  <a:lnTo>
                    <a:pt x="550" y="327"/>
                  </a:lnTo>
                  <a:lnTo>
                    <a:pt x="538" y="297"/>
                  </a:lnTo>
                  <a:lnTo>
                    <a:pt x="528" y="267"/>
                  </a:lnTo>
                  <a:lnTo>
                    <a:pt x="517" y="236"/>
                  </a:lnTo>
                  <a:lnTo>
                    <a:pt x="507" y="204"/>
                  </a:lnTo>
                  <a:lnTo>
                    <a:pt x="497" y="174"/>
                  </a:lnTo>
                  <a:lnTo>
                    <a:pt x="487" y="144"/>
                  </a:lnTo>
                  <a:lnTo>
                    <a:pt x="478" y="116"/>
                  </a:lnTo>
                  <a:lnTo>
                    <a:pt x="469" y="90"/>
                  </a:lnTo>
                  <a:lnTo>
                    <a:pt x="459" y="63"/>
                  </a:lnTo>
                  <a:lnTo>
                    <a:pt x="449" y="43"/>
                  </a:lnTo>
                  <a:lnTo>
                    <a:pt x="441" y="26"/>
                  </a:lnTo>
                  <a:lnTo>
                    <a:pt x="432" y="16"/>
                  </a:lnTo>
                  <a:lnTo>
                    <a:pt x="421" y="9"/>
                  </a:lnTo>
                  <a:lnTo>
                    <a:pt x="407" y="5"/>
                  </a:lnTo>
                  <a:lnTo>
                    <a:pt x="391" y="3"/>
                  </a:lnTo>
                  <a:lnTo>
                    <a:pt x="370" y="3"/>
                  </a:lnTo>
                  <a:lnTo>
                    <a:pt x="364" y="3"/>
                  </a:lnTo>
                  <a:lnTo>
                    <a:pt x="358" y="3"/>
                  </a:lnTo>
                  <a:lnTo>
                    <a:pt x="353" y="2"/>
                  </a:lnTo>
                  <a:lnTo>
                    <a:pt x="347" y="2"/>
                  </a:lnTo>
                  <a:lnTo>
                    <a:pt x="341" y="1"/>
                  </a:lnTo>
                  <a:lnTo>
                    <a:pt x="335" y="1"/>
                  </a:lnTo>
                  <a:lnTo>
                    <a:pt x="328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6D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974" y="1926"/>
              <a:ext cx="65" cy="72"/>
            </a:xfrm>
            <a:custGeom>
              <a:avLst/>
              <a:gdLst>
                <a:gd name="T0" fmla="*/ 113 w 130"/>
                <a:gd name="T1" fmla="*/ 1 h 145"/>
                <a:gd name="T2" fmla="*/ 105 w 130"/>
                <a:gd name="T3" fmla="*/ 6 h 145"/>
                <a:gd name="T4" fmla="*/ 98 w 130"/>
                <a:gd name="T5" fmla="*/ 12 h 145"/>
                <a:gd name="T6" fmla="*/ 90 w 130"/>
                <a:gd name="T7" fmla="*/ 19 h 145"/>
                <a:gd name="T8" fmla="*/ 83 w 130"/>
                <a:gd name="T9" fmla="*/ 27 h 145"/>
                <a:gd name="T10" fmla="*/ 76 w 130"/>
                <a:gd name="T11" fmla="*/ 35 h 145"/>
                <a:gd name="T12" fmla="*/ 69 w 130"/>
                <a:gd name="T13" fmla="*/ 43 h 145"/>
                <a:gd name="T14" fmla="*/ 62 w 130"/>
                <a:gd name="T15" fmla="*/ 51 h 145"/>
                <a:gd name="T16" fmla="*/ 55 w 130"/>
                <a:gd name="T17" fmla="*/ 58 h 145"/>
                <a:gd name="T18" fmla="*/ 47 w 130"/>
                <a:gd name="T19" fmla="*/ 66 h 145"/>
                <a:gd name="T20" fmla="*/ 39 w 130"/>
                <a:gd name="T21" fmla="*/ 73 h 145"/>
                <a:gd name="T22" fmla="*/ 32 w 130"/>
                <a:gd name="T23" fmla="*/ 79 h 145"/>
                <a:gd name="T24" fmla="*/ 23 w 130"/>
                <a:gd name="T25" fmla="*/ 87 h 145"/>
                <a:gd name="T26" fmla="*/ 15 w 130"/>
                <a:gd name="T27" fmla="*/ 95 h 145"/>
                <a:gd name="T28" fmla="*/ 7 w 130"/>
                <a:gd name="T29" fmla="*/ 107 h 145"/>
                <a:gd name="T30" fmla="*/ 1 w 130"/>
                <a:gd name="T31" fmla="*/ 119 h 145"/>
                <a:gd name="T32" fmla="*/ 0 w 130"/>
                <a:gd name="T33" fmla="*/ 132 h 145"/>
                <a:gd name="T34" fmla="*/ 2 w 130"/>
                <a:gd name="T35" fmla="*/ 140 h 145"/>
                <a:gd name="T36" fmla="*/ 9 w 130"/>
                <a:gd name="T37" fmla="*/ 145 h 145"/>
                <a:gd name="T38" fmla="*/ 16 w 130"/>
                <a:gd name="T39" fmla="*/ 145 h 145"/>
                <a:gd name="T40" fmla="*/ 24 w 130"/>
                <a:gd name="T41" fmla="*/ 141 h 145"/>
                <a:gd name="T42" fmla="*/ 29 w 130"/>
                <a:gd name="T43" fmla="*/ 138 h 145"/>
                <a:gd name="T44" fmla="*/ 34 w 130"/>
                <a:gd name="T45" fmla="*/ 133 h 145"/>
                <a:gd name="T46" fmla="*/ 40 w 130"/>
                <a:gd name="T47" fmla="*/ 127 h 145"/>
                <a:gd name="T48" fmla="*/ 46 w 130"/>
                <a:gd name="T49" fmla="*/ 122 h 145"/>
                <a:gd name="T50" fmla="*/ 52 w 130"/>
                <a:gd name="T51" fmla="*/ 116 h 145"/>
                <a:gd name="T52" fmla="*/ 57 w 130"/>
                <a:gd name="T53" fmla="*/ 110 h 145"/>
                <a:gd name="T54" fmla="*/ 62 w 130"/>
                <a:gd name="T55" fmla="*/ 104 h 145"/>
                <a:gd name="T56" fmla="*/ 67 w 130"/>
                <a:gd name="T57" fmla="*/ 100 h 145"/>
                <a:gd name="T58" fmla="*/ 75 w 130"/>
                <a:gd name="T59" fmla="*/ 92 h 145"/>
                <a:gd name="T60" fmla="*/ 82 w 130"/>
                <a:gd name="T61" fmla="*/ 84 h 145"/>
                <a:gd name="T62" fmla="*/ 90 w 130"/>
                <a:gd name="T63" fmla="*/ 77 h 145"/>
                <a:gd name="T64" fmla="*/ 97 w 130"/>
                <a:gd name="T65" fmla="*/ 70 h 145"/>
                <a:gd name="T66" fmla="*/ 103 w 130"/>
                <a:gd name="T67" fmla="*/ 63 h 145"/>
                <a:gd name="T68" fmla="*/ 110 w 130"/>
                <a:gd name="T69" fmla="*/ 55 h 145"/>
                <a:gd name="T70" fmla="*/ 117 w 130"/>
                <a:gd name="T71" fmla="*/ 47 h 145"/>
                <a:gd name="T72" fmla="*/ 124 w 130"/>
                <a:gd name="T73" fmla="*/ 38 h 145"/>
                <a:gd name="T74" fmla="*/ 130 w 130"/>
                <a:gd name="T75" fmla="*/ 24 h 145"/>
                <a:gd name="T76" fmla="*/ 130 w 130"/>
                <a:gd name="T77" fmla="*/ 9 h 145"/>
                <a:gd name="T78" fmla="*/ 124 w 130"/>
                <a:gd name="T79" fmla="*/ 0 h 145"/>
                <a:gd name="T80" fmla="*/ 113 w 130"/>
                <a:gd name="T81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5">
                  <a:moveTo>
                    <a:pt x="113" y="1"/>
                  </a:moveTo>
                  <a:lnTo>
                    <a:pt x="105" y="6"/>
                  </a:lnTo>
                  <a:lnTo>
                    <a:pt x="98" y="12"/>
                  </a:lnTo>
                  <a:lnTo>
                    <a:pt x="90" y="19"/>
                  </a:lnTo>
                  <a:lnTo>
                    <a:pt x="83" y="27"/>
                  </a:lnTo>
                  <a:lnTo>
                    <a:pt x="76" y="35"/>
                  </a:lnTo>
                  <a:lnTo>
                    <a:pt x="69" y="43"/>
                  </a:lnTo>
                  <a:lnTo>
                    <a:pt x="62" y="51"/>
                  </a:lnTo>
                  <a:lnTo>
                    <a:pt x="55" y="58"/>
                  </a:lnTo>
                  <a:lnTo>
                    <a:pt x="47" y="66"/>
                  </a:lnTo>
                  <a:lnTo>
                    <a:pt x="39" y="73"/>
                  </a:lnTo>
                  <a:lnTo>
                    <a:pt x="32" y="79"/>
                  </a:lnTo>
                  <a:lnTo>
                    <a:pt x="23" y="87"/>
                  </a:lnTo>
                  <a:lnTo>
                    <a:pt x="15" y="95"/>
                  </a:lnTo>
                  <a:lnTo>
                    <a:pt x="7" y="107"/>
                  </a:lnTo>
                  <a:lnTo>
                    <a:pt x="1" y="119"/>
                  </a:lnTo>
                  <a:lnTo>
                    <a:pt x="0" y="132"/>
                  </a:lnTo>
                  <a:lnTo>
                    <a:pt x="2" y="140"/>
                  </a:lnTo>
                  <a:lnTo>
                    <a:pt x="9" y="145"/>
                  </a:lnTo>
                  <a:lnTo>
                    <a:pt x="16" y="145"/>
                  </a:lnTo>
                  <a:lnTo>
                    <a:pt x="24" y="141"/>
                  </a:lnTo>
                  <a:lnTo>
                    <a:pt x="29" y="138"/>
                  </a:lnTo>
                  <a:lnTo>
                    <a:pt x="34" y="133"/>
                  </a:lnTo>
                  <a:lnTo>
                    <a:pt x="40" y="127"/>
                  </a:lnTo>
                  <a:lnTo>
                    <a:pt x="46" y="122"/>
                  </a:lnTo>
                  <a:lnTo>
                    <a:pt x="52" y="116"/>
                  </a:lnTo>
                  <a:lnTo>
                    <a:pt x="57" y="110"/>
                  </a:lnTo>
                  <a:lnTo>
                    <a:pt x="62" y="104"/>
                  </a:lnTo>
                  <a:lnTo>
                    <a:pt x="67" y="100"/>
                  </a:lnTo>
                  <a:lnTo>
                    <a:pt x="75" y="92"/>
                  </a:lnTo>
                  <a:lnTo>
                    <a:pt x="82" y="84"/>
                  </a:lnTo>
                  <a:lnTo>
                    <a:pt x="90" y="77"/>
                  </a:lnTo>
                  <a:lnTo>
                    <a:pt x="97" y="70"/>
                  </a:lnTo>
                  <a:lnTo>
                    <a:pt x="103" y="63"/>
                  </a:lnTo>
                  <a:lnTo>
                    <a:pt x="110" y="55"/>
                  </a:lnTo>
                  <a:lnTo>
                    <a:pt x="117" y="47"/>
                  </a:lnTo>
                  <a:lnTo>
                    <a:pt x="124" y="38"/>
                  </a:lnTo>
                  <a:lnTo>
                    <a:pt x="130" y="24"/>
                  </a:lnTo>
                  <a:lnTo>
                    <a:pt x="130" y="9"/>
                  </a:lnTo>
                  <a:lnTo>
                    <a:pt x="124" y="0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9E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996" y="1919"/>
              <a:ext cx="90" cy="101"/>
            </a:xfrm>
            <a:custGeom>
              <a:avLst/>
              <a:gdLst>
                <a:gd name="T0" fmla="*/ 162 w 179"/>
                <a:gd name="T1" fmla="*/ 0 h 201"/>
                <a:gd name="T2" fmla="*/ 156 w 179"/>
                <a:gd name="T3" fmla="*/ 0 h 201"/>
                <a:gd name="T4" fmla="*/ 147 w 179"/>
                <a:gd name="T5" fmla="*/ 5 h 201"/>
                <a:gd name="T6" fmla="*/ 137 w 179"/>
                <a:gd name="T7" fmla="*/ 13 h 201"/>
                <a:gd name="T8" fmla="*/ 125 w 179"/>
                <a:gd name="T9" fmla="*/ 22 h 201"/>
                <a:gd name="T10" fmla="*/ 113 w 179"/>
                <a:gd name="T11" fmla="*/ 33 h 201"/>
                <a:gd name="T12" fmla="*/ 101 w 179"/>
                <a:gd name="T13" fmla="*/ 46 h 201"/>
                <a:gd name="T14" fmla="*/ 90 w 179"/>
                <a:gd name="T15" fmla="*/ 57 h 201"/>
                <a:gd name="T16" fmla="*/ 80 w 179"/>
                <a:gd name="T17" fmla="*/ 69 h 201"/>
                <a:gd name="T18" fmla="*/ 70 w 179"/>
                <a:gd name="T19" fmla="*/ 82 h 201"/>
                <a:gd name="T20" fmla="*/ 61 w 179"/>
                <a:gd name="T21" fmla="*/ 93 h 201"/>
                <a:gd name="T22" fmla="*/ 49 w 179"/>
                <a:gd name="T23" fmla="*/ 106 h 201"/>
                <a:gd name="T24" fmla="*/ 39 w 179"/>
                <a:gd name="T25" fmla="*/ 118 h 201"/>
                <a:gd name="T26" fmla="*/ 30 w 179"/>
                <a:gd name="T27" fmla="*/ 131 h 201"/>
                <a:gd name="T28" fmla="*/ 20 w 179"/>
                <a:gd name="T29" fmla="*/ 144 h 201"/>
                <a:gd name="T30" fmla="*/ 11 w 179"/>
                <a:gd name="T31" fmla="*/ 158 h 201"/>
                <a:gd name="T32" fmla="*/ 4 w 179"/>
                <a:gd name="T33" fmla="*/ 171 h 201"/>
                <a:gd name="T34" fmla="*/ 2 w 179"/>
                <a:gd name="T35" fmla="*/ 178 h 201"/>
                <a:gd name="T36" fmla="*/ 0 w 179"/>
                <a:gd name="T37" fmla="*/ 186 h 201"/>
                <a:gd name="T38" fmla="*/ 0 w 179"/>
                <a:gd name="T39" fmla="*/ 194 h 201"/>
                <a:gd name="T40" fmla="*/ 6 w 179"/>
                <a:gd name="T41" fmla="*/ 200 h 201"/>
                <a:gd name="T42" fmla="*/ 15 w 179"/>
                <a:gd name="T43" fmla="*/ 201 h 201"/>
                <a:gd name="T44" fmla="*/ 23 w 179"/>
                <a:gd name="T45" fmla="*/ 199 h 201"/>
                <a:gd name="T46" fmla="*/ 30 w 179"/>
                <a:gd name="T47" fmla="*/ 194 h 201"/>
                <a:gd name="T48" fmla="*/ 35 w 179"/>
                <a:gd name="T49" fmla="*/ 189 h 201"/>
                <a:gd name="T50" fmla="*/ 41 w 179"/>
                <a:gd name="T51" fmla="*/ 182 h 201"/>
                <a:gd name="T52" fmla="*/ 47 w 179"/>
                <a:gd name="T53" fmla="*/ 174 h 201"/>
                <a:gd name="T54" fmla="*/ 54 w 179"/>
                <a:gd name="T55" fmla="*/ 166 h 201"/>
                <a:gd name="T56" fmla="*/ 60 w 179"/>
                <a:gd name="T57" fmla="*/ 156 h 201"/>
                <a:gd name="T58" fmla="*/ 67 w 179"/>
                <a:gd name="T59" fmla="*/ 148 h 201"/>
                <a:gd name="T60" fmla="*/ 72 w 179"/>
                <a:gd name="T61" fmla="*/ 139 h 201"/>
                <a:gd name="T62" fmla="*/ 78 w 179"/>
                <a:gd name="T63" fmla="*/ 131 h 201"/>
                <a:gd name="T64" fmla="*/ 83 w 179"/>
                <a:gd name="T65" fmla="*/ 124 h 201"/>
                <a:gd name="T66" fmla="*/ 88 w 179"/>
                <a:gd name="T67" fmla="*/ 117 h 201"/>
                <a:gd name="T68" fmla="*/ 93 w 179"/>
                <a:gd name="T69" fmla="*/ 110 h 201"/>
                <a:gd name="T70" fmla="*/ 99 w 179"/>
                <a:gd name="T71" fmla="*/ 104 h 201"/>
                <a:gd name="T72" fmla="*/ 105 w 179"/>
                <a:gd name="T73" fmla="*/ 97 h 201"/>
                <a:gd name="T74" fmla="*/ 111 w 179"/>
                <a:gd name="T75" fmla="*/ 90 h 201"/>
                <a:gd name="T76" fmla="*/ 117 w 179"/>
                <a:gd name="T77" fmla="*/ 84 h 201"/>
                <a:gd name="T78" fmla="*/ 123 w 179"/>
                <a:gd name="T79" fmla="*/ 77 h 201"/>
                <a:gd name="T80" fmla="*/ 130 w 179"/>
                <a:gd name="T81" fmla="*/ 71 h 201"/>
                <a:gd name="T82" fmla="*/ 136 w 179"/>
                <a:gd name="T83" fmla="*/ 66 h 201"/>
                <a:gd name="T84" fmla="*/ 143 w 179"/>
                <a:gd name="T85" fmla="*/ 60 h 201"/>
                <a:gd name="T86" fmla="*/ 149 w 179"/>
                <a:gd name="T87" fmla="*/ 54 h 201"/>
                <a:gd name="T88" fmla="*/ 155 w 179"/>
                <a:gd name="T89" fmla="*/ 48 h 201"/>
                <a:gd name="T90" fmla="*/ 162 w 179"/>
                <a:gd name="T91" fmla="*/ 41 h 201"/>
                <a:gd name="T92" fmla="*/ 168 w 179"/>
                <a:gd name="T93" fmla="*/ 34 h 201"/>
                <a:gd name="T94" fmla="*/ 173 w 179"/>
                <a:gd name="T95" fmla="*/ 28 h 201"/>
                <a:gd name="T96" fmla="*/ 177 w 179"/>
                <a:gd name="T97" fmla="*/ 21 h 201"/>
                <a:gd name="T98" fmla="*/ 179 w 179"/>
                <a:gd name="T99" fmla="*/ 13 h 201"/>
                <a:gd name="T100" fmla="*/ 177 w 179"/>
                <a:gd name="T101" fmla="*/ 7 h 201"/>
                <a:gd name="T102" fmla="*/ 170 w 179"/>
                <a:gd name="T103" fmla="*/ 3 h 201"/>
                <a:gd name="T104" fmla="*/ 162 w 179"/>
                <a:gd name="T10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201">
                  <a:moveTo>
                    <a:pt x="162" y="0"/>
                  </a:moveTo>
                  <a:lnTo>
                    <a:pt x="156" y="0"/>
                  </a:lnTo>
                  <a:lnTo>
                    <a:pt x="147" y="5"/>
                  </a:lnTo>
                  <a:lnTo>
                    <a:pt x="137" y="13"/>
                  </a:lnTo>
                  <a:lnTo>
                    <a:pt x="125" y="22"/>
                  </a:lnTo>
                  <a:lnTo>
                    <a:pt x="113" y="33"/>
                  </a:lnTo>
                  <a:lnTo>
                    <a:pt x="101" y="46"/>
                  </a:lnTo>
                  <a:lnTo>
                    <a:pt x="90" y="57"/>
                  </a:lnTo>
                  <a:lnTo>
                    <a:pt x="80" y="69"/>
                  </a:lnTo>
                  <a:lnTo>
                    <a:pt x="70" y="82"/>
                  </a:lnTo>
                  <a:lnTo>
                    <a:pt x="61" y="93"/>
                  </a:lnTo>
                  <a:lnTo>
                    <a:pt x="49" y="106"/>
                  </a:lnTo>
                  <a:lnTo>
                    <a:pt x="39" y="118"/>
                  </a:lnTo>
                  <a:lnTo>
                    <a:pt x="30" y="131"/>
                  </a:lnTo>
                  <a:lnTo>
                    <a:pt x="20" y="144"/>
                  </a:lnTo>
                  <a:lnTo>
                    <a:pt x="11" y="158"/>
                  </a:lnTo>
                  <a:lnTo>
                    <a:pt x="4" y="171"/>
                  </a:lnTo>
                  <a:lnTo>
                    <a:pt x="2" y="178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6" y="200"/>
                  </a:lnTo>
                  <a:lnTo>
                    <a:pt x="15" y="201"/>
                  </a:lnTo>
                  <a:lnTo>
                    <a:pt x="23" y="199"/>
                  </a:lnTo>
                  <a:lnTo>
                    <a:pt x="30" y="194"/>
                  </a:lnTo>
                  <a:lnTo>
                    <a:pt x="35" y="189"/>
                  </a:lnTo>
                  <a:lnTo>
                    <a:pt x="41" y="182"/>
                  </a:lnTo>
                  <a:lnTo>
                    <a:pt x="47" y="174"/>
                  </a:lnTo>
                  <a:lnTo>
                    <a:pt x="54" y="166"/>
                  </a:lnTo>
                  <a:lnTo>
                    <a:pt x="60" y="156"/>
                  </a:lnTo>
                  <a:lnTo>
                    <a:pt x="67" y="148"/>
                  </a:lnTo>
                  <a:lnTo>
                    <a:pt x="72" y="139"/>
                  </a:lnTo>
                  <a:lnTo>
                    <a:pt x="78" y="131"/>
                  </a:lnTo>
                  <a:lnTo>
                    <a:pt x="83" y="124"/>
                  </a:lnTo>
                  <a:lnTo>
                    <a:pt x="88" y="117"/>
                  </a:lnTo>
                  <a:lnTo>
                    <a:pt x="93" y="110"/>
                  </a:lnTo>
                  <a:lnTo>
                    <a:pt x="99" y="104"/>
                  </a:lnTo>
                  <a:lnTo>
                    <a:pt x="105" y="97"/>
                  </a:lnTo>
                  <a:lnTo>
                    <a:pt x="111" y="90"/>
                  </a:lnTo>
                  <a:lnTo>
                    <a:pt x="117" y="84"/>
                  </a:lnTo>
                  <a:lnTo>
                    <a:pt x="123" y="77"/>
                  </a:lnTo>
                  <a:lnTo>
                    <a:pt x="130" y="71"/>
                  </a:lnTo>
                  <a:lnTo>
                    <a:pt x="136" y="66"/>
                  </a:lnTo>
                  <a:lnTo>
                    <a:pt x="143" y="60"/>
                  </a:lnTo>
                  <a:lnTo>
                    <a:pt x="149" y="54"/>
                  </a:lnTo>
                  <a:lnTo>
                    <a:pt x="155" y="48"/>
                  </a:lnTo>
                  <a:lnTo>
                    <a:pt x="162" y="41"/>
                  </a:lnTo>
                  <a:lnTo>
                    <a:pt x="168" y="34"/>
                  </a:lnTo>
                  <a:lnTo>
                    <a:pt x="173" y="28"/>
                  </a:lnTo>
                  <a:lnTo>
                    <a:pt x="177" y="21"/>
                  </a:lnTo>
                  <a:lnTo>
                    <a:pt x="179" y="13"/>
                  </a:lnTo>
                  <a:lnTo>
                    <a:pt x="177" y="7"/>
                  </a:lnTo>
                  <a:lnTo>
                    <a:pt x="170" y="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9E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015" y="1924"/>
              <a:ext cx="99" cy="109"/>
            </a:xfrm>
            <a:custGeom>
              <a:avLst/>
              <a:gdLst>
                <a:gd name="T0" fmla="*/ 181 w 198"/>
                <a:gd name="T1" fmla="*/ 0 h 218"/>
                <a:gd name="T2" fmla="*/ 175 w 198"/>
                <a:gd name="T3" fmla="*/ 1 h 218"/>
                <a:gd name="T4" fmla="*/ 167 w 198"/>
                <a:gd name="T5" fmla="*/ 7 h 218"/>
                <a:gd name="T6" fmla="*/ 156 w 198"/>
                <a:gd name="T7" fmla="*/ 17 h 218"/>
                <a:gd name="T8" fmla="*/ 145 w 198"/>
                <a:gd name="T9" fmla="*/ 30 h 218"/>
                <a:gd name="T10" fmla="*/ 133 w 198"/>
                <a:gd name="T11" fmla="*/ 44 h 218"/>
                <a:gd name="T12" fmla="*/ 122 w 198"/>
                <a:gd name="T13" fmla="*/ 59 h 218"/>
                <a:gd name="T14" fmla="*/ 110 w 198"/>
                <a:gd name="T15" fmla="*/ 73 h 218"/>
                <a:gd name="T16" fmla="*/ 100 w 198"/>
                <a:gd name="T17" fmla="*/ 85 h 218"/>
                <a:gd name="T18" fmla="*/ 93 w 198"/>
                <a:gd name="T19" fmla="*/ 93 h 218"/>
                <a:gd name="T20" fmla="*/ 86 w 198"/>
                <a:gd name="T21" fmla="*/ 101 h 218"/>
                <a:gd name="T22" fmla="*/ 80 w 198"/>
                <a:gd name="T23" fmla="*/ 109 h 218"/>
                <a:gd name="T24" fmla="*/ 73 w 198"/>
                <a:gd name="T25" fmla="*/ 118 h 218"/>
                <a:gd name="T26" fmla="*/ 68 w 198"/>
                <a:gd name="T27" fmla="*/ 126 h 218"/>
                <a:gd name="T28" fmla="*/ 61 w 198"/>
                <a:gd name="T29" fmla="*/ 134 h 218"/>
                <a:gd name="T30" fmla="*/ 54 w 198"/>
                <a:gd name="T31" fmla="*/ 142 h 218"/>
                <a:gd name="T32" fmla="*/ 46 w 198"/>
                <a:gd name="T33" fmla="*/ 149 h 218"/>
                <a:gd name="T34" fmla="*/ 40 w 198"/>
                <a:gd name="T35" fmla="*/ 154 h 218"/>
                <a:gd name="T36" fmla="*/ 34 w 198"/>
                <a:gd name="T37" fmla="*/ 160 h 218"/>
                <a:gd name="T38" fmla="*/ 27 w 198"/>
                <a:gd name="T39" fmla="*/ 166 h 218"/>
                <a:gd name="T40" fmla="*/ 22 w 198"/>
                <a:gd name="T41" fmla="*/ 172 h 218"/>
                <a:gd name="T42" fmla="*/ 16 w 198"/>
                <a:gd name="T43" fmla="*/ 179 h 218"/>
                <a:gd name="T44" fmla="*/ 10 w 198"/>
                <a:gd name="T45" fmla="*/ 185 h 218"/>
                <a:gd name="T46" fmla="*/ 6 w 198"/>
                <a:gd name="T47" fmla="*/ 192 h 218"/>
                <a:gd name="T48" fmla="*/ 2 w 198"/>
                <a:gd name="T49" fmla="*/ 199 h 218"/>
                <a:gd name="T50" fmla="*/ 0 w 198"/>
                <a:gd name="T51" fmla="*/ 208 h 218"/>
                <a:gd name="T52" fmla="*/ 2 w 198"/>
                <a:gd name="T53" fmla="*/ 215 h 218"/>
                <a:gd name="T54" fmla="*/ 7 w 198"/>
                <a:gd name="T55" fmla="*/ 218 h 218"/>
                <a:gd name="T56" fmla="*/ 16 w 198"/>
                <a:gd name="T57" fmla="*/ 218 h 218"/>
                <a:gd name="T58" fmla="*/ 24 w 198"/>
                <a:gd name="T59" fmla="*/ 215 h 218"/>
                <a:gd name="T60" fmla="*/ 32 w 198"/>
                <a:gd name="T61" fmla="*/ 212 h 218"/>
                <a:gd name="T62" fmla="*/ 39 w 198"/>
                <a:gd name="T63" fmla="*/ 207 h 218"/>
                <a:gd name="T64" fmla="*/ 47 w 198"/>
                <a:gd name="T65" fmla="*/ 203 h 218"/>
                <a:gd name="T66" fmla="*/ 54 w 198"/>
                <a:gd name="T67" fmla="*/ 197 h 218"/>
                <a:gd name="T68" fmla="*/ 61 w 198"/>
                <a:gd name="T69" fmla="*/ 191 h 218"/>
                <a:gd name="T70" fmla="*/ 67 w 198"/>
                <a:gd name="T71" fmla="*/ 184 h 218"/>
                <a:gd name="T72" fmla="*/ 72 w 198"/>
                <a:gd name="T73" fmla="*/ 179 h 218"/>
                <a:gd name="T74" fmla="*/ 85 w 198"/>
                <a:gd name="T75" fmla="*/ 166 h 218"/>
                <a:gd name="T76" fmla="*/ 97 w 198"/>
                <a:gd name="T77" fmla="*/ 152 h 218"/>
                <a:gd name="T78" fmla="*/ 107 w 198"/>
                <a:gd name="T79" fmla="*/ 139 h 218"/>
                <a:gd name="T80" fmla="*/ 118 w 198"/>
                <a:gd name="T81" fmla="*/ 126 h 218"/>
                <a:gd name="T82" fmla="*/ 129 w 198"/>
                <a:gd name="T83" fmla="*/ 112 h 218"/>
                <a:gd name="T84" fmla="*/ 140 w 198"/>
                <a:gd name="T85" fmla="*/ 98 h 218"/>
                <a:gd name="T86" fmla="*/ 151 w 198"/>
                <a:gd name="T87" fmla="*/ 85 h 218"/>
                <a:gd name="T88" fmla="*/ 163 w 198"/>
                <a:gd name="T89" fmla="*/ 71 h 218"/>
                <a:gd name="T90" fmla="*/ 168 w 198"/>
                <a:gd name="T91" fmla="*/ 67 h 218"/>
                <a:gd name="T92" fmla="*/ 173 w 198"/>
                <a:gd name="T93" fmla="*/ 61 h 218"/>
                <a:gd name="T94" fmla="*/ 177 w 198"/>
                <a:gd name="T95" fmla="*/ 55 h 218"/>
                <a:gd name="T96" fmla="*/ 183 w 198"/>
                <a:gd name="T97" fmla="*/ 48 h 218"/>
                <a:gd name="T98" fmla="*/ 187 w 198"/>
                <a:gd name="T99" fmla="*/ 43 h 218"/>
                <a:gd name="T100" fmla="*/ 192 w 198"/>
                <a:gd name="T101" fmla="*/ 36 h 218"/>
                <a:gd name="T102" fmla="*/ 196 w 198"/>
                <a:gd name="T103" fmla="*/ 29 h 218"/>
                <a:gd name="T104" fmla="*/ 198 w 198"/>
                <a:gd name="T105" fmla="*/ 22 h 218"/>
                <a:gd name="T106" fmla="*/ 198 w 198"/>
                <a:gd name="T107" fmla="*/ 13 h 218"/>
                <a:gd name="T108" fmla="*/ 194 w 198"/>
                <a:gd name="T109" fmla="*/ 7 h 218"/>
                <a:gd name="T110" fmla="*/ 187 w 198"/>
                <a:gd name="T111" fmla="*/ 4 h 218"/>
                <a:gd name="T112" fmla="*/ 181 w 198"/>
                <a:gd name="T1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218">
                  <a:moveTo>
                    <a:pt x="181" y="0"/>
                  </a:moveTo>
                  <a:lnTo>
                    <a:pt x="175" y="1"/>
                  </a:lnTo>
                  <a:lnTo>
                    <a:pt x="167" y="7"/>
                  </a:lnTo>
                  <a:lnTo>
                    <a:pt x="156" y="17"/>
                  </a:lnTo>
                  <a:lnTo>
                    <a:pt x="145" y="30"/>
                  </a:lnTo>
                  <a:lnTo>
                    <a:pt x="133" y="44"/>
                  </a:lnTo>
                  <a:lnTo>
                    <a:pt x="122" y="59"/>
                  </a:lnTo>
                  <a:lnTo>
                    <a:pt x="110" y="73"/>
                  </a:lnTo>
                  <a:lnTo>
                    <a:pt x="100" y="85"/>
                  </a:lnTo>
                  <a:lnTo>
                    <a:pt x="93" y="93"/>
                  </a:lnTo>
                  <a:lnTo>
                    <a:pt x="86" y="101"/>
                  </a:lnTo>
                  <a:lnTo>
                    <a:pt x="80" y="109"/>
                  </a:lnTo>
                  <a:lnTo>
                    <a:pt x="73" y="118"/>
                  </a:lnTo>
                  <a:lnTo>
                    <a:pt x="68" y="126"/>
                  </a:lnTo>
                  <a:lnTo>
                    <a:pt x="61" y="134"/>
                  </a:lnTo>
                  <a:lnTo>
                    <a:pt x="54" y="142"/>
                  </a:lnTo>
                  <a:lnTo>
                    <a:pt x="46" y="149"/>
                  </a:lnTo>
                  <a:lnTo>
                    <a:pt x="40" y="154"/>
                  </a:lnTo>
                  <a:lnTo>
                    <a:pt x="34" y="160"/>
                  </a:lnTo>
                  <a:lnTo>
                    <a:pt x="27" y="166"/>
                  </a:lnTo>
                  <a:lnTo>
                    <a:pt x="22" y="172"/>
                  </a:lnTo>
                  <a:lnTo>
                    <a:pt x="16" y="179"/>
                  </a:lnTo>
                  <a:lnTo>
                    <a:pt x="10" y="185"/>
                  </a:lnTo>
                  <a:lnTo>
                    <a:pt x="6" y="192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2" y="215"/>
                  </a:lnTo>
                  <a:lnTo>
                    <a:pt x="7" y="218"/>
                  </a:lnTo>
                  <a:lnTo>
                    <a:pt x="16" y="218"/>
                  </a:lnTo>
                  <a:lnTo>
                    <a:pt x="24" y="215"/>
                  </a:lnTo>
                  <a:lnTo>
                    <a:pt x="32" y="212"/>
                  </a:lnTo>
                  <a:lnTo>
                    <a:pt x="39" y="207"/>
                  </a:lnTo>
                  <a:lnTo>
                    <a:pt x="47" y="203"/>
                  </a:lnTo>
                  <a:lnTo>
                    <a:pt x="54" y="197"/>
                  </a:lnTo>
                  <a:lnTo>
                    <a:pt x="61" y="191"/>
                  </a:lnTo>
                  <a:lnTo>
                    <a:pt x="67" y="184"/>
                  </a:lnTo>
                  <a:lnTo>
                    <a:pt x="72" y="179"/>
                  </a:lnTo>
                  <a:lnTo>
                    <a:pt x="85" y="166"/>
                  </a:lnTo>
                  <a:lnTo>
                    <a:pt x="97" y="152"/>
                  </a:lnTo>
                  <a:lnTo>
                    <a:pt x="107" y="139"/>
                  </a:lnTo>
                  <a:lnTo>
                    <a:pt x="118" y="126"/>
                  </a:lnTo>
                  <a:lnTo>
                    <a:pt x="129" y="112"/>
                  </a:lnTo>
                  <a:lnTo>
                    <a:pt x="140" y="98"/>
                  </a:lnTo>
                  <a:lnTo>
                    <a:pt x="151" y="85"/>
                  </a:lnTo>
                  <a:lnTo>
                    <a:pt x="163" y="71"/>
                  </a:lnTo>
                  <a:lnTo>
                    <a:pt x="168" y="67"/>
                  </a:lnTo>
                  <a:lnTo>
                    <a:pt x="173" y="61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7" y="43"/>
                  </a:lnTo>
                  <a:lnTo>
                    <a:pt x="192" y="36"/>
                  </a:lnTo>
                  <a:lnTo>
                    <a:pt x="196" y="29"/>
                  </a:lnTo>
                  <a:lnTo>
                    <a:pt x="198" y="22"/>
                  </a:lnTo>
                  <a:lnTo>
                    <a:pt x="198" y="13"/>
                  </a:lnTo>
                  <a:lnTo>
                    <a:pt x="194" y="7"/>
                  </a:lnTo>
                  <a:lnTo>
                    <a:pt x="187" y="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9E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846" y="1838"/>
              <a:ext cx="47" cy="49"/>
            </a:xfrm>
            <a:custGeom>
              <a:avLst/>
              <a:gdLst>
                <a:gd name="T0" fmla="*/ 30 w 93"/>
                <a:gd name="T1" fmla="*/ 15 h 96"/>
                <a:gd name="T2" fmla="*/ 22 w 93"/>
                <a:gd name="T3" fmla="*/ 18 h 96"/>
                <a:gd name="T4" fmla="*/ 15 w 93"/>
                <a:gd name="T5" fmla="*/ 21 h 96"/>
                <a:gd name="T6" fmla="*/ 8 w 93"/>
                <a:gd name="T7" fmla="*/ 26 h 96"/>
                <a:gd name="T8" fmla="*/ 3 w 93"/>
                <a:gd name="T9" fmla="*/ 33 h 96"/>
                <a:gd name="T10" fmla="*/ 0 w 93"/>
                <a:gd name="T11" fmla="*/ 39 h 96"/>
                <a:gd name="T12" fmla="*/ 1 w 93"/>
                <a:gd name="T13" fmla="*/ 46 h 96"/>
                <a:gd name="T14" fmla="*/ 3 w 93"/>
                <a:gd name="T15" fmla="*/ 53 h 96"/>
                <a:gd name="T16" fmla="*/ 6 w 93"/>
                <a:gd name="T17" fmla="*/ 58 h 96"/>
                <a:gd name="T18" fmla="*/ 8 w 93"/>
                <a:gd name="T19" fmla="*/ 65 h 96"/>
                <a:gd name="T20" fmla="*/ 12 w 93"/>
                <a:gd name="T21" fmla="*/ 72 h 96"/>
                <a:gd name="T22" fmla="*/ 14 w 93"/>
                <a:gd name="T23" fmla="*/ 79 h 96"/>
                <a:gd name="T24" fmla="*/ 17 w 93"/>
                <a:gd name="T25" fmla="*/ 86 h 96"/>
                <a:gd name="T26" fmla="*/ 23 w 93"/>
                <a:gd name="T27" fmla="*/ 93 h 96"/>
                <a:gd name="T28" fmla="*/ 29 w 93"/>
                <a:gd name="T29" fmla="*/ 95 h 96"/>
                <a:gd name="T30" fmla="*/ 37 w 93"/>
                <a:gd name="T31" fmla="*/ 96 h 96"/>
                <a:gd name="T32" fmla="*/ 45 w 93"/>
                <a:gd name="T33" fmla="*/ 94 h 96"/>
                <a:gd name="T34" fmla="*/ 53 w 93"/>
                <a:gd name="T35" fmla="*/ 91 h 96"/>
                <a:gd name="T36" fmla="*/ 60 w 93"/>
                <a:gd name="T37" fmla="*/ 86 h 96"/>
                <a:gd name="T38" fmla="*/ 68 w 93"/>
                <a:gd name="T39" fmla="*/ 81 h 96"/>
                <a:gd name="T40" fmla="*/ 74 w 93"/>
                <a:gd name="T41" fmla="*/ 78 h 96"/>
                <a:gd name="T42" fmla="*/ 84 w 93"/>
                <a:gd name="T43" fmla="*/ 70 h 96"/>
                <a:gd name="T44" fmla="*/ 91 w 93"/>
                <a:gd name="T45" fmla="*/ 62 h 96"/>
                <a:gd name="T46" fmla="*/ 93 w 93"/>
                <a:gd name="T47" fmla="*/ 51 h 96"/>
                <a:gd name="T48" fmla="*/ 90 w 93"/>
                <a:gd name="T49" fmla="*/ 39 h 96"/>
                <a:gd name="T50" fmla="*/ 87 w 93"/>
                <a:gd name="T51" fmla="*/ 31 h 96"/>
                <a:gd name="T52" fmla="*/ 82 w 93"/>
                <a:gd name="T53" fmla="*/ 24 h 96"/>
                <a:gd name="T54" fmla="*/ 77 w 93"/>
                <a:gd name="T55" fmla="*/ 17 h 96"/>
                <a:gd name="T56" fmla="*/ 73 w 93"/>
                <a:gd name="T57" fmla="*/ 10 h 96"/>
                <a:gd name="T58" fmla="*/ 69 w 93"/>
                <a:gd name="T59" fmla="*/ 5 h 96"/>
                <a:gd name="T60" fmla="*/ 66 w 93"/>
                <a:gd name="T61" fmla="*/ 2 h 96"/>
                <a:gd name="T62" fmla="*/ 61 w 93"/>
                <a:gd name="T63" fmla="*/ 0 h 96"/>
                <a:gd name="T64" fmla="*/ 55 w 93"/>
                <a:gd name="T65" fmla="*/ 1 h 96"/>
                <a:gd name="T66" fmla="*/ 50 w 93"/>
                <a:gd name="T67" fmla="*/ 4 h 96"/>
                <a:gd name="T68" fmla="*/ 43 w 93"/>
                <a:gd name="T69" fmla="*/ 8 h 96"/>
                <a:gd name="T70" fmla="*/ 37 w 93"/>
                <a:gd name="T71" fmla="*/ 11 h 96"/>
                <a:gd name="T72" fmla="*/ 30 w 93"/>
                <a:gd name="T73" fmla="*/ 1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96">
                  <a:moveTo>
                    <a:pt x="30" y="15"/>
                  </a:moveTo>
                  <a:lnTo>
                    <a:pt x="22" y="18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6" y="58"/>
                  </a:lnTo>
                  <a:lnTo>
                    <a:pt x="8" y="65"/>
                  </a:lnTo>
                  <a:lnTo>
                    <a:pt x="12" y="72"/>
                  </a:lnTo>
                  <a:lnTo>
                    <a:pt x="14" y="79"/>
                  </a:lnTo>
                  <a:lnTo>
                    <a:pt x="17" y="86"/>
                  </a:lnTo>
                  <a:lnTo>
                    <a:pt x="23" y="93"/>
                  </a:lnTo>
                  <a:lnTo>
                    <a:pt x="29" y="95"/>
                  </a:lnTo>
                  <a:lnTo>
                    <a:pt x="37" y="96"/>
                  </a:lnTo>
                  <a:lnTo>
                    <a:pt x="45" y="94"/>
                  </a:lnTo>
                  <a:lnTo>
                    <a:pt x="53" y="91"/>
                  </a:lnTo>
                  <a:lnTo>
                    <a:pt x="60" y="86"/>
                  </a:lnTo>
                  <a:lnTo>
                    <a:pt x="68" y="81"/>
                  </a:lnTo>
                  <a:lnTo>
                    <a:pt x="74" y="78"/>
                  </a:lnTo>
                  <a:lnTo>
                    <a:pt x="84" y="70"/>
                  </a:lnTo>
                  <a:lnTo>
                    <a:pt x="91" y="62"/>
                  </a:lnTo>
                  <a:lnTo>
                    <a:pt x="93" y="51"/>
                  </a:lnTo>
                  <a:lnTo>
                    <a:pt x="90" y="39"/>
                  </a:lnTo>
                  <a:lnTo>
                    <a:pt x="87" y="31"/>
                  </a:lnTo>
                  <a:lnTo>
                    <a:pt x="82" y="24"/>
                  </a:lnTo>
                  <a:lnTo>
                    <a:pt x="77" y="17"/>
                  </a:lnTo>
                  <a:lnTo>
                    <a:pt x="73" y="10"/>
                  </a:lnTo>
                  <a:lnTo>
                    <a:pt x="69" y="5"/>
                  </a:lnTo>
                  <a:lnTo>
                    <a:pt x="66" y="2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37" y="11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885" y="1821"/>
              <a:ext cx="49" cy="47"/>
            </a:xfrm>
            <a:custGeom>
              <a:avLst/>
              <a:gdLst>
                <a:gd name="T0" fmla="*/ 14 w 97"/>
                <a:gd name="T1" fmla="*/ 20 h 93"/>
                <a:gd name="T2" fmla="*/ 10 w 97"/>
                <a:gd name="T3" fmla="*/ 22 h 93"/>
                <a:gd name="T4" fmla="*/ 5 w 97"/>
                <a:gd name="T5" fmla="*/ 24 h 93"/>
                <a:gd name="T6" fmla="*/ 2 w 97"/>
                <a:gd name="T7" fmla="*/ 29 h 93"/>
                <a:gd name="T8" fmla="*/ 0 w 97"/>
                <a:gd name="T9" fmla="*/ 33 h 93"/>
                <a:gd name="T10" fmla="*/ 1 w 97"/>
                <a:gd name="T11" fmla="*/ 40 h 93"/>
                <a:gd name="T12" fmla="*/ 3 w 97"/>
                <a:gd name="T13" fmla="*/ 47 h 93"/>
                <a:gd name="T14" fmla="*/ 8 w 97"/>
                <a:gd name="T15" fmla="*/ 54 h 93"/>
                <a:gd name="T16" fmla="*/ 11 w 97"/>
                <a:gd name="T17" fmla="*/ 61 h 93"/>
                <a:gd name="T18" fmla="*/ 14 w 97"/>
                <a:gd name="T19" fmla="*/ 68 h 93"/>
                <a:gd name="T20" fmla="*/ 17 w 97"/>
                <a:gd name="T21" fmla="*/ 74 h 93"/>
                <a:gd name="T22" fmla="*/ 20 w 97"/>
                <a:gd name="T23" fmla="*/ 81 h 93"/>
                <a:gd name="T24" fmla="*/ 24 w 97"/>
                <a:gd name="T25" fmla="*/ 86 h 93"/>
                <a:gd name="T26" fmla="*/ 29 w 97"/>
                <a:gd name="T27" fmla="*/ 91 h 93"/>
                <a:gd name="T28" fmla="*/ 38 w 97"/>
                <a:gd name="T29" fmla="*/ 93 h 93"/>
                <a:gd name="T30" fmla="*/ 46 w 97"/>
                <a:gd name="T31" fmla="*/ 93 h 93"/>
                <a:gd name="T32" fmla="*/ 55 w 97"/>
                <a:gd name="T33" fmla="*/ 91 h 93"/>
                <a:gd name="T34" fmla="*/ 64 w 97"/>
                <a:gd name="T35" fmla="*/ 88 h 93"/>
                <a:gd name="T36" fmla="*/ 72 w 97"/>
                <a:gd name="T37" fmla="*/ 83 h 93"/>
                <a:gd name="T38" fmla="*/ 79 w 97"/>
                <a:gd name="T39" fmla="*/ 78 h 93"/>
                <a:gd name="T40" fmla="*/ 85 w 97"/>
                <a:gd name="T41" fmla="*/ 75 h 93"/>
                <a:gd name="T42" fmla="*/ 89 w 97"/>
                <a:gd name="T43" fmla="*/ 71 h 93"/>
                <a:gd name="T44" fmla="*/ 94 w 97"/>
                <a:gd name="T45" fmla="*/ 67 h 93"/>
                <a:gd name="T46" fmla="*/ 97 w 97"/>
                <a:gd name="T47" fmla="*/ 61 h 93"/>
                <a:gd name="T48" fmla="*/ 97 w 97"/>
                <a:gd name="T49" fmla="*/ 55 h 93"/>
                <a:gd name="T50" fmla="*/ 95 w 97"/>
                <a:gd name="T51" fmla="*/ 48 h 93"/>
                <a:gd name="T52" fmla="*/ 92 w 97"/>
                <a:gd name="T53" fmla="*/ 43 h 93"/>
                <a:gd name="T54" fmla="*/ 87 w 97"/>
                <a:gd name="T55" fmla="*/ 37 h 93"/>
                <a:gd name="T56" fmla="*/ 82 w 97"/>
                <a:gd name="T57" fmla="*/ 31 h 93"/>
                <a:gd name="T58" fmla="*/ 78 w 97"/>
                <a:gd name="T59" fmla="*/ 24 h 93"/>
                <a:gd name="T60" fmla="*/ 72 w 97"/>
                <a:gd name="T61" fmla="*/ 16 h 93"/>
                <a:gd name="T62" fmla="*/ 67 w 97"/>
                <a:gd name="T63" fmla="*/ 9 h 93"/>
                <a:gd name="T64" fmla="*/ 61 w 97"/>
                <a:gd name="T65" fmla="*/ 4 h 93"/>
                <a:gd name="T66" fmla="*/ 56 w 97"/>
                <a:gd name="T67" fmla="*/ 0 h 93"/>
                <a:gd name="T68" fmla="*/ 50 w 97"/>
                <a:gd name="T69" fmla="*/ 0 h 93"/>
                <a:gd name="T70" fmla="*/ 46 w 97"/>
                <a:gd name="T71" fmla="*/ 2 h 93"/>
                <a:gd name="T72" fmla="*/ 40 w 97"/>
                <a:gd name="T73" fmla="*/ 6 h 93"/>
                <a:gd name="T74" fmla="*/ 34 w 97"/>
                <a:gd name="T75" fmla="*/ 10 h 93"/>
                <a:gd name="T76" fmla="*/ 28 w 97"/>
                <a:gd name="T77" fmla="*/ 14 h 93"/>
                <a:gd name="T78" fmla="*/ 21 w 97"/>
                <a:gd name="T79" fmla="*/ 17 h 93"/>
                <a:gd name="T80" fmla="*/ 14 w 97"/>
                <a:gd name="T81" fmla="*/ 2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93">
                  <a:moveTo>
                    <a:pt x="14" y="20"/>
                  </a:moveTo>
                  <a:lnTo>
                    <a:pt x="10" y="22"/>
                  </a:lnTo>
                  <a:lnTo>
                    <a:pt x="5" y="24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8" y="54"/>
                  </a:lnTo>
                  <a:lnTo>
                    <a:pt x="11" y="61"/>
                  </a:lnTo>
                  <a:lnTo>
                    <a:pt x="14" y="68"/>
                  </a:lnTo>
                  <a:lnTo>
                    <a:pt x="17" y="74"/>
                  </a:lnTo>
                  <a:lnTo>
                    <a:pt x="20" y="81"/>
                  </a:lnTo>
                  <a:lnTo>
                    <a:pt x="24" y="86"/>
                  </a:lnTo>
                  <a:lnTo>
                    <a:pt x="29" y="91"/>
                  </a:lnTo>
                  <a:lnTo>
                    <a:pt x="38" y="93"/>
                  </a:lnTo>
                  <a:lnTo>
                    <a:pt x="46" y="93"/>
                  </a:lnTo>
                  <a:lnTo>
                    <a:pt x="55" y="91"/>
                  </a:lnTo>
                  <a:lnTo>
                    <a:pt x="64" y="88"/>
                  </a:lnTo>
                  <a:lnTo>
                    <a:pt x="72" y="83"/>
                  </a:lnTo>
                  <a:lnTo>
                    <a:pt x="79" y="78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4" y="67"/>
                  </a:lnTo>
                  <a:lnTo>
                    <a:pt x="97" y="61"/>
                  </a:lnTo>
                  <a:lnTo>
                    <a:pt x="97" y="55"/>
                  </a:lnTo>
                  <a:lnTo>
                    <a:pt x="95" y="48"/>
                  </a:lnTo>
                  <a:lnTo>
                    <a:pt x="92" y="43"/>
                  </a:lnTo>
                  <a:lnTo>
                    <a:pt x="87" y="37"/>
                  </a:lnTo>
                  <a:lnTo>
                    <a:pt x="82" y="31"/>
                  </a:lnTo>
                  <a:lnTo>
                    <a:pt x="78" y="24"/>
                  </a:lnTo>
                  <a:lnTo>
                    <a:pt x="72" y="16"/>
                  </a:lnTo>
                  <a:lnTo>
                    <a:pt x="67" y="9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0" y="6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1" y="17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920" y="1800"/>
              <a:ext cx="44" cy="45"/>
            </a:xfrm>
            <a:custGeom>
              <a:avLst/>
              <a:gdLst>
                <a:gd name="T0" fmla="*/ 13 w 88"/>
                <a:gd name="T1" fmla="*/ 57 h 90"/>
                <a:gd name="T2" fmla="*/ 16 w 88"/>
                <a:gd name="T3" fmla="*/ 64 h 90"/>
                <a:gd name="T4" fmla="*/ 19 w 88"/>
                <a:gd name="T5" fmla="*/ 71 h 90"/>
                <a:gd name="T6" fmla="*/ 23 w 88"/>
                <a:gd name="T7" fmla="*/ 78 h 90"/>
                <a:gd name="T8" fmla="*/ 26 w 88"/>
                <a:gd name="T9" fmla="*/ 83 h 90"/>
                <a:gd name="T10" fmla="*/ 32 w 88"/>
                <a:gd name="T11" fmla="*/ 88 h 90"/>
                <a:gd name="T12" fmla="*/ 39 w 88"/>
                <a:gd name="T13" fmla="*/ 90 h 90"/>
                <a:gd name="T14" fmla="*/ 46 w 88"/>
                <a:gd name="T15" fmla="*/ 90 h 90"/>
                <a:gd name="T16" fmla="*/ 53 w 88"/>
                <a:gd name="T17" fmla="*/ 88 h 90"/>
                <a:gd name="T18" fmla="*/ 59 w 88"/>
                <a:gd name="T19" fmla="*/ 84 h 90"/>
                <a:gd name="T20" fmla="*/ 66 w 88"/>
                <a:gd name="T21" fmla="*/ 80 h 90"/>
                <a:gd name="T22" fmla="*/ 73 w 88"/>
                <a:gd name="T23" fmla="*/ 76 h 90"/>
                <a:gd name="T24" fmla="*/ 79 w 88"/>
                <a:gd name="T25" fmla="*/ 72 h 90"/>
                <a:gd name="T26" fmla="*/ 84 w 88"/>
                <a:gd name="T27" fmla="*/ 68 h 90"/>
                <a:gd name="T28" fmla="*/ 87 w 88"/>
                <a:gd name="T29" fmla="*/ 64 h 90"/>
                <a:gd name="T30" fmla="*/ 88 w 88"/>
                <a:gd name="T31" fmla="*/ 59 h 90"/>
                <a:gd name="T32" fmla="*/ 88 w 88"/>
                <a:gd name="T33" fmla="*/ 53 h 90"/>
                <a:gd name="T34" fmla="*/ 86 w 88"/>
                <a:gd name="T35" fmla="*/ 47 h 90"/>
                <a:gd name="T36" fmla="*/ 83 w 88"/>
                <a:gd name="T37" fmla="*/ 41 h 90"/>
                <a:gd name="T38" fmla="*/ 79 w 88"/>
                <a:gd name="T39" fmla="*/ 34 h 90"/>
                <a:gd name="T40" fmla="*/ 76 w 88"/>
                <a:gd name="T41" fmla="*/ 28 h 90"/>
                <a:gd name="T42" fmla="*/ 73 w 88"/>
                <a:gd name="T43" fmla="*/ 22 h 90"/>
                <a:gd name="T44" fmla="*/ 71 w 88"/>
                <a:gd name="T45" fmla="*/ 15 h 90"/>
                <a:gd name="T46" fmla="*/ 69 w 88"/>
                <a:gd name="T47" fmla="*/ 10 h 90"/>
                <a:gd name="T48" fmla="*/ 65 w 88"/>
                <a:gd name="T49" fmla="*/ 4 h 90"/>
                <a:gd name="T50" fmla="*/ 61 w 88"/>
                <a:gd name="T51" fmla="*/ 2 h 90"/>
                <a:gd name="T52" fmla="*/ 54 w 88"/>
                <a:gd name="T53" fmla="*/ 0 h 90"/>
                <a:gd name="T54" fmla="*/ 48 w 88"/>
                <a:gd name="T55" fmla="*/ 3 h 90"/>
                <a:gd name="T56" fmla="*/ 42 w 88"/>
                <a:gd name="T57" fmla="*/ 5 h 90"/>
                <a:gd name="T58" fmla="*/ 34 w 88"/>
                <a:gd name="T59" fmla="*/ 9 h 90"/>
                <a:gd name="T60" fmla="*/ 26 w 88"/>
                <a:gd name="T61" fmla="*/ 12 h 90"/>
                <a:gd name="T62" fmla="*/ 18 w 88"/>
                <a:gd name="T63" fmla="*/ 17 h 90"/>
                <a:gd name="T64" fmla="*/ 10 w 88"/>
                <a:gd name="T65" fmla="*/ 20 h 90"/>
                <a:gd name="T66" fmla="*/ 5 w 88"/>
                <a:gd name="T67" fmla="*/ 22 h 90"/>
                <a:gd name="T68" fmla="*/ 2 w 88"/>
                <a:gd name="T69" fmla="*/ 26 h 90"/>
                <a:gd name="T70" fmla="*/ 0 w 88"/>
                <a:gd name="T71" fmla="*/ 29 h 90"/>
                <a:gd name="T72" fmla="*/ 0 w 88"/>
                <a:gd name="T73" fmla="*/ 34 h 90"/>
                <a:gd name="T74" fmla="*/ 2 w 88"/>
                <a:gd name="T75" fmla="*/ 40 h 90"/>
                <a:gd name="T76" fmla="*/ 5 w 88"/>
                <a:gd name="T77" fmla="*/ 45 h 90"/>
                <a:gd name="T78" fmla="*/ 10 w 88"/>
                <a:gd name="T79" fmla="*/ 51 h 90"/>
                <a:gd name="T80" fmla="*/ 13 w 88"/>
                <a:gd name="T8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" h="90">
                  <a:moveTo>
                    <a:pt x="13" y="57"/>
                  </a:moveTo>
                  <a:lnTo>
                    <a:pt x="16" y="64"/>
                  </a:lnTo>
                  <a:lnTo>
                    <a:pt x="19" y="71"/>
                  </a:lnTo>
                  <a:lnTo>
                    <a:pt x="23" y="78"/>
                  </a:lnTo>
                  <a:lnTo>
                    <a:pt x="26" y="83"/>
                  </a:lnTo>
                  <a:lnTo>
                    <a:pt x="32" y="88"/>
                  </a:lnTo>
                  <a:lnTo>
                    <a:pt x="39" y="90"/>
                  </a:lnTo>
                  <a:lnTo>
                    <a:pt x="46" y="90"/>
                  </a:lnTo>
                  <a:lnTo>
                    <a:pt x="53" y="88"/>
                  </a:lnTo>
                  <a:lnTo>
                    <a:pt x="59" y="84"/>
                  </a:lnTo>
                  <a:lnTo>
                    <a:pt x="66" y="80"/>
                  </a:lnTo>
                  <a:lnTo>
                    <a:pt x="73" y="76"/>
                  </a:lnTo>
                  <a:lnTo>
                    <a:pt x="79" y="72"/>
                  </a:lnTo>
                  <a:lnTo>
                    <a:pt x="84" y="68"/>
                  </a:lnTo>
                  <a:lnTo>
                    <a:pt x="87" y="64"/>
                  </a:lnTo>
                  <a:lnTo>
                    <a:pt x="88" y="59"/>
                  </a:lnTo>
                  <a:lnTo>
                    <a:pt x="88" y="53"/>
                  </a:lnTo>
                  <a:lnTo>
                    <a:pt x="86" y="47"/>
                  </a:lnTo>
                  <a:lnTo>
                    <a:pt x="83" y="41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3" y="22"/>
                  </a:lnTo>
                  <a:lnTo>
                    <a:pt x="71" y="15"/>
                  </a:lnTo>
                  <a:lnTo>
                    <a:pt x="69" y="10"/>
                  </a:lnTo>
                  <a:lnTo>
                    <a:pt x="65" y="4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4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0" y="20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10" y="51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865" y="1881"/>
              <a:ext cx="49" cy="47"/>
            </a:xfrm>
            <a:custGeom>
              <a:avLst/>
              <a:gdLst>
                <a:gd name="T0" fmla="*/ 16 w 99"/>
                <a:gd name="T1" fmla="*/ 20 h 93"/>
                <a:gd name="T2" fmla="*/ 10 w 99"/>
                <a:gd name="T3" fmla="*/ 23 h 93"/>
                <a:gd name="T4" fmla="*/ 5 w 99"/>
                <a:gd name="T5" fmla="*/ 26 h 93"/>
                <a:gd name="T6" fmla="*/ 0 w 99"/>
                <a:gd name="T7" fmla="*/ 32 h 93"/>
                <a:gd name="T8" fmla="*/ 0 w 99"/>
                <a:gd name="T9" fmla="*/ 39 h 93"/>
                <a:gd name="T10" fmla="*/ 2 w 99"/>
                <a:gd name="T11" fmla="*/ 46 h 93"/>
                <a:gd name="T12" fmla="*/ 6 w 99"/>
                <a:gd name="T13" fmla="*/ 53 h 93"/>
                <a:gd name="T14" fmla="*/ 8 w 99"/>
                <a:gd name="T15" fmla="*/ 61 h 93"/>
                <a:gd name="T16" fmla="*/ 12 w 99"/>
                <a:gd name="T17" fmla="*/ 68 h 93"/>
                <a:gd name="T18" fmla="*/ 14 w 99"/>
                <a:gd name="T19" fmla="*/ 73 h 93"/>
                <a:gd name="T20" fmla="*/ 17 w 99"/>
                <a:gd name="T21" fmla="*/ 79 h 93"/>
                <a:gd name="T22" fmla="*/ 21 w 99"/>
                <a:gd name="T23" fmla="*/ 84 h 93"/>
                <a:gd name="T24" fmla="*/ 24 w 99"/>
                <a:gd name="T25" fmla="*/ 88 h 93"/>
                <a:gd name="T26" fmla="*/ 31 w 99"/>
                <a:gd name="T27" fmla="*/ 93 h 93"/>
                <a:gd name="T28" fmla="*/ 38 w 99"/>
                <a:gd name="T29" fmla="*/ 93 h 93"/>
                <a:gd name="T30" fmla="*/ 45 w 99"/>
                <a:gd name="T31" fmla="*/ 92 h 93"/>
                <a:gd name="T32" fmla="*/ 52 w 99"/>
                <a:gd name="T33" fmla="*/ 90 h 93"/>
                <a:gd name="T34" fmla="*/ 60 w 99"/>
                <a:gd name="T35" fmla="*/ 85 h 93"/>
                <a:gd name="T36" fmla="*/ 68 w 99"/>
                <a:gd name="T37" fmla="*/ 82 h 93"/>
                <a:gd name="T38" fmla="*/ 77 w 99"/>
                <a:gd name="T39" fmla="*/ 77 h 93"/>
                <a:gd name="T40" fmla="*/ 85 w 99"/>
                <a:gd name="T41" fmla="*/ 73 h 93"/>
                <a:gd name="T42" fmla="*/ 91 w 99"/>
                <a:gd name="T43" fmla="*/ 71 h 93"/>
                <a:gd name="T44" fmla="*/ 96 w 99"/>
                <a:gd name="T45" fmla="*/ 68 h 93"/>
                <a:gd name="T46" fmla="*/ 99 w 99"/>
                <a:gd name="T47" fmla="*/ 63 h 93"/>
                <a:gd name="T48" fmla="*/ 99 w 99"/>
                <a:gd name="T49" fmla="*/ 56 h 93"/>
                <a:gd name="T50" fmla="*/ 97 w 99"/>
                <a:gd name="T51" fmla="*/ 48 h 93"/>
                <a:gd name="T52" fmla="*/ 93 w 99"/>
                <a:gd name="T53" fmla="*/ 41 h 93"/>
                <a:gd name="T54" fmla="*/ 89 w 99"/>
                <a:gd name="T55" fmla="*/ 34 h 93"/>
                <a:gd name="T56" fmla="*/ 84 w 99"/>
                <a:gd name="T57" fmla="*/ 29 h 93"/>
                <a:gd name="T58" fmla="*/ 80 w 99"/>
                <a:gd name="T59" fmla="*/ 20 h 93"/>
                <a:gd name="T60" fmla="*/ 73 w 99"/>
                <a:gd name="T61" fmla="*/ 10 h 93"/>
                <a:gd name="T62" fmla="*/ 65 w 99"/>
                <a:gd name="T63" fmla="*/ 2 h 93"/>
                <a:gd name="T64" fmla="*/ 56 w 99"/>
                <a:gd name="T65" fmla="*/ 0 h 93"/>
                <a:gd name="T66" fmla="*/ 52 w 99"/>
                <a:gd name="T67" fmla="*/ 2 h 93"/>
                <a:gd name="T68" fmla="*/ 47 w 99"/>
                <a:gd name="T69" fmla="*/ 4 h 93"/>
                <a:gd name="T70" fmla="*/ 43 w 99"/>
                <a:gd name="T71" fmla="*/ 8 h 93"/>
                <a:gd name="T72" fmla="*/ 38 w 99"/>
                <a:gd name="T73" fmla="*/ 10 h 93"/>
                <a:gd name="T74" fmla="*/ 32 w 99"/>
                <a:gd name="T75" fmla="*/ 12 h 93"/>
                <a:gd name="T76" fmla="*/ 28 w 99"/>
                <a:gd name="T77" fmla="*/ 15 h 93"/>
                <a:gd name="T78" fmla="*/ 22 w 99"/>
                <a:gd name="T79" fmla="*/ 18 h 93"/>
                <a:gd name="T80" fmla="*/ 16 w 99"/>
                <a:gd name="T81" fmla="*/ 2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93">
                  <a:moveTo>
                    <a:pt x="16" y="20"/>
                  </a:moveTo>
                  <a:lnTo>
                    <a:pt x="10" y="23"/>
                  </a:lnTo>
                  <a:lnTo>
                    <a:pt x="5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6" y="53"/>
                  </a:lnTo>
                  <a:lnTo>
                    <a:pt x="8" y="61"/>
                  </a:lnTo>
                  <a:lnTo>
                    <a:pt x="12" y="68"/>
                  </a:lnTo>
                  <a:lnTo>
                    <a:pt x="14" y="73"/>
                  </a:lnTo>
                  <a:lnTo>
                    <a:pt x="17" y="79"/>
                  </a:lnTo>
                  <a:lnTo>
                    <a:pt x="21" y="84"/>
                  </a:lnTo>
                  <a:lnTo>
                    <a:pt x="24" y="88"/>
                  </a:lnTo>
                  <a:lnTo>
                    <a:pt x="31" y="93"/>
                  </a:lnTo>
                  <a:lnTo>
                    <a:pt x="38" y="93"/>
                  </a:lnTo>
                  <a:lnTo>
                    <a:pt x="45" y="92"/>
                  </a:lnTo>
                  <a:lnTo>
                    <a:pt x="52" y="90"/>
                  </a:lnTo>
                  <a:lnTo>
                    <a:pt x="60" y="85"/>
                  </a:lnTo>
                  <a:lnTo>
                    <a:pt x="68" y="82"/>
                  </a:lnTo>
                  <a:lnTo>
                    <a:pt x="77" y="77"/>
                  </a:lnTo>
                  <a:lnTo>
                    <a:pt x="85" y="73"/>
                  </a:lnTo>
                  <a:lnTo>
                    <a:pt x="91" y="71"/>
                  </a:lnTo>
                  <a:lnTo>
                    <a:pt x="96" y="68"/>
                  </a:lnTo>
                  <a:lnTo>
                    <a:pt x="99" y="63"/>
                  </a:lnTo>
                  <a:lnTo>
                    <a:pt x="99" y="56"/>
                  </a:lnTo>
                  <a:lnTo>
                    <a:pt x="97" y="48"/>
                  </a:lnTo>
                  <a:lnTo>
                    <a:pt x="93" y="41"/>
                  </a:lnTo>
                  <a:lnTo>
                    <a:pt x="89" y="34"/>
                  </a:lnTo>
                  <a:lnTo>
                    <a:pt x="84" y="29"/>
                  </a:lnTo>
                  <a:lnTo>
                    <a:pt x="80" y="20"/>
                  </a:lnTo>
                  <a:lnTo>
                    <a:pt x="73" y="10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3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2" y="18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905" y="1862"/>
              <a:ext cx="46" cy="42"/>
            </a:xfrm>
            <a:custGeom>
              <a:avLst/>
              <a:gdLst>
                <a:gd name="T0" fmla="*/ 17 w 91"/>
                <a:gd name="T1" fmla="*/ 54 h 84"/>
                <a:gd name="T2" fmla="*/ 21 w 91"/>
                <a:gd name="T3" fmla="*/ 60 h 84"/>
                <a:gd name="T4" fmla="*/ 23 w 91"/>
                <a:gd name="T5" fmla="*/ 67 h 84"/>
                <a:gd name="T6" fmla="*/ 25 w 91"/>
                <a:gd name="T7" fmla="*/ 72 h 84"/>
                <a:gd name="T8" fmla="*/ 29 w 91"/>
                <a:gd name="T9" fmla="*/ 78 h 84"/>
                <a:gd name="T10" fmla="*/ 33 w 91"/>
                <a:gd name="T11" fmla="*/ 83 h 84"/>
                <a:gd name="T12" fmla="*/ 38 w 91"/>
                <a:gd name="T13" fmla="*/ 84 h 84"/>
                <a:gd name="T14" fmla="*/ 44 w 91"/>
                <a:gd name="T15" fmla="*/ 83 h 84"/>
                <a:gd name="T16" fmla="*/ 49 w 91"/>
                <a:gd name="T17" fmla="*/ 81 h 84"/>
                <a:gd name="T18" fmla="*/ 57 w 91"/>
                <a:gd name="T19" fmla="*/ 76 h 84"/>
                <a:gd name="T20" fmla="*/ 64 w 91"/>
                <a:gd name="T21" fmla="*/ 72 h 84"/>
                <a:gd name="T22" fmla="*/ 71 w 91"/>
                <a:gd name="T23" fmla="*/ 69 h 84"/>
                <a:gd name="T24" fmla="*/ 79 w 91"/>
                <a:gd name="T25" fmla="*/ 66 h 84"/>
                <a:gd name="T26" fmla="*/ 88 w 91"/>
                <a:gd name="T27" fmla="*/ 56 h 84"/>
                <a:gd name="T28" fmla="*/ 91 w 91"/>
                <a:gd name="T29" fmla="*/ 46 h 84"/>
                <a:gd name="T30" fmla="*/ 86 w 91"/>
                <a:gd name="T31" fmla="*/ 36 h 84"/>
                <a:gd name="T32" fmla="*/ 80 w 91"/>
                <a:gd name="T33" fmla="*/ 24 h 84"/>
                <a:gd name="T34" fmla="*/ 77 w 91"/>
                <a:gd name="T35" fmla="*/ 18 h 84"/>
                <a:gd name="T36" fmla="*/ 74 w 91"/>
                <a:gd name="T37" fmla="*/ 10 h 84"/>
                <a:gd name="T38" fmla="*/ 69 w 91"/>
                <a:gd name="T39" fmla="*/ 5 h 84"/>
                <a:gd name="T40" fmla="*/ 63 w 91"/>
                <a:gd name="T41" fmla="*/ 0 h 84"/>
                <a:gd name="T42" fmla="*/ 57 w 91"/>
                <a:gd name="T43" fmla="*/ 0 h 84"/>
                <a:gd name="T44" fmla="*/ 53 w 91"/>
                <a:gd name="T45" fmla="*/ 2 h 84"/>
                <a:gd name="T46" fmla="*/ 48 w 91"/>
                <a:gd name="T47" fmla="*/ 6 h 84"/>
                <a:gd name="T48" fmla="*/ 45 w 91"/>
                <a:gd name="T49" fmla="*/ 9 h 84"/>
                <a:gd name="T50" fmla="*/ 39 w 91"/>
                <a:gd name="T51" fmla="*/ 13 h 84"/>
                <a:gd name="T52" fmla="*/ 32 w 91"/>
                <a:gd name="T53" fmla="*/ 15 h 84"/>
                <a:gd name="T54" fmla="*/ 25 w 91"/>
                <a:gd name="T55" fmla="*/ 17 h 84"/>
                <a:gd name="T56" fmla="*/ 19 w 91"/>
                <a:gd name="T57" fmla="*/ 20 h 84"/>
                <a:gd name="T58" fmla="*/ 14 w 91"/>
                <a:gd name="T59" fmla="*/ 22 h 84"/>
                <a:gd name="T60" fmla="*/ 9 w 91"/>
                <a:gd name="T61" fmla="*/ 24 h 84"/>
                <a:gd name="T62" fmla="*/ 4 w 91"/>
                <a:gd name="T63" fmla="*/ 26 h 84"/>
                <a:gd name="T64" fmla="*/ 0 w 91"/>
                <a:gd name="T65" fmla="*/ 30 h 84"/>
                <a:gd name="T66" fmla="*/ 4 w 91"/>
                <a:gd name="T67" fmla="*/ 36 h 84"/>
                <a:gd name="T68" fmla="*/ 9 w 91"/>
                <a:gd name="T69" fmla="*/ 41 h 84"/>
                <a:gd name="T70" fmla="*/ 14 w 91"/>
                <a:gd name="T71" fmla="*/ 48 h 84"/>
                <a:gd name="T72" fmla="*/ 17 w 91"/>
                <a:gd name="T7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4">
                  <a:moveTo>
                    <a:pt x="17" y="54"/>
                  </a:moveTo>
                  <a:lnTo>
                    <a:pt x="21" y="60"/>
                  </a:lnTo>
                  <a:lnTo>
                    <a:pt x="23" y="67"/>
                  </a:lnTo>
                  <a:lnTo>
                    <a:pt x="25" y="72"/>
                  </a:lnTo>
                  <a:lnTo>
                    <a:pt x="29" y="78"/>
                  </a:lnTo>
                  <a:lnTo>
                    <a:pt x="33" y="83"/>
                  </a:lnTo>
                  <a:lnTo>
                    <a:pt x="38" y="84"/>
                  </a:lnTo>
                  <a:lnTo>
                    <a:pt x="44" y="83"/>
                  </a:lnTo>
                  <a:lnTo>
                    <a:pt x="49" y="81"/>
                  </a:lnTo>
                  <a:lnTo>
                    <a:pt x="57" y="76"/>
                  </a:lnTo>
                  <a:lnTo>
                    <a:pt x="64" y="72"/>
                  </a:lnTo>
                  <a:lnTo>
                    <a:pt x="71" y="69"/>
                  </a:lnTo>
                  <a:lnTo>
                    <a:pt x="79" y="66"/>
                  </a:lnTo>
                  <a:lnTo>
                    <a:pt x="88" y="56"/>
                  </a:lnTo>
                  <a:lnTo>
                    <a:pt x="91" y="46"/>
                  </a:lnTo>
                  <a:lnTo>
                    <a:pt x="86" y="36"/>
                  </a:lnTo>
                  <a:lnTo>
                    <a:pt x="80" y="24"/>
                  </a:lnTo>
                  <a:lnTo>
                    <a:pt x="77" y="18"/>
                  </a:lnTo>
                  <a:lnTo>
                    <a:pt x="74" y="10"/>
                  </a:lnTo>
                  <a:lnTo>
                    <a:pt x="69" y="5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39" y="13"/>
                  </a:lnTo>
                  <a:lnTo>
                    <a:pt x="32" y="15"/>
                  </a:lnTo>
                  <a:lnTo>
                    <a:pt x="25" y="17"/>
                  </a:lnTo>
                  <a:lnTo>
                    <a:pt x="19" y="20"/>
                  </a:lnTo>
                  <a:lnTo>
                    <a:pt x="14" y="22"/>
                  </a:lnTo>
                  <a:lnTo>
                    <a:pt x="9" y="24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9" y="41"/>
                  </a:lnTo>
                  <a:lnTo>
                    <a:pt x="14" y="48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3943" y="1842"/>
              <a:ext cx="40" cy="41"/>
            </a:xfrm>
            <a:custGeom>
              <a:avLst/>
              <a:gdLst>
                <a:gd name="T0" fmla="*/ 14 w 79"/>
                <a:gd name="T1" fmla="*/ 60 h 81"/>
                <a:gd name="T2" fmla="*/ 16 w 79"/>
                <a:gd name="T3" fmla="*/ 64 h 81"/>
                <a:gd name="T4" fmla="*/ 17 w 79"/>
                <a:gd name="T5" fmla="*/ 70 h 81"/>
                <a:gd name="T6" fmla="*/ 21 w 79"/>
                <a:gd name="T7" fmla="*/ 74 h 81"/>
                <a:gd name="T8" fmla="*/ 24 w 79"/>
                <a:gd name="T9" fmla="*/ 79 h 81"/>
                <a:gd name="T10" fmla="*/ 29 w 79"/>
                <a:gd name="T11" fmla="*/ 81 h 81"/>
                <a:gd name="T12" fmla="*/ 34 w 79"/>
                <a:gd name="T13" fmla="*/ 81 h 81"/>
                <a:gd name="T14" fmla="*/ 39 w 79"/>
                <a:gd name="T15" fmla="*/ 80 h 81"/>
                <a:gd name="T16" fmla="*/ 44 w 79"/>
                <a:gd name="T17" fmla="*/ 77 h 81"/>
                <a:gd name="T18" fmla="*/ 48 w 79"/>
                <a:gd name="T19" fmla="*/ 73 h 81"/>
                <a:gd name="T20" fmla="*/ 53 w 79"/>
                <a:gd name="T21" fmla="*/ 70 h 81"/>
                <a:gd name="T22" fmla="*/ 57 w 79"/>
                <a:gd name="T23" fmla="*/ 66 h 81"/>
                <a:gd name="T24" fmla="*/ 61 w 79"/>
                <a:gd name="T25" fmla="*/ 64 h 81"/>
                <a:gd name="T26" fmla="*/ 65 w 79"/>
                <a:gd name="T27" fmla="*/ 62 h 81"/>
                <a:gd name="T28" fmla="*/ 70 w 79"/>
                <a:gd name="T29" fmla="*/ 60 h 81"/>
                <a:gd name="T30" fmla="*/ 75 w 79"/>
                <a:gd name="T31" fmla="*/ 57 h 81"/>
                <a:gd name="T32" fmla="*/ 78 w 79"/>
                <a:gd name="T33" fmla="*/ 54 h 81"/>
                <a:gd name="T34" fmla="*/ 79 w 79"/>
                <a:gd name="T35" fmla="*/ 48 h 81"/>
                <a:gd name="T36" fmla="*/ 78 w 79"/>
                <a:gd name="T37" fmla="*/ 41 h 81"/>
                <a:gd name="T38" fmla="*/ 75 w 79"/>
                <a:gd name="T39" fmla="*/ 35 h 81"/>
                <a:gd name="T40" fmla="*/ 71 w 79"/>
                <a:gd name="T41" fmla="*/ 30 h 81"/>
                <a:gd name="T42" fmla="*/ 67 w 79"/>
                <a:gd name="T43" fmla="*/ 23 h 81"/>
                <a:gd name="T44" fmla="*/ 63 w 79"/>
                <a:gd name="T45" fmla="*/ 16 h 81"/>
                <a:gd name="T46" fmla="*/ 59 w 79"/>
                <a:gd name="T47" fmla="*/ 9 h 81"/>
                <a:gd name="T48" fmla="*/ 54 w 79"/>
                <a:gd name="T49" fmla="*/ 3 h 81"/>
                <a:gd name="T50" fmla="*/ 49 w 79"/>
                <a:gd name="T51" fmla="*/ 1 h 81"/>
                <a:gd name="T52" fmla="*/ 46 w 79"/>
                <a:gd name="T53" fmla="*/ 0 h 81"/>
                <a:gd name="T54" fmla="*/ 42 w 79"/>
                <a:gd name="T55" fmla="*/ 2 h 81"/>
                <a:gd name="T56" fmla="*/ 38 w 79"/>
                <a:gd name="T57" fmla="*/ 4 h 81"/>
                <a:gd name="T58" fmla="*/ 33 w 79"/>
                <a:gd name="T59" fmla="*/ 7 h 81"/>
                <a:gd name="T60" fmla="*/ 27 w 79"/>
                <a:gd name="T61" fmla="*/ 9 h 81"/>
                <a:gd name="T62" fmla="*/ 23 w 79"/>
                <a:gd name="T63" fmla="*/ 11 h 81"/>
                <a:gd name="T64" fmla="*/ 18 w 79"/>
                <a:gd name="T65" fmla="*/ 13 h 81"/>
                <a:gd name="T66" fmla="*/ 14 w 79"/>
                <a:gd name="T67" fmla="*/ 16 h 81"/>
                <a:gd name="T68" fmla="*/ 9 w 79"/>
                <a:gd name="T69" fmla="*/ 17 h 81"/>
                <a:gd name="T70" fmla="*/ 4 w 79"/>
                <a:gd name="T71" fmla="*/ 20 h 81"/>
                <a:gd name="T72" fmla="*/ 1 w 79"/>
                <a:gd name="T73" fmla="*/ 24 h 81"/>
                <a:gd name="T74" fmla="*/ 0 w 79"/>
                <a:gd name="T75" fmla="*/ 27 h 81"/>
                <a:gd name="T76" fmla="*/ 1 w 79"/>
                <a:gd name="T77" fmla="*/ 31 h 81"/>
                <a:gd name="T78" fmla="*/ 2 w 79"/>
                <a:gd name="T79" fmla="*/ 35 h 81"/>
                <a:gd name="T80" fmla="*/ 4 w 79"/>
                <a:gd name="T81" fmla="*/ 39 h 81"/>
                <a:gd name="T82" fmla="*/ 7 w 79"/>
                <a:gd name="T83" fmla="*/ 43 h 81"/>
                <a:gd name="T84" fmla="*/ 9 w 79"/>
                <a:gd name="T85" fmla="*/ 49 h 81"/>
                <a:gd name="T86" fmla="*/ 11 w 79"/>
                <a:gd name="T87" fmla="*/ 54 h 81"/>
                <a:gd name="T88" fmla="*/ 14 w 79"/>
                <a:gd name="T89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14" y="60"/>
                  </a:moveTo>
                  <a:lnTo>
                    <a:pt x="16" y="64"/>
                  </a:lnTo>
                  <a:lnTo>
                    <a:pt x="17" y="70"/>
                  </a:lnTo>
                  <a:lnTo>
                    <a:pt x="21" y="74"/>
                  </a:lnTo>
                  <a:lnTo>
                    <a:pt x="24" y="79"/>
                  </a:lnTo>
                  <a:lnTo>
                    <a:pt x="29" y="81"/>
                  </a:lnTo>
                  <a:lnTo>
                    <a:pt x="34" y="81"/>
                  </a:lnTo>
                  <a:lnTo>
                    <a:pt x="39" y="80"/>
                  </a:lnTo>
                  <a:lnTo>
                    <a:pt x="44" y="77"/>
                  </a:lnTo>
                  <a:lnTo>
                    <a:pt x="48" y="73"/>
                  </a:lnTo>
                  <a:lnTo>
                    <a:pt x="53" y="70"/>
                  </a:lnTo>
                  <a:lnTo>
                    <a:pt x="57" y="66"/>
                  </a:lnTo>
                  <a:lnTo>
                    <a:pt x="61" y="64"/>
                  </a:lnTo>
                  <a:lnTo>
                    <a:pt x="65" y="62"/>
                  </a:lnTo>
                  <a:lnTo>
                    <a:pt x="70" y="60"/>
                  </a:lnTo>
                  <a:lnTo>
                    <a:pt x="75" y="57"/>
                  </a:lnTo>
                  <a:lnTo>
                    <a:pt x="78" y="54"/>
                  </a:lnTo>
                  <a:lnTo>
                    <a:pt x="79" y="48"/>
                  </a:lnTo>
                  <a:lnTo>
                    <a:pt x="78" y="41"/>
                  </a:lnTo>
                  <a:lnTo>
                    <a:pt x="75" y="35"/>
                  </a:lnTo>
                  <a:lnTo>
                    <a:pt x="71" y="30"/>
                  </a:lnTo>
                  <a:lnTo>
                    <a:pt x="67" y="23"/>
                  </a:lnTo>
                  <a:lnTo>
                    <a:pt x="63" y="16"/>
                  </a:lnTo>
                  <a:lnTo>
                    <a:pt x="59" y="9"/>
                  </a:lnTo>
                  <a:lnTo>
                    <a:pt x="54" y="3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2" y="2"/>
                  </a:lnTo>
                  <a:lnTo>
                    <a:pt x="38" y="4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9" y="17"/>
                  </a:lnTo>
                  <a:lnTo>
                    <a:pt x="4" y="20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9" y="49"/>
                  </a:lnTo>
                  <a:lnTo>
                    <a:pt x="11" y="54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964" y="1878"/>
              <a:ext cx="41" cy="40"/>
            </a:xfrm>
            <a:custGeom>
              <a:avLst/>
              <a:gdLst>
                <a:gd name="T0" fmla="*/ 27 w 83"/>
                <a:gd name="T1" fmla="*/ 74 h 79"/>
                <a:gd name="T2" fmla="*/ 31 w 83"/>
                <a:gd name="T3" fmla="*/ 78 h 79"/>
                <a:gd name="T4" fmla="*/ 37 w 83"/>
                <a:gd name="T5" fmla="*/ 79 h 79"/>
                <a:gd name="T6" fmla="*/ 43 w 83"/>
                <a:gd name="T7" fmla="*/ 79 h 79"/>
                <a:gd name="T8" fmla="*/ 48 w 83"/>
                <a:gd name="T9" fmla="*/ 77 h 79"/>
                <a:gd name="T10" fmla="*/ 54 w 83"/>
                <a:gd name="T11" fmla="*/ 75 h 79"/>
                <a:gd name="T12" fmla="*/ 60 w 83"/>
                <a:gd name="T13" fmla="*/ 71 h 79"/>
                <a:gd name="T14" fmla="*/ 66 w 83"/>
                <a:gd name="T15" fmla="*/ 68 h 79"/>
                <a:gd name="T16" fmla="*/ 70 w 83"/>
                <a:gd name="T17" fmla="*/ 64 h 79"/>
                <a:gd name="T18" fmla="*/ 74 w 83"/>
                <a:gd name="T19" fmla="*/ 62 h 79"/>
                <a:gd name="T20" fmla="*/ 78 w 83"/>
                <a:gd name="T21" fmla="*/ 61 h 79"/>
                <a:gd name="T22" fmla="*/ 81 w 83"/>
                <a:gd name="T23" fmla="*/ 58 h 79"/>
                <a:gd name="T24" fmla="*/ 83 w 83"/>
                <a:gd name="T25" fmla="*/ 54 h 79"/>
                <a:gd name="T26" fmla="*/ 83 w 83"/>
                <a:gd name="T27" fmla="*/ 48 h 79"/>
                <a:gd name="T28" fmla="*/ 81 w 83"/>
                <a:gd name="T29" fmla="*/ 41 h 79"/>
                <a:gd name="T30" fmla="*/ 77 w 83"/>
                <a:gd name="T31" fmla="*/ 36 h 79"/>
                <a:gd name="T32" fmla="*/ 75 w 83"/>
                <a:gd name="T33" fmla="*/ 30 h 79"/>
                <a:gd name="T34" fmla="*/ 72 w 83"/>
                <a:gd name="T35" fmla="*/ 23 h 79"/>
                <a:gd name="T36" fmla="*/ 68 w 83"/>
                <a:gd name="T37" fmla="*/ 16 h 79"/>
                <a:gd name="T38" fmla="*/ 63 w 83"/>
                <a:gd name="T39" fmla="*/ 9 h 79"/>
                <a:gd name="T40" fmla="*/ 59 w 83"/>
                <a:gd name="T41" fmla="*/ 3 h 79"/>
                <a:gd name="T42" fmla="*/ 55 w 83"/>
                <a:gd name="T43" fmla="*/ 0 h 79"/>
                <a:gd name="T44" fmla="*/ 51 w 83"/>
                <a:gd name="T45" fmla="*/ 0 h 79"/>
                <a:gd name="T46" fmla="*/ 46 w 83"/>
                <a:gd name="T47" fmla="*/ 1 h 79"/>
                <a:gd name="T48" fmla="*/ 42 w 83"/>
                <a:gd name="T49" fmla="*/ 3 h 79"/>
                <a:gd name="T50" fmla="*/ 36 w 83"/>
                <a:gd name="T51" fmla="*/ 7 h 79"/>
                <a:gd name="T52" fmla="*/ 30 w 83"/>
                <a:gd name="T53" fmla="*/ 10 h 79"/>
                <a:gd name="T54" fmla="*/ 24 w 83"/>
                <a:gd name="T55" fmla="*/ 14 h 79"/>
                <a:gd name="T56" fmla="*/ 19 w 83"/>
                <a:gd name="T57" fmla="*/ 17 h 79"/>
                <a:gd name="T58" fmla="*/ 14 w 83"/>
                <a:gd name="T59" fmla="*/ 20 h 79"/>
                <a:gd name="T60" fmla="*/ 8 w 83"/>
                <a:gd name="T61" fmla="*/ 23 h 79"/>
                <a:gd name="T62" fmla="*/ 2 w 83"/>
                <a:gd name="T63" fmla="*/ 28 h 79"/>
                <a:gd name="T64" fmla="*/ 0 w 83"/>
                <a:gd name="T65" fmla="*/ 32 h 79"/>
                <a:gd name="T66" fmla="*/ 0 w 83"/>
                <a:gd name="T67" fmla="*/ 38 h 79"/>
                <a:gd name="T68" fmla="*/ 4 w 83"/>
                <a:gd name="T69" fmla="*/ 43 h 79"/>
                <a:gd name="T70" fmla="*/ 7 w 83"/>
                <a:gd name="T71" fmla="*/ 47 h 79"/>
                <a:gd name="T72" fmla="*/ 12 w 83"/>
                <a:gd name="T73" fmla="*/ 52 h 79"/>
                <a:gd name="T74" fmla="*/ 16 w 83"/>
                <a:gd name="T75" fmla="*/ 58 h 79"/>
                <a:gd name="T76" fmla="*/ 20 w 83"/>
                <a:gd name="T77" fmla="*/ 62 h 79"/>
                <a:gd name="T78" fmla="*/ 23 w 83"/>
                <a:gd name="T79" fmla="*/ 68 h 79"/>
                <a:gd name="T80" fmla="*/ 27 w 83"/>
                <a:gd name="T8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79">
                  <a:moveTo>
                    <a:pt x="27" y="74"/>
                  </a:moveTo>
                  <a:lnTo>
                    <a:pt x="31" y="78"/>
                  </a:lnTo>
                  <a:lnTo>
                    <a:pt x="37" y="79"/>
                  </a:lnTo>
                  <a:lnTo>
                    <a:pt x="43" y="79"/>
                  </a:lnTo>
                  <a:lnTo>
                    <a:pt x="48" y="77"/>
                  </a:lnTo>
                  <a:lnTo>
                    <a:pt x="54" y="75"/>
                  </a:lnTo>
                  <a:lnTo>
                    <a:pt x="60" y="71"/>
                  </a:lnTo>
                  <a:lnTo>
                    <a:pt x="66" y="68"/>
                  </a:lnTo>
                  <a:lnTo>
                    <a:pt x="70" y="64"/>
                  </a:lnTo>
                  <a:lnTo>
                    <a:pt x="74" y="62"/>
                  </a:lnTo>
                  <a:lnTo>
                    <a:pt x="78" y="61"/>
                  </a:lnTo>
                  <a:lnTo>
                    <a:pt x="81" y="58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81" y="41"/>
                  </a:lnTo>
                  <a:lnTo>
                    <a:pt x="77" y="36"/>
                  </a:lnTo>
                  <a:lnTo>
                    <a:pt x="75" y="30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3" y="9"/>
                  </a:lnTo>
                  <a:lnTo>
                    <a:pt x="59" y="3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19" y="17"/>
                  </a:lnTo>
                  <a:lnTo>
                    <a:pt x="14" y="20"/>
                  </a:lnTo>
                  <a:lnTo>
                    <a:pt x="8" y="23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7" y="47"/>
                  </a:lnTo>
                  <a:lnTo>
                    <a:pt x="12" y="52"/>
                  </a:lnTo>
                  <a:lnTo>
                    <a:pt x="16" y="58"/>
                  </a:lnTo>
                  <a:lnTo>
                    <a:pt x="20" y="62"/>
                  </a:lnTo>
                  <a:lnTo>
                    <a:pt x="23" y="68"/>
                  </a:lnTo>
                  <a:lnTo>
                    <a:pt x="27" y="74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929" y="1900"/>
              <a:ext cx="41" cy="41"/>
            </a:xfrm>
            <a:custGeom>
              <a:avLst/>
              <a:gdLst>
                <a:gd name="T0" fmla="*/ 81 w 83"/>
                <a:gd name="T1" fmla="*/ 45 h 82"/>
                <a:gd name="T2" fmla="*/ 83 w 83"/>
                <a:gd name="T3" fmla="*/ 48 h 82"/>
                <a:gd name="T4" fmla="*/ 83 w 83"/>
                <a:gd name="T5" fmla="*/ 52 h 82"/>
                <a:gd name="T6" fmla="*/ 82 w 83"/>
                <a:gd name="T7" fmla="*/ 55 h 82"/>
                <a:gd name="T8" fmla="*/ 78 w 83"/>
                <a:gd name="T9" fmla="*/ 57 h 82"/>
                <a:gd name="T10" fmla="*/ 71 w 83"/>
                <a:gd name="T11" fmla="*/ 62 h 82"/>
                <a:gd name="T12" fmla="*/ 63 w 83"/>
                <a:gd name="T13" fmla="*/ 66 h 82"/>
                <a:gd name="T14" fmla="*/ 56 w 83"/>
                <a:gd name="T15" fmla="*/ 70 h 82"/>
                <a:gd name="T16" fmla="*/ 48 w 83"/>
                <a:gd name="T17" fmla="*/ 74 h 82"/>
                <a:gd name="T18" fmla="*/ 45 w 83"/>
                <a:gd name="T19" fmla="*/ 77 h 82"/>
                <a:gd name="T20" fmla="*/ 40 w 83"/>
                <a:gd name="T21" fmla="*/ 79 h 82"/>
                <a:gd name="T22" fmla="*/ 36 w 83"/>
                <a:gd name="T23" fmla="*/ 82 h 82"/>
                <a:gd name="T24" fmla="*/ 31 w 83"/>
                <a:gd name="T25" fmla="*/ 82 h 82"/>
                <a:gd name="T26" fmla="*/ 25 w 83"/>
                <a:gd name="T27" fmla="*/ 77 h 82"/>
                <a:gd name="T28" fmla="*/ 22 w 83"/>
                <a:gd name="T29" fmla="*/ 71 h 82"/>
                <a:gd name="T30" fmla="*/ 17 w 83"/>
                <a:gd name="T31" fmla="*/ 64 h 82"/>
                <a:gd name="T32" fmla="*/ 15 w 83"/>
                <a:gd name="T33" fmla="*/ 59 h 82"/>
                <a:gd name="T34" fmla="*/ 9 w 83"/>
                <a:gd name="T35" fmla="*/ 49 h 82"/>
                <a:gd name="T36" fmla="*/ 2 w 83"/>
                <a:gd name="T37" fmla="*/ 39 h 82"/>
                <a:gd name="T38" fmla="*/ 0 w 83"/>
                <a:gd name="T39" fmla="*/ 29 h 82"/>
                <a:gd name="T40" fmla="*/ 5 w 83"/>
                <a:gd name="T41" fmla="*/ 21 h 82"/>
                <a:gd name="T42" fmla="*/ 10 w 83"/>
                <a:gd name="T43" fmla="*/ 17 h 82"/>
                <a:gd name="T44" fmla="*/ 16 w 83"/>
                <a:gd name="T45" fmla="*/ 15 h 82"/>
                <a:gd name="T46" fmla="*/ 22 w 83"/>
                <a:gd name="T47" fmla="*/ 13 h 82"/>
                <a:gd name="T48" fmla="*/ 28 w 83"/>
                <a:gd name="T49" fmla="*/ 10 h 82"/>
                <a:gd name="T50" fmla="*/ 30 w 83"/>
                <a:gd name="T51" fmla="*/ 9 h 82"/>
                <a:gd name="T52" fmla="*/ 33 w 83"/>
                <a:gd name="T53" fmla="*/ 7 h 82"/>
                <a:gd name="T54" fmla="*/ 37 w 83"/>
                <a:gd name="T55" fmla="*/ 6 h 82"/>
                <a:gd name="T56" fmla="*/ 39 w 83"/>
                <a:gd name="T57" fmla="*/ 5 h 82"/>
                <a:gd name="T58" fmla="*/ 41 w 83"/>
                <a:gd name="T59" fmla="*/ 3 h 82"/>
                <a:gd name="T60" fmla="*/ 45 w 83"/>
                <a:gd name="T61" fmla="*/ 1 h 82"/>
                <a:gd name="T62" fmla="*/ 47 w 83"/>
                <a:gd name="T63" fmla="*/ 0 h 82"/>
                <a:gd name="T64" fmla="*/ 50 w 83"/>
                <a:gd name="T65" fmla="*/ 0 h 82"/>
                <a:gd name="T66" fmla="*/ 54 w 83"/>
                <a:gd name="T67" fmla="*/ 3 h 82"/>
                <a:gd name="T68" fmla="*/ 59 w 83"/>
                <a:gd name="T69" fmla="*/ 8 h 82"/>
                <a:gd name="T70" fmla="*/ 62 w 83"/>
                <a:gd name="T71" fmla="*/ 15 h 82"/>
                <a:gd name="T72" fmla="*/ 66 w 83"/>
                <a:gd name="T73" fmla="*/ 21 h 82"/>
                <a:gd name="T74" fmla="*/ 70 w 83"/>
                <a:gd name="T75" fmla="*/ 26 h 82"/>
                <a:gd name="T76" fmla="*/ 74 w 83"/>
                <a:gd name="T77" fmla="*/ 32 h 82"/>
                <a:gd name="T78" fmla="*/ 77 w 83"/>
                <a:gd name="T79" fmla="*/ 39 h 82"/>
                <a:gd name="T80" fmla="*/ 81 w 83"/>
                <a:gd name="T81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2">
                  <a:moveTo>
                    <a:pt x="81" y="45"/>
                  </a:moveTo>
                  <a:lnTo>
                    <a:pt x="83" y="48"/>
                  </a:lnTo>
                  <a:lnTo>
                    <a:pt x="83" y="52"/>
                  </a:lnTo>
                  <a:lnTo>
                    <a:pt x="82" y="55"/>
                  </a:lnTo>
                  <a:lnTo>
                    <a:pt x="78" y="57"/>
                  </a:lnTo>
                  <a:lnTo>
                    <a:pt x="71" y="62"/>
                  </a:lnTo>
                  <a:lnTo>
                    <a:pt x="63" y="66"/>
                  </a:lnTo>
                  <a:lnTo>
                    <a:pt x="56" y="70"/>
                  </a:lnTo>
                  <a:lnTo>
                    <a:pt x="48" y="74"/>
                  </a:lnTo>
                  <a:lnTo>
                    <a:pt x="45" y="77"/>
                  </a:lnTo>
                  <a:lnTo>
                    <a:pt x="40" y="79"/>
                  </a:lnTo>
                  <a:lnTo>
                    <a:pt x="36" y="82"/>
                  </a:lnTo>
                  <a:lnTo>
                    <a:pt x="31" y="82"/>
                  </a:lnTo>
                  <a:lnTo>
                    <a:pt x="25" y="77"/>
                  </a:lnTo>
                  <a:lnTo>
                    <a:pt x="22" y="71"/>
                  </a:lnTo>
                  <a:lnTo>
                    <a:pt x="17" y="64"/>
                  </a:lnTo>
                  <a:lnTo>
                    <a:pt x="15" y="59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10" y="17"/>
                  </a:lnTo>
                  <a:lnTo>
                    <a:pt x="16" y="15"/>
                  </a:lnTo>
                  <a:lnTo>
                    <a:pt x="22" y="13"/>
                  </a:lnTo>
                  <a:lnTo>
                    <a:pt x="28" y="10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3"/>
                  </a:lnTo>
                  <a:lnTo>
                    <a:pt x="59" y="8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70" y="26"/>
                  </a:lnTo>
                  <a:lnTo>
                    <a:pt x="74" y="32"/>
                  </a:lnTo>
                  <a:lnTo>
                    <a:pt x="77" y="39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3888" y="1922"/>
              <a:ext cx="47" cy="48"/>
            </a:xfrm>
            <a:custGeom>
              <a:avLst/>
              <a:gdLst>
                <a:gd name="T0" fmla="*/ 74 w 95"/>
                <a:gd name="T1" fmla="*/ 18 h 95"/>
                <a:gd name="T2" fmla="*/ 80 w 95"/>
                <a:gd name="T3" fmla="*/ 23 h 95"/>
                <a:gd name="T4" fmla="*/ 87 w 95"/>
                <a:gd name="T5" fmla="*/ 27 h 95"/>
                <a:gd name="T6" fmla="*/ 91 w 95"/>
                <a:gd name="T7" fmla="*/ 33 h 95"/>
                <a:gd name="T8" fmla="*/ 95 w 95"/>
                <a:gd name="T9" fmla="*/ 40 h 95"/>
                <a:gd name="T10" fmla="*/ 95 w 95"/>
                <a:gd name="T11" fmla="*/ 48 h 95"/>
                <a:gd name="T12" fmla="*/ 91 w 95"/>
                <a:gd name="T13" fmla="*/ 54 h 95"/>
                <a:gd name="T14" fmla="*/ 85 w 95"/>
                <a:gd name="T15" fmla="*/ 61 h 95"/>
                <a:gd name="T16" fmla="*/ 79 w 95"/>
                <a:gd name="T17" fmla="*/ 65 h 95"/>
                <a:gd name="T18" fmla="*/ 72 w 95"/>
                <a:gd name="T19" fmla="*/ 71 h 95"/>
                <a:gd name="T20" fmla="*/ 66 w 95"/>
                <a:gd name="T21" fmla="*/ 75 h 95"/>
                <a:gd name="T22" fmla="*/ 59 w 95"/>
                <a:gd name="T23" fmla="*/ 81 h 95"/>
                <a:gd name="T24" fmla="*/ 52 w 95"/>
                <a:gd name="T25" fmla="*/ 87 h 95"/>
                <a:gd name="T26" fmla="*/ 49 w 95"/>
                <a:gd name="T27" fmla="*/ 90 h 95"/>
                <a:gd name="T28" fmla="*/ 44 w 95"/>
                <a:gd name="T29" fmla="*/ 94 h 95"/>
                <a:gd name="T30" fmla="*/ 38 w 95"/>
                <a:gd name="T31" fmla="*/ 95 h 95"/>
                <a:gd name="T32" fmla="*/ 33 w 95"/>
                <a:gd name="T33" fmla="*/ 94 h 95"/>
                <a:gd name="T34" fmla="*/ 27 w 95"/>
                <a:gd name="T35" fmla="*/ 89 h 95"/>
                <a:gd name="T36" fmla="*/ 22 w 95"/>
                <a:gd name="T37" fmla="*/ 82 h 95"/>
                <a:gd name="T38" fmla="*/ 18 w 95"/>
                <a:gd name="T39" fmla="*/ 75 h 95"/>
                <a:gd name="T40" fmla="*/ 14 w 95"/>
                <a:gd name="T41" fmla="*/ 69 h 95"/>
                <a:gd name="T42" fmla="*/ 11 w 95"/>
                <a:gd name="T43" fmla="*/ 63 h 95"/>
                <a:gd name="T44" fmla="*/ 6 w 95"/>
                <a:gd name="T45" fmla="*/ 57 h 95"/>
                <a:gd name="T46" fmla="*/ 3 w 95"/>
                <a:gd name="T47" fmla="*/ 51 h 95"/>
                <a:gd name="T48" fmla="*/ 0 w 95"/>
                <a:gd name="T49" fmla="*/ 44 h 95"/>
                <a:gd name="T50" fmla="*/ 1 w 95"/>
                <a:gd name="T51" fmla="*/ 39 h 95"/>
                <a:gd name="T52" fmla="*/ 4 w 95"/>
                <a:gd name="T53" fmla="*/ 33 h 95"/>
                <a:gd name="T54" fmla="*/ 8 w 95"/>
                <a:gd name="T55" fmla="*/ 28 h 95"/>
                <a:gd name="T56" fmla="*/ 14 w 95"/>
                <a:gd name="T57" fmla="*/ 25 h 95"/>
                <a:gd name="T58" fmla="*/ 20 w 95"/>
                <a:gd name="T59" fmla="*/ 21 h 95"/>
                <a:gd name="T60" fmla="*/ 27 w 95"/>
                <a:gd name="T61" fmla="*/ 18 h 95"/>
                <a:gd name="T62" fmla="*/ 34 w 95"/>
                <a:gd name="T63" fmla="*/ 13 h 95"/>
                <a:gd name="T64" fmla="*/ 39 w 95"/>
                <a:gd name="T65" fmla="*/ 9 h 95"/>
                <a:gd name="T66" fmla="*/ 44 w 95"/>
                <a:gd name="T67" fmla="*/ 6 h 95"/>
                <a:gd name="T68" fmla="*/ 49 w 95"/>
                <a:gd name="T69" fmla="*/ 2 h 95"/>
                <a:gd name="T70" fmla="*/ 54 w 95"/>
                <a:gd name="T71" fmla="*/ 0 h 95"/>
                <a:gd name="T72" fmla="*/ 59 w 95"/>
                <a:gd name="T73" fmla="*/ 0 h 95"/>
                <a:gd name="T74" fmla="*/ 61 w 95"/>
                <a:gd name="T75" fmla="*/ 1 h 95"/>
                <a:gd name="T76" fmla="*/ 62 w 95"/>
                <a:gd name="T77" fmla="*/ 3 h 95"/>
                <a:gd name="T78" fmla="*/ 65 w 95"/>
                <a:gd name="T79" fmla="*/ 5 h 95"/>
                <a:gd name="T80" fmla="*/ 66 w 95"/>
                <a:gd name="T81" fmla="*/ 8 h 95"/>
                <a:gd name="T82" fmla="*/ 68 w 95"/>
                <a:gd name="T83" fmla="*/ 10 h 95"/>
                <a:gd name="T84" fmla="*/ 71 w 95"/>
                <a:gd name="T85" fmla="*/ 12 h 95"/>
                <a:gd name="T86" fmla="*/ 72 w 95"/>
                <a:gd name="T87" fmla="*/ 16 h 95"/>
                <a:gd name="T88" fmla="*/ 74 w 95"/>
                <a:gd name="T89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95">
                  <a:moveTo>
                    <a:pt x="74" y="18"/>
                  </a:moveTo>
                  <a:lnTo>
                    <a:pt x="80" y="23"/>
                  </a:lnTo>
                  <a:lnTo>
                    <a:pt x="87" y="27"/>
                  </a:lnTo>
                  <a:lnTo>
                    <a:pt x="91" y="33"/>
                  </a:lnTo>
                  <a:lnTo>
                    <a:pt x="95" y="40"/>
                  </a:lnTo>
                  <a:lnTo>
                    <a:pt x="95" y="48"/>
                  </a:lnTo>
                  <a:lnTo>
                    <a:pt x="91" y="54"/>
                  </a:lnTo>
                  <a:lnTo>
                    <a:pt x="85" y="61"/>
                  </a:lnTo>
                  <a:lnTo>
                    <a:pt x="79" y="65"/>
                  </a:lnTo>
                  <a:lnTo>
                    <a:pt x="72" y="71"/>
                  </a:lnTo>
                  <a:lnTo>
                    <a:pt x="66" y="75"/>
                  </a:lnTo>
                  <a:lnTo>
                    <a:pt x="59" y="81"/>
                  </a:lnTo>
                  <a:lnTo>
                    <a:pt x="52" y="87"/>
                  </a:lnTo>
                  <a:lnTo>
                    <a:pt x="49" y="90"/>
                  </a:lnTo>
                  <a:lnTo>
                    <a:pt x="44" y="94"/>
                  </a:lnTo>
                  <a:lnTo>
                    <a:pt x="38" y="95"/>
                  </a:lnTo>
                  <a:lnTo>
                    <a:pt x="33" y="94"/>
                  </a:lnTo>
                  <a:lnTo>
                    <a:pt x="27" y="89"/>
                  </a:lnTo>
                  <a:lnTo>
                    <a:pt x="22" y="82"/>
                  </a:lnTo>
                  <a:lnTo>
                    <a:pt x="18" y="75"/>
                  </a:lnTo>
                  <a:lnTo>
                    <a:pt x="14" y="69"/>
                  </a:lnTo>
                  <a:lnTo>
                    <a:pt x="11" y="63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3"/>
                  </a:lnTo>
                  <a:lnTo>
                    <a:pt x="8" y="28"/>
                  </a:lnTo>
                  <a:lnTo>
                    <a:pt x="14" y="25"/>
                  </a:lnTo>
                  <a:lnTo>
                    <a:pt x="20" y="21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39" y="9"/>
                  </a:lnTo>
                  <a:lnTo>
                    <a:pt x="44" y="6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1" y="12"/>
                  </a:lnTo>
                  <a:lnTo>
                    <a:pt x="72" y="16"/>
                  </a:lnTo>
                  <a:lnTo>
                    <a:pt x="74" y="18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3812" y="1716"/>
              <a:ext cx="104" cy="104"/>
            </a:xfrm>
            <a:custGeom>
              <a:avLst/>
              <a:gdLst>
                <a:gd name="T0" fmla="*/ 3 w 208"/>
                <a:gd name="T1" fmla="*/ 120 h 210"/>
                <a:gd name="T2" fmla="*/ 16 w 208"/>
                <a:gd name="T3" fmla="*/ 144 h 210"/>
                <a:gd name="T4" fmla="*/ 29 w 208"/>
                <a:gd name="T5" fmla="*/ 167 h 210"/>
                <a:gd name="T6" fmla="*/ 42 w 208"/>
                <a:gd name="T7" fmla="*/ 194 h 210"/>
                <a:gd name="T8" fmla="*/ 54 w 208"/>
                <a:gd name="T9" fmla="*/ 208 h 210"/>
                <a:gd name="T10" fmla="*/ 65 w 208"/>
                <a:gd name="T11" fmla="*/ 210 h 210"/>
                <a:gd name="T12" fmla="*/ 76 w 208"/>
                <a:gd name="T13" fmla="*/ 206 h 210"/>
                <a:gd name="T14" fmla="*/ 87 w 208"/>
                <a:gd name="T15" fmla="*/ 201 h 210"/>
                <a:gd name="T16" fmla="*/ 99 w 208"/>
                <a:gd name="T17" fmla="*/ 191 h 210"/>
                <a:gd name="T18" fmla="*/ 114 w 208"/>
                <a:gd name="T19" fmla="*/ 178 h 210"/>
                <a:gd name="T20" fmla="*/ 129 w 208"/>
                <a:gd name="T21" fmla="*/ 165 h 210"/>
                <a:gd name="T22" fmla="*/ 144 w 208"/>
                <a:gd name="T23" fmla="*/ 151 h 210"/>
                <a:gd name="T24" fmla="*/ 158 w 208"/>
                <a:gd name="T25" fmla="*/ 141 h 210"/>
                <a:gd name="T26" fmla="*/ 172 w 208"/>
                <a:gd name="T27" fmla="*/ 134 h 210"/>
                <a:gd name="T28" fmla="*/ 186 w 208"/>
                <a:gd name="T29" fmla="*/ 126 h 210"/>
                <a:gd name="T30" fmla="*/ 198 w 208"/>
                <a:gd name="T31" fmla="*/ 117 h 210"/>
                <a:gd name="T32" fmla="*/ 208 w 208"/>
                <a:gd name="T33" fmla="*/ 102 h 210"/>
                <a:gd name="T34" fmla="*/ 205 w 208"/>
                <a:gd name="T35" fmla="*/ 79 h 210"/>
                <a:gd name="T36" fmla="*/ 194 w 208"/>
                <a:gd name="T37" fmla="*/ 53 h 210"/>
                <a:gd name="T38" fmla="*/ 181 w 208"/>
                <a:gd name="T39" fmla="*/ 30 h 210"/>
                <a:gd name="T40" fmla="*/ 173 w 208"/>
                <a:gd name="T41" fmla="*/ 14 h 210"/>
                <a:gd name="T42" fmla="*/ 163 w 208"/>
                <a:gd name="T43" fmla="*/ 0 h 210"/>
                <a:gd name="T44" fmla="*/ 151 w 208"/>
                <a:gd name="T45" fmla="*/ 2 h 210"/>
                <a:gd name="T46" fmla="*/ 144 w 208"/>
                <a:gd name="T47" fmla="*/ 7 h 210"/>
                <a:gd name="T48" fmla="*/ 135 w 208"/>
                <a:gd name="T49" fmla="*/ 13 h 210"/>
                <a:gd name="T50" fmla="*/ 121 w 208"/>
                <a:gd name="T51" fmla="*/ 19 h 210"/>
                <a:gd name="T52" fmla="*/ 110 w 208"/>
                <a:gd name="T53" fmla="*/ 25 h 210"/>
                <a:gd name="T54" fmla="*/ 99 w 208"/>
                <a:gd name="T55" fmla="*/ 31 h 210"/>
                <a:gd name="T56" fmla="*/ 89 w 208"/>
                <a:gd name="T57" fmla="*/ 38 h 210"/>
                <a:gd name="T58" fmla="*/ 79 w 208"/>
                <a:gd name="T59" fmla="*/ 44 h 210"/>
                <a:gd name="T60" fmla="*/ 68 w 208"/>
                <a:gd name="T61" fmla="*/ 51 h 210"/>
                <a:gd name="T62" fmla="*/ 57 w 208"/>
                <a:gd name="T63" fmla="*/ 59 h 210"/>
                <a:gd name="T64" fmla="*/ 46 w 208"/>
                <a:gd name="T65" fmla="*/ 66 h 210"/>
                <a:gd name="T66" fmla="*/ 36 w 208"/>
                <a:gd name="T67" fmla="*/ 74 h 210"/>
                <a:gd name="T68" fmla="*/ 22 w 208"/>
                <a:gd name="T69" fmla="*/ 83 h 210"/>
                <a:gd name="T70" fmla="*/ 5 w 208"/>
                <a:gd name="T71" fmla="*/ 9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10">
                  <a:moveTo>
                    <a:pt x="0" y="107"/>
                  </a:moveTo>
                  <a:lnTo>
                    <a:pt x="3" y="120"/>
                  </a:lnTo>
                  <a:lnTo>
                    <a:pt x="8" y="133"/>
                  </a:lnTo>
                  <a:lnTo>
                    <a:pt x="16" y="144"/>
                  </a:lnTo>
                  <a:lnTo>
                    <a:pt x="23" y="156"/>
                  </a:lnTo>
                  <a:lnTo>
                    <a:pt x="29" y="167"/>
                  </a:lnTo>
                  <a:lnTo>
                    <a:pt x="35" y="181"/>
                  </a:lnTo>
                  <a:lnTo>
                    <a:pt x="42" y="194"/>
                  </a:lnTo>
                  <a:lnTo>
                    <a:pt x="50" y="204"/>
                  </a:lnTo>
                  <a:lnTo>
                    <a:pt x="54" y="208"/>
                  </a:lnTo>
                  <a:lnTo>
                    <a:pt x="60" y="210"/>
                  </a:lnTo>
                  <a:lnTo>
                    <a:pt x="65" y="210"/>
                  </a:lnTo>
                  <a:lnTo>
                    <a:pt x="71" y="209"/>
                  </a:lnTo>
                  <a:lnTo>
                    <a:pt x="76" y="206"/>
                  </a:lnTo>
                  <a:lnTo>
                    <a:pt x="81" y="203"/>
                  </a:lnTo>
                  <a:lnTo>
                    <a:pt x="87" y="201"/>
                  </a:lnTo>
                  <a:lnTo>
                    <a:pt x="91" y="197"/>
                  </a:lnTo>
                  <a:lnTo>
                    <a:pt x="99" y="191"/>
                  </a:lnTo>
                  <a:lnTo>
                    <a:pt x="106" y="185"/>
                  </a:lnTo>
                  <a:lnTo>
                    <a:pt x="114" y="178"/>
                  </a:lnTo>
                  <a:lnTo>
                    <a:pt x="121" y="171"/>
                  </a:lnTo>
                  <a:lnTo>
                    <a:pt x="129" y="165"/>
                  </a:lnTo>
                  <a:lnTo>
                    <a:pt x="136" y="158"/>
                  </a:lnTo>
                  <a:lnTo>
                    <a:pt x="144" y="151"/>
                  </a:lnTo>
                  <a:lnTo>
                    <a:pt x="152" y="145"/>
                  </a:lnTo>
                  <a:lnTo>
                    <a:pt x="158" y="141"/>
                  </a:lnTo>
                  <a:lnTo>
                    <a:pt x="165" y="137"/>
                  </a:lnTo>
                  <a:lnTo>
                    <a:pt x="172" y="134"/>
                  </a:lnTo>
                  <a:lnTo>
                    <a:pt x="179" y="129"/>
                  </a:lnTo>
                  <a:lnTo>
                    <a:pt x="186" y="126"/>
                  </a:lnTo>
                  <a:lnTo>
                    <a:pt x="193" y="121"/>
                  </a:lnTo>
                  <a:lnTo>
                    <a:pt x="198" y="117"/>
                  </a:lnTo>
                  <a:lnTo>
                    <a:pt x="204" y="111"/>
                  </a:lnTo>
                  <a:lnTo>
                    <a:pt x="208" y="102"/>
                  </a:lnTo>
                  <a:lnTo>
                    <a:pt x="208" y="91"/>
                  </a:lnTo>
                  <a:lnTo>
                    <a:pt x="205" y="79"/>
                  </a:lnTo>
                  <a:lnTo>
                    <a:pt x="199" y="66"/>
                  </a:lnTo>
                  <a:lnTo>
                    <a:pt x="194" y="53"/>
                  </a:lnTo>
                  <a:lnTo>
                    <a:pt x="187" y="41"/>
                  </a:lnTo>
                  <a:lnTo>
                    <a:pt x="181" y="30"/>
                  </a:lnTo>
                  <a:lnTo>
                    <a:pt x="176" y="22"/>
                  </a:lnTo>
                  <a:lnTo>
                    <a:pt x="173" y="14"/>
                  </a:lnTo>
                  <a:lnTo>
                    <a:pt x="168" y="6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51" y="2"/>
                  </a:lnTo>
                  <a:lnTo>
                    <a:pt x="148" y="5"/>
                  </a:lnTo>
                  <a:lnTo>
                    <a:pt x="144" y="7"/>
                  </a:lnTo>
                  <a:lnTo>
                    <a:pt x="142" y="10"/>
                  </a:lnTo>
                  <a:lnTo>
                    <a:pt x="135" y="13"/>
                  </a:lnTo>
                  <a:lnTo>
                    <a:pt x="128" y="15"/>
                  </a:lnTo>
                  <a:lnTo>
                    <a:pt x="121" y="19"/>
                  </a:lnTo>
                  <a:lnTo>
                    <a:pt x="114" y="22"/>
                  </a:lnTo>
                  <a:lnTo>
                    <a:pt x="110" y="25"/>
                  </a:lnTo>
                  <a:lnTo>
                    <a:pt x="104" y="28"/>
                  </a:lnTo>
                  <a:lnTo>
                    <a:pt x="99" y="31"/>
                  </a:lnTo>
                  <a:lnTo>
                    <a:pt x="94" y="35"/>
                  </a:lnTo>
                  <a:lnTo>
                    <a:pt x="89" y="38"/>
                  </a:lnTo>
                  <a:lnTo>
                    <a:pt x="83" y="41"/>
                  </a:lnTo>
                  <a:lnTo>
                    <a:pt x="79" y="44"/>
                  </a:lnTo>
                  <a:lnTo>
                    <a:pt x="74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9"/>
                  </a:lnTo>
                  <a:lnTo>
                    <a:pt x="52" y="63"/>
                  </a:lnTo>
                  <a:lnTo>
                    <a:pt x="46" y="66"/>
                  </a:lnTo>
                  <a:lnTo>
                    <a:pt x="42" y="71"/>
                  </a:lnTo>
                  <a:lnTo>
                    <a:pt x="36" y="74"/>
                  </a:lnTo>
                  <a:lnTo>
                    <a:pt x="31" y="78"/>
                  </a:lnTo>
                  <a:lnTo>
                    <a:pt x="22" y="83"/>
                  </a:lnTo>
                  <a:lnTo>
                    <a:pt x="13" y="89"/>
                  </a:lnTo>
                  <a:lnTo>
                    <a:pt x="5" y="9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AFC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688" y="1609"/>
              <a:ext cx="500" cy="474"/>
            </a:xfrm>
            <a:custGeom>
              <a:avLst/>
              <a:gdLst>
                <a:gd name="T0" fmla="*/ 927 w 999"/>
                <a:gd name="T1" fmla="*/ 569 h 949"/>
                <a:gd name="T2" fmla="*/ 851 w 999"/>
                <a:gd name="T3" fmla="*/ 563 h 949"/>
                <a:gd name="T4" fmla="*/ 756 w 999"/>
                <a:gd name="T5" fmla="*/ 561 h 949"/>
                <a:gd name="T6" fmla="*/ 674 w 999"/>
                <a:gd name="T7" fmla="*/ 557 h 949"/>
                <a:gd name="T8" fmla="*/ 615 w 999"/>
                <a:gd name="T9" fmla="*/ 479 h 949"/>
                <a:gd name="T10" fmla="*/ 560 w 999"/>
                <a:gd name="T11" fmla="*/ 333 h 949"/>
                <a:gd name="T12" fmla="*/ 491 w 999"/>
                <a:gd name="T13" fmla="*/ 146 h 949"/>
                <a:gd name="T14" fmla="*/ 457 w 999"/>
                <a:gd name="T15" fmla="*/ 82 h 949"/>
                <a:gd name="T16" fmla="*/ 390 w 999"/>
                <a:gd name="T17" fmla="*/ 72 h 949"/>
                <a:gd name="T18" fmla="*/ 336 w 999"/>
                <a:gd name="T19" fmla="*/ 81 h 949"/>
                <a:gd name="T20" fmla="*/ 139 w 999"/>
                <a:gd name="T21" fmla="*/ 210 h 949"/>
                <a:gd name="T22" fmla="*/ 94 w 999"/>
                <a:gd name="T23" fmla="*/ 144 h 949"/>
                <a:gd name="T24" fmla="*/ 27 w 999"/>
                <a:gd name="T25" fmla="*/ 47 h 949"/>
                <a:gd name="T26" fmla="*/ 40 w 999"/>
                <a:gd name="T27" fmla="*/ 23 h 949"/>
                <a:gd name="T28" fmla="*/ 58 w 999"/>
                <a:gd name="T29" fmla="*/ 38 h 949"/>
                <a:gd name="T30" fmla="*/ 56 w 999"/>
                <a:gd name="T31" fmla="*/ 44 h 949"/>
                <a:gd name="T32" fmla="*/ 41 w 999"/>
                <a:gd name="T33" fmla="*/ 57 h 949"/>
                <a:gd name="T34" fmla="*/ 71 w 999"/>
                <a:gd name="T35" fmla="*/ 62 h 949"/>
                <a:gd name="T36" fmla="*/ 72 w 999"/>
                <a:gd name="T37" fmla="*/ 15 h 949"/>
                <a:gd name="T38" fmla="*/ 42 w 999"/>
                <a:gd name="T39" fmla="*/ 0 h 949"/>
                <a:gd name="T40" fmla="*/ 9 w 999"/>
                <a:gd name="T41" fmla="*/ 13 h 949"/>
                <a:gd name="T42" fmla="*/ 12 w 999"/>
                <a:gd name="T43" fmla="*/ 72 h 949"/>
                <a:gd name="T44" fmla="*/ 85 w 999"/>
                <a:gd name="T45" fmla="*/ 174 h 949"/>
                <a:gd name="T46" fmla="*/ 96 w 999"/>
                <a:gd name="T47" fmla="*/ 237 h 949"/>
                <a:gd name="T48" fmla="*/ 66 w 999"/>
                <a:gd name="T49" fmla="*/ 262 h 949"/>
                <a:gd name="T50" fmla="*/ 64 w 999"/>
                <a:gd name="T51" fmla="*/ 325 h 949"/>
                <a:gd name="T52" fmla="*/ 132 w 999"/>
                <a:gd name="T53" fmla="*/ 407 h 949"/>
                <a:gd name="T54" fmla="*/ 212 w 999"/>
                <a:gd name="T55" fmla="*/ 510 h 949"/>
                <a:gd name="T56" fmla="*/ 288 w 999"/>
                <a:gd name="T57" fmla="*/ 628 h 949"/>
                <a:gd name="T58" fmla="*/ 415 w 999"/>
                <a:gd name="T59" fmla="*/ 782 h 949"/>
                <a:gd name="T60" fmla="*/ 505 w 999"/>
                <a:gd name="T61" fmla="*/ 844 h 949"/>
                <a:gd name="T62" fmla="*/ 570 w 999"/>
                <a:gd name="T63" fmla="*/ 891 h 949"/>
                <a:gd name="T64" fmla="*/ 660 w 999"/>
                <a:gd name="T65" fmla="*/ 944 h 949"/>
                <a:gd name="T66" fmla="*/ 802 w 999"/>
                <a:gd name="T67" fmla="*/ 867 h 949"/>
                <a:gd name="T68" fmla="*/ 916 w 999"/>
                <a:gd name="T69" fmla="*/ 720 h 949"/>
                <a:gd name="T70" fmla="*/ 998 w 999"/>
                <a:gd name="T71" fmla="*/ 598 h 949"/>
                <a:gd name="T72" fmla="*/ 993 w 999"/>
                <a:gd name="T73" fmla="*/ 584 h 949"/>
                <a:gd name="T74" fmla="*/ 803 w 999"/>
                <a:gd name="T75" fmla="*/ 826 h 949"/>
                <a:gd name="T76" fmla="*/ 688 w 999"/>
                <a:gd name="T77" fmla="*/ 925 h 949"/>
                <a:gd name="T78" fmla="*/ 597 w 999"/>
                <a:gd name="T79" fmla="*/ 881 h 949"/>
                <a:gd name="T80" fmla="*/ 528 w 999"/>
                <a:gd name="T81" fmla="*/ 831 h 949"/>
                <a:gd name="T82" fmla="*/ 453 w 999"/>
                <a:gd name="T83" fmla="*/ 783 h 949"/>
                <a:gd name="T84" fmla="*/ 323 w 999"/>
                <a:gd name="T85" fmla="*/ 640 h 949"/>
                <a:gd name="T86" fmla="*/ 244 w 999"/>
                <a:gd name="T87" fmla="*/ 514 h 949"/>
                <a:gd name="T88" fmla="*/ 163 w 999"/>
                <a:gd name="T89" fmla="*/ 408 h 949"/>
                <a:gd name="T90" fmla="*/ 94 w 999"/>
                <a:gd name="T91" fmla="*/ 331 h 949"/>
                <a:gd name="T92" fmla="*/ 86 w 999"/>
                <a:gd name="T93" fmla="*/ 318 h 949"/>
                <a:gd name="T94" fmla="*/ 87 w 999"/>
                <a:gd name="T95" fmla="*/ 293 h 949"/>
                <a:gd name="T96" fmla="*/ 101 w 999"/>
                <a:gd name="T97" fmla="*/ 264 h 949"/>
                <a:gd name="T98" fmla="*/ 129 w 999"/>
                <a:gd name="T99" fmla="*/ 256 h 949"/>
                <a:gd name="T100" fmla="*/ 151 w 999"/>
                <a:gd name="T101" fmla="*/ 290 h 949"/>
                <a:gd name="T102" fmla="*/ 157 w 999"/>
                <a:gd name="T103" fmla="*/ 264 h 949"/>
                <a:gd name="T104" fmla="*/ 153 w 999"/>
                <a:gd name="T105" fmla="*/ 229 h 949"/>
                <a:gd name="T106" fmla="*/ 353 w 999"/>
                <a:gd name="T107" fmla="*/ 99 h 949"/>
                <a:gd name="T108" fmla="*/ 397 w 999"/>
                <a:gd name="T109" fmla="*/ 97 h 949"/>
                <a:gd name="T110" fmla="*/ 456 w 999"/>
                <a:gd name="T111" fmla="*/ 125 h 949"/>
                <a:gd name="T112" fmla="*/ 527 w 999"/>
                <a:gd name="T113" fmla="*/ 312 h 949"/>
                <a:gd name="T114" fmla="*/ 581 w 999"/>
                <a:gd name="T115" fmla="*/ 461 h 949"/>
                <a:gd name="T116" fmla="*/ 648 w 999"/>
                <a:gd name="T117" fmla="*/ 572 h 949"/>
                <a:gd name="T118" fmla="*/ 740 w 999"/>
                <a:gd name="T119" fmla="*/ 585 h 949"/>
                <a:gd name="T120" fmla="*/ 879 w 999"/>
                <a:gd name="T121" fmla="*/ 589 h 949"/>
                <a:gd name="T122" fmla="*/ 949 w 999"/>
                <a:gd name="T123" fmla="*/ 636 h 949"/>
                <a:gd name="T124" fmla="*/ 865 w 999"/>
                <a:gd name="T125" fmla="*/ 747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9" h="949">
                  <a:moveTo>
                    <a:pt x="990" y="582"/>
                  </a:moveTo>
                  <a:lnTo>
                    <a:pt x="977" y="578"/>
                  </a:lnTo>
                  <a:lnTo>
                    <a:pt x="965" y="576"/>
                  </a:lnTo>
                  <a:lnTo>
                    <a:pt x="952" y="574"/>
                  </a:lnTo>
                  <a:lnTo>
                    <a:pt x="939" y="571"/>
                  </a:lnTo>
                  <a:lnTo>
                    <a:pt x="927" y="569"/>
                  </a:lnTo>
                  <a:lnTo>
                    <a:pt x="914" y="568"/>
                  </a:lnTo>
                  <a:lnTo>
                    <a:pt x="901" y="567"/>
                  </a:lnTo>
                  <a:lnTo>
                    <a:pt x="889" y="565"/>
                  </a:lnTo>
                  <a:lnTo>
                    <a:pt x="876" y="564"/>
                  </a:lnTo>
                  <a:lnTo>
                    <a:pt x="863" y="564"/>
                  </a:lnTo>
                  <a:lnTo>
                    <a:pt x="851" y="563"/>
                  </a:lnTo>
                  <a:lnTo>
                    <a:pt x="838" y="563"/>
                  </a:lnTo>
                  <a:lnTo>
                    <a:pt x="825" y="563"/>
                  </a:lnTo>
                  <a:lnTo>
                    <a:pt x="813" y="562"/>
                  </a:lnTo>
                  <a:lnTo>
                    <a:pt x="799" y="562"/>
                  </a:lnTo>
                  <a:lnTo>
                    <a:pt x="786" y="562"/>
                  </a:lnTo>
                  <a:lnTo>
                    <a:pt x="756" y="561"/>
                  </a:lnTo>
                  <a:lnTo>
                    <a:pt x="740" y="561"/>
                  </a:lnTo>
                  <a:lnTo>
                    <a:pt x="729" y="561"/>
                  </a:lnTo>
                  <a:lnTo>
                    <a:pt x="715" y="561"/>
                  </a:lnTo>
                  <a:lnTo>
                    <a:pt x="701" y="561"/>
                  </a:lnTo>
                  <a:lnTo>
                    <a:pt x="687" y="560"/>
                  </a:lnTo>
                  <a:lnTo>
                    <a:pt x="674" y="557"/>
                  </a:lnTo>
                  <a:lnTo>
                    <a:pt x="663" y="554"/>
                  </a:lnTo>
                  <a:lnTo>
                    <a:pt x="655" y="549"/>
                  </a:lnTo>
                  <a:lnTo>
                    <a:pt x="648" y="542"/>
                  </a:lnTo>
                  <a:lnTo>
                    <a:pt x="638" y="525"/>
                  </a:lnTo>
                  <a:lnTo>
                    <a:pt x="626" y="503"/>
                  </a:lnTo>
                  <a:lnTo>
                    <a:pt x="615" y="479"/>
                  </a:lnTo>
                  <a:lnTo>
                    <a:pt x="603" y="453"/>
                  </a:lnTo>
                  <a:lnTo>
                    <a:pt x="593" y="426"/>
                  </a:lnTo>
                  <a:lnTo>
                    <a:pt x="582" y="402"/>
                  </a:lnTo>
                  <a:lnTo>
                    <a:pt x="574" y="379"/>
                  </a:lnTo>
                  <a:lnTo>
                    <a:pt x="569" y="361"/>
                  </a:lnTo>
                  <a:lnTo>
                    <a:pt x="560" y="333"/>
                  </a:lnTo>
                  <a:lnTo>
                    <a:pt x="550" y="304"/>
                  </a:lnTo>
                  <a:lnTo>
                    <a:pt x="540" y="274"/>
                  </a:lnTo>
                  <a:lnTo>
                    <a:pt x="529" y="243"/>
                  </a:lnTo>
                  <a:lnTo>
                    <a:pt x="517" y="211"/>
                  </a:lnTo>
                  <a:lnTo>
                    <a:pt x="505" y="179"/>
                  </a:lnTo>
                  <a:lnTo>
                    <a:pt x="491" y="146"/>
                  </a:lnTo>
                  <a:lnTo>
                    <a:pt x="478" y="114"/>
                  </a:lnTo>
                  <a:lnTo>
                    <a:pt x="475" y="111"/>
                  </a:lnTo>
                  <a:lnTo>
                    <a:pt x="471" y="100"/>
                  </a:lnTo>
                  <a:lnTo>
                    <a:pt x="466" y="92"/>
                  </a:lnTo>
                  <a:lnTo>
                    <a:pt x="461" y="87"/>
                  </a:lnTo>
                  <a:lnTo>
                    <a:pt x="457" y="82"/>
                  </a:lnTo>
                  <a:lnTo>
                    <a:pt x="450" y="79"/>
                  </a:lnTo>
                  <a:lnTo>
                    <a:pt x="442" y="75"/>
                  </a:lnTo>
                  <a:lnTo>
                    <a:pt x="433" y="74"/>
                  </a:lnTo>
                  <a:lnTo>
                    <a:pt x="420" y="74"/>
                  </a:lnTo>
                  <a:lnTo>
                    <a:pt x="398" y="73"/>
                  </a:lnTo>
                  <a:lnTo>
                    <a:pt x="390" y="72"/>
                  </a:lnTo>
                  <a:lnTo>
                    <a:pt x="381" y="72"/>
                  </a:lnTo>
                  <a:lnTo>
                    <a:pt x="373" y="72"/>
                  </a:lnTo>
                  <a:lnTo>
                    <a:pt x="364" y="73"/>
                  </a:lnTo>
                  <a:lnTo>
                    <a:pt x="354" y="74"/>
                  </a:lnTo>
                  <a:lnTo>
                    <a:pt x="345" y="77"/>
                  </a:lnTo>
                  <a:lnTo>
                    <a:pt x="336" y="81"/>
                  </a:lnTo>
                  <a:lnTo>
                    <a:pt x="326" y="87"/>
                  </a:lnTo>
                  <a:lnTo>
                    <a:pt x="253" y="136"/>
                  </a:lnTo>
                  <a:lnTo>
                    <a:pt x="178" y="188"/>
                  </a:lnTo>
                  <a:lnTo>
                    <a:pt x="144" y="207"/>
                  </a:lnTo>
                  <a:lnTo>
                    <a:pt x="141" y="209"/>
                  </a:lnTo>
                  <a:lnTo>
                    <a:pt x="139" y="210"/>
                  </a:lnTo>
                  <a:lnTo>
                    <a:pt x="137" y="212"/>
                  </a:lnTo>
                  <a:lnTo>
                    <a:pt x="134" y="213"/>
                  </a:lnTo>
                  <a:lnTo>
                    <a:pt x="125" y="196"/>
                  </a:lnTo>
                  <a:lnTo>
                    <a:pt x="115" y="179"/>
                  </a:lnTo>
                  <a:lnTo>
                    <a:pt x="106" y="161"/>
                  </a:lnTo>
                  <a:lnTo>
                    <a:pt x="94" y="144"/>
                  </a:lnTo>
                  <a:lnTo>
                    <a:pt x="83" y="127"/>
                  </a:lnTo>
                  <a:lnTo>
                    <a:pt x="71" y="111"/>
                  </a:lnTo>
                  <a:lnTo>
                    <a:pt x="58" y="94"/>
                  </a:lnTo>
                  <a:lnTo>
                    <a:pt x="46" y="77"/>
                  </a:lnTo>
                  <a:lnTo>
                    <a:pt x="34" y="61"/>
                  </a:lnTo>
                  <a:lnTo>
                    <a:pt x="27" y="47"/>
                  </a:lnTo>
                  <a:lnTo>
                    <a:pt x="24" y="37"/>
                  </a:lnTo>
                  <a:lnTo>
                    <a:pt x="25" y="31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4"/>
                  </a:lnTo>
                  <a:lnTo>
                    <a:pt x="40" y="23"/>
                  </a:lnTo>
                  <a:lnTo>
                    <a:pt x="43" y="24"/>
                  </a:lnTo>
                  <a:lnTo>
                    <a:pt x="48" y="26"/>
                  </a:lnTo>
                  <a:lnTo>
                    <a:pt x="53" y="29"/>
                  </a:lnTo>
                  <a:lnTo>
                    <a:pt x="56" y="34"/>
                  </a:lnTo>
                  <a:lnTo>
                    <a:pt x="57" y="36"/>
                  </a:lnTo>
                  <a:lnTo>
                    <a:pt x="58" y="38"/>
                  </a:lnTo>
                  <a:lnTo>
                    <a:pt x="58" y="41"/>
                  </a:lnTo>
                  <a:lnTo>
                    <a:pt x="57" y="43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1" y="44"/>
                  </a:lnTo>
                  <a:lnTo>
                    <a:pt x="47" y="45"/>
                  </a:lnTo>
                  <a:lnTo>
                    <a:pt x="43" y="49"/>
                  </a:lnTo>
                  <a:lnTo>
                    <a:pt x="41" y="52"/>
                  </a:lnTo>
                  <a:lnTo>
                    <a:pt x="41" y="57"/>
                  </a:lnTo>
                  <a:lnTo>
                    <a:pt x="41" y="61"/>
                  </a:lnTo>
                  <a:lnTo>
                    <a:pt x="43" y="65"/>
                  </a:lnTo>
                  <a:lnTo>
                    <a:pt x="47" y="66"/>
                  </a:lnTo>
                  <a:lnTo>
                    <a:pt x="55" y="68"/>
                  </a:lnTo>
                  <a:lnTo>
                    <a:pt x="63" y="67"/>
                  </a:lnTo>
                  <a:lnTo>
                    <a:pt x="71" y="62"/>
                  </a:lnTo>
                  <a:lnTo>
                    <a:pt x="78" y="54"/>
                  </a:lnTo>
                  <a:lnTo>
                    <a:pt x="81" y="46"/>
                  </a:lnTo>
                  <a:lnTo>
                    <a:pt x="83" y="37"/>
                  </a:lnTo>
                  <a:lnTo>
                    <a:pt x="80" y="29"/>
                  </a:lnTo>
                  <a:lnTo>
                    <a:pt x="76" y="20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7"/>
                  </a:lnTo>
                  <a:lnTo>
                    <a:pt x="58" y="5"/>
                  </a:lnTo>
                  <a:lnTo>
                    <a:pt x="53" y="3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8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0" y="37"/>
                  </a:lnTo>
                  <a:lnTo>
                    <a:pt x="3" y="53"/>
                  </a:lnTo>
                  <a:lnTo>
                    <a:pt x="12" y="72"/>
                  </a:lnTo>
                  <a:lnTo>
                    <a:pt x="27" y="92"/>
                  </a:lnTo>
                  <a:lnTo>
                    <a:pt x="40" y="108"/>
                  </a:lnTo>
                  <a:lnTo>
                    <a:pt x="53" y="125"/>
                  </a:lnTo>
                  <a:lnTo>
                    <a:pt x="64" y="141"/>
                  </a:lnTo>
                  <a:lnTo>
                    <a:pt x="75" y="158"/>
                  </a:lnTo>
                  <a:lnTo>
                    <a:pt x="85" y="174"/>
                  </a:lnTo>
                  <a:lnTo>
                    <a:pt x="95" y="191"/>
                  </a:lnTo>
                  <a:lnTo>
                    <a:pt x="104" y="209"/>
                  </a:lnTo>
                  <a:lnTo>
                    <a:pt x="114" y="226"/>
                  </a:lnTo>
                  <a:lnTo>
                    <a:pt x="108" y="229"/>
                  </a:lnTo>
                  <a:lnTo>
                    <a:pt x="102" y="233"/>
                  </a:lnTo>
                  <a:lnTo>
                    <a:pt x="96" y="237"/>
                  </a:lnTo>
                  <a:lnTo>
                    <a:pt x="91" y="241"/>
                  </a:lnTo>
                  <a:lnTo>
                    <a:pt x="85" y="245"/>
                  </a:lnTo>
                  <a:lnTo>
                    <a:pt x="79" y="250"/>
                  </a:lnTo>
                  <a:lnTo>
                    <a:pt x="73" y="255"/>
                  </a:lnTo>
                  <a:lnTo>
                    <a:pt x="68" y="259"/>
                  </a:lnTo>
                  <a:lnTo>
                    <a:pt x="66" y="262"/>
                  </a:lnTo>
                  <a:lnTo>
                    <a:pt x="65" y="264"/>
                  </a:lnTo>
                  <a:lnTo>
                    <a:pt x="64" y="267"/>
                  </a:lnTo>
                  <a:lnTo>
                    <a:pt x="63" y="270"/>
                  </a:lnTo>
                  <a:lnTo>
                    <a:pt x="63" y="294"/>
                  </a:lnTo>
                  <a:lnTo>
                    <a:pt x="63" y="309"/>
                  </a:lnTo>
                  <a:lnTo>
                    <a:pt x="64" y="325"/>
                  </a:lnTo>
                  <a:lnTo>
                    <a:pt x="69" y="339"/>
                  </a:lnTo>
                  <a:lnTo>
                    <a:pt x="79" y="349"/>
                  </a:lnTo>
                  <a:lnTo>
                    <a:pt x="92" y="363"/>
                  </a:lnTo>
                  <a:lnTo>
                    <a:pt x="106" y="377"/>
                  </a:lnTo>
                  <a:lnTo>
                    <a:pt x="118" y="392"/>
                  </a:lnTo>
                  <a:lnTo>
                    <a:pt x="132" y="407"/>
                  </a:lnTo>
                  <a:lnTo>
                    <a:pt x="146" y="423"/>
                  </a:lnTo>
                  <a:lnTo>
                    <a:pt x="159" y="440"/>
                  </a:lnTo>
                  <a:lnTo>
                    <a:pt x="172" y="456"/>
                  </a:lnTo>
                  <a:lnTo>
                    <a:pt x="185" y="473"/>
                  </a:lnTo>
                  <a:lnTo>
                    <a:pt x="198" y="492"/>
                  </a:lnTo>
                  <a:lnTo>
                    <a:pt x="212" y="510"/>
                  </a:lnTo>
                  <a:lnTo>
                    <a:pt x="224" y="529"/>
                  </a:lnTo>
                  <a:lnTo>
                    <a:pt x="237" y="547"/>
                  </a:lnTo>
                  <a:lnTo>
                    <a:pt x="250" y="567"/>
                  </a:lnTo>
                  <a:lnTo>
                    <a:pt x="262" y="587"/>
                  </a:lnTo>
                  <a:lnTo>
                    <a:pt x="275" y="607"/>
                  </a:lnTo>
                  <a:lnTo>
                    <a:pt x="288" y="628"/>
                  </a:lnTo>
                  <a:lnTo>
                    <a:pt x="304" y="653"/>
                  </a:lnTo>
                  <a:lnTo>
                    <a:pt x="322" y="679"/>
                  </a:lnTo>
                  <a:lnTo>
                    <a:pt x="343" y="707"/>
                  </a:lnTo>
                  <a:lnTo>
                    <a:pt x="366" y="734"/>
                  </a:lnTo>
                  <a:lnTo>
                    <a:pt x="390" y="759"/>
                  </a:lnTo>
                  <a:lnTo>
                    <a:pt x="415" y="782"/>
                  </a:lnTo>
                  <a:lnTo>
                    <a:pt x="441" y="803"/>
                  </a:lnTo>
                  <a:lnTo>
                    <a:pt x="467" y="820"/>
                  </a:lnTo>
                  <a:lnTo>
                    <a:pt x="476" y="826"/>
                  </a:lnTo>
                  <a:lnTo>
                    <a:pt x="486" y="831"/>
                  </a:lnTo>
                  <a:lnTo>
                    <a:pt x="496" y="837"/>
                  </a:lnTo>
                  <a:lnTo>
                    <a:pt x="505" y="844"/>
                  </a:lnTo>
                  <a:lnTo>
                    <a:pt x="514" y="851"/>
                  </a:lnTo>
                  <a:lnTo>
                    <a:pt x="524" y="857"/>
                  </a:lnTo>
                  <a:lnTo>
                    <a:pt x="533" y="864"/>
                  </a:lnTo>
                  <a:lnTo>
                    <a:pt x="542" y="871"/>
                  </a:lnTo>
                  <a:lnTo>
                    <a:pt x="556" y="881"/>
                  </a:lnTo>
                  <a:lnTo>
                    <a:pt x="570" y="891"/>
                  </a:lnTo>
                  <a:lnTo>
                    <a:pt x="585" y="902"/>
                  </a:lnTo>
                  <a:lnTo>
                    <a:pt x="600" y="911"/>
                  </a:lnTo>
                  <a:lnTo>
                    <a:pt x="613" y="920"/>
                  </a:lnTo>
                  <a:lnTo>
                    <a:pt x="628" y="929"/>
                  </a:lnTo>
                  <a:lnTo>
                    <a:pt x="645" y="937"/>
                  </a:lnTo>
                  <a:lnTo>
                    <a:pt x="660" y="944"/>
                  </a:lnTo>
                  <a:lnTo>
                    <a:pt x="685" y="949"/>
                  </a:lnTo>
                  <a:lnTo>
                    <a:pt x="710" y="944"/>
                  </a:lnTo>
                  <a:lnTo>
                    <a:pt x="736" y="932"/>
                  </a:lnTo>
                  <a:lnTo>
                    <a:pt x="760" y="913"/>
                  </a:lnTo>
                  <a:lnTo>
                    <a:pt x="782" y="891"/>
                  </a:lnTo>
                  <a:lnTo>
                    <a:pt x="802" y="867"/>
                  </a:lnTo>
                  <a:lnTo>
                    <a:pt x="821" y="843"/>
                  </a:lnTo>
                  <a:lnTo>
                    <a:pt x="837" y="821"/>
                  </a:lnTo>
                  <a:lnTo>
                    <a:pt x="845" y="811"/>
                  </a:lnTo>
                  <a:lnTo>
                    <a:pt x="883" y="762"/>
                  </a:lnTo>
                  <a:lnTo>
                    <a:pt x="900" y="742"/>
                  </a:lnTo>
                  <a:lnTo>
                    <a:pt x="916" y="720"/>
                  </a:lnTo>
                  <a:lnTo>
                    <a:pt x="934" y="698"/>
                  </a:lnTo>
                  <a:lnTo>
                    <a:pt x="950" y="676"/>
                  </a:lnTo>
                  <a:lnTo>
                    <a:pt x="965" y="655"/>
                  </a:lnTo>
                  <a:lnTo>
                    <a:pt x="979" y="635"/>
                  </a:lnTo>
                  <a:lnTo>
                    <a:pt x="990" y="615"/>
                  </a:lnTo>
                  <a:lnTo>
                    <a:pt x="998" y="598"/>
                  </a:lnTo>
                  <a:lnTo>
                    <a:pt x="999" y="595"/>
                  </a:lnTo>
                  <a:lnTo>
                    <a:pt x="999" y="592"/>
                  </a:lnTo>
                  <a:lnTo>
                    <a:pt x="998" y="590"/>
                  </a:lnTo>
                  <a:lnTo>
                    <a:pt x="997" y="587"/>
                  </a:lnTo>
                  <a:lnTo>
                    <a:pt x="996" y="586"/>
                  </a:lnTo>
                  <a:lnTo>
                    <a:pt x="993" y="584"/>
                  </a:lnTo>
                  <a:lnTo>
                    <a:pt x="992" y="583"/>
                  </a:lnTo>
                  <a:lnTo>
                    <a:pt x="990" y="582"/>
                  </a:lnTo>
                  <a:close/>
                  <a:moveTo>
                    <a:pt x="865" y="747"/>
                  </a:moveTo>
                  <a:lnTo>
                    <a:pt x="825" y="797"/>
                  </a:lnTo>
                  <a:lnTo>
                    <a:pt x="817" y="807"/>
                  </a:lnTo>
                  <a:lnTo>
                    <a:pt x="803" y="826"/>
                  </a:lnTo>
                  <a:lnTo>
                    <a:pt x="787" y="846"/>
                  </a:lnTo>
                  <a:lnTo>
                    <a:pt x="769" y="868"/>
                  </a:lnTo>
                  <a:lnTo>
                    <a:pt x="749" y="889"/>
                  </a:lnTo>
                  <a:lnTo>
                    <a:pt x="729" y="906"/>
                  </a:lnTo>
                  <a:lnTo>
                    <a:pt x="708" y="919"/>
                  </a:lnTo>
                  <a:lnTo>
                    <a:pt x="688" y="925"/>
                  </a:lnTo>
                  <a:lnTo>
                    <a:pt x="669" y="922"/>
                  </a:lnTo>
                  <a:lnTo>
                    <a:pt x="654" y="915"/>
                  </a:lnTo>
                  <a:lnTo>
                    <a:pt x="640" y="907"/>
                  </a:lnTo>
                  <a:lnTo>
                    <a:pt x="625" y="899"/>
                  </a:lnTo>
                  <a:lnTo>
                    <a:pt x="611" y="890"/>
                  </a:lnTo>
                  <a:lnTo>
                    <a:pt x="597" y="881"/>
                  </a:lnTo>
                  <a:lnTo>
                    <a:pt x="584" y="871"/>
                  </a:lnTo>
                  <a:lnTo>
                    <a:pt x="570" y="861"/>
                  </a:lnTo>
                  <a:lnTo>
                    <a:pt x="556" y="851"/>
                  </a:lnTo>
                  <a:lnTo>
                    <a:pt x="547" y="844"/>
                  </a:lnTo>
                  <a:lnTo>
                    <a:pt x="537" y="837"/>
                  </a:lnTo>
                  <a:lnTo>
                    <a:pt x="528" y="831"/>
                  </a:lnTo>
                  <a:lnTo>
                    <a:pt x="518" y="825"/>
                  </a:lnTo>
                  <a:lnTo>
                    <a:pt x="509" y="818"/>
                  </a:lnTo>
                  <a:lnTo>
                    <a:pt x="498" y="811"/>
                  </a:lnTo>
                  <a:lnTo>
                    <a:pt x="489" y="805"/>
                  </a:lnTo>
                  <a:lnTo>
                    <a:pt x="479" y="799"/>
                  </a:lnTo>
                  <a:lnTo>
                    <a:pt x="453" y="783"/>
                  </a:lnTo>
                  <a:lnTo>
                    <a:pt x="429" y="763"/>
                  </a:lnTo>
                  <a:lnTo>
                    <a:pt x="405" y="740"/>
                  </a:lnTo>
                  <a:lnTo>
                    <a:pt x="382" y="716"/>
                  </a:lnTo>
                  <a:lnTo>
                    <a:pt x="361" y="692"/>
                  </a:lnTo>
                  <a:lnTo>
                    <a:pt x="341" y="666"/>
                  </a:lnTo>
                  <a:lnTo>
                    <a:pt x="323" y="640"/>
                  </a:lnTo>
                  <a:lnTo>
                    <a:pt x="308" y="616"/>
                  </a:lnTo>
                  <a:lnTo>
                    <a:pt x="296" y="594"/>
                  </a:lnTo>
                  <a:lnTo>
                    <a:pt x="283" y="574"/>
                  </a:lnTo>
                  <a:lnTo>
                    <a:pt x="270" y="554"/>
                  </a:lnTo>
                  <a:lnTo>
                    <a:pt x="256" y="533"/>
                  </a:lnTo>
                  <a:lnTo>
                    <a:pt x="244" y="514"/>
                  </a:lnTo>
                  <a:lnTo>
                    <a:pt x="230" y="495"/>
                  </a:lnTo>
                  <a:lnTo>
                    <a:pt x="217" y="477"/>
                  </a:lnTo>
                  <a:lnTo>
                    <a:pt x="204" y="458"/>
                  </a:lnTo>
                  <a:lnTo>
                    <a:pt x="191" y="441"/>
                  </a:lnTo>
                  <a:lnTo>
                    <a:pt x="177" y="424"/>
                  </a:lnTo>
                  <a:lnTo>
                    <a:pt x="163" y="408"/>
                  </a:lnTo>
                  <a:lnTo>
                    <a:pt x="151" y="392"/>
                  </a:lnTo>
                  <a:lnTo>
                    <a:pt x="137" y="376"/>
                  </a:lnTo>
                  <a:lnTo>
                    <a:pt x="123" y="361"/>
                  </a:lnTo>
                  <a:lnTo>
                    <a:pt x="109" y="346"/>
                  </a:lnTo>
                  <a:lnTo>
                    <a:pt x="95" y="332"/>
                  </a:lnTo>
                  <a:lnTo>
                    <a:pt x="94" y="331"/>
                  </a:lnTo>
                  <a:lnTo>
                    <a:pt x="94" y="330"/>
                  </a:lnTo>
                  <a:lnTo>
                    <a:pt x="93" y="330"/>
                  </a:lnTo>
                  <a:lnTo>
                    <a:pt x="92" y="328"/>
                  </a:lnTo>
                  <a:lnTo>
                    <a:pt x="89" y="326"/>
                  </a:lnTo>
                  <a:lnTo>
                    <a:pt x="87" y="323"/>
                  </a:lnTo>
                  <a:lnTo>
                    <a:pt x="86" y="318"/>
                  </a:lnTo>
                  <a:lnTo>
                    <a:pt x="86" y="311"/>
                  </a:lnTo>
                  <a:lnTo>
                    <a:pt x="86" y="308"/>
                  </a:lnTo>
                  <a:lnTo>
                    <a:pt x="87" y="303"/>
                  </a:lnTo>
                  <a:lnTo>
                    <a:pt x="87" y="300"/>
                  </a:lnTo>
                  <a:lnTo>
                    <a:pt x="87" y="295"/>
                  </a:lnTo>
                  <a:lnTo>
                    <a:pt x="87" y="293"/>
                  </a:lnTo>
                  <a:lnTo>
                    <a:pt x="87" y="288"/>
                  </a:lnTo>
                  <a:lnTo>
                    <a:pt x="87" y="281"/>
                  </a:lnTo>
                  <a:lnTo>
                    <a:pt x="87" y="274"/>
                  </a:lnTo>
                  <a:lnTo>
                    <a:pt x="92" y="271"/>
                  </a:lnTo>
                  <a:lnTo>
                    <a:pt x="96" y="267"/>
                  </a:lnTo>
                  <a:lnTo>
                    <a:pt x="101" y="264"/>
                  </a:lnTo>
                  <a:lnTo>
                    <a:pt x="106" y="260"/>
                  </a:lnTo>
                  <a:lnTo>
                    <a:pt x="110" y="257"/>
                  </a:lnTo>
                  <a:lnTo>
                    <a:pt x="115" y="254"/>
                  </a:lnTo>
                  <a:lnTo>
                    <a:pt x="119" y="251"/>
                  </a:lnTo>
                  <a:lnTo>
                    <a:pt x="124" y="248"/>
                  </a:lnTo>
                  <a:lnTo>
                    <a:pt x="129" y="256"/>
                  </a:lnTo>
                  <a:lnTo>
                    <a:pt x="132" y="265"/>
                  </a:lnTo>
                  <a:lnTo>
                    <a:pt x="136" y="273"/>
                  </a:lnTo>
                  <a:lnTo>
                    <a:pt x="139" y="282"/>
                  </a:lnTo>
                  <a:lnTo>
                    <a:pt x="141" y="286"/>
                  </a:lnTo>
                  <a:lnTo>
                    <a:pt x="146" y="289"/>
                  </a:lnTo>
                  <a:lnTo>
                    <a:pt x="151" y="290"/>
                  </a:lnTo>
                  <a:lnTo>
                    <a:pt x="155" y="289"/>
                  </a:lnTo>
                  <a:lnTo>
                    <a:pt x="159" y="287"/>
                  </a:lnTo>
                  <a:lnTo>
                    <a:pt x="162" y="282"/>
                  </a:lnTo>
                  <a:lnTo>
                    <a:pt x="163" y="278"/>
                  </a:lnTo>
                  <a:lnTo>
                    <a:pt x="162" y="273"/>
                  </a:lnTo>
                  <a:lnTo>
                    <a:pt x="157" y="264"/>
                  </a:lnTo>
                  <a:lnTo>
                    <a:pt x="154" y="254"/>
                  </a:lnTo>
                  <a:lnTo>
                    <a:pt x="149" y="244"/>
                  </a:lnTo>
                  <a:lnTo>
                    <a:pt x="145" y="235"/>
                  </a:lnTo>
                  <a:lnTo>
                    <a:pt x="147" y="233"/>
                  </a:lnTo>
                  <a:lnTo>
                    <a:pt x="151" y="232"/>
                  </a:lnTo>
                  <a:lnTo>
                    <a:pt x="153" y="229"/>
                  </a:lnTo>
                  <a:lnTo>
                    <a:pt x="156" y="228"/>
                  </a:lnTo>
                  <a:lnTo>
                    <a:pt x="192" y="207"/>
                  </a:lnTo>
                  <a:lnTo>
                    <a:pt x="268" y="156"/>
                  </a:lnTo>
                  <a:lnTo>
                    <a:pt x="339" y="107"/>
                  </a:lnTo>
                  <a:lnTo>
                    <a:pt x="346" y="103"/>
                  </a:lnTo>
                  <a:lnTo>
                    <a:pt x="353" y="99"/>
                  </a:lnTo>
                  <a:lnTo>
                    <a:pt x="360" y="97"/>
                  </a:lnTo>
                  <a:lnTo>
                    <a:pt x="367" y="96"/>
                  </a:lnTo>
                  <a:lnTo>
                    <a:pt x="374" y="96"/>
                  </a:lnTo>
                  <a:lnTo>
                    <a:pt x="381" y="96"/>
                  </a:lnTo>
                  <a:lnTo>
                    <a:pt x="389" y="96"/>
                  </a:lnTo>
                  <a:lnTo>
                    <a:pt x="397" y="97"/>
                  </a:lnTo>
                  <a:lnTo>
                    <a:pt x="420" y="97"/>
                  </a:lnTo>
                  <a:lnTo>
                    <a:pt x="434" y="98"/>
                  </a:lnTo>
                  <a:lnTo>
                    <a:pt x="442" y="100"/>
                  </a:lnTo>
                  <a:lnTo>
                    <a:pt x="446" y="107"/>
                  </a:lnTo>
                  <a:lnTo>
                    <a:pt x="453" y="121"/>
                  </a:lnTo>
                  <a:lnTo>
                    <a:pt x="456" y="125"/>
                  </a:lnTo>
                  <a:lnTo>
                    <a:pt x="470" y="156"/>
                  </a:lnTo>
                  <a:lnTo>
                    <a:pt x="482" y="188"/>
                  </a:lnTo>
                  <a:lnTo>
                    <a:pt x="495" y="220"/>
                  </a:lnTo>
                  <a:lnTo>
                    <a:pt x="506" y="251"/>
                  </a:lnTo>
                  <a:lnTo>
                    <a:pt x="518" y="282"/>
                  </a:lnTo>
                  <a:lnTo>
                    <a:pt x="527" y="312"/>
                  </a:lnTo>
                  <a:lnTo>
                    <a:pt x="537" y="341"/>
                  </a:lnTo>
                  <a:lnTo>
                    <a:pt x="546" y="367"/>
                  </a:lnTo>
                  <a:lnTo>
                    <a:pt x="551" y="386"/>
                  </a:lnTo>
                  <a:lnTo>
                    <a:pt x="560" y="409"/>
                  </a:lnTo>
                  <a:lnTo>
                    <a:pt x="570" y="434"/>
                  </a:lnTo>
                  <a:lnTo>
                    <a:pt x="581" y="461"/>
                  </a:lnTo>
                  <a:lnTo>
                    <a:pt x="593" y="487"/>
                  </a:lnTo>
                  <a:lnTo>
                    <a:pt x="604" y="514"/>
                  </a:lnTo>
                  <a:lnTo>
                    <a:pt x="616" y="537"/>
                  </a:lnTo>
                  <a:lnTo>
                    <a:pt x="627" y="555"/>
                  </a:lnTo>
                  <a:lnTo>
                    <a:pt x="636" y="565"/>
                  </a:lnTo>
                  <a:lnTo>
                    <a:pt x="648" y="572"/>
                  </a:lnTo>
                  <a:lnTo>
                    <a:pt x="662" y="578"/>
                  </a:lnTo>
                  <a:lnTo>
                    <a:pt x="677" y="582"/>
                  </a:lnTo>
                  <a:lnTo>
                    <a:pt x="693" y="584"/>
                  </a:lnTo>
                  <a:lnTo>
                    <a:pt x="709" y="585"/>
                  </a:lnTo>
                  <a:lnTo>
                    <a:pt x="725" y="585"/>
                  </a:lnTo>
                  <a:lnTo>
                    <a:pt x="740" y="585"/>
                  </a:lnTo>
                  <a:lnTo>
                    <a:pt x="756" y="585"/>
                  </a:lnTo>
                  <a:lnTo>
                    <a:pt x="786" y="586"/>
                  </a:lnTo>
                  <a:lnTo>
                    <a:pt x="809" y="586"/>
                  </a:lnTo>
                  <a:lnTo>
                    <a:pt x="833" y="586"/>
                  </a:lnTo>
                  <a:lnTo>
                    <a:pt x="856" y="587"/>
                  </a:lnTo>
                  <a:lnTo>
                    <a:pt x="879" y="589"/>
                  </a:lnTo>
                  <a:lnTo>
                    <a:pt x="901" y="591"/>
                  </a:lnTo>
                  <a:lnTo>
                    <a:pt x="924" y="593"/>
                  </a:lnTo>
                  <a:lnTo>
                    <a:pt x="946" y="597"/>
                  </a:lnTo>
                  <a:lnTo>
                    <a:pt x="969" y="601"/>
                  </a:lnTo>
                  <a:lnTo>
                    <a:pt x="960" y="617"/>
                  </a:lnTo>
                  <a:lnTo>
                    <a:pt x="949" y="636"/>
                  </a:lnTo>
                  <a:lnTo>
                    <a:pt x="936" y="654"/>
                  </a:lnTo>
                  <a:lnTo>
                    <a:pt x="922" y="673"/>
                  </a:lnTo>
                  <a:lnTo>
                    <a:pt x="907" y="692"/>
                  </a:lnTo>
                  <a:lnTo>
                    <a:pt x="893" y="712"/>
                  </a:lnTo>
                  <a:lnTo>
                    <a:pt x="878" y="730"/>
                  </a:lnTo>
                  <a:lnTo>
                    <a:pt x="865" y="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3794" y="1693"/>
              <a:ext cx="142" cy="149"/>
            </a:xfrm>
            <a:custGeom>
              <a:avLst/>
              <a:gdLst>
                <a:gd name="T0" fmla="*/ 194 w 285"/>
                <a:gd name="T1" fmla="*/ 235 h 298"/>
                <a:gd name="T2" fmla="*/ 213 w 285"/>
                <a:gd name="T3" fmla="*/ 224 h 298"/>
                <a:gd name="T4" fmla="*/ 231 w 285"/>
                <a:gd name="T5" fmla="*/ 213 h 298"/>
                <a:gd name="T6" fmla="*/ 247 w 285"/>
                <a:gd name="T7" fmla="*/ 202 h 298"/>
                <a:gd name="T8" fmla="*/ 271 w 285"/>
                <a:gd name="T9" fmla="*/ 179 h 298"/>
                <a:gd name="T10" fmla="*/ 285 w 285"/>
                <a:gd name="T11" fmla="*/ 140 h 298"/>
                <a:gd name="T12" fmla="*/ 272 w 285"/>
                <a:gd name="T13" fmla="*/ 104 h 298"/>
                <a:gd name="T14" fmla="*/ 254 w 285"/>
                <a:gd name="T15" fmla="*/ 71 h 298"/>
                <a:gd name="T16" fmla="*/ 245 w 285"/>
                <a:gd name="T17" fmla="*/ 43 h 298"/>
                <a:gd name="T18" fmla="*/ 232 w 285"/>
                <a:gd name="T19" fmla="*/ 37 h 298"/>
                <a:gd name="T20" fmla="*/ 222 w 285"/>
                <a:gd name="T21" fmla="*/ 46 h 298"/>
                <a:gd name="T22" fmla="*/ 231 w 285"/>
                <a:gd name="T23" fmla="*/ 80 h 298"/>
                <a:gd name="T24" fmla="*/ 255 w 285"/>
                <a:gd name="T25" fmla="*/ 124 h 298"/>
                <a:gd name="T26" fmla="*/ 241 w 285"/>
                <a:gd name="T27" fmla="*/ 176 h 298"/>
                <a:gd name="T28" fmla="*/ 227 w 285"/>
                <a:gd name="T29" fmla="*/ 187 h 298"/>
                <a:gd name="T30" fmla="*/ 212 w 285"/>
                <a:gd name="T31" fmla="*/ 196 h 298"/>
                <a:gd name="T32" fmla="*/ 178 w 285"/>
                <a:gd name="T33" fmla="*/ 218 h 298"/>
                <a:gd name="T34" fmla="*/ 139 w 285"/>
                <a:gd name="T35" fmla="*/ 251 h 298"/>
                <a:gd name="T36" fmla="*/ 126 w 285"/>
                <a:gd name="T37" fmla="*/ 262 h 298"/>
                <a:gd name="T38" fmla="*/ 112 w 285"/>
                <a:gd name="T39" fmla="*/ 271 h 298"/>
                <a:gd name="T40" fmla="*/ 97 w 285"/>
                <a:gd name="T41" fmla="*/ 274 h 298"/>
                <a:gd name="T42" fmla="*/ 75 w 285"/>
                <a:gd name="T43" fmla="*/ 256 h 298"/>
                <a:gd name="T44" fmla="*/ 46 w 285"/>
                <a:gd name="T45" fmla="*/ 196 h 298"/>
                <a:gd name="T46" fmla="*/ 26 w 285"/>
                <a:gd name="T47" fmla="*/ 166 h 298"/>
                <a:gd name="T48" fmla="*/ 26 w 285"/>
                <a:gd name="T49" fmla="*/ 148 h 298"/>
                <a:gd name="T50" fmla="*/ 38 w 285"/>
                <a:gd name="T51" fmla="*/ 133 h 298"/>
                <a:gd name="T52" fmla="*/ 56 w 285"/>
                <a:gd name="T53" fmla="*/ 120 h 298"/>
                <a:gd name="T54" fmla="*/ 84 w 285"/>
                <a:gd name="T55" fmla="*/ 100 h 298"/>
                <a:gd name="T56" fmla="*/ 111 w 285"/>
                <a:gd name="T57" fmla="*/ 83 h 298"/>
                <a:gd name="T58" fmla="*/ 136 w 285"/>
                <a:gd name="T59" fmla="*/ 68 h 298"/>
                <a:gd name="T60" fmla="*/ 162 w 285"/>
                <a:gd name="T61" fmla="*/ 53 h 298"/>
                <a:gd name="T62" fmla="*/ 186 w 285"/>
                <a:gd name="T63" fmla="*/ 38 h 298"/>
                <a:gd name="T64" fmla="*/ 210 w 285"/>
                <a:gd name="T65" fmla="*/ 22 h 298"/>
                <a:gd name="T66" fmla="*/ 215 w 285"/>
                <a:gd name="T67" fmla="*/ 11 h 298"/>
                <a:gd name="T68" fmla="*/ 204 w 285"/>
                <a:gd name="T69" fmla="*/ 0 h 298"/>
                <a:gd name="T70" fmla="*/ 188 w 285"/>
                <a:gd name="T71" fmla="*/ 8 h 298"/>
                <a:gd name="T72" fmla="*/ 165 w 285"/>
                <a:gd name="T73" fmla="*/ 23 h 298"/>
                <a:gd name="T74" fmla="*/ 142 w 285"/>
                <a:gd name="T75" fmla="*/ 37 h 298"/>
                <a:gd name="T76" fmla="*/ 116 w 285"/>
                <a:gd name="T77" fmla="*/ 52 h 298"/>
                <a:gd name="T78" fmla="*/ 88 w 285"/>
                <a:gd name="T79" fmla="*/ 69 h 298"/>
                <a:gd name="T80" fmla="*/ 61 w 285"/>
                <a:gd name="T81" fmla="*/ 88 h 298"/>
                <a:gd name="T82" fmla="*/ 34 w 285"/>
                <a:gd name="T83" fmla="*/ 106 h 298"/>
                <a:gd name="T84" fmla="*/ 13 w 285"/>
                <a:gd name="T85" fmla="*/ 125 h 298"/>
                <a:gd name="T86" fmla="*/ 0 w 285"/>
                <a:gd name="T87" fmla="*/ 147 h 298"/>
                <a:gd name="T88" fmla="*/ 11 w 285"/>
                <a:gd name="T89" fmla="*/ 188 h 298"/>
                <a:gd name="T90" fmla="*/ 28 w 285"/>
                <a:gd name="T91" fmla="*/ 213 h 298"/>
                <a:gd name="T92" fmla="*/ 38 w 285"/>
                <a:gd name="T93" fmla="*/ 235 h 298"/>
                <a:gd name="T94" fmla="*/ 52 w 285"/>
                <a:gd name="T95" fmla="*/ 264 h 298"/>
                <a:gd name="T96" fmla="*/ 70 w 285"/>
                <a:gd name="T97" fmla="*/ 287 h 298"/>
                <a:gd name="T98" fmla="*/ 90 w 285"/>
                <a:gd name="T99" fmla="*/ 297 h 298"/>
                <a:gd name="T100" fmla="*/ 104 w 285"/>
                <a:gd name="T101" fmla="*/ 298 h 298"/>
                <a:gd name="T102" fmla="*/ 119 w 285"/>
                <a:gd name="T103" fmla="*/ 294 h 298"/>
                <a:gd name="T104" fmla="*/ 134 w 285"/>
                <a:gd name="T105" fmla="*/ 285 h 298"/>
                <a:gd name="T106" fmla="*/ 149 w 285"/>
                <a:gd name="T107" fmla="*/ 273 h 298"/>
                <a:gd name="T108" fmla="*/ 163 w 285"/>
                <a:gd name="T109" fmla="*/ 26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5" h="298">
                  <a:moveTo>
                    <a:pt x="163" y="261"/>
                  </a:moveTo>
                  <a:lnTo>
                    <a:pt x="190" y="237"/>
                  </a:lnTo>
                  <a:lnTo>
                    <a:pt x="194" y="235"/>
                  </a:lnTo>
                  <a:lnTo>
                    <a:pt x="202" y="231"/>
                  </a:lnTo>
                  <a:lnTo>
                    <a:pt x="210" y="226"/>
                  </a:lnTo>
                  <a:lnTo>
                    <a:pt x="213" y="224"/>
                  </a:lnTo>
                  <a:lnTo>
                    <a:pt x="219" y="220"/>
                  </a:lnTo>
                  <a:lnTo>
                    <a:pt x="225" y="217"/>
                  </a:lnTo>
                  <a:lnTo>
                    <a:pt x="231" y="213"/>
                  </a:lnTo>
                  <a:lnTo>
                    <a:pt x="236" y="210"/>
                  </a:lnTo>
                  <a:lnTo>
                    <a:pt x="242" y="206"/>
                  </a:lnTo>
                  <a:lnTo>
                    <a:pt x="247" y="202"/>
                  </a:lnTo>
                  <a:lnTo>
                    <a:pt x="253" y="198"/>
                  </a:lnTo>
                  <a:lnTo>
                    <a:pt x="257" y="194"/>
                  </a:lnTo>
                  <a:lnTo>
                    <a:pt x="271" y="179"/>
                  </a:lnTo>
                  <a:lnTo>
                    <a:pt x="280" y="165"/>
                  </a:lnTo>
                  <a:lnTo>
                    <a:pt x="284" y="152"/>
                  </a:lnTo>
                  <a:lnTo>
                    <a:pt x="285" y="140"/>
                  </a:lnTo>
                  <a:lnTo>
                    <a:pt x="283" y="127"/>
                  </a:lnTo>
                  <a:lnTo>
                    <a:pt x="278" y="115"/>
                  </a:lnTo>
                  <a:lnTo>
                    <a:pt x="272" y="104"/>
                  </a:lnTo>
                  <a:lnTo>
                    <a:pt x="265" y="92"/>
                  </a:lnTo>
                  <a:lnTo>
                    <a:pt x="260" y="81"/>
                  </a:lnTo>
                  <a:lnTo>
                    <a:pt x="254" y="71"/>
                  </a:lnTo>
                  <a:lnTo>
                    <a:pt x="249" y="59"/>
                  </a:lnTo>
                  <a:lnTo>
                    <a:pt x="246" y="48"/>
                  </a:lnTo>
                  <a:lnTo>
                    <a:pt x="245" y="43"/>
                  </a:lnTo>
                  <a:lnTo>
                    <a:pt x="241" y="39"/>
                  </a:lnTo>
                  <a:lnTo>
                    <a:pt x="236" y="37"/>
                  </a:lnTo>
                  <a:lnTo>
                    <a:pt x="232" y="37"/>
                  </a:lnTo>
                  <a:lnTo>
                    <a:pt x="227" y="39"/>
                  </a:lnTo>
                  <a:lnTo>
                    <a:pt x="224" y="42"/>
                  </a:lnTo>
                  <a:lnTo>
                    <a:pt x="222" y="46"/>
                  </a:lnTo>
                  <a:lnTo>
                    <a:pt x="222" y="51"/>
                  </a:lnTo>
                  <a:lnTo>
                    <a:pt x="225" y="66"/>
                  </a:lnTo>
                  <a:lnTo>
                    <a:pt x="231" y="80"/>
                  </a:lnTo>
                  <a:lnTo>
                    <a:pt x="238" y="92"/>
                  </a:lnTo>
                  <a:lnTo>
                    <a:pt x="245" y="104"/>
                  </a:lnTo>
                  <a:lnTo>
                    <a:pt x="255" y="124"/>
                  </a:lnTo>
                  <a:lnTo>
                    <a:pt x="261" y="141"/>
                  </a:lnTo>
                  <a:lnTo>
                    <a:pt x="256" y="158"/>
                  </a:lnTo>
                  <a:lnTo>
                    <a:pt x="241" y="176"/>
                  </a:lnTo>
                  <a:lnTo>
                    <a:pt x="236" y="180"/>
                  </a:lnTo>
                  <a:lnTo>
                    <a:pt x="232" y="183"/>
                  </a:lnTo>
                  <a:lnTo>
                    <a:pt x="227" y="187"/>
                  </a:lnTo>
                  <a:lnTo>
                    <a:pt x="223" y="190"/>
                  </a:lnTo>
                  <a:lnTo>
                    <a:pt x="217" y="194"/>
                  </a:lnTo>
                  <a:lnTo>
                    <a:pt x="212" y="196"/>
                  </a:lnTo>
                  <a:lnTo>
                    <a:pt x="207" y="199"/>
                  </a:lnTo>
                  <a:lnTo>
                    <a:pt x="202" y="203"/>
                  </a:lnTo>
                  <a:lnTo>
                    <a:pt x="178" y="218"/>
                  </a:lnTo>
                  <a:lnTo>
                    <a:pt x="147" y="243"/>
                  </a:lnTo>
                  <a:lnTo>
                    <a:pt x="142" y="247"/>
                  </a:lnTo>
                  <a:lnTo>
                    <a:pt x="139" y="251"/>
                  </a:lnTo>
                  <a:lnTo>
                    <a:pt x="134" y="255"/>
                  </a:lnTo>
                  <a:lnTo>
                    <a:pt x="129" y="258"/>
                  </a:lnTo>
                  <a:lnTo>
                    <a:pt x="126" y="262"/>
                  </a:lnTo>
                  <a:lnTo>
                    <a:pt x="121" y="265"/>
                  </a:lnTo>
                  <a:lnTo>
                    <a:pt x="117" y="269"/>
                  </a:lnTo>
                  <a:lnTo>
                    <a:pt x="112" y="271"/>
                  </a:lnTo>
                  <a:lnTo>
                    <a:pt x="108" y="273"/>
                  </a:lnTo>
                  <a:lnTo>
                    <a:pt x="102" y="274"/>
                  </a:lnTo>
                  <a:lnTo>
                    <a:pt x="97" y="274"/>
                  </a:lnTo>
                  <a:lnTo>
                    <a:pt x="94" y="274"/>
                  </a:lnTo>
                  <a:lnTo>
                    <a:pt x="84" y="267"/>
                  </a:lnTo>
                  <a:lnTo>
                    <a:pt x="75" y="256"/>
                  </a:lnTo>
                  <a:lnTo>
                    <a:pt x="67" y="242"/>
                  </a:lnTo>
                  <a:lnTo>
                    <a:pt x="60" y="226"/>
                  </a:lnTo>
                  <a:lnTo>
                    <a:pt x="46" y="196"/>
                  </a:lnTo>
                  <a:lnTo>
                    <a:pt x="37" y="183"/>
                  </a:lnTo>
                  <a:lnTo>
                    <a:pt x="30" y="174"/>
                  </a:lnTo>
                  <a:lnTo>
                    <a:pt x="26" y="166"/>
                  </a:lnTo>
                  <a:lnTo>
                    <a:pt x="23" y="159"/>
                  </a:lnTo>
                  <a:lnTo>
                    <a:pt x="23" y="152"/>
                  </a:lnTo>
                  <a:lnTo>
                    <a:pt x="26" y="148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8" y="133"/>
                  </a:lnTo>
                  <a:lnTo>
                    <a:pt x="44" y="128"/>
                  </a:lnTo>
                  <a:lnTo>
                    <a:pt x="50" y="125"/>
                  </a:lnTo>
                  <a:lnTo>
                    <a:pt x="56" y="120"/>
                  </a:lnTo>
                  <a:lnTo>
                    <a:pt x="61" y="117"/>
                  </a:lnTo>
                  <a:lnTo>
                    <a:pt x="76" y="106"/>
                  </a:lnTo>
                  <a:lnTo>
                    <a:pt x="84" y="100"/>
                  </a:lnTo>
                  <a:lnTo>
                    <a:pt x="94" y="95"/>
                  </a:lnTo>
                  <a:lnTo>
                    <a:pt x="102" y="89"/>
                  </a:lnTo>
                  <a:lnTo>
                    <a:pt x="111" y="83"/>
                  </a:lnTo>
                  <a:lnTo>
                    <a:pt x="119" y="79"/>
                  </a:lnTo>
                  <a:lnTo>
                    <a:pt x="128" y="73"/>
                  </a:lnTo>
                  <a:lnTo>
                    <a:pt x="136" y="68"/>
                  </a:lnTo>
                  <a:lnTo>
                    <a:pt x="146" y="63"/>
                  </a:lnTo>
                  <a:lnTo>
                    <a:pt x="154" y="58"/>
                  </a:lnTo>
                  <a:lnTo>
                    <a:pt x="162" y="53"/>
                  </a:lnTo>
                  <a:lnTo>
                    <a:pt x="170" y="49"/>
                  </a:lnTo>
                  <a:lnTo>
                    <a:pt x="178" y="43"/>
                  </a:lnTo>
                  <a:lnTo>
                    <a:pt x="186" y="38"/>
                  </a:lnTo>
                  <a:lnTo>
                    <a:pt x="194" y="33"/>
                  </a:lnTo>
                  <a:lnTo>
                    <a:pt x="202" y="28"/>
                  </a:lnTo>
                  <a:lnTo>
                    <a:pt x="210" y="22"/>
                  </a:lnTo>
                  <a:lnTo>
                    <a:pt x="213" y="19"/>
                  </a:lnTo>
                  <a:lnTo>
                    <a:pt x="215" y="15"/>
                  </a:lnTo>
                  <a:lnTo>
                    <a:pt x="215" y="11"/>
                  </a:lnTo>
                  <a:lnTo>
                    <a:pt x="212" y="6"/>
                  </a:lnTo>
                  <a:lnTo>
                    <a:pt x="209" y="3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3"/>
                  </a:lnTo>
                  <a:lnTo>
                    <a:pt x="188" y="8"/>
                  </a:lnTo>
                  <a:lnTo>
                    <a:pt x="181" y="13"/>
                  </a:lnTo>
                  <a:lnTo>
                    <a:pt x="173" y="19"/>
                  </a:lnTo>
                  <a:lnTo>
                    <a:pt x="165" y="23"/>
                  </a:lnTo>
                  <a:lnTo>
                    <a:pt x="157" y="28"/>
                  </a:lnTo>
                  <a:lnTo>
                    <a:pt x="150" y="33"/>
                  </a:lnTo>
                  <a:lnTo>
                    <a:pt x="142" y="37"/>
                  </a:lnTo>
                  <a:lnTo>
                    <a:pt x="134" y="42"/>
                  </a:lnTo>
                  <a:lnTo>
                    <a:pt x="125" y="48"/>
                  </a:lnTo>
                  <a:lnTo>
                    <a:pt x="116" y="52"/>
                  </a:lnTo>
                  <a:lnTo>
                    <a:pt x="106" y="58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9" y="75"/>
                  </a:lnTo>
                  <a:lnTo>
                    <a:pt x="71" y="81"/>
                  </a:lnTo>
                  <a:lnTo>
                    <a:pt x="61" y="88"/>
                  </a:lnTo>
                  <a:lnTo>
                    <a:pt x="49" y="96"/>
                  </a:lnTo>
                  <a:lnTo>
                    <a:pt x="42" y="100"/>
                  </a:lnTo>
                  <a:lnTo>
                    <a:pt x="34" y="106"/>
                  </a:lnTo>
                  <a:lnTo>
                    <a:pt x="27" y="112"/>
                  </a:lnTo>
                  <a:lnTo>
                    <a:pt x="20" y="118"/>
                  </a:lnTo>
                  <a:lnTo>
                    <a:pt x="13" y="125"/>
                  </a:lnTo>
                  <a:lnTo>
                    <a:pt x="7" y="132"/>
                  </a:lnTo>
                  <a:lnTo>
                    <a:pt x="4" y="138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4" y="175"/>
                  </a:lnTo>
                  <a:lnTo>
                    <a:pt x="11" y="188"/>
                  </a:lnTo>
                  <a:lnTo>
                    <a:pt x="18" y="198"/>
                  </a:lnTo>
                  <a:lnTo>
                    <a:pt x="26" y="209"/>
                  </a:lnTo>
                  <a:lnTo>
                    <a:pt x="28" y="213"/>
                  </a:lnTo>
                  <a:lnTo>
                    <a:pt x="33" y="221"/>
                  </a:lnTo>
                  <a:lnTo>
                    <a:pt x="36" y="231"/>
                  </a:lnTo>
                  <a:lnTo>
                    <a:pt x="38" y="235"/>
                  </a:lnTo>
                  <a:lnTo>
                    <a:pt x="43" y="244"/>
                  </a:lnTo>
                  <a:lnTo>
                    <a:pt x="48" y="255"/>
                  </a:lnTo>
                  <a:lnTo>
                    <a:pt x="52" y="264"/>
                  </a:lnTo>
                  <a:lnTo>
                    <a:pt x="57" y="272"/>
                  </a:lnTo>
                  <a:lnTo>
                    <a:pt x="63" y="280"/>
                  </a:lnTo>
                  <a:lnTo>
                    <a:pt x="70" y="287"/>
                  </a:lnTo>
                  <a:lnTo>
                    <a:pt x="78" y="293"/>
                  </a:lnTo>
                  <a:lnTo>
                    <a:pt x="86" y="296"/>
                  </a:lnTo>
                  <a:lnTo>
                    <a:pt x="90" y="297"/>
                  </a:lnTo>
                  <a:lnTo>
                    <a:pt x="95" y="298"/>
                  </a:lnTo>
                  <a:lnTo>
                    <a:pt x="99" y="298"/>
                  </a:lnTo>
                  <a:lnTo>
                    <a:pt x="104" y="298"/>
                  </a:lnTo>
                  <a:lnTo>
                    <a:pt x="109" y="297"/>
                  </a:lnTo>
                  <a:lnTo>
                    <a:pt x="113" y="296"/>
                  </a:lnTo>
                  <a:lnTo>
                    <a:pt x="119" y="294"/>
                  </a:lnTo>
                  <a:lnTo>
                    <a:pt x="124" y="292"/>
                  </a:lnTo>
                  <a:lnTo>
                    <a:pt x="129" y="288"/>
                  </a:lnTo>
                  <a:lnTo>
                    <a:pt x="134" y="285"/>
                  </a:lnTo>
                  <a:lnTo>
                    <a:pt x="140" y="281"/>
                  </a:lnTo>
                  <a:lnTo>
                    <a:pt x="144" y="278"/>
                  </a:lnTo>
                  <a:lnTo>
                    <a:pt x="149" y="273"/>
                  </a:lnTo>
                  <a:lnTo>
                    <a:pt x="154" y="269"/>
                  </a:lnTo>
                  <a:lnTo>
                    <a:pt x="158" y="265"/>
                  </a:lnTo>
                  <a:lnTo>
                    <a:pt x="163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3978" y="1930"/>
              <a:ext cx="60" cy="64"/>
            </a:xfrm>
            <a:custGeom>
              <a:avLst/>
              <a:gdLst>
                <a:gd name="T0" fmla="*/ 117 w 120"/>
                <a:gd name="T1" fmla="*/ 18 h 126"/>
                <a:gd name="T2" fmla="*/ 120 w 120"/>
                <a:gd name="T3" fmla="*/ 14 h 126"/>
                <a:gd name="T4" fmla="*/ 120 w 120"/>
                <a:gd name="T5" fmla="*/ 9 h 126"/>
                <a:gd name="T6" fmla="*/ 117 w 120"/>
                <a:gd name="T7" fmla="*/ 6 h 126"/>
                <a:gd name="T8" fmla="*/ 114 w 120"/>
                <a:gd name="T9" fmla="*/ 2 h 126"/>
                <a:gd name="T10" fmla="*/ 109 w 120"/>
                <a:gd name="T11" fmla="*/ 0 h 126"/>
                <a:gd name="T12" fmla="*/ 105 w 120"/>
                <a:gd name="T13" fmla="*/ 0 h 126"/>
                <a:gd name="T14" fmla="*/ 100 w 120"/>
                <a:gd name="T15" fmla="*/ 2 h 126"/>
                <a:gd name="T16" fmla="*/ 97 w 120"/>
                <a:gd name="T17" fmla="*/ 6 h 126"/>
                <a:gd name="T18" fmla="*/ 92 w 120"/>
                <a:gd name="T19" fmla="*/ 12 h 126"/>
                <a:gd name="T20" fmla="*/ 87 w 120"/>
                <a:gd name="T21" fmla="*/ 18 h 126"/>
                <a:gd name="T22" fmla="*/ 83 w 120"/>
                <a:gd name="T23" fmla="*/ 24 h 126"/>
                <a:gd name="T24" fmla="*/ 77 w 120"/>
                <a:gd name="T25" fmla="*/ 30 h 126"/>
                <a:gd name="T26" fmla="*/ 71 w 120"/>
                <a:gd name="T27" fmla="*/ 35 h 126"/>
                <a:gd name="T28" fmla="*/ 64 w 120"/>
                <a:gd name="T29" fmla="*/ 41 h 126"/>
                <a:gd name="T30" fmla="*/ 59 w 120"/>
                <a:gd name="T31" fmla="*/ 47 h 126"/>
                <a:gd name="T32" fmla="*/ 52 w 120"/>
                <a:gd name="T33" fmla="*/ 53 h 126"/>
                <a:gd name="T34" fmla="*/ 45 w 120"/>
                <a:gd name="T35" fmla="*/ 60 h 126"/>
                <a:gd name="T36" fmla="*/ 38 w 120"/>
                <a:gd name="T37" fmla="*/ 65 h 126"/>
                <a:gd name="T38" fmla="*/ 31 w 120"/>
                <a:gd name="T39" fmla="*/ 72 h 126"/>
                <a:gd name="T40" fmla="*/ 24 w 120"/>
                <a:gd name="T41" fmla="*/ 79 h 126"/>
                <a:gd name="T42" fmla="*/ 18 w 120"/>
                <a:gd name="T43" fmla="*/ 86 h 126"/>
                <a:gd name="T44" fmla="*/ 11 w 120"/>
                <a:gd name="T45" fmla="*/ 93 h 126"/>
                <a:gd name="T46" fmla="*/ 6 w 120"/>
                <a:gd name="T47" fmla="*/ 100 h 126"/>
                <a:gd name="T48" fmla="*/ 1 w 120"/>
                <a:gd name="T49" fmla="*/ 108 h 126"/>
                <a:gd name="T50" fmla="*/ 0 w 120"/>
                <a:gd name="T51" fmla="*/ 113 h 126"/>
                <a:gd name="T52" fmla="*/ 0 w 120"/>
                <a:gd name="T53" fmla="*/ 117 h 126"/>
                <a:gd name="T54" fmla="*/ 2 w 120"/>
                <a:gd name="T55" fmla="*/ 122 h 126"/>
                <a:gd name="T56" fmla="*/ 6 w 120"/>
                <a:gd name="T57" fmla="*/ 125 h 126"/>
                <a:gd name="T58" fmla="*/ 10 w 120"/>
                <a:gd name="T59" fmla="*/ 126 h 126"/>
                <a:gd name="T60" fmla="*/ 15 w 120"/>
                <a:gd name="T61" fmla="*/ 126 h 126"/>
                <a:gd name="T62" fmla="*/ 18 w 120"/>
                <a:gd name="T63" fmla="*/ 124 h 126"/>
                <a:gd name="T64" fmla="*/ 22 w 120"/>
                <a:gd name="T65" fmla="*/ 121 h 126"/>
                <a:gd name="T66" fmla="*/ 26 w 120"/>
                <a:gd name="T67" fmla="*/ 114 h 126"/>
                <a:gd name="T68" fmla="*/ 31 w 120"/>
                <a:gd name="T69" fmla="*/ 108 h 126"/>
                <a:gd name="T70" fmla="*/ 37 w 120"/>
                <a:gd name="T71" fmla="*/ 101 h 126"/>
                <a:gd name="T72" fmla="*/ 43 w 120"/>
                <a:gd name="T73" fmla="*/ 95 h 126"/>
                <a:gd name="T74" fmla="*/ 48 w 120"/>
                <a:gd name="T75" fmla="*/ 90 h 126"/>
                <a:gd name="T76" fmla="*/ 54 w 120"/>
                <a:gd name="T77" fmla="*/ 84 h 126"/>
                <a:gd name="T78" fmla="*/ 61 w 120"/>
                <a:gd name="T79" fmla="*/ 77 h 126"/>
                <a:gd name="T80" fmla="*/ 68 w 120"/>
                <a:gd name="T81" fmla="*/ 71 h 126"/>
                <a:gd name="T82" fmla="*/ 75 w 120"/>
                <a:gd name="T83" fmla="*/ 65 h 126"/>
                <a:gd name="T84" fmla="*/ 82 w 120"/>
                <a:gd name="T85" fmla="*/ 58 h 126"/>
                <a:gd name="T86" fmla="*/ 89 w 120"/>
                <a:gd name="T87" fmla="*/ 53 h 126"/>
                <a:gd name="T88" fmla="*/ 94 w 120"/>
                <a:gd name="T89" fmla="*/ 46 h 126"/>
                <a:gd name="T90" fmla="*/ 101 w 120"/>
                <a:gd name="T91" fmla="*/ 39 h 126"/>
                <a:gd name="T92" fmla="*/ 107 w 120"/>
                <a:gd name="T93" fmla="*/ 32 h 126"/>
                <a:gd name="T94" fmla="*/ 113 w 120"/>
                <a:gd name="T95" fmla="*/ 25 h 126"/>
                <a:gd name="T96" fmla="*/ 117 w 120"/>
                <a:gd name="T97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" h="126">
                  <a:moveTo>
                    <a:pt x="117" y="18"/>
                  </a:moveTo>
                  <a:lnTo>
                    <a:pt x="120" y="14"/>
                  </a:lnTo>
                  <a:lnTo>
                    <a:pt x="120" y="9"/>
                  </a:lnTo>
                  <a:lnTo>
                    <a:pt x="117" y="6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0" y="2"/>
                  </a:lnTo>
                  <a:lnTo>
                    <a:pt x="97" y="6"/>
                  </a:lnTo>
                  <a:lnTo>
                    <a:pt x="92" y="12"/>
                  </a:lnTo>
                  <a:lnTo>
                    <a:pt x="87" y="18"/>
                  </a:lnTo>
                  <a:lnTo>
                    <a:pt x="83" y="24"/>
                  </a:lnTo>
                  <a:lnTo>
                    <a:pt x="77" y="30"/>
                  </a:lnTo>
                  <a:lnTo>
                    <a:pt x="71" y="35"/>
                  </a:lnTo>
                  <a:lnTo>
                    <a:pt x="64" y="41"/>
                  </a:lnTo>
                  <a:lnTo>
                    <a:pt x="59" y="47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8" y="65"/>
                  </a:lnTo>
                  <a:lnTo>
                    <a:pt x="31" y="72"/>
                  </a:lnTo>
                  <a:lnTo>
                    <a:pt x="24" y="79"/>
                  </a:lnTo>
                  <a:lnTo>
                    <a:pt x="18" y="86"/>
                  </a:lnTo>
                  <a:lnTo>
                    <a:pt x="11" y="93"/>
                  </a:lnTo>
                  <a:lnTo>
                    <a:pt x="6" y="100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6" y="125"/>
                  </a:lnTo>
                  <a:lnTo>
                    <a:pt x="10" y="126"/>
                  </a:lnTo>
                  <a:lnTo>
                    <a:pt x="15" y="126"/>
                  </a:lnTo>
                  <a:lnTo>
                    <a:pt x="18" y="124"/>
                  </a:lnTo>
                  <a:lnTo>
                    <a:pt x="22" y="121"/>
                  </a:lnTo>
                  <a:lnTo>
                    <a:pt x="26" y="114"/>
                  </a:lnTo>
                  <a:lnTo>
                    <a:pt x="31" y="108"/>
                  </a:lnTo>
                  <a:lnTo>
                    <a:pt x="37" y="101"/>
                  </a:lnTo>
                  <a:lnTo>
                    <a:pt x="43" y="95"/>
                  </a:lnTo>
                  <a:lnTo>
                    <a:pt x="48" y="90"/>
                  </a:lnTo>
                  <a:lnTo>
                    <a:pt x="54" y="84"/>
                  </a:lnTo>
                  <a:lnTo>
                    <a:pt x="61" y="77"/>
                  </a:lnTo>
                  <a:lnTo>
                    <a:pt x="68" y="71"/>
                  </a:lnTo>
                  <a:lnTo>
                    <a:pt x="75" y="65"/>
                  </a:lnTo>
                  <a:lnTo>
                    <a:pt x="82" y="58"/>
                  </a:lnTo>
                  <a:lnTo>
                    <a:pt x="89" y="53"/>
                  </a:lnTo>
                  <a:lnTo>
                    <a:pt x="94" y="46"/>
                  </a:lnTo>
                  <a:lnTo>
                    <a:pt x="101" y="39"/>
                  </a:lnTo>
                  <a:lnTo>
                    <a:pt x="107" y="32"/>
                  </a:lnTo>
                  <a:lnTo>
                    <a:pt x="113" y="25"/>
                  </a:lnTo>
                  <a:lnTo>
                    <a:pt x="11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002" y="1925"/>
              <a:ext cx="80" cy="90"/>
            </a:xfrm>
            <a:custGeom>
              <a:avLst/>
              <a:gdLst>
                <a:gd name="T0" fmla="*/ 154 w 160"/>
                <a:gd name="T1" fmla="*/ 22 h 181"/>
                <a:gd name="T2" fmla="*/ 158 w 160"/>
                <a:gd name="T3" fmla="*/ 19 h 181"/>
                <a:gd name="T4" fmla="*/ 160 w 160"/>
                <a:gd name="T5" fmla="*/ 14 h 181"/>
                <a:gd name="T6" fmla="*/ 160 w 160"/>
                <a:gd name="T7" fmla="*/ 9 h 181"/>
                <a:gd name="T8" fmla="*/ 158 w 160"/>
                <a:gd name="T9" fmla="*/ 6 h 181"/>
                <a:gd name="T10" fmla="*/ 154 w 160"/>
                <a:gd name="T11" fmla="*/ 3 h 181"/>
                <a:gd name="T12" fmla="*/ 150 w 160"/>
                <a:gd name="T13" fmla="*/ 0 h 181"/>
                <a:gd name="T14" fmla="*/ 145 w 160"/>
                <a:gd name="T15" fmla="*/ 0 h 181"/>
                <a:gd name="T16" fmla="*/ 141 w 160"/>
                <a:gd name="T17" fmla="*/ 3 h 181"/>
                <a:gd name="T18" fmla="*/ 121 w 160"/>
                <a:gd name="T19" fmla="*/ 18 h 181"/>
                <a:gd name="T20" fmla="*/ 101 w 160"/>
                <a:gd name="T21" fmla="*/ 35 h 181"/>
                <a:gd name="T22" fmla="*/ 83 w 160"/>
                <a:gd name="T23" fmla="*/ 53 h 181"/>
                <a:gd name="T24" fmla="*/ 66 w 160"/>
                <a:gd name="T25" fmla="*/ 74 h 181"/>
                <a:gd name="T26" fmla="*/ 48 w 160"/>
                <a:gd name="T27" fmla="*/ 96 h 181"/>
                <a:gd name="T28" fmla="*/ 32 w 160"/>
                <a:gd name="T29" fmla="*/ 119 h 181"/>
                <a:gd name="T30" fmla="*/ 16 w 160"/>
                <a:gd name="T31" fmla="*/ 141 h 181"/>
                <a:gd name="T32" fmla="*/ 1 w 160"/>
                <a:gd name="T33" fmla="*/ 164 h 181"/>
                <a:gd name="T34" fmla="*/ 0 w 160"/>
                <a:gd name="T35" fmla="*/ 167 h 181"/>
                <a:gd name="T36" fmla="*/ 0 w 160"/>
                <a:gd name="T37" fmla="*/ 172 h 181"/>
                <a:gd name="T38" fmla="*/ 1 w 160"/>
                <a:gd name="T39" fmla="*/ 176 h 181"/>
                <a:gd name="T40" fmla="*/ 5 w 160"/>
                <a:gd name="T41" fmla="*/ 180 h 181"/>
                <a:gd name="T42" fmla="*/ 9 w 160"/>
                <a:gd name="T43" fmla="*/ 181 h 181"/>
                <a:gd name="T44" fmla="*/ 14 w 160"/>
                <a:gd name="T45" fmla="*/ 181 h 181"/>
                <a:gd name="T46" fmla="*/ 19 w 160"/>
                <a:gd name="T47" fmla="*/ 180 h 181"/>
                <a:gd name="T48" fmla="*/ 22 w 160"/>
                <a:gd name="T49" fmla="*/ 176 h 181"/>
                <a:gd name="T50" fmla="*/ 36 w 160"/>
                <a:gd name="T51" fmla="*/ 155 h 181"/>
                <a:gd name="T52" fmla="*/ 51 w 160"/>
                <a:gd name="T53" fmla="*/ 133 h 181"/>
                <a:gd name="T54" fmla="*/ 67 w 160"/>
                <a:gd name="T55" fmla="*/ 112 h 181"/>
                <a:gd name="T56" fmla="*/ 83 w 160"/>
                <a:gd name="T57" fmla="*/ 90 h 181"/>
                <a:gd name="T58" fmla="*/ 100 w 160"/>
                <a:gd name="T59" fmla="*/ 70 h 181"/>
                <a:gd name="T60" fmla="*/ 118 w 160"/>
                <a:gd name="T61" fmla="*/ 52 h 181"/>
                <a:gd name="T62" fmla="*/ 136 w 160"/>
                <a:gd name="T63" fmla="*/ 36 h 181"/>
                <a:gd name="T64" fmla="*/ 154 w 160"/>
                <a:gd name="T65" fmla="*/ 2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81">
                  <a:moveTo>
                    <a:pt x="154" y="22"/>
                  </a:moveTo>
                  <a:lnTo>
                    <a:pt x="158" y="19"/>
                  </a:lnTo>
                  <a:lnTo>
                    <a:pt x="160" y="14"/>
                  </a:lnTo>
                  <a:lnTo>
                    <a:pt x="160" y="9"/>
                  </a:lnTo>
                  <a:lnTo>
                    <a:pt x="158" y="6"/>
                  </a:lnTo>
                  <a:lnTo>
                    <a:pt x="154" y="3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1" y="3"/>
                  </a:lnTo>
                  <a:lnTo>
                    <a:pt x="121" y="18"/>
                  </a:lnTo>
                  <a:lnTo>
                    <a:pt x="101" y="35"/>
                  </a:lnTo>
                  <a:lnTo>
                    <a:pt x="83" y="53"/>
                  </a:lnTo>
                  <a:lnTo>
                    <a:pt x="66" y="74"/>
                  </a:lnTo>
                  <a:lnTo>
                    <a:pt x="48" y="96"/>
                  </a:lnTo>
                  <a:lnTo>
                    <a:pt x="32" y="119"/>
                  </a:lnTo>
                  <a:lnTo>
                    <a:pt x="16" y="141"/>
                  </a:lnTo>
                  <a:lnTo>
                    <a:pt x="1" y="164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1" y="176"/>
                  </a:lnTo>
                  <a:lnTo>
                    <a:pt x="5" y="180"/>
                  </a:lnTo>
                  <a:lnTo>
                    <a:pt x="9" y="181"/>
                  </a:lnTo>
                  <a:lnTo>
                    <a:pt x="14" y="181"/>
                  </a:lnTo>
                  <a:lnTo>
                    <a:pt x="19" y="180"/>
                  </a:lnTo>
                  <a:lnTo>
                    <a:pt x="22" y="176"/>
                  </a:lnTo>
                  <a:lnTo>
                    <a:pt x="36" y="155"/>
                  </a:lnTo>
                  <a:lnTo>
                    <a:pt x="51" y="133"/>
                  </a:lnTo>
                  <a:lnTo>
                    <a:pt x="67" y="112"/>
                  </a:lnTo>
                  <a:lnTo>
                    <a:pt x="83" y="90"/>
                  </a:lnTo>
                  <a:lnTo>
                    <a:pt x="100" y="70"/>
                  </a:lnTo>
                  <a:lnTo>
                    <a:pt x="118" y="52"/>
                  </a:lnTo>
                  <a:lnTo>
                    <a:pt x="136" y="36"/>
                  </a:lnTo>
                  <a:lnTo>
                    <a:pt x="15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4020" y="1929"/>
              <a:ext cx="91" cy="102"/>
            </a:xfrm>
            <a:custGeom>
              <a:avLst/>
              <a:gdLst>
                <a:gd name="T0" fmla="*/ 5 w 182"/>
                <a:gd name="T1" fmla="*/ 182 h 204"/>
                <a:gd name="T2" fmla="*/ 2 w 182"/>
                <a:gd name="T3" fmla="*/ 186 h 204"/>
                <a:gd name="T4" fmla="*/ 0 w 182"/>
                <a:gd name="T5" fmla="*/ 190 h 204"/>
                <a:gd name="T6" fmla="*/ 0 w 182"/>
                <a:gd name="T7" fmla="*/ 196 h 204"/>
                <a:gd name="T8" fmla="*/ 2 w 182"/>
                <a:gd name="T9" fmla="*/ 199 h 204"/>
                <a:gd name="T10" fmla="*/ 6 w 182"/>
                <a:gd name="T11" fmla="*/ 203 h 204"/>
                <a:gd name="T12" fmla="*/ 11 w 182"/>
                <a:gd name="T13" fmla="*/ 204 h 204"/>
                <a:gd name="T14" fmla="*/ 16 w 182"/>
                <a:gd name="T15" fmla="*/ 204 h 204"/>
                <a:gd name="T16" fmla="*/ 20 w 182"/>
                <a:gd name="T17" fmla="*/ 202 h 204"/>
                <a:gd name="T18" fmla="*/ 35 w 182"/>
                <a:gd name="T19" fmla="*/ 189 h 204"/>
                <a:gd name="T20" fmla="*/ 49 w 182"/>
                <a:gd name="T21" fmla="*/ 175 h 204"/>
                <a:gd name="T22" fmla="*/ 63 w 182"/>
                <a:gd name="T23" fmla="*/ 160 h 204"/>
                <a:gd name="T24" fmla="*/ 77 w 182"/>
                <a:gd name="T25" fmla="*/ 145 h 204"/>
                <a:gd name="T26" fmla="*/ 90 w 182"/>
                <a:gd name="T27" fmla="*/ 130 h 204"/>
                <a:gd name="T28" fmla="*/ 104 w 182"/>
                <a:gd name="T29" fmla="*/ 114 h 204"/>
                <a:gd name="T30" fmla="*/ 116 w 182"/>
                <a:gd name="T31" fmla="*/ 98 h 204"/>
                <a:gd name="T32" fmla="*/ 129 w 182"/>
                <a:gd name="T33" fmla="*/ 82 h 204"/>
                <a:gd name="T34" fmla="*/ 178 w 182"/>
                <a:gd name="T35" fmla="*/ 20 h 204"/>
                <a:gd name="T36" fmla="*/ 181 w 182"/>
                <a:gd name="T37" fmla="*/ 16 h 204"/>
                <a:gd name="T38" fmla="*/ 182 w 182"/>
                <a:gd name="T39" fmla="*/ 11 h 204"/>
                <a:gd name="T40" fmla="*/ 181 w 182"/>
                <a:gd name="T41" fmla="*/ 6 h 204"/>
                <a:gd name="T42" fmla="*/ 177 w 182"/>
                <a:gd name="T43" fmla="*/ 3 h 204"/>
                <a:gd name="T44" fmla="*/ 174 w 182"/>
                <a:gd name="T45" fmla="*/ 0 h 204"/>
                <a:gd name="T46" fmla="*/ 169 w 182"/>
                <a:gd name="T47" fmla="*/ 0 h 204"/>
                <a:gd name="T48" fmla="*/ 165 w 182"/>
                <a:gd name="T49" fmla="*/ 1 h 204"/>
                <a:gd name="T50" fmla="*/ 161 w 182"/>
                <a:gd name="T51" fmla="*/ 4 h 204"/>
                <a:gd name="T52" fmla="*/ 109 w 182"/>
                <a:gd name="T53" fmla="*/ 67 h 204"/>
                <a:gd name="T54" fmla="*/ 97 w 182"/>
                <a:gd name="T55" fmla="*/ 83 h 204"/>
                <a:gd name="T56" fmla="*/ 85 w 182"/>
                <a:gd name="T57" fmla="*/ 98 h 204"/>
                <a:gd name="T58" fmla="*/ 73 w 182"/>
                <a:gd name="T59" fmla="*/ 114 h 204"/>
                <a:gd name="T60" fmla="*/ 60 w 182"/>
                <a:gd name="T61" fmla="*/ 129 h 204"/>
                <a:gd name="T62" fmla="*/ 46 w 182"/>
                <a:gd name="T63" fmla="*/ 143 h 204"/>
                <a:gd name="T64" fmla="*/ 33 w 182"/>
                <a:gd name="T65" fmla="*/ 157 h 204"/>
                <a:gd name="T66" fmla="*/ 20 w 182"/>
                <a:gd name="T67" fmla="*/ 171 h 204"/>
                <a:gd name="T68" fmla="*/ 5 w 182"/>
                <a:gd name="T69" fmla="*/ 18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04">
                  <a:moveTo>
                    <a:pt x="5" y="182"/>
                  </a:moveTo>
                  <a:lnTo>
                    <a:pt x="2" y="186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199"/>
                  </a:lnTo>
                  <a:lnTo>
                    <a:pt x="6" y="203"/>
                  </a:lnTo>
                  <a:lnTo>
                    <a:pt x="11" y="204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35" y="189"/>
                  </a:lnTo>
                  <a:lnTo>
                    <a:pt x="49" y="175"/>
                  </a:lnTo>
                  <a:lnTo>
                    <a:pt x="63" y="160"/>
                  </a:lnTo>
                  <a:lnTo>
                    <a:pt x="77" y="145"/>
                  </a:lnTo>
                  <a:lnTo>
                    <a:pt x="90" y="130"/>
                  </a:lnTo>
                  <a:lnTo>
                    <a:pt x="104" y="114"/>
                  </a:lnTo>
                  <a:lnTo>
                    <a:pt x="116" y="98"/>
                  </a:lnTo>
                  <a:lnTo>
                    <a:pt x="129" y="82"/>
                  </a:lnTo>
                  <a:lnTo>
                    <a:pt x="178" y="20"/>
                  </a:lnTo>
                  <a:lnTo>
                    <a:pt x="181" y="16"/>
                  </a:lnTo>
                  <a:lnTo>
                    <a:pt x="182" y="11"/>
                  </a:lnTo>
                  <a:lnTo>
                    <a:pt x="181" y="6"/>
                  </a:lnTo>
                  <a:lnTo>
                    <a:pt x="177" y="3"/>
                  </a:lnTo>
                  <a:lnTo>
                    <a:pt x="174" y="0"/>
                  </a:lnTo>
                  <a:lnTo>
                    <a:pt x="169" y="0"/>
                  </a:lnTo>
                  <a:lnTo>
                    <a:pt x="165" y="1"/>
                  </a:lnTo>
                  <a:lnTo>
                    <a:pt x="161" y="4"/>
                  </a:lnTo>
                  <a:lnTo>
                    <a:pt x="109" y="67"/>
                  </a:lnTo>
                  <a:lnTo>
                    <a:pt x="97" y="83"/>
                  </a:lnTo>
                  <a:lnTo>
                    <a:pt x="85" y="98"/>
                  </a:lnTo>
                  <a:lnTo>
                    <a:pt x="73" y="114"/>
                  </a:lnTo>
                  <a:lnTo>
                    <a:pt x="60" y="129"/>
                  </a:lnTo>
                  <a:lnTo>
                    <a:pt x="46" y="143"/>
                  </a:lnTo>
                  <a:lnTo>
                    <a:pt x="33" y="157"/>
                  </a:lnTo>
                  <a:lnTo>
                    <a:pt x="20" y="171"/>
                  </a:lnTo>
                  <a:lnTo>
                    <a:pt x="5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3634" y="1632"/>
              <a:ext cx="38" cy="23"/>
            </a:xfrm>
            <a:custGeom>
              <a:avLst/>
              <a:gdLst>
                <a:gd name="T0" fmla="*/ 57 w 75"/>
                <a:gd name="T1" fmla="*/ 45 h 47"/>
                <a:gd name="T2" fmla="*/ 63 w 75"/>
                <a:gd name="T3" fmla="*/ 47 h 47"/>
                <a:gd name="T4" fmla="*/ 67 w 75"/>
                <a:gd name="T5" fmla="*/ 45 h 47"/>
                <a:gd name="T6" fmla="*/ 72 w 75"/>
                <a:gd name="T7" fmla="*/ 43 h 47"/>
                <a:gd name="T8" fmla="*/ 74 w 75"/>
                <a:gd name="T9" fmla="*/ 40 h 47"/>
                <a:gd name="T10" fmla="*/ 75 w 75"/>
                <a:gd name="T11" fmla="*/ 35 h 47"/>
                <a:gd name="T12" fmla="*/ 75 w 75"/>
                <a:gd name="T13" fmla="*/ 30 h 47"/>
                <a:gd name="T14" fmla="*/ 73 w 75"/>
                <a:gd name="T15" fmla="*/ 27 h 47"/>
                <a:gd name="T16" fmla="*/ 70 w 75"/>
                <a:gd name="T17" fmla="*/ 25 h 47"/>
                <a:gd name="T18" fmla="*/ 43 w 75"/>
                <a:gd name="T19" fmla="*/ 13 h 47"/>
                <a:gd name="T20" fmla="*/ 36 w 75"/>
                <a:gd name="T21" fmla="*/ 11 h 47"/>
                <a:gd name="T22" fmla="*/ 30 w 75"/>
                <a:gd name="T23" fmla="*/ 9 h 47"/>
                <a:gd name="T24" fmla="*/ 25 w 75"/>
                <a:gd name="T25" fmla="*/ 6 h 47"/>
                <a:gd name="T26" fmla="*/ 21 w 75"/>
                <a:gd name="T27" fmla="*/ 4 h 47"/>
                <a:gd name="T28" fmla="*/ 18 w 75"/>
                <a:gd name="T29" fmla="*/ 2 h 47"/>
                <a:gd name="T30" fmla="*/ 13 w 75"/>
                <a:gd name="T31" fmla="*/ 0 h 47"/>
                <a:gd name="T32" fmla="*/ 7 w 75"/>
                <a:gd name="T33" fmla="*/ 2 h 47"/>
                <a:gd name="T34" fmla="*/ 4 w 75"/>
                <a:gd name="T35" fmla="*/ 4 h 47"/>
                <a:gd name="T36" fmla="*/ 2 w 75"/>
                <a:gd name="T37" fmla="*/ 7 h 47"/>
                <a:gd name="T38" fmla="*/ 0 w 75"/>
                <a:gd name="T39" fmla="*/ 12 h 47"/>
                <a:gd name="T40" fmla="*/ 2 w 75"/>
                <a:gd name="T41" fmla="*/ 17 h 47"/>
                <a:gd name="T42" fmla="*/ 4 w 75"/>
                <a:gd name="T43" fmla="*/ 21 h 47"/>
                <a:gd name="T44" fmla="*/ 10 w 75"/>
                <a:gd name="T45" fmla="*/ 26 h 47"/>
                <a:gd name="T46" fmla="*/ 18 w 75"/>
                <a:gd name="T47" fmla="*/ 29 h 47"/>
                <a:gd name="T48" fmla="*/ 27 w 75"/>
                <a:gd name="T49" fmla="*/ 33 h 47"/>
                <a:gd name="T50" fmla="*/ 36 w 75"/>
                <a:gd name="T51" fmla="*/ 36 h 47"/>
                <a:gd name="T52" fmla="*/ 57 w 75"/>
                <a:gd name="T5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47">
                  <a:moveTo>
                    <a:pt x="57" y="45"/>
                  </a:moveTo>
                  <a:lnTo>
                    <a:pt x="63" y="47"/>
                  </a:lnTo>
                  <a:lnTo>
                    <a:pt x="67" y="45"/>
                  </a:lnTo>
                  <a:lnTo>
                    <a:pt x="72" y="43"/>
                  </a:lnTo>
                  <a:lnTo>
                    <a:pt x="74" y="40"/>
                  </a:lnTo>
                  <a:lnTo>
                    <a:pt x="75" y="35"/>
                  </a:lnTo>
                  <a:lnTo>
                    <a:pt x="75" y="30"/>
                  </a:lnTo>
                  <a:lnTo>
                    <a:pt x="73" y="27"/>
                  </a:lnTo>
                  <a:lnTo>
                    <a:pt x="70" y="25"/>
                  </a:lnTo>
                  <a:lnTo>
                    <a:pt x="43" y="13"/>
                  </a:lnTo>
                  <a:lnTo>
                    <a:pt x="36" y="11"/>
                  </a:lnTo>
                  <a:lnTo>
                    <a:pt x="30" y="9"/>
                  </a:lnTo>
                  <a:lnTo>
                    <a:pt x="25" y="6"/>
                  </a:lnTo>
                  <a:lnTo>
                    <a:pt x="21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10" y="26"/>
                  </a:lnTo>
                  <a:lnTo>
                    <a:pt x="18" y="29"/>
                  </a:lnTo>
                  <a:lnTo>
                    <a:pt x="27" y="33"/>
                  </a:lnTo>
                  <a:lnTo>
                    <a:pt x="36" y="36"/>
                  </a:lnTo>
                  <a:lnTo>
                    <a:pt x="5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3642" y="1569"/>
              <a:ext cx="35" cy="43"/>
            </a:xfrm>
            <a:custGeom>
              <a:avLst/>
              <a:gdLst>
                <a:gd name="T0" fmla="*/ 67 w 71"/>
                <a:gd name="T1" fmla="*/ 67 h 86"/>
                <a:gd name="T2" fmla="*/ 21 w 71"/>
                <a:gd name="T3" fmla="*/ 4 h 86"/>
                <a:gd name="T4" fmla="*/ 18 w 71"/>
                <a:gd name="T5" fmla="*/ 1 h 86"/>
                <a:gd name="T6" fmla="*/ 13 w 71"/>
                <a:gd name="T7" fmla="*/ 0 h 86"/>
                <a:gd name="T8" fmla="*/ 8 w 71"/>
                <a:gd name="T9" fmla="*/ 0 h 86"/>
                <a:gd name="T10" fmla="*/ 5 w 71"/>
                <a:gd name="T11" fmla="*/ 2 h 86"/>
                <a:gd name="T12" fmla="*/ 2 w 71"/>
                <a:gd name="T13" fmla="*/ 6 h 86"/>
                <a:gd name="T14" fmla="*/ 0 w 71"/>
                <a:gd name="T15" fmla="*/ 10 h 86"/>
                <a:gd name="T16" fmla="*/ 0 w 71"/>
                <a:gd name="T17" fmla="*/ 15 h 86"/>
                <a:gd name="T18" fmla="*/ 3 w 71"/>
                <a:gd name="T19" fmla="*/ 19 h 86"/>
                <a:gd name="T20" fmla="*/ 48 w 71"/>
                <a:gd name="T21" fmla="*/ 80 h 86"/>
                <a:gd name="T22" fmla="*/ 49 w 71"/>
                <a:gd name="T23" fmla="*/ 82 h 86"/>
                <a:gd name="T24" fmla="*/ 52 w 71"/>
                <a:gd name="T25" fmla="*/ 85 h 86"/>
                <a:gd name="T26" fmla="*/ 57 w 71"/>
                <a:gd name="T27" fmla="*/ 86 h 86"/>
                <a:gd name="T28" fmla="*/ 61 w 71"/>
                <a:gd name="T29" fmla="*/ 86 h 86"/>
                <a:gd name="T30" fmla="*/ 66 w 71"/>
                <a:gd name="T31" fmla="*/ 85 h 86"/>
                <a:gd name="T32" fmla="*/ 68 w 71"/>
                <a:gd name="T33" fmla="*/ 82 h 86"/>
                <a:gd name="T34" fmla="*/ 71 w 71"/>
                <a:gd name="T35" fmla="*/ 77 h 86"/>
                <a:gd name="T36" fmla="*/ 71 w 71"/>
                <a:gd name="T37" fmla="*/ 72 h 86"/>
                <a:gd name="T38" fmla="*/ 68 w 71"/>
                <a:gd name="T39" fmla="*/ 68 h 86"/>
                <a:gd name="T40" fmla="*/ 67 w 71"/>
                <a:gd name="T41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86">
                  <a:moveTo>
                    <a:pt x="67" y="67"/>
                  </a:moveTo>
                  <a:lnTo>
                    <a:pt x="21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48" y="80"/>
                  </a:lnTo>
                  <a:lnTo>
                    <a:pt x="49" y="82"/>
                  </a:lnTo>
                  <a:lnTo>
                    <a:pt x="52" y="85"/>
                  </a:lnTo>
                  <a:lnTo>
                    <a:pt x="57" y="86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68" y="82"/>
                  </a:lnTo>
                  <a:lnTo>
                    <a:pt x="71" y="77"/>
                  </a:lnTo>
                  <a:lnTo>
                    <a:pt x="71" y="72"/>
                  </a:lnTo>
                  <a:lnTo>
                    <a:pt x="68" y="68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3694" y="1529"/>
              <a:ext cx="19" cy="58"/>
            </a:xfrm>
            <a:custGeom>
              <a:avLst/>
              <a:gdLst>
                <a:gd name="T0" fmla="*/ 0 w 38"/>
                <a:gd name="T1" fmla="*/ 101 h 117"/>
                <a:gd name="T2" fmla="*/ 0 w 38"/>
                <a:gd name="T3" fmla="*/ 105 h 117"/>
                <a:gd name="T4" fmla="*/ 1 w 38"/>
                <a:gd name="T5" fmla="*/ 110 h 117"/>
                <a:gd name="T6" fmla="*/ 3 w 38"/>
                <a:gd name="T7" fmla="*/ 113 h 117"/>
                <a:gd name="T8" fmla="*/ 8 w 38"/>
                <a:gd name="T9" fmla="*/ 116 h 117"/>
                <a:gd name="T10" fmla="*/ 13 w 38"/>
                <a:gd name="T11" fmla="*/ 117 h 117"/>
                <a:gd name="T12" fmla="*/ 17 w 38"/>
                <a:gd name="T13" fmla="*/ 114 h 117"/>
                <a:gd name="T14" fmla="*/ 21 w 38"/>
                <a:gd name="T15" fmla="*/ 112 h 117"/>
                <a:gd name="T16" fmla="*/ 23 w 38"/>
                <a:gd name="T17" fmla="*/ 107 h 117"/>
                <a:gd name="T18" fmla="*/ 25 w 38"/>
                <a:gd name="T19" fmla="*/ 97 h 117"/>
                <a:gd name="T20" fmla="*/ 28 w 38"/>
                <a:gd name="T21" fmla="*/ 86 h 117"/>
                <a:gd name="T22" fmla="*/ 29 w 38"/>
                <a:gd name="T23" fmla="*/ 74 h 117"/>
                <a:gd name="T24" fmla="*/ 29 w 38"/>
                <a:gd name="T25" fmla="*/ 63 h 117"/>
                <a:gd name="T26" fmla="*/ 30 w 38"/>
                <a:gd name="T27" fmla="*/ 50 h 117"/>
                <a:gd name="T28" fmla="*/ 31 w 38"/>
                <a:gd name="T29" fmla="*/ 38 h 117"/>
                <a:gd name="T30" fmla="*/ 33 w 38"/>
                <a:gd name="T31" fmla="*/ 28 h 117"/>
                <a:gd name="T32" fmla="*/ 37 w 38"/>
                <a:gd name="T33" fmla="*/ 18 h 117"/>
                <a:gd name="T34" fmla="*/ 38 w 38"/>
                <a:gd name="T35" fmla="*/ 13 h 117"/>
                <a:gd name="T36" fmla="*/ 38 w 38"/>
                <a:gd name="T37" fmla="*/ 8 h 117"/>
                <a:gd name="T38" fmla="*/ 36 w 38"/>
                <a:gd name="T39" fmla="*/ 5 h 117"/>
                <a:gd name="T40" fmla="*/ 31 w 38"/>
                <a:gd name="T41" fmla="*/ 2 h 117"/>
                <a:gd name="T42" fmla="*/ 27 w 38"/>
                <a:gd name="T43" fmla="*/ 0 h 117"/>
                <a:gd name="T44" fmla="*/ 22 w 38"/>
                <a:gd name="T45" fmla="*/ 2 h 117"/>
                <a:gd name="T46" fmla="*/ 18 w 38"/>
                <a:gd name="T47" fmla="*/ 4 h 117"/>
                <a:gd name="T48" fmla="*/ 15 w 38"/>
                <a:gd name="T49" fmla="*/ 7 h 117"/>
                <a:gd name="T50" fmla="*/ 10 w 38"/>
                <a:gd name="T51" fmla="*/ 20 h 117"/>
                <a:gd name="T52" fmla="*/ 7 w 38"/>
                <a:gd name="T53" fmla="*/ 34 h 117"/>
                <a:gd name="T54" fmla="*/ 6 w 38"/>
                <a:gd name="T55" fmla="*/ 48 h 117"/>
                <a:gd name="T56" fmla="*/ 6 w 38"/>
                <a:gd name="T57" fmla="*/ 61 h 117"/>
                <a:gd name="T58" fmla="*/ 5 w 38"/>
                <a:gd name="T59" fmla="*/ 72 h 117"/>
                <a:gd name="T60" fmla="*/ 5 w 38"/>
                <a:gd name="T61" fmla="*/ 82 h 117"/>
                <a:gd name="T62" fmla="*/ 2 w 38"/>
                <a:gd name="T63" fmla="*/ 91 h 117"/>
                <a:gd name="T64" fmla="*/ 0 w 38"/>
                <a:gd name="T65" fmla="*/ 10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117">
                  <a:moveTo>
                    <a:pt x="0" y="101"/>
                  </a:moveTo>
                  <a:lnTo>
                    <a:pt x="0" y="105"/>
                  </a:lnTo>
                  <a:lnTo>
                    <a:pt x="1" y="110"/>
                  </a:lnTo>
                  <a:lnTo>
                    <a:pt x="3" y="113"/>
                  </a:lnTo>
                  <a:lnTo>
                    <a:pt x="8" y="116"/>
                  </a:lnTo>
                  <a:lnTo>
                    <a:pt x="13" y="117"/>
                  </a:lnTo>
                  <a:lnTo>
                    <a:pt x="17" y="114"/>
                  </a:lnTo>
                  <a:lnTo>
                    <a:pt x="21" y="112"/>
                  </a:lnTo>
                  <a:lnTo>
                    <a:pt x="23" y="107"/>
                  </a:lnTo>
                  <a:lnTo>
                    <a:pt x="25" y="97"/>
                  </a:lnTo>
                  <a:lnTo>
                    <a:pt x="28" y="86"/>
                  </a:lnTo>
                  <a:lnTo>
                    <a:pt x="29" y="74"/>
                  </a:lnTo>
                  <a:lnTo>
                    <a:pt x="29" y="63"/>
                  </a:lnTo>
                  <a:lnTo>
                    <a:pt x="30" y="50"/>
                  </a:lnTo>
                  <a:lnTo>
                    <a:pt x="31" y="38"/>
                  </a:lnTo>
                  <a:lnTo>
                    <a:pt x="33" y="28"/>
                  </a:lnTo>
                  <a:lnTo>
                    <a:pt x="37" y="18"/>
                  </a:lnTo>
                  <a:lnTo>
                    <a:pt x="38" y="13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0" y="20"/>
                  </a:lnTo>
                  <a:lnTo>
                    <a:pt x="7" y="34"/>
                  </a:lnTo>
                  <a:lnTo>
                    <a:pt x="6" y="48"/>
                  </a:lnTo>
                  <a:lnTo>
                    <a:pt x="6" y="61"/>
                  </a:lnTo>
                  <a:lnTo>
                    <a:pt x="5" y="72"/>
                  </a:lnTo>
                  <a:lnTo>
                    <a:pt x="5" y="82"/>
                  </a:lnTo>
                  <a:lnTo>
                    <a:pt x="2" y="9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3736" y="1548"/>
              <a:ext cx="54" cy="60"/>
            </a:xfrm>
            <a:custGeom>
              <a:avLst/>
              <a:gdLst>
                <a:gd name="T0" fmla="*/ 57 w 108"/>
                <a:gd name="T1" fmla="*/ 79 h 121"/>
                <a:gd name="T2" fmla="*/ 69 w 108"/>
                <a:gd name="T3" fmla="*/ 61 h 121"/>
                <a:gd name="T4" fmla="*/ 78 w 108"/>
                <a:gd name="T5" fmla="*/ 51 h 121"/>
                <a:gd name="T6" fmla="*/ 106 w 108"/>
                <a:gd name="T7" fmla="*/ 21 h 121"/>
                <a:gd name="T8" fmla="*/ 108 w 108"/>
                <a:gd name="T9" fmla="*/ 16 h 121"/>
                <a:gd name="T10" fmla="*/ 108 w 108"/>
                <a:gd name="T11" fmla="*/ 12 h 121"/>
                <a:gd name="T12" fmla="*/ 107 w 108"/>
                <a:gd name="T13" fmla="*/ 7 h 121"/>
                <a:gd name="T14" fmla="*/ 105 w 108"/>
                <a:gd name="T15" fmla="*/ 4 h 121"/>
                <a:gd name="T16" fmla="*/ 101 w 108"/>
                <a:gd name="T17" fmla="*/ 1 h 121"/>
                <a:gd name="T18" fmla="*/ 97 w 108"/>
                <a:gd name="T19" fmla="*/ 0 h 121"/>
                <a:gd name="T20" fmla="*/ 92 w 108"/>
                <a:gd name="T21" fmla="*/ 1 h 121"/>
                <a:gd name="T22" fmla="*/ 89 w 108"/>
                <a:gd name="T23" fmla="*/ 4 h 121"/>
                <a:gd name="T24" fmla="*/ 60 w 108"/>
                <a:gd name="T25" fmla="*/ 36 h 121"/>
                <a:gd name="T26" fmla="*/ 52 w 108"/>
                <a:gd name="T27" fmla="*/ 46 h 121"/>
                <a:gd name="T28" fmla="*/ 50 w 108"/>
                <a:gd name="T29" fmla="*/ 49 h 121"/>
                <a:gd name="T30" fmla="*/ 45 w 108"/>
                <a:gd name="T31" fmla="*/ 56 h 121"/>
                <a:gd name="T32" fmla="*/ 39 w 108"/>
                <a:gd name="T33" fmla="*/ 61 h 121"/>
                <a:gd name="T34" fmla="*/ 37 w 108"/>
                <a:gd name="T35" fmla="*/ 65 h 121"/>
                <a:gd name="T36" fmla="*/ 30 w 108"/>
                <a:gd name="T37" fmla="*/ 75 h 121"/>
                <a:gd name="T38" fmla="*/ 22 w 108"/>
                <a:gd name="T39" fmla="*/ 85 h 121"/>
                <a:gd name="T40" fmla="*/ 14 w 108"/>
                <a:gd name="T41" fmla="*/ 93 h 121"/>
                <a:gd name="T42" fmla="*/ 6 w 108"/>
                <a:gd name="T43" fmla="*/ 99 h 121"/>
                <a:gd name="T44" fmla="*/ 2 w 108"/>
                <a:gd name="T45" fmla="*/ 103 h 121"/>
                <a:gd name="T46" fmla="*/ 0 w 108"/>
                <a:gd name="T47" fmla="*/ 106 h 121"/>
                <a:gd name="T48" fmla="*/ 0 w 108"/>
                <a:gd name="T49" fmla="*/ 111 h 121"/>
                <a:gd name="T50" fmla="*/ 1 w 108"/>
                <a:gd name="T51" fmla="*/ 115 h 121"/>
                <a:gd name="T52" fmla="*/ 4 w 108"/>
                <a:gd name="T53" fmla="*/ 119 h 121"/>
                <a:gd name="T54" fmla="*/ 8 w 108"/>
                <a:gd name="T55" fmla="*/ 121 h 121"/>
                <a:gd name="T56" fmla="*/ 13 w 108"/>
                <a:gd name="T57" fmla="*/ 121 h 121"/>
                <a:gd name="T58" fmla="*/ 17 w 108"/>
                <a:gd name="T59" fmla="*/ 120 h 121"/>
                <a:gd name="T60" fmla="*/ 23 w 108"/>
                <a:gd name="T61" fmla="*/ 117 h 121"/>
                <a:gd name="T62" fmla="*/ 29 w 108"/>
                <a:gd name="T63" fmla="*/ 112 h 121"/>
                <a:gd name="T64" fmla="*/ 33 w 108"/>
                <a:gd name="T65" fmla="*/ 107 h 121"/>
                <a:gd name="T66" fmla="*/ 39 w 108"/>
                <a:gd name="T67" fmla="*/ 103 h 121"/>
                <a:gd name="T68" fmla="*/ 44 w 108"/>
                <a:gd name="T69" fmla="*/ 97 h 121"/>
                <a:gd name="T70" fmla="*/ 47 w 108"/>
                <a:gd name="T71" fmla="*/ 91 h 121"/>
                <a:gd name="T72" fmla="*/ 52 w 108"/>
                <a:gd name="T73" fmla="*/ 84 h 121"/>
                <a:gd name="T74" fmla="*/ 57 w 108"/>
                <a:gd name="T75" fmla="*/ 7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21">
                  <a:moveTo>
                    <a:pt x="57" y="79"/>
                  </a:moveTo>
                  <a:lnTo>
                    <a:pt x="69" y="61"/>
                  </a:lnTo>
                  <a:lnTo>
                    <a:pt x="78" y="51"/>
                  </a:lnTo>
                  <a:lnTo>
                    <a:pt x="106" y="21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07" y="7"/>
                  </a:lnTo>
                  <a:lnTo>
                    <a:pt x="105" y="4"/>
                  </a:lnTo>
                  <a:lnTo>
                    <a:pt x="101" y="1"/>
                  </a:lnTo>
                  <a:lnTo>
                    <a:pt x="97" y="0"/>
                  </a:lnTo>
                  <a:lnTo>
                    <a:pt x="92" y="1"/>
                  </a:lnTo>
                  <a:lnTo>
                    <a:pt x="89" y="4"/>
                  </a:lnTo>
                  <a:lnTo>
                    <a:pt x="60" y="36"/>
                  </a:lnTo>
                  <a:lnTo>
                    <a:pt x="52" y="46"/>
                  </a:lnTo>
                  <a:lnTo>
                    <a:pt x="50" y="49"/>
                  </a:lnTo>
                  <a:lnTo>
                    <a:pt x="45" y="56"/>
                  </a:lnTo>
                  <a:lnTo>
                    <a:pt x="39" y="61"/>
                  </a:lnTo>
                  <a:lnTo>
                    <a:pt x="37" y="65"/>
                  </a:lnTo>
                  <a:lnTo>
                    <a:pt x="30" y="75"/>
                  </a:lnTo>
                  <a:lnTo>
                    <a:pt x="22" y="85"/>
                  </a:lnTo>
                  <a:lnTo>
                    <a:pt x="14" y="93"/>
                  </a:lnTo>
                  <a:lnTo>
                    <a:pt x="6" y="99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5"/>
                  </a:lnTo>
                  <a:lnTo>
                    <a:pt x="4" y="119"/>
                  </a:lnTo>
                  <a:lnTo>
                    <a:pt x="8" y="121"/>
                  </a:lnTo>
                  <a:lnTo>
                    <a:pt x="13" y="121"/>
                  </a:lnTo>
                  <a:lnTo>
                    <a:pt x="17" y="120"/>
                  </a:lnTo>
                  <a:lnTo>
                    <a:pt x="23" y="117"/>
                  </a:lnTo>
                  <a:lnTo>
                    <a:pt x="29" y="112"/>
                  </a:lnTo>
                  <a:lnTo>
                    <a:pt x="33" y="107"/>
                  </a:lnTo>
                  <a:lnTo>
                    <a:pt x="39" y="103"/>
                  </a:lnTo>
                  <a:lnTo>
                    <a:pt x="44" y="97"/>
                  </a:lnTo>
                  <a:lnTo>
                    <a:pt x="47" y="91"/>
                  </a:lnTo>
                  <a:lnTo>
                    <a:pt x="52" y="84"/>
                  </a:lnTo>
                  <a:lnTo>
                    <a:pt x="5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667" y="1672"/>
              <a:ext cx="35" cy="44"/>
            </a:xfrm>
            <a:custGeom>
              <a:avLst/>
              <a:gdLst>
                <a:gd name="T0" fmla="*/ 47 w 69"/>
                <a:gd name="T1" fmla="*/ 5 h 89"/>
                <a:gd name="T2" fmla="*/ 32 w 69"/>
                <a:gd name="T3" fmla="*/ 22 h 89"/>
                <a:gd name="T4" fmla="*/ 22 w 69"/>
                <a:gd name="T5" fmla="*/ 34 h 89"/>
                <a:gd name="T6" fmla="*/ 13 w 69"/>
                <a:gd name="T7" fmla="*/ 47 h 89"/>
                <a:gd name="T8" fmla="*/ 5 w 69"/>
                <a:gd name="T9" fmla="*/ 61 h 89"/>
                <a:gd name="T10" fmla="*/ 0 w 69"/>
                <a:gd name="T11" fmla="*/ 75 h 89"/>
                <a:gd name="T12" fmla="*/ 0 w 69"/>
                <a:gd name="T13" fmla="*/ 79 h 89"/>
                <a:gd name="T14" fmla="*/ 2 w 69"/>
                <a:gd name="T15" fmla="*/ 84 h 89"/>
                <a:gd name="T16" fmla="*/ 6 w 69"/>
                <a:gd name="T17" fmla="*/ 87 h 89"/>
                <a:gd name="T18" fmla="*/ 9 w 69"/>
                <a:gd name="T19" fmla="*/ 89 h 89"/>
                <a:gd name="T20" fmla="*/ 14 w 69"/>
                <a:gd name="T21" fmla="*/ 89 h 89"/>
                <a:gd name="T22" fmla="*/ 18 w 69"/>
                <a:gd name="T23" fmla="*/ 87 h 89"/>
                <a:gd name="T24" fmla="*/ 22 w 69"/>
                <a:gd name="T25" fmla="*/ 84 h 89"/>
                <a:gd name="T26" fmla="*/ 23 w 69"/>
                <a:gd name="T27" fmla="*/ 79 h 89"/>
                <a:gd name="T28" fmla="*/ 27 w 69"/>
                <a:gd name="T29" fmla="*/ 69 h 89"/>
                <a:gd name="T30" fmla="*/ 33 w 69"/>
                <a:gd name="T31" fmla="*/ 59 h 89"/>
                <a:gd name="T32" fmla="*/ 42 w 69"/>
                <a:gd name="T33" fmla="*/ 48 h 89"/>
                <a:gd name="T34" fmla="*/ 51 w 69"/>
                <a:gd name="T35" fmla="*/ 38 h 89"/>
                <a:gd name="T36" fmla="*/ 67 w 69"/>
                <a:gd name="T37" fmla="*/ 18 h 89"/>
                <a:gd name="T38" fmla="*/ 69 w 69"/>
                <a:gd name="T39" fmla="*/ 15 h 89"/>
                <a:gd name="T40" fmla="*/ 69 w 69"/>
                <a:gd name="T41" fmla="*/ 10 h 89"/>
                <a:gd name="T42" fmla="*/ 67 w 69"/>
                <a:gd name="T43" fmla="*/ 6 h 89"/>
                <a:gd name="T44" fmla="*/ 65 w 69"/>
                <a:gd name="T45" fmla="*/ 2 h 89"/>
                <a:gd name="T46" fmla="*/ 60 w 69"/>
                <a:gd name="T47" fmla="*/ 0 h 89"/>
                <a:gd name="T48" fmla="*/ 55 w 69"/>
                <a:gd name="T49" fmla="*/ 0 h 89"/>
                <a:gd name="T50" fmla="*/ 51 w 69"/>
                <a:gd name="T51" fmla="*/ 2 h 89"/>
                <a:gd name="T52" fmla="*/ 47 w 69"/>
                <a:gd name="T53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89">
                  <a:moveTo>
                    <a:pt x="47" y="5"/>
                  </a:moveTo>
                  <a:lnTo>
                    <a:pt x="32" y="22"/>
                  </a:lnTo>
                  <a:lnTo>
                    <a:pt x="22" y="34"/>
                  </a:lnTo>
                  <a:lnTo>
                    <a:pt x="13" y="47"/>
                  </a:lnTo>
                  <a:lnTo>
                    <a:pt x="5" y="61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6" y="87"/>
                  </a:lnTo>
                  <a:lnTo>
                    <a:pt x="9" y="89"/>
                  </a:lnTo>
                  <a:lnTo>
                    <a:pt x="14" y="89"/>
                  </a:lnTo>
                  <a:lnTo>
                    <a:pt x="18" y="87"/>
                  </a:lnTo>
                  <a:lnTo>
                    <a:pt x="22" y="84"/>
                  </a:lnTo>
                  <a:lnTo>
                    <a:pt x="23" y="79"/>
                  </a:lnTo>
                  <a:lnTo>
                    <a:pt x="27" y="69"/>
                  </a:lnTo>
                  <a:lnTo>
                    <a:pt x="33" y="59"/>
                  </a:lnTo>
                  <a:lnTo>
                    <a:pt x="42" y="48"/>
                  </a:lnTo>
                  <a:lnTo>
                    <a:pt x="51" y="38"/>
                  </a:lnTo>
                  <a:lnTo>
                    <a:pt x="67" y="18"/>
                  </a:lnTo>
                  <a:lnTo>
                    <a:pt x="69" y="15"/>
                  </a:lnTo>
                  <a:lnTo>
                    <a:pt x="69" y="10"/>
                  </a:lnTo>
                  <a:lnTo>
                    <a:pt x="67" y="6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3742" y="1623"/>
              <a:ext cx="61" cy="13"/>
            </a:xfrm>
            <a:custGeom>
              <a:avLst/>
              <a:gdLst>
                <a:gd name="T0" fmla="*/ 13 w 122"/>
                <a:gd name="T1" fmla="*/ 24 h 27"/>
                <a:gd name="T2" fmla="*/ 17 w 122"/>
                <a:gd name="T3" fmla="*/ 24 h 27"/>
                <a:gd name="T4" fmla="*/ 22 w 122"/>
                <a:gd name="T5" fmla="*/ 23 h 27"/>
                <a:gd name="T6" fmla="*/ 26 w 122"/>
                <a:gd name="T7" fmla="*/ 23 h 27"/>
                <a:gd name="T8" fmla="*/ 31 w 122"/>
                <a:gd name="T9" fmla="*/ 23 h 27"/>
                <a:gd name="T10" fmla="*/ 36 w 122"/>
                <a:gd name="T11" fmla="*/ 23 h 27"/>
                <a:gd name="T12" fmla="*/ 39 w 122"/>
                <a:gd name="T13" fmla="*/ 23 h 27"/>
                <a:gd name="T14" fmla="*/ 44 w 122"/>
                <a:gd name="T15" fmla="*/ 24 h 27"/>
                <a:gd name="T16" fmla="*/ 48 w 122"/>
                <a:gd name="T17" fmla="*/ 24 h 27"/>
                <a:gd name="T18" fmla="*/ 66 w 122"/>
                <a:gd name="T19" fmla="*/ 27 h 27"/>
                <a:gd name="T20" fmla="*/ 84 w 122"/>
                <a:gd name="T21" fmla="*/ 25 h 27"/>
                <a:gd name="T22" fmla="*/ 90 w 122"/>
                <a:gd name="T23" fmla="*/ 24 h 27"/>
                <a:gd name="T24" fmla="*/ 97 w 122"/>
                <a:gd name="T25" fmla="*/ 24 h 27"/>
                <a:gd name="T26" fmla="*/ 101 w 122"/>
                <a:gd name="T27" fmla="*/ 24 h 27"/>
                <a:gd name="T28" fmla="*/ 106 w 122"/>
                <a:gd name="T29" fmla="*/ 25 h 27"/>
                <a:gd name="T30" fmla="*/ 110 w 122"/>
                <a:gd name="T31" fmla="*/ 27 h 27"/>
                <a:gd name="T32" fmla="*/ 115 w 122"/>
                <a:gd name="T33" fmla="*/ 25 h 27"/>
                <a:gd name="T34" fmla="*/ 119 w 122"/>
                <a:gd name="T35" fmla="*/ 22 h 27"/>
                <a:gd name="T36" fmla="*/ 121 w 122"/>
                <a:gd name="T37" fmla="*/ 18 h 27"/>
                <a:gd name="T38" fmla="*/ 122 w 122"/>
                <a:gd name="T39" fmla="*/ 14 h 27"/>
                <a:gd name="T40" fmla="*/ 121 w 122"/>
                <a:gd name="T41" fmla="*/ 8 h 27"/>
                <a:gd name="T42" fmla="*/ 117 w 122"/>
                <a:gd name="T43" fmla="*/ 5 h 27"/>
                <a:gd name="T44" fmla="*/ 114 w 122"/>
                <a:gd name="T45" fmla="*/ 2 h 27"/>
                <a:gd name="T46" fmla="*/ 107 w 122"/>
                <a:gd name="T47" fmla="*/ 1 h 27"/>
                <a:gd name="T48" fmla="*/ 99 w 122"/>
                <a:gd name="T49" fmla="*/ 0 h 27"/>
                <a:gd name="T50" fmla="*/ 91 w 122"/>
                <a:gd name="T51" fmla="*/ 0 h 27"/>
                <a:gd name="T52" fmla="*/ 83 w 122"/>
                <a:gd name="T53" fmla="*/ 1 h 27"/>
                <a:gd name="T54" fmla="*/ 67 w 122"/>
                <a:gd name="T55" fmla="*/ 2 h 27"/>
                <a:gd name="T56" fmla="*/ 64 w 122"/>
                <a:gd name="T57" fmla="*/ 2 h 27"/>
                <a:gd name="T58" fmla="*/ 59 w 122"/>
                <a:gd name="T59" fmla="*/ 1 h 27"/>
                <a:gd name="T60" fmla="*/ 53 w 122"/>
                <a:gd name="T61" fmla="*/ 1 h 27"/>
                <a:gd name="T62" fmla="*/ 51 w 122"/>
                <a:gd name="T63" fmla="*/ 1 h 27"/>
                <a:gd name="T64" fmla="*/ 46 w 122"/>
                <a:gd name="T65" fmla="*/ 1 h 27"/>
                <a:gd name="T66" fmla="*/ 41 w 122"/>
                <a:gd name="T67" fmla="*/ 0 h 27"/>
                <a:gd name="T68" fmla="*/ 37 w 122"/>
                <a:gd name="T69" fmla="*/ 0 h 27"/>
                <a:gd name="T70" fmla="*/ 31 w 122"/>
                <a:gd name="T71" fmla="*/ 0 h 27"/>
                <a:gd name="T72" fmla="*/ 26 w 122"/>
                <a:gd name="T73" fmla="*/ 0 h 27"/>
                <a:gd name="T74" fmla="*/ 21 w 122"/>
                <a:gd name="T75" fmla="*/ 0 h 27"/>
                <a:gd name="T76" fmla="*/ 16 w 122"/>
                <a:gd name="T77" fmla="*/ 0 h 27"/>
                <a:gd name="T78" fmla="*/ 10 w 122"/>
                <a:gd name="T79" fmla="*/ 0 h 27"/>
                <a:gd name="T80" fmla="*/ 6 w 122"/>
                <a:gd name="T81" fmla="*/ 1 h 27"/>
                <a:gd name="T82" fmla="*/ 2 w 122"/>
                <a:gd name="T83" fmla="*/ 5 h 27"/>
                <a:gd name="T84" fmla="*/ 0 w 122"/>
                <a:gd name="T85" fmla="*/ 9 h 27"/>
                <a:gd name="T86" fmla="*/ 0 w 122"/>
                <a:gd name="T87" fmla="*/ 14 h 27"/>
                <a:gd name="T88" fmla="*/ 1 w 122"/>
                <a:gd name="T89" fmla="*/ 18 h 27"/>
                <a:gd name="T90" fmla="*/ 5 w 122"/>
                <a:gd name="T91" fmla="*/ 21 h 27"/>
                <a:gd name="T92" fmla="*/ 8 w 122"/>
                <a:gd name="T93" fmla="*/ 23 h 27"/>
                <a:gd name="T94" fmla="*/ 13 w 122"/>
                <a:gd name="T9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" h="27">
                  <a:moveTo>
                    <a:pt x="13" y="24"/>
                  </a:moveTo>
                  <a:lnTo>
                    <a:pt x="17" y="24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1" y="23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6" y="27"/>
                  </a:lnTo>
                  <a:lnTo>
                    <a:pt x="84" y="25"/>
                  </a:lnTo>
                  <a:lnTo>
                    <a:pt x="90" y="24"/>
                  </a:lnTo>
                  <a:lnTo>
                    <a:pt x="97" y="24"/>
                  </a:lnTo>
                  <a:lnTo>
                    <a:pt x="101" y="24"/>
                  </a:lnTo>
                  <a:lnTo>
                    <a:pt x="106" y="25"/>
                  </a:lnTo>
                  <a:lnTo>
                    <a:pt x="110" y="27"/>
                  </a:lnTo>
                  <a:lnTo>
                    <a:pt x="115" y="25"/>
                  </a:lnTo>
                  <a:lnTo>
                    <a:pt x="119" y="22"/>
                  </a:lnTo>
                  <a:lnTo>
                    <a:pt x="121" y="18"/>
                  </a:lnTo>
                  <a:lnTo>
                    <a:pt x="122" y="14"/>
                  </a:lnTo>
                  <a:lnTo>
                    <a:pt x="121" y="8"/>
                  </a:lnTo>
                  <a:lnTo>
                    <a:pt x="117" y="5"/>
                  </a:lnTo>
                  <a:lnTo>
                    <a:pt x="114" y="2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923" y="1803"/>
              <a:ext cx="42" cy="40"/>
            </a:xfrm>
            <a:custGeom>
              <a:avLst/>
              <a:gdLst>
                <a:gd name="T0" fmla="*/ 14 w 82"/>
                <a:gd name="T1" fmla="*/ 13 h 82"/>
                <a:gd name="T2" fmla="*/ 13 w 82"/>
                <a:gd name="T3" fmla="*/ 13 h 82"/>
                <a:gd name="T4" fmla="*/ 10 w 82"/>
                <a:gd name="T5" fmla="*/ 15 h 82"/>
                <a:gd name="T6" fmla="*/ 2 w 82"/>
                <a:gd name="T7" fmla="*/ 23 h 82"/>
                <a:gd name="T8" fmla="*/ 0 w 82"/>
                <a:gd name="T9" fmla="*/ 31 h 82"/>
                <a:gd name="T10" fmla="*/ 0 w 82"/>
                <a:gd name="T11" fmla="*/ 31 h 82"/>
                <a:gd name="T12" fmla="*/ 1 w 82"/>
                <a:gd name="T13" fmla="*/ 36 h 82"/>
                <a:gd name="T14" fmla="*/ 5 w 82"/>
                <a:gd name="T15" fmla="*/ 45 h 82"/>
                <a:gd name="T16" fmla="*/ 8 w 82"/>
                <a:gd name="T17" fmla="*/ 49 h 82"/>
                <a:gd name="T18" fmla="*/ 10 w 82"/>
                <a:gd name="T19" fmla="*/ 52 h 82"/>
                <a:gd name="T20" fmla="*/ 10 w 82"/>
                <a:gd name="T21" fmla="*/ 52 h 82"/>
                <a:gd name="T22" fmla="*/ 10 w 82"/>
                <a:gd name="T23" fmla="*/ 52 h 82"/>
                <a:gd name="T24" fmla="*/ 10 w 82"/>
                <a:gd name="T25" fmla="*/ 52 h 82"/>
                <a:gd name="T26" fmla="*/ 10 w 82"/>
                <a:gd name="T27" fmla="*/ 52 h 82"/>
                <a:gd name="T28" fmla="*/ 10 w 82"/>
                <a:gd name="T29" fmla="*/ 52 h 82"/>
                <a:gd name="T30" fmla="*/ 11 w 82"/>
                <a:gd name="T31" fmla="*/ 54 h 82"/>
                <a:gd name="T32" fmla="*/ 11 w 82"/>
                <a:gd name="T33" fmla="*/ 58 h 82"/>
                <a:gd name="T34" fmla="*/ 16 w 82"/>
                <a:gd name="T35" fmla="*/ 70 h 82"/>
                <a:gd name="T36" fmla="*/ 23 w 82"/>
                <a:gd name="T37" fmla="*/ 80 h 82"/>
                <a:gd name="T38" fmla="*/ 38 w 82"/>
                <a:gd name="T39" fmla="*/ 82 h 82"/>
                <a:gd name="T40" fmla="*/ 50 w 82"/>
                <a:gd name="T41" fmla="*/ 75 h 82"/>
                <a:gd name="T42" fmla="*/ 55 w 82"/>
                <a:gd name="T43" fmla="*/ 73 h 82"/>
                <a:gd name="T44" fmla="*/ 59 w 82"/>
                <a:gd name="T45" fmla="*/ 70 h 82"/>
                <a:gd name="T46" fmla="*/ 77 w 82"/>
                <a:gd name="T47" fmla="*/ 64 h 82"/>
                <a:gd name="T48" fmla="*/ 80 w 82"/>
                <a:gd name="T49" fmla="*/ 61 h 82"/>
                <a:gd name="T50" fmla="*/ 82 w 82"/>
                <a:gd name="T51" fmla="*/ 57 h 82"/>
                <a:gd name="T52" fmla="*/ 82 w 82"/>
                <a:gd name="T53" fmla="*/ 52 h 82"/>
                <a:gd name="T54" fmla="*/ 81 w 82"/>
                <a:gd name="T55" fmla="*/ 47 h 82"/>
                <a:gd name="T56" fmla="*/ 66 w 82"/>
                <a:gd name="T57" fmla="*/ 24 h 82"/>
                <a:gd name="T58" fmla="*/ 64 w 82"/>
                <a:gd name="T59" fmla="*/ 21 h 82"/>
                <a:gd name="T60" fmla="*/ 62 w 82"/>
                <a:gd name="T61" fmla="*/ 15 h 82"/>
                <a:gd name="T62" fmla="*/ 56 w 82"/>
                <a:gd name="T63" fmla="*/ 5 h 82"/>
                <a:gd name="T64" fmla="*/ 41 w 82"/>
                <a:gd name="T65" fmla="*/ 0 h 82"/>
                <a:gd name="T66" fmla="*/ 25 w 82"/>
                <a:gd name="T67" fmla="*/ 7 h 82"/>
                <a:gd name="T68" fmla="*/ 14 w 82"/>
                <a:gd name="T69" fmla="*/ 13 h 82"/>
                <a:gd name="T70" fmla="*/ 29 w 82"/>
                <a:gd name="T71" fmla="*/ 31 h 82"/>
                <a:gd name="T72" fmla="*/ 35 w 82"/>
                <a:gd name="T73" fmla="*/ 28 h 82"/>
                <a:gd name="T74" fmla="*/ 41 w 82"/>
                <a:gd name="T75" fmla="*/ 26 h 82"/>
                <a:gd name="T76" fmla="*/ 43 w 82"/>
                <a:gd name="T77" fmla="*/ 31 h 82"/>
                <a:gd name="T78" fmla="*/ 44 w 82"/>
                <a:gd name="T79" fmla="*/ 36 h 82"/>
                <a:gd name="T80" fmla="*/ 48 w 82"/>
                <a:gd name="T81" fmla="*/ 42 h 82"/>
                <a:gd name="T82" fmla="*/ 52 w 82"/>
                <a:gd name="T83" fmla="*/ 47 h 82"/>
                <a:gd name="T84" fmla="*/ 48 w 82"/>
                <a:gd name="T85" fmla="*/ 50 h 82"/>
                <a:gd name="T86" fmla="*/ 44 w 82"/>
                <a:gd name="T87" fmla="*/ 51 h 82"/>
                <a:gd name="T88" fmla="*/ 40 w 82"/>
                <a:gd name="T89" fmla="*/ 53 h 82"/>
                <a:gd name="T90" fmla="*/ 35 w 82"/>
                <a:gd name="T91" fmla="*/ 55 h 82"/>
                <a:gd name="T92" fmla="*/ 34 w 82"/>
                <a:gd name="T93" fmla="*/ 49 h 82"/>
                <a:gd name="T94" fmla="*/ 32 w 82"/>
                <a:gd name="T95" fmla="*/ 43 h 82"/>
                <a:gd name="T96" fmla="*/ 27 w 82"/>
                <a:gd name="T97" fmla="*/ 35 h 82"/>
                <a:gd name="T98" fmla="*/ 26 w 82"/>
                <a:gd name="T99" fmla="*/ 34 h 82"/>
                <a:gd name="T100" fmla="*/ 26 w 82"/>
                <a:gd name="T101" fmla="*/ 34 h 82"/>
                <a:gd name="T102" fmla="*/ 27 w 82"/>
                <a:gd name="T10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82"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3" y="64"/>
                  </a:lnTo>
                  <a:lnTo>
                    <a:pt x="16" y="70"/>
                  </a:lnTo>
                  <a:lnTo>
                    <a:pt x="18" y="75"/>
                  </a:lnTo>
                  <a:lnTo>
                    <a:pt x="23" y="80"/>
                  </a:lnTo>
                  <a:lnTo>
                    <a:pt x="31" y="82"/>
                  </a:lnTo>
                  <a:lnTo>
                    <a:pt x="38" y="82"/>
                  </a:lnTo>
                  <a:lnTo>
                    <a:pt x="44" y="78"/>
                  </a:lnTo>
                  <a:lnTo>
                    <a:pt x="50" y="75"/>
                  </a:lnTo>
                  <a:lnTo>
                    <a:pt x="54" y="73"/>
                  </a:lnTo>
                  <a:lnTo>
                    <a:pt x="55" y="73"/>
                  </a:lnTo>
                  <a:lnTo>
                    <a:pt x="57" y="72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77" y="64"/>
                  </a:lnTo>
                  <a:lnTo>
                    <a:pt x="79" y="62"/>
                  </a:lnTo>
                  <a:lnTo>
                    <a:pt x="80" y="61"/>
                  </a:lnTo>
                  <a:lnTo>
                    <a:pt x="81" y="59"/>
                  </a:lnTo>
                  <a:lnTo>
                    <a:pt x="82" y="57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0"/>
                  </a:lnTo>
                  <a:lnTo>
                    <a:pt x="81" y="47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2" y="15"/>
                  </a:lnTo>
                  <a:lnTo>
                    <a:pt x="59" y="9"/>
                  </a:lnTo>
                  <a:lnTo>
                    <a:pt x="56" y="5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3"/>
                  </a:lnTo>
                  <a:lnTo>
                    <a:pt x="25" y="7"/>
                  </a:lnTo>
                  <a:lnTo>
                    <a:pt x="17" y="11"/>
                  </a:lnTo>
                  <a:lnTo>
                    <a:pt x="14" y="13"/>
                  </a:lnTo>
                  <a:close/>
                  <a:moveTo>
                    <a:pt x="27" y="34"/>
                  </a:moveTo>
                  <a:lnTo>
                    <a:pt x="29" y="31"/>
                  </a:lnTo>
                  <a:lnTo>
                    <a:pt x="32" y="30"/>
                  </a:lnTo>
                  <a:lnTo>
                    <a:pt x="35" y="28"/>
                  </a:lnTo>
                  <a:lnTo>
                    <a:pt x="38" y="27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5"/>
                  </a:lnTo>
                  <a:lnTo>
                    <a:pt x="44" y="36"/>
                  </a:lnTo>
                  <a:lnTo>
                    <a:pt x="46" y="37"/>
                  </a:lnTo>
                  <a:lnTo>
                    <a:pt x="48" y="42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0" y="49"/>
                  </a:lnTo>
                  <a:lnTo>
                    <a:pt x="48" y="50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43" y="52"/>
                  </a:lnTo>
                  <a:lnTo>
                    <a:pt x="40" y="53"/>
                  </a:lnTo>
                  <a:lnTo>
                    <a:pt x="38" y="54"/>
                  </a:lnTo>
                  <a:lnTo>
                    <a:pt x="35" y="55"/>
                  </a:lnTo>
                  <a:lnTo>
                    <a:pt x="35" y="52"/>
                  </a:lnTo>
                  <a:lnTo>
                    <a:pt x="34" y="49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auto">
            <a:xfrm>
              <a:off x="3928" y="1829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928" y="1829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939" y="18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3923" y="18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3911" y="1865"/>
              <a:ext cx="38" cy="39"/>
            </a:xfrm>
            <a:custGeom>
              <a:avLst/>
              <a:gdLst>
                <a:gd name="T0" fmla="*/ 19 w 76"/>
                <a:gd name="T1" fmla="*/ 71 h 78"/>
                <a:gd name="T2" fmla="*/ 26 w 76"/>
                <a:gd name="T3" fmla="*/ 77 h 78"/>
                <a:gd name="T4" fmla="*/ 35 w 76"/>
                <a:gd name="T5" fmla="*/ 77 h 78"/>
                <a:gd name="T6" fmla="*/ 51 w 76"/>
                <a:gd name="T7" fmla="*/ 66 h 78"/>
                <a:gd name="T8" fmla="*/ 54 w 76"/>
                <a:gd name="T9" fmla="*/ 64 h 78"/>
                <a:gd name="T10" fmla="*/ 57 w 76"/>
                <a:gd name="T11" fmla="*/ 63 h 78"/>
                <a:gd name="T12" fmla="*/ 66 w 76"/>
                <a:gd name="T13" fmla="*/ 58 h 78"/>
                <a:gd name="T14" fmla="*/ 74 w 76"/>
                <a:gd name="T15" fmla="*/ 51 h 78"/>
                <a:gd name="T16" fmla="*/ 76 w 76"/>
                <a:gd name="T17" fmla="*/ 44 h 78"/>
                <a:gd name="T18" fmla="*/ 75 w 76"/>
                <a:gd name="T19" fmla="*/ 38 h 78"/>
                <a:gd name="T20" fmla="*/ 67 w 76"/>
                <a:gd name="T21" fmla="*/ 26 h 78"/>
                <a:gd name="T22" fmla="*/ 63 w 76"/>
                <a:gd name="T23" fmla="*/ 15 h 78"/>
                <a:gd name="T24" fmla="*/ 56 w 76"/>
                <a:gd name="T25" fmla="*/ 4 h 78"/>
                <a:gd name="T26" fmla="*/ 46 w 76"/>
                <a:gd name="T27" fmla="*/ 0 h 78"/>
                <a:gd name="T28" fmla="*/ 41 w 76"/>
                <a:gd name="T29" fmla="*/ 1 h 78"/>
                <a:gd name="T30" fmla="*/ 34 w 76"/>
                <a:gd name="T31" fmla="*/ 3 h 78"/>
                <a:gd name="T32" fmla="*/ 29 w 76"/>
                <a:gd name="T33" fmla="*/ 4 h 78"/>
                <a:gd name="T34" fmla="*/ 25 w 76"/>
                <a:gd name="T35" fmla="*/ 6 h 78"/>
                <a:gd name="T36" fmla="*/ 22 w 76"/>
                <a:gd name="T37" fmla="*/ 8 h 78"/>
                <a:gd name="T38" fmla="*/ 20 w 76"/>
                <a:gd name="T39" fmla="*/ 9 h 78"/>
                <a:gd name="T40" fmla="*/ 7 w 76"/>
                <a:gd name="T41" fmla="*/ 17 h 78"/>
                <a:gd name="T42" fmla="*/ 0 w 76"/>
                <a:gd name="T43" fmla="*/ 34 h 78"/>
                <a:gd name="T44" fmla="*/ 0 w 76"/>
                <a:gd name="T45" fmla="*/ 38 h 78"/>
                <a:gd name="T46" fmla="*/ 1 w 76"/>
                <a:gd name="T47" fmla="*/ 42 h 78"/>
                <a:gd name="T48" fmla="*/ 31 w 76"/>
                <a:gd name="T49" fmla="*/ 31 h 78"/>
                <a:gd name="T50" fmla="*/ 37 w 76"/>
                <a:gd name="T51" fmla="*/ 27 h 78"/>
                <a:gd name="T52" fmla="*/ 37 w 76"/>
                <a:gd name="T53" fmla="*/ 27 h 78"/>
                <a:gd name="T54" fmla="*/ 41 w 76"/>
                <a:gd name="T55" fmla="*/ 26 h 78"/>
                <a:gd name="T56" fmla="*/ 42 w 76"/>
                <a:gd name="T57" fmla="*/ 27 h 78"/>
                <a:gd name="T58" fmla="*/ 43 w 76"/>
                <a:gd name="T59" fmla="*/ 28 h 78"/>
                <a:gd name="T60" fmla="*/ 46 w 76"/>
                <a:gd name="T61" fmla="*/ 36 h 78"/>
                <a:gd name="T62" fmla="*/ 46 w 76"/>
                <a:gd name="T63" fmla="*/ 38 h 78"/>
                <a:gd name="T64" fmla="*/ 49 w 76"/>
                <a:gd name="T65" fmla="*/ 40 h 78"/>
                <a:gd name="T66" fmla="*/ 48 w 76"/>
                <a:gd name="T67" fmla="*/ 41 h 78"/>
                <a:gd name="T68" fmla="*/ 48 w 76"/>
                <a:gd name="T69" fmla="*/ 41 h 78"/>
                <a:gd name="T70" fmla="*/ 38 w 76"/>
                <a:gd name="T71" fmla="*/ 46 h 78"/>
                <a:gd name="T72" fmla="*/ 35 w 76"/>
                <a:gd name="T73" fmla="*/ 48 h 78"/>
                <a:gd name="T74" fmla="*/ 33 w 76"/>
                <a:gd name="T75" fmla="*/ 48 h 78"/>
                <a:gd name="T76" fmla="*/ 31 w 76"/>
                <a:gd name="T77" fmla="*/ 47 h 78"/>
                <a:gd name="T78" fmla="*/ 25 w 76"/>
                <a:gd name="T79" fmla="*/ 35 h 78"/>
                <a:gd name="T80" fmla="*/ 25 w 76"/>
                <a:gd name="T81" fmla="*/ 35 h 78"/>
                <a:gd name="T82" fmla="*/ 25 w 76"/>
                <a:gd name="T83" fmla="*/ 34 h 78"/>
                <a:gd name="T84" fmla="*/ 28 w 76"/>
                <a:gd name="T85" fmla="*/ 32 h 78"/>
                <a:gd name="T86" fmla="*/ 31 w 76"/>
                <a:gd name="T87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78">
                  <a:moveTo>
                    <a:pt x="12" y="61"/>
                  </a:moveTo>
                  <a:lnTo>
                    <a:pt x="19" y="71"/>
                  </a:lnTo>
                  <a:lnTo>
                    <a:pt x="22" y="74"/>
                  </a:lnTo>
                  <a:lnTo>
                    <a:pt x="26" y="77"/>
                  </a:lnTo>
                  <a:lnTo>
                    <a:pt x="30" y="78"/>
                  </a:lnTo>
                  <a:lnTo>
                    <a:pt x="35" y="77"/>
                  </a:lnTo>
                  <a:lnTo>
                    <a:pt x="45" y="70"/>
                  </a:lnTo>
                  <a:lnTo>
                    <a:pt x="51" y="66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61" y="61"/>
                  </a:lnTo>
                  <a:lnTo>
                    <a:pt x="66" y="58"/>
                  </a:lnTo>
                  <a:lnTo>
                    <a:pt x="71" y="55"/>
                  </a:lnTo>
                  <a:lnTo>
                    <a:pt x="74" y="51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6" y="41"/>
                  </a:lnTo>
                  <a:lnTo>
                    <a:pt x="75" y="38"/>
                  </a:lnTo>
                  <a:lnTo>
                    <a:pt x="72" y="33"/>
                  </a:lnTo>
                  <a:lnTo>
                    <a:pt x="67" y="26"/>
                  </a:lnTo>
                  <a:lnTo>
                    <a:pt x="65" y="20"/>
                  </a:lnTo>
                  <a:lnTo>
                    <a:pt x="63" y="15"/>
                  </a:lnTo>
                  <a:lnTo>
                    <a:pt x="60" y="9"/>
                  </a:lnTo>
                  <a:lnTo>
                    <a:pt x="56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4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2" y="61"/>
                  </a:lnTo>
                  <a:close/>
                  <a:moveTo>
                    <a:pt x="31" y="31"/>
                  </a:move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8" y="39"/>
                  </a:lnTo>
                  <a:lnTo>
                    <a:pt x="49" y="40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6" y="47"/>
                  </a:lnTo>
                  <a:lnTo>
                    <a:pt x="35" y="48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1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3931" y="1902"/>
              <a:ext cx="39" cy="38"/>
            </a:xfrm>
            <a:custGeom>
              <a:avLst/>
              <a:gdLst>
                <a:gd name="T0" fmla="*/ 68 w 79"/>
                <a:gd name="T1" fmla="*/ 31 h 77"/>
                <a:gd name="T2" fmla="*/ 66 w 79"/>
                <a:gd name="T3" fmla="*/ 29 h 77"/>
                <a:gd name="T4" fmla="*/ 62 w 79"/>
                <a:gd name="T5" fmla="*/ 24 h 77"/>
                <a:gd name="T6" fmla="*/ 52 w 79"/>
                <a:gd name="T7" fmla="*/ 5 h 77"/>
                <a:gd name="T8" fmla="*/ 44 w 79"/>
                <a:gd name="T9" fmla="*/ 0 h 77"/>
                <a:gd name="T10" fmla="*/ 35 w 79"/>
                <a:gd name="T11" fmla="*/ 4 h 77"/>
                <a:gd name="T12" fmla="*/ 18 w 79"/>
                <a:gd name="T13" fmla="*/ 12 h 77"/>
                <a:gd name="T14" fmla="*/ 3 w 79"/>
                <a:gd name="T15" fmla="*/ 23 h 77"/>
                <a:gd name="T16" fmla="*/ 0 w 79"/>
                <a:gd name="T17" fmla="*/ 35 h 77"/>
                <a:gd name="T18" fmla="*/ 0 w 79"/>
                <a:gd name="T19" fmla="*/ 38 h 77"/>
                <a:gd name="T20" fmla="*/ 3 w 79"/>
                <a:gd name="T21" fmla="*/ 43 h 77"/>
                <a:gd name="T22" fmla="*/ 13 w 79"/>
                <a:gd name="T23" fmla="*/ 65 h 77"/>
                <a:gd name="T24" fmla="*/ 26 w 79"/>
                <a:gd name="T25" fmla="*/ 76 h 77"/>
                <a:gd name="T26" fmla="*/ 35 w 79"/>
                <a:gd name="T27" fmla="*/ 76 h 77"/>
                <a:gd name="T28" fmla="*/ 57 w 79"/>
                <a:gd name="T29" fmla="*/ 69 h 77"/>
                <a:gd name="T30" fmla="*/ 62 w 79"/>
                <a:gd name="T31" fmla="*/ 67 h 77"/>
                <a:gd name="T32" fmla="*/ 66 w 79"/>
                <a:gd name="T33" fmla="*/ 65 h 77"/>
                <a:gd name="T34" fmla="*/ 73 w 79"/>
                <a:gd name="T35" fmla="*/ 60 h 77"/>
                <a:gd name="T36" fmla="*/ 76 w 79"/>
                <a:gd name="T37" fmla="*/ 57 h 77"/>
                <a:gd name="T38" fmla="*/ 79 w 79"/>
                <a:gd name="T39" fmla="*/ 52 h 77"/>
                <a:gd name="T40" fmla="*/ 78 w 79"/>
                <a:gd name="T41" fmla="*/ 49 h 77"/>
                <a:gd name="T42" fmla="*/ 68 w 79"/>
                <a:gd name="T43" fmla="*/ 31 h 77"/>
                <a:gd name="T44" fmla="*/ 47 w 79"/>
                <a:gd name="T45" fmla="*/ 47 h 77"/>
                <a:gd name="T46" fmla="*/ 38 w 79"/>
                <a:gd name="T47" fmla="*/ 51 h 77"/>
                <a:gd name="T48" fmla="*/ 32 w 79"/>
                <a:gd name="T49" fmla="*/ 50 h 77"/>
                <a:gd name="T50" fmla="*/ 28 w 79"/>
                <a:gd name="T51" fmla="*/ 42 h 77"/>
                <a:gd name="T52" fmla="*/ 28 w 79"/>
                <a:gd name="T53" fmla="*/ 34 h 77"/>
                <a:gd name="T54" fmla="*/ 33 w 79"/>
                <a:gd name="T55" fmla="*/ 31 h 77"/>
                <a:gd name="T56" fmla="*/ 35 w 79"/>
                <a:gd name="T57" fmla="*/ 30 h 77"/>
                <a:gd name="T58" fmla="*/ 37 w 79"/>
                <a:gd name="T59" fmla="*/ 29 h 77"/>
                <a:gd name="T60" fmla="*/ 38 w 79"/>
                <a:gd name="T61" fmla="*/ 29 h 77"/>
                <a:gd name="T62" fmla="*/ 38 w 79"/>
                <a:gd name="T63" fmla="*/ 30 h 77"/>
                <a:gd name="T64" fmla="*/ 40 w 79"/>
                <a:gd name="T65" fmla="*/ 34 h 77"/>
                <a:gd name="T66" fmla="*/ 43 w 79"/>
                <a:gd name="T67" fmla="*/ 39 h 77"/>
                <a:gd name="T68" fmla="*/ 49 w 79"/>
                <a:gd name="T69" fmla="*/ 46 h 77"/>
                <a:gd name="T70" fmla="*/ 49 w 79"/>
                <a:gd name="T71" fmla="*/ 46 h 77"/>
                <a:gd name="T72" fmla="*/ 49 w 79"/>
                <a:gd name="T73" fmla="*/ 46 h 77"/>
                <a:gd name="T74" fmla="*/ 49 w 79"/>
                <a:gd name="T75" fmla="*/ 46 h 77"/>
                <a:gd name="T76" fmla="*/ 48 w 79"/>
                <a:gd name="T77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77">
                  <a:moveTo>
                    <a:pt x="68" y="31"/>
                  </a:moveTo>
                  <a:lnTo>
                    <a:pt x="68" y="31"/>
                  </a:lnTo>
                  <a:lnTo>
                    <a:pt x="67" y="30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2" y="24"/>
                  </a:lnTo>
                  <a:lnTo>
                    <a:pt x="60" y="21"/>
                  </a:lnTo>
                  <a:lnTo>
                    <a:pt x="52" y="5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4"/>
                  </a:lnTo>
                  <a:lnTo>
                    <a:pt x="26" y="8"/>
                  </a:lnTo>
                  <a:lnTo>
                    <a:pt x="18" y="12"/>
                  </a:lnTo>
                  <a:lnTo>
                    <a:pt x="10" y="16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9" y="55"/>
                  </a:lnTo>
                  <a:lnTo>
                    <a:pt x="13" y="65"/>
                  </a:lnTo>
                  <a:lnTo>
                    <a:pt x="19" y="72"/>
                  </a:lnTo>
                  <a:lnTo>
                    <a:pt x="26" y="76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43" y="74"/>
                  </a:lnTo>
                  <a:lnTo>
                    <a:pt x="57" y="69"/>
                  </a:lnTo>
                  <a:lnTo>
                    <a:pt x="58" y="68"/>
                  </a:lnTo>
                  <a:lnTo>
                    <a:pt x="62" y="67"/>
                  </a:lnTo>
                  <a:lnTo>
                    <a:pt x="65" y="66"/>
                  </a:lnTo>
                  <a:lnTo>
                    <a:pt x="66" y="65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8" y="54"/>
                  </a:lnTo>
                  <a:lnTo>
                    <a:pt x="79" y="52"/>
                  </a:lnTo>
                  <a:lnTo>
                    <a:pt x="79" y="50"/>
                  </a:lnTo>
                  <a:lnTo>
                    <a:pt x="78" y="49"/>
                  </a:lnTo>
                  <a:lnTo>
                    <a:pt x="76" y="46"/>
                  </a:lnTo>
                  <a:lnTo>
                    <a:pt x="68" y="31"/>
                  </a:lnTo>
                  <a:close/>
                  <a:moveTo>
                    <a:pt x="48" y="47"/>
                  </a:moveTo>
                  <a:lnTo>
                    <a:pt x="47" y="47"/>
                  </a:lnTo>
                  <a:lnTo>
                    <a:pt x="43" y="49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8" y="42"/>
                  </a:lnTo>
                  <a:lnTo>
                    <a:pt x="26" y="35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3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1" y="36"/>
                  </a:lnTo>
                  <a:lnTo>
                    <a:pt x="43" y="39"/>
                  </a:lnTo>
                  <a:lnTo>
                    <a:pt x="45" y="43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7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3888" y="1925"/>
              <a:ext cx="46" cy="43"/>
            </a:xfrm>
            <a:custGeom>
              <a:avLst/>
              <a:gdLst>
                <a:gd name="T0" fmla="*/ 68 w 93"/>
                <a:gd name="T1" fmla="*/ 6 h 87"/>
                <a:gd name="T2" fmla="*/ 60 w 93"/>
                <a:gd name="T3" fmla="*/ 0 h 87"/>
                <a:gd name="T4" fmla="*/ 51 w 93"/>
                <a:gd name="T5" fmla="*/ 2 h 87"/>
                <a:gd name="T6" fmla="*/ 46 w 93"/>
                <a:gd name="T7" fmla="*/ 3 h 87"/>
                <a:gd name="T8" fmla="*/ 36 w 93"/>
                <a:gd name="T9" fmla="*/ 8 h 87"/>
                <a:gd name="T10" fmla="*/ 32 w 93"/>
                <a:gd name="T11" fmla="*/ 11 h 87"/>
                <a:gd name="T12" fmla="*/ 25 w 93"/>
                <a:gd name="T13" fmla="*/ 14 h 87"/>
                <a:gd name="T14" fmla="*/ 5 w 93"/>
                <a:gd name="T15" fmla="*/ 28 h 87"/>
                <a:gd name="T16" fmla="*/ 2 w 93"/>
                <a:gd name="T17" fmla="*/ 30 h 87"/>
                <a:gd name="T18" fmla="*/ 0 w 93"/>
                <a:gd name="T19" fmla="*/ 35 h 87"/>
                <a:gd name="T20" fmla="*/ 1 w 93"/>
                <a:gd name="T21" fmla="*/ 38 h 87"/>
                <a:gd name="T22" fmla="*/ 4 w 93"/>
                <a:gd name="T23" fmla="*/ 43 h 87"/>
                <a:gd name="T24" fmla="*/ 16 w 93"/>
                <a:gd name="T25" fmla="*/ 60 h 87"/>
                <a:gd name="T26" fmla="*/ 23 w 93"/>
                <a:gd name="T27" fmla="*/ 73 h 87"/>
                <a:gd name="T28" fmla="*/ 28 w 93"/>
                <a:gd name="T29" fmla="*/ 82 h 87"/>
                <a:gd name="T30" fmla="*/ 32 w 93"/>
                <a:gd name="T31" fmla="*/ 86 h 87"/>
                <a:gd name="T32" fmla="*/ 38 w 93"/>
                <a:gd name="T33" fmla="*/ 87 h 87"/>
                <a:gd name="T34" fmla="*/ 44 w 93"/>
                <a:gd name="T35" fmla="*/ 84 h 87"/>
                <a:gd name="T36" fmla="*/ 66 w 93"/>
                <a:gd name="T37" fmla="*/ 64 h 87"/>
                <a:gd name="T38" fmla="*/ 77 w 93"/>
                <a:gd name="T39" fmla="*/ 56 h 87"/>
                <a:gd name="T40" fmla="*/ 88 w 93"/>
                <a:gd name="T41" fmla="*/ 48 h 87"/>
                <a:gd name="T42" fmla="*/ 91 w 93"/>
                <a:gd name="T43" fmla="*/ 43 h 87"/>
                <a:gd name="T44" fmla="*/ 93 w 93"/>
                <a:gd name="T45" fmla="*/ 40 h 87"/>
                <a:gd name="T46" fmla="*/ 92 w 93"/>
                <a:gd name="T47" fmla="*/ 33 h 87"/>
                <a:gd name="T48" fmla="*/ 81 w 93"/>
                <a:gd name="T49" fmla="*/ 18 h 87"/>
                <a:gd name="T50" fmla="*/ 62 w 93"/>
                <a:gd name="T51" fmla="*/ 37 h 87"/>
                <a:gd name="T52" fmla="*/ 50 w 93"/>
                <a:gd name="T53" fmla="*/ 46 h 87"/>
                <a:gd name="T54" fmla="*/ 44 w 93"/>
                <a:gd name="T55" fmla="*/ 51 h 87"/>
                <a:gd name="T56" fmla="*/ 38 w 93"/>
                <a:gd name="T57" fmla="*/ 51 h 87"/>
                <a:gd name="T58" fmla="*/ 34 w 93"/>
                <a:gd name="T59" fmla="*/ 44 h 87"/>
                <a:gd name="T60" fmla="*/ 31 w 93"/>
                <a:gd name="T61" fmla="*/ 41 h 87"/>
                <a:gd name="T62" fmla="*/ 30 w 93"/>
                <a:gd name="T63" fmla="*/ 40 h 87"/>
                <a:gd name="T64" fmla="*/ 32 w 93"/>
                <a:gd name="T65" fmla="*/ 38 h 87"/>
                <a:gd name="T66" fmla="*/ 36 w 93"/>
                <a:gd name="T67" fmla="*/ 36 h 87"/>
                <a:gd name="T68" fmla="*/ 47 w 93"/>
                <a:gd name="T69" fmla="*/ 30 h 87"/>
                <a:gd name="T70" fmla="*/ 50 w 93"/>
                <a:gd name="T71" fmla="*/ 28 h 87"/>
                <a:gd name="T72" fmla="*/ 54 w 93"/>
                <a:gd name="T73" fmla="*/ 26 h 87"/>
                <a:gd name="T74" fmla="*/ 58 w 93"/>
                <a:gd name="T75" fmla="*/ 29 h 87"/>
                <a:gd name="T76" fmla="*/ 63 w 93"/>
                <a:gd name="T77" fmla="*/ 36 h 87"/>
                <a:gd name="T78" fmla="*/ 63 w 93"/>
                <a:gd name="T79" fmla="*/ 36 h 87"/>
                <a:gd name="T80" fmla="*/ 62 w 93"/>
                <a:gd name="T81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87">
                  <a:moveTo>
                    <a:pt x="70" y="7"/>
                  </a:moveTo>
                  <a:lnTo>
                    <a:pt x="68" y="6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6" y="3"/>
                  </a:lnTo>
                  <a:lnTo>
                    <a:pt x="42" y="5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2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12" y="55"/>
                  </a:lnTo>
                  <a:lnTo>
                    <a:pt x="16" y="60"/>
                  </a:lnTo>
                  <a:lnTo>
                    <a:pt x="20" y="67"/>
                  </a:lnTo>
                  <a:lnTo>
                    <a:pt x="23" y="73"/>
                  </a:lnTo>
                  <a:lnTo>
                    <a:pt x="27" y="79"/>
                  </a:lnTo>
                  <a:lnTo>
                    <a:pt x="28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2" y="87"/>
                  </a:lnTo>
                  <a:lnTo>
                    <a:pt x="44" y="84"/>
                  </a:lnTo>
                  <a:lnTo>
                    <a:pt x="46" y="83"/>
                  </a:lnTo>
                  <a:lnTo>
                    <a:pt x="66" y="64"/>
                  </a:lnTo>
                  <a:lnTo>
                    <a:pt x="75" y="58"/>
                  </a:lnTo>
                  <a:lnTo>
                    <a:pt x="77" y="56"/>
                  </a:lnTo>
                  <a:lnTo>
                    <a:pt x="83" y="51"/>
                  </a:lnTo>
                  <a:lnTo>
                    <a:pt x="88" y="48"/>
                  </a:lnTo>
                  <a:lnTo>
                    <a:pt x="90" y="45"/>
                  </a:lnTo>
                  <a:lnTo>
                    <a:pt x="91" y="43"/>
                  </a:lnTo>
                  <a:lnTo>
                    <a:pt x="92" y="42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2" y="33"/>
                  </a:lnTo>
                  <a:lnTo>
                    <a:pt x="88" y="26"/>
                  </a:lnTo>
                  <a:lnTo>
                    <a:pt x="81" y="18"/>
                  </a:lnTo>
                  <a:lnTo>
                    <a:pt x="70" y="7"/>
                  </a:lnTo>
                  <a:close/>
                  <a:moveTo>
                    <a:pt x="62" y="37"/>
                  </a:moveTo>
                  <a:lnTo>
                    <a:pt x="51" y="45"/>
                  </a:lnTo>
                  <a:lnTo>
                    <a:pt x="50" y="46"/>
                  </a:lnTo>
                  <a:lnTo>
                    <a:pt x="47" y="48"/>
                  </a:lnTo>
                  <a:lnTo>
                    <a:pt x="44" y="51"/>
                  </a:lnTo>
                  <a:lnTo>
                    <a:pt x="40" y="55"/>
                  </a:lnTo>
                  <a:lnTo>
                    <a:pt x="38" y="51"/>
                  </a:lnTo>
                  <a:lnTo>
                    <a:pt x="36" y="48"/>
                  </a:lnTo>
                  <a:lnTo>
                    <a:pt x="34" y="44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7" y="30"/>
                  </a:lnTo>
                  <a:lnTo>
                    <a:pt x="48" y="29"/>
                  </a:lnTo>
                  <a:lnTo>
                    <a:pt x="50" y="28"/>
                  </a:lnTo>
                  <a:lnTo>
                    <a:pt x="52" y="27"/>
                  </a:lnTo>
                  <a:lnTo>
                    <a:pt x="54" y="26"/>
                  </a:lnTo>
                  <a:lnTo>
                    <a:pt x="55" y="27"/>
                  </a:lnTo>
                  <a:lnTo>
                    <a:pt x="58" y="29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2" y="37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932" y="194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  <a:gd name="T6" fmla="*/ 1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3965" y="1881"/>
              <a:ext cx="39" cy="38"/>
            </a:xfrm>
            <a:custGeom>
              <a:avLst/>
              <a:gdLst>
                <a:gd name="T0" fmla="*/ 59 w 80"/>
                <a:gd name="T1" fmla="*/ 64 h 76"/>
                <a:gd name="T2" fmla="*/ 76 w 80"/>
                <a:gd name="T3" fmla="*/ 52 h 76"/>
                <a:gd name="T4" fmla="*/ 80 w 80"/>
                <a:gd name="T5" fmla="*/ 44 h 76"/>
                <a:gd name="T6" fmla="*/ 73 w 80"/>
                <a:gd name="T7" fmla="*/ 28 h 76"/>
                <a:gd name="T8" fmla="*/ 61 w 80"/>
                <a:gd name="T9" fmla="*/ 14 h 76"/>
                <a:gd name="T10" fmla="*/ 53 w 80"/>
                <a:gd name="T11" fmla="*/ 5 h 76"/>
                <a:gd name="T12" fmla="*/ 48 w 80"/>
                <a:gd name="T13" fmla="*/ 1 h 76"/>
                <a:gd name="T14" fmla="*/ 42 w 80"/>
                <a:gd name="T15" fmla="*/ 0 h 76"/>
                <a:gd name="T16" fmla="*/ 30 w 80"/>
                <a:gd name="T17" fmla="*/ 5 h 76"/>
                <a:gd name="T18" fmla="*/ 18 w 80"/>
                <a:gd name="T19" fmla="*/ 11 h 76"/>
                <a:gd name="T20" fmla="*/ 7 w 80"/>
                <a:gd name="T21" fmla="*/ 17 h 76"/>
                <a:gd name="T22" fmla="*/ 4 w 80"/>
                <a:gd name="T23" fmla="*/ 21 h 76"/>
                <a:gd name="T24" fmla="*/ 2 w 80"/>
                <a:gd name="T25" fmla="*/ 31 h 76"/>
                <a:gd name="T26" fmla="*/ 2 w 80"/>
                <a:gd name="T27" fmla="*/ 39 h 76"/>
                <a:gd name="T28" fmla="*/ 8 w 80"/>
                <a:gd name="T29" fmla="*/ 48 h 76"/>
                <a:gd name="T30" fmla="*/ 17 w 80"/>
                <a:gd name="T31" fmla="*/ 55 h 76"/>
                <a:gd name="T32" fmla="*/ 30 w 80"/>
                <a:gd name="T33" fmla="*/ 72 h 76"/>
                <a:gd name="T34" fmla="*/ 37 w 80"/>
                <a:gd name="T35" fmla="*/ 76 h 76"/>
                <a:gd name="T36" fmla="*/ 44 w 80"/>
                <a:gd name="T37" fmla="*/ 74 h 76"/>
                <a:gd name="T38" fmla="*/ 42 w 80"/>
                <a:gd name="T39" fmla="*/ 28 h 76"/>
                <a:gd name="T40" fmla="*/ 44 w 80"/>
                <a:gd name="T41" fmla="*/ 31 h 76"/>
                <a:gd name="T42" fmla="*/ 51 w 80"/>
                <a:gd name="T43" fmla="*/ 38 h 76"/>
                <a:gd name="T44" fmla="*/ 49 w 80"/>
                <a:gd name="T45" fmla="*/ 41 h 76"/>
                <a:gd name="T46" fmla="*/ 45 w 80"/>
                <a:gd name="T47" fmla="*/ 45 h 76"/>
                <a:gd name="T48" fmla="*/ 44 w 80"/>
                <a:gd name="T49" fmla="*/ 45 h 76"/>
                <a:gd name="T50" fmla="*/ 42 w 80"/>
                <a:gd name="T51" fmla="*/ 47 h 76"/>
                <a:gd name="T52" fmla="*/ 40 w 80"/>
                <a:gd name="T53" fmla="*/ 46 h 76"/>
                <a:gd name="T54" fmla="*/ 35 w 80"/>
                <a:gd name="T55" fmla="*/ 40 h 76"/>
                <a:gd name="T56" fmla="*/ 33 w 80"/>
                <a:gd name="T57" fmla="*/ 38 h 76"/>
                <a:gd name="T58" fmla="*/ 28 w 80"/>
                <a:gd name="T59" fmla="*/ 34 h 76"/>
                <a:gd name="T60" fmla="*/ 30 w 80"/>
                <a:gd name="T61" fmla="*/ 31 h 76"/>
                <a:gd name="T62" fmla="*/ 37 w 80"/>
                <a:gd name="T63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76">
                  <a:moveTo>
                    <a:pt x="44" y="74"/>
                  </a:moveTo>
                  <a:lnTo>
                    <a:pt x="59" y="64"/>
                  </a:lnTo>
                  <a:lnTo>
                    <a:pt x="73" y="55"/>
                  </a:lnTo>
                  <a:lnTo>
                    <a:pt x="76" y="52"/>
                  </a:lnTo>
                  <a:lnTo>
                    <a:pt x="79" y="48"/>
                  </a:lnTo>
                  <a:lnTo>
                    <a:pt x="80" y="44"/>
                  </a:lnTo>
                  <a:lnTo>
                    <a:pt x="79" y="39"/>
                  </a:lnTo>
                  <a:lnTo>
                    <a:pt x="73" y="28"/>
                  </a:lnTo>
                  <a:lnTo>
                    <a:pt x="72" y="25"/>
                  </a:lnTo>
                  <a:lnTo>
                    <a:pt x="61" y="14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51" y="2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3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4" y="21"/>
                  </a:lnTo>
                  <a:lnTo>
                    <a:pt x="3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5" y="45"/>
                  </a:lnTo>
                  <a:lnTo>
                    <a:pt x="8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1" y="61"/>
                  </a:lnTo>
                  <a:lnTo>
                    <a:pt x="30" y="72"/>
                  </a:lnTo>
                  <a:lnTo>
                    <a:pt x="34" y="75"/>
                  </a:lnTo>
                  <a:lnTo>
                    <a:pt x="37" y="76"/>
                  </a:lnTo>
                  <a:lnTo>
                    <a:pt x="41" y="76"/>
                  </a:lnTo>
                  <a:lnTo>
                    <a:pt x="44" y="74"/>
                  </a:lnTo>
                  <a:close/>
                  <a:moveTo>
                    <a:pt x="41" y="26"/>
                  </a:moveTo>
                  <a:lnTo>
                    <a:pt x="42" y="28"/>
                  </a:lnTo>
                  <a:lnTo>
                    <a:pt x="43" y="30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51" y="38"/>
                  </a:lnTo>
                  <a:lnTo>
                    <a:pt x="52" y="40"/>
                  </a:lnTo>
                  <a:lnTo>
                    <a:pt x="49" y="41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2" y="47"/>
                  </a:lnTo>
                  <a:lnTo>
                    <a:pt x="41" y="47"/>
                  </a:lnTo>
                  <a:lnTo>
                    <a:pt x="40" y="46"/>
                  </a:lnTo>
                  <a:lnTo>
                    <a:pt x="37" y="43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8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30" y="31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" name="Freeform 47"/>
            <p:cNvSpPr>
              <a:spLocks noEditPoints="1"/>
            </p:cNvSpPr>
            <p:nvPr/>
          </p:nvSpPr>
          <p:spPr bwMode="auto">
            <a:xfrm>
              <a:off x="3945" y="1843"/>
              <a:ext cx="36" cy="40"/>
            </a:xfrm>
            <a:custGeom>
              <a:avLst/>
              <a:gdLst>
                <a:gd name="T0" fmla="*/ 6 w 74"/>
                <a:gd name="T1" fmla="*/ 16 h 79"/>
                <a:gd name="T2" fmla="*/ 2 w 74"/>
                <a:gd name="T3" fmla="*/ 20 h 79"/>
                <a:gd name="T4" fmla="*/ 1 w 74"/>
                <a:gd name="T5" fmla="*/ 23 h 79"/>
                <a:gd name="T6" fmla="*/ 0 w 74"/>
                <a:gd name="T7" fmla="*/ 26 h 79"/>
                <a:gd name="T8" fmla="*/ 1 w 74"/>
                <a:gd name="T9" fmla="*/ 31 h 79"/>
                <a:gd name="T10" fmla="*/ 19 w 74"/>
                <a:gd name="T11" fmla="*/ 72 h 79"/>
                <a:gd name="T12" fmla="*/ 21 w 74"/>
                <a:gd name="T13" fmla="*/ 75 h 79"/>
                <a:gd name="T14" fmla="*/ 22 w 74"/>
                <a:gd name="T15" fmla="*/ 77 h 79"/>
                <a:gd name="T16" fmla="*/ 24 w 74"/>
                <a:gd name="T17" fmla="*/ 78 h 79"/>
                <a:gd name="T18" fmla="*/ 28 w 74"/>
                <a:gd name="T19" fmla="*/ 79 h 79"/>
                <a:gd name="T20" fmla="*/ 31 w 74"/>
                <a:gd name="T21" fmla="*/ 79 h 79"/>
                <a:gd name="T22" fmla="*/ 34 w 74"/>
                <a:gd name="T23" fmla="*/ 78 h 79"/>
                <a:gd name="T24" fmla="*/ 36 w 74"/>
                <a:gd name="T25" fmla="*/ 77 h 79"/>
                <a:gd name="T26" fmla="*/ 38 w 74"/>
                <a:gd name="T27" fmla="*/ 76 h 79"/>
                <a:gd name="T28" fmla="*/ 43 w 74"/>
                <a:gd name="T29" fmla="*/ 71 h 79"/>
                <a:gd name="T30" fmla="*/ 50 w 74"/>
                <a:gd name="T31" fmla="*/ 68 h 79"/>
                <a:gd name="T32" fmla="*/ 57 w 74"/>
                <a:gd name="T33" fmla="*/ 64 h 79"/>
                <a:gd name="T34" fmla="*/ 63 w 74"/>
                <a:gd name="T35" fmla="*/ 62 h 79"/>
                <a:gd name="T36" fmla="*/ 67 w 74"/>
                <a:gd name="T37" fmla="*/ 60 h 79"/>
                <a:gd name="T38" fmla="*/ 70 w 74"/>
                <a:gd name="T39" fmla="*/ 59 h 79"/>
                <a:gd name="T40" fmla="*/ 73 w 74"/>
                <a:gd name="T41" fmla="*/ 56 h 79"/>
                <a:gd name="T42" fmla="*/ 74 w 74"/>
                <a:gd name="T43" fmla="*/ 53 h 79"/>
                <a:gd name="T44" fmla="*/ 74 w 74"/>
                <a:gd name="T45" fmla="*/ 49 h 79"/>
                <a:gd name="T46" fmla="*/ 74 w 74"/>
                <a:gd name="T47" fmla="*/ 45 h 79"/>
                <a:gd name="T48" fmla="*/ 72 w 74"/>
                <a:gd name="T49" fmla="*/ 37 h 79"/>
                <a:gd name="T50" fmla="*/ 65 w 74"/>
                <a:gd name="T51" fmla="*/ 24 h 79"/>
                <a:gd name="T52" fmla="*/ 52 w 74"/>
                <a:gd name="T53" fmla="*/ 5 h 79"/>
                <a:gd name="T54" fmla="*/ 50 w 74"/>
                <a:gd name="T55" fmla="*/ 2 h 79"/>
                <a:gd name="T56" fmla="*/ 47 w 74"/>
                <a:gd name="T57" fmla="*/ 0 h 79"/>
                <a:gd name="T58" fmla="*/ 44 w 74"/>
                <a:gd name="T59" fmla="*/ 0 h 79"/>
                <a:gd name="T60" fmla="*/ 40 w 74"/>
                <a:gd name="T61" fmla="*/ 0 h 79"/>
                <a:gd name="T62" fmla="*/ 36 w 74"/>
                <a:gd name="T63" fmla="*/ 1 h 79"/>
                <a:gd name="T64" fmla="*/ 31 w 74"/>
                <a:gd name="T65" fmla="*/ 2 h 79"/>
                <a:gd name="T66" fmla="*/ 27 w 74"/>
                <a:gd name="T67" fmla="*/ 5 h 79"/>
                <a:gd name="T68" fmla="*/ 22 w 74"/>
                <a:gd name="T69" fmla="*/ 6 h 79"/>
                <a:gd name="T70" fmla="*/ 17 w 74"/>
                <a:gd name="T71" fmla="*/ 8 h 79"/>
                <a:gd name="T72" fmla="*/ 13 w 74"/>
                <a:gd name="T73" fmla="*/ 11 h 79"/>
                <a:gd name="T74" fmla="*/ 9 w 74"/>
                <a:gd name="T75" fmla="*/ 14 h 79"/>
                <a:gd name="T76" fmla="*/ 6 w 74"/>
                <a:gd name="T77" fmla="*/ 16 h 79"/>
                <a:gd name="T78" fmla="*/ 47 w 74"/>
                <a:gd name="T79" fmla="*/ 43 h 79"/>
                <a:gd name="T80" fmla="*/ 45 w 74"/>
                <a:gd name="T81" fmla="*/ 44 h 79"/>
                <a:gd name="T82" fmla="*/ 42 w 74"/>
                <a:gd name="T83" fmla="*/ 45 h 79"/>
                <a:gd name="T84" fmla="*/ 38 w 74"/>
                <a:gd name="T85" fmla="*/ 47 h 79"/>
                <a:gd name="T86" fmla="*/ 35 w 74"/>
                <a:gd name="T87" fmla="*/ 48 h 79"/>
                <a:gd name="T88" fmla="*/ 32 w 74"/>
                <a:gd name="T89" fmla="*/ 43 h 79"/>
                <a:gd name="T90" fmla="*/ 31 w 74"/>
                <a:gd name="T91" fmla="*/ 39 h 79"/>
                <a:gd name="T92" fmla="*/ 29 w 74"/>
                <a:gd name="T93" fmla="*/ 34 h 79"/>
                <a:gd name="T94" fmla="*/ 28 w 74"/>
                <a:gd name="T95" fmla="*/ 31 h 79"/>
                <a:gd name="T96" fmla="*/ 30 w 74"/>
                <a:gd name="T97" fmla="*/ 30 h 79"/>
                <a:gd name="T98" fmla="*/ 34 w 74"/>
                <a:gd name="T99" fmla="*/ 29 h 79"/>
                <a:gd name="T100" fmla="*/ 36 w 74"/>
                <a:gd name="T101" fmla="*/ 28 h 79"/>
                <a:gd name="T102" fmla="*/ 38 w 74"/>
                <a:gd name="T103" fmla="*/ 26 h 79"/>
                <a:gd name="T104" fmla="*/ 42 w 74"/>
                <a:gd name="T105" fmla="*/ 31 h 79"/>
                <a:gd name="T106" fmla="*/ 44 w 74"/>
                <a:gd name="T107" fmla="*/ 36 h 79"/>
                <a:gd name="T108" fmla="*/ 46 w 74"/>
                <a:gd name="T109" fmla="*/ 39 h 79"/>
                <a:gd name="T110" fmla="*/ 47 w 74"/>
                <a:gd name="T111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79">
                  <a:moveTo>
                    <a:pt x="6" y="16"/>
                  </a:moveTo>
                  <a:lnTo>
                    <a:pt x="2" y="20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19" y="72"/>
                  </a:lnTo>
                  <a:lnTo>
                    <a:pt x="21" y="75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8" y="79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6" y="77"/>
                  </a:lnTo>
                  <a:lnTo>
                    <a:pt x="38" y="76"/>
                  </a:lnTo>
                  <a:lnTo>
                    <a:pt x="43" y="71"/>
                  </a:lnTo>
                  <a:lnTo>
                    <a:pt x="50" y="68"/>
                  </a:lnTo>
                  <a:lnTo>
                    <a:pt x="57" y="64"/>
                  </a:lnTo>
                  <a:lnTo>
                    <a:pt x="63" y="62"/>
                  </a:lnTo>
                  <a:lnTo>
                    <a:pt x="67" y="60"/>
                  </a:lnTo>
                  <a:lnTo>
                    <a:pt x="70" y="59"/>
                  </a:lnTo>
                  <a:lnTo>
                    <a:pt x="73" y="56"/>
                  </a:lnTo>
                  <a:lnTo>
                    <a:pt x="74" y="53"/>
                  </a:lnTo>
                  <a:lnTo>
                    <a:pt x="74" y="49"/>
                  </a:lnTo>
                  <a:lnTo>
                    <a:pt x="74" y="45"/>
                  </a:lnTo>
                  <a:lnTo>
                    <a:pt x="72" y="37"/>
                  </a:lnTo>
                  <a:lnTo>
                    <a:pt x="65" y="24"/>
                  </a:lnTo>
                  <a:lnTo>
                    <a:pt x="52" y="5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1" y="2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6" y="16"/>
                  </a:lnTo>
                  <a:close/>
                  <a:moveTo>
                    <a:pt x="47" y="43"/>
                  </a:moveTo>
                  <a:lnTo>
                    <a:pt x="45" y="44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35" y="48"/>
                  </a:lnTo>
                  <a:lnTo>
                    <a:pt x="32" y="43"/>
                  </a:lnTo>
                  <a:lnTo>
                    <a:pt x="31" y="39"/>
                  </a:lnTo>
                  <a:lnTo>
                    <a:pt x="29" y="34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42" y="31"/>
                  </a:lnTo>
                  <a:lnTo>
                    <a:pt x="44" y="36"/>
                  </a:lnTo>
                  <a:lnTo>
                    <a:pt x="46" y="39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" name="Freeform 48"/>
            <p:cNvSpPr>
              <a:spLocks noEditPoints="1"/>
            </p:cNvSpPr>
            <p:nvPr/>
          </p:nvSpPr>
          <p:spPr bwMode="auto">
            <a:xfrm>
              <a:off x="3863" y="1883"/>
              <a:ext cx="49" cy="45"/>
            </a:xfrm>
            <a:custGeom>
              <a:avLst/>
              <a:gdLst>
                <a:gd name="T0" fmla="*/ 94 w 98"/>
                <a:gd name="T1" fmla="*/ 43 h 90"/>
                <a:gd name="T2" fmla="*/ 85 w 98"/>
                <a:gd name="T3" fmla="*/ 26 h 90"/>
                <a:gd name="T4" fmla="*/ 72 w 98"/>
                <a:gd name="T5" fmla="*/ 6 h 90"/>
                <a:gd name="T6" fmla="*/ 68 w 98"/>
                <a:gd name="T7" fmla="*/ 3 h 90"/>
                <a:gd name="T8" fmla="*/ 63 w 98"/>
                <a:gd name="T9" fmla="*/ 0 h 90"/>
                <a:gd name="T10" fmla="*/ 56 w 98"/>
                <a:gd name="T11" fmla="*/ 1 h 90"/>
                <a:gd name="T12" fmla="*/ 52 w 98"/>
                <a:gd name="T13" fmla="*/ 5 h 90"/>
                <a:gd name="T14" fmla="*/ 45 w 98"/>
                <a:gd name="T15" fmla="*/ 9 h 90"/>
                <a:gd name="T16" fmla="*/ 33 w 98"/>
                <a:gd name="T17" fmla="*/ 13 h 90"/>
                <a:gd name="T18" fmla="*/ 17 w 98"/>
                <a:gd name="T19" fmla="*/ 19 h 90"/>
                <a:gd name="T20" fmla="*/ 3 w 98"/>
                <a:gd name="T21" fmla="*/ 29 h 90"/>
                <a:gd name="T22" fmla="*/ 0 w 98"/>
                <a:gd name="T23" fmla="*/ 36 h 90"/>
                <a:gd name="T24" fmla="*/ 2 w 98"/>
                <a:gd name="T25" fmla="*/ 44 h 90"/>
                <a:gd name="T26" fmla="*/ 15 w 98"/>
                <a:gd name="T27" fmla="*/ 67 h 90"/>
                <a:gd name="T28" fmla="*/ 25 w 98"/>
                <a:gd name="T29" fmla="*/ 81 h 90"/>
                <a:gd name="T30" fmla="*/ 33 w 98"/>
                <a:gd name="T31" fmla="*/ 89 h 90"/>
                <a:gd name="T32" fmla="*/ 40 w 98"/>
                <a:gd name="T33" fmla="*/ 90 h 90"/>
                <a:gd name="T34" fmla="*/ 49 w 98"/>
                <a:gd name="T35" fmla="*/ 87 h 90"/>
                <a:gd name="T36" fmla="*/ 60 w 98"/>
                <a:gd name="T37" fmla="*/ 81 h 90"/>
                <a:gd name="T38" fmla="*/ 71 w 98"/>
                <a:gd name="T39" fmla="*/ 75 h 90"/>
                <a:gd name="T40" fmla="*/ 83 w 98"/>
                <a:gd name="T41" fmla="*/ 70 h 90"/>
                <a:gd name="T42" fmla="*/ 93 w 98"/>
                <a:gd name="T43" fmla="*/ 66 h 90"/>
                <a:gd name="T44" fmla="*/ 98 w 98"/>
                <a:gd name="T45" fmla="*/ 58 h 90"/>
                <a:gd name="T46" fmla="*/ 41 w 98"/>
                <a:gd name="T47" fmla="*/ 64 h 90"/>
                <a:gd name="T48" fmla="*/ 37 w 98"/>
                <a:gd name="T49" fmla="*/ 57 h 90"/>
                <a:gd name="T50" fmla="*/ 32 w 98"/>
                <a:gd name="T51" fmla="*/ 49 h 90"/>
                <a:gd name="T52" fmla="*/ 31 w 98"/>
                <a:gd name="T53" fmla="*/ 46 h 90"/>
                <a:gd name="T54" fmla="*/ 27 w 98"/>
                <a:gd name="T55" fmla="*/ 41 h 90"/>
                <a:gd name="T56" fmla="*/ 33 w 98"/>
                <a:gd name="T57" fmla="*/ 38 h 90"/>
                <a:gd name="T58" fmla="*/ 40 w 98"/>
                <a:gd name="T59" fmla="*/ 36 h 90"/>
                <a:gd name="T60" fmla="*/ 49 w 98"/>
                <a:gd name="T61" fmla="*/ 34 h 90"/>
                <a:gd name="T62" fmla="*/ 58 w 98"/>
                <a:gd name="T63" fmla="*/ 29 h 90"/>
                <a:gd name="T64" fmla="*/ 58 w 98"/>
                <a:gd name="T65" fmla="*/ 29 h 90"/>
                <a:gd name="T66" fmla="*/ 58 w 98"/>
                <a:gd name="T67" fmla="*/ 29 h 90"/>
                <a:gd name="T68" fmla="*/ 64 w 98"/>
                <a:gd name="T69" fmla="*/ 39 h 90"/>
                <a:gd name="T70" fmla="*/ 70 w 98"/>
                <a:gd name="T71" fmla="*/ 50 h 90"/>
                <a:gd name="T72" fmla="*/ 55 w 98"/>
                <a:gd name="T73" fmla="*/ 57 h 90"/>
                <a:gd name="T74" fmla="*/ 41 w 98"/>
                <a:gd name="T7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90">
                  <a:moveTo>
                    <a:pt x="98" y="53"/>
                  </a:moveTo>
                  <a:lnTo>
                    <a:pt x="94" y="43"/>
                  </a:lnTo>
                  <a:lnTo>
                    <a:pt x="90" y="34"/>
                  </a:lnTo>
                  <a:lnTo>
                    <a:pt x="85" y="26"/>
                  </a:lnTo>
                  <a:lnTo>
                    <a:pt x="79" y="16"/>
                  </a:lnTo>
                  <a:lnTo>
                    <a:pt x="72" y="6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4" y="4"/>
                  </a:lnTo>
                  <a:lnTo>
                    <a:pt x="52" y="5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5" y="15"/>
                  </a:lnTo>
                  <a:lnTo>
                    <a:pt x="17" y="19"/>
                  </a:lnTo>
                  <a:lnTo>
                    <a:pt x="10" y="23"/>
                  </a:lnTo>
                  <a:lnTo>
                    <a:pt x="3" y="29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11" y="60"/>
                  </a:lnTo>
                  <a:lnTo>
                    <a:pt x="15" y="67"/>
                  </a:lnTo>
                  <a:lnTo>
                    <a:pt x="19" y="74"/>
                  </a:lnTo>
                  <a:lnTo>
                    <a:pt x="25" y="81"/>
                  </a:lnTo>
                  <a:lnTo>
                    <a:pt x="31" y="88"/>
                  </a:lnTo>
                  <a:lnTo>
                    <a:pt x="33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4" y="89"/>
                  </a:lnTo>
                  <a:lnTo>
                    <a:pt x="49" y="87"/>
                  </a:lnTo>
                  <a:lnTo>
                    <a:pt x="54" y="83"/>
                  </a:lnTo>
                  <a:lnTo>
                    <a:pt x="60" y="81"/>
                  </a:lnTo>
                  <a:lnTo>
                    <a:pt x="65" y="79"/>
                  </a:lnTo>
                  <a:lnTo>
                    <a:pt x="71" y="75"/>
                  </a:lnTo>
                  <a:lnTo>
                    <a:pt x="77" y="73"/>
                  </a:lnTo>
                  <a:lnTo>
                    <a:pt x="83" y="70"/>
                  </a:lnTo>
                  <a:lnTo>
                    <a:pt x="90" y="68"/>
                  </a:lnTo>
                  <a:lnTo>
                    <a:pt x="93" y="66"/>
                  </a:lnTo>
                  <a:lnTo>
                    <a:pt x="96" y="62"/>
                  </a:lnTo>
                  <a:lnTo>
                    <a:pt x="98" y="58"/>
                  </a:lnTo>
                  <a:lnTo>
                    <a:pt x="98" y="53"/>
                  </a:lnTo>
                  <a:close/>
                  <a:moveTo>
                    <a:pt x="41" y="64"/>
                  </a:moveTo>
                  <a:lnTo>
                    <a:pt x="39" y="60"/>
                  </a:lnTo>
                  <a:lnTo>
                    <a:pt x="37" y="57"/>
                  </a:lnTo>
                  <a:lnTo>
                    <a:pt x="34" y="53"/>
                  </a:lnTo>
                  <a:lnTo>
                    <a:pt x="32" y="49"/>
                  </a:lnTo>
                  <a:lnTo>
                    <a:pt x="32" y="47"/>
                  </a:lnTo>
                  <a:lnTo>
                    <a:pt x="31" y="46"/>
                  </a:lnTo>
                  <a:lnTo>
                    <a:pt x="29" y="44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3" y="38"/>
                  </a:lnTo>
                  <a:lnTo>
                    <a:pt x="37" y="37"/>
                  </a:lnTo>
                  <a:lnTo>
                    <a:pt x="40" y="36"/>
                  </a:lnTo>
                  <a:lnTo>
                    <a:pt x="45" y="35"/>
                  </a:lnTo>
                  <a:lnTo>
                    <a:pt x="49" y="34"/>
                  </a:lnTo>
                  <a:lnTo>
                    <a:pt x="54" y="31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62" y="34"/>
                  </a:lnTo>
                  <a:lnTo>
                    <a:pt x="64" y="39"/>
                  </a:lnTo>
                  <a:lnTo>
                    <a:pt x="68" y="44"/>
                  </a:lnTo>
                  <a:lnTo>
                    <a:pt x="70" y="50"/>
                  </a:lnTo>
                  <a:lnTo>
                    <a:pt x="62" y="53"/>
                  </a:lnTo>
                  <a:lnTo>
                    <a:pt x="55" y="57"/>
                  </a:lnTo>
                  <a:lnTo>
                    <a:pt x="48" y="60"/>
                  </a:lnTo>
                  <a:lnTo>
                    <a:pt x="4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3846" y="1841"/>
              <a:ext cx="46" cy="44"/>
            </a:xfrm>
            <a:custGeom>
              <a:avLst/>
              <a:gdLst>
                <a:gd name="T0" fmla="*/ 55 w 92"/>
                <a:gd name="T1" fmla="*/ 82 h 88"/>
                <a:gd name="T2" fmla="*/ 65 w 92"/>
                <a:gd name="T3" fmla="*/ 76 h 88"/>
                <a:gd name="T4" fmla="*/ 78 w 92"/>
                <a:gd name="T5" fmla="*/ 69 h 88"/>
                <a:gd name="T6" fmla="*/ 88 w 92"/>
                <a:gd name="T7" fmla="*/ 64 h 88"/>
                <a:gd name="T8" fmla="*/ 92 w 92"/>
                <a:gd name="T9" fmla="*/ 54 h 88"/>
                <a:gd name="T10" fmla="*/ 84 w 92"/>
                <a:gd name="T11" fmla="*/ 33 h 88"/>
                <a:gd name="T12" fmla="*/ 69 w 92"/>
                <a:gd name="T13" fmla="*/ 8 h 88"/>
                <a:gd name="T14" fmla="*/ 63 w 92"/>
                <a:gd name="T15" fmla="*/ 1 h 88"/>
                <a:gd name="T16" fmla="*/ 54 w 92"/>
                <a:gd name="T17" fmla="*/ 0 h 88"/>
                <a:gd name="T18" fmla="*/ 44 w 92"/>
                <a:gd name="T19" fmla="*/ 4 h 88"/>
                <a:gd name="T20" fmla="*/ 33 w 92"/>
                <a:gd name="T21" fmla="*/ 8 h 88"/>
                <a:gd name="T22" fmla="*/ 23 w 92"/>
                <a:gd name="T23" fmla="*/ 13 h 88"/>
                <a:gd name="T24" fmla="*/ 13 w 92"/>
                <a:gd name="T25" fmla="*/ 19 h 88"/>
                <a:gd name="T26" fmla="*/ 2 w 92"/>
                <a:gd name="T27" fmla="*/ 28 h 88"/>
                <a:gd name="T28" fmla="*/ 2 w 92"/>
                <a:gd name="T29" fmla="*/ 44 h 88"/>
                <a:gd name="T30" fmla="*/ 6 w 92"/>
                <a:gd name="T31" fmla="*/ 53 h 88"/>
                <a:gd name="T32" fmla="*/ 13 w 92"/>
                <a:gd name="T33" fmla="*/ 71 h 88"/>
                <a:gd name="T34" fmla="*/ 22 w 92"/>
                <a:gd name="T35" fmla="*/ 83 h 88"/>
                <a:gd name="T36" fmla="*/ 35 w 92"/>
                <a:gd name="T37" fmla="*/ 88 h 88"/>
                <a:gd name="T38" fmla="*/ 47 w 92"/>
                <a:gd name="T39" fmla="*/ 87 h 88"/>
                <a:gd name="T40" fmla="*/ 53 w 92"/>
                <a:gd name="T41" fmla="*/ 83 h 88"/>
                <a:gd name="T42" fmla="*/ 53 w 92"/>
                <a:gd name="T43" fmla="*/ 83 h 88"/>
                <a:gd name="T44" fmla="*/ 40 w 92"/>
                <a:gd name="T45" fmla="*/ 63 h 88"/>
                <a:gd name="T46" fmla="*/ 40 w 92"/>
                <a:gd name="T47" fmla="*/ 63 h 88"/>
                <a:gd name="T48" fmla="*/ 40 w 92"/>
                <a:gd name="T49" fmla="*/ 63 h 88"/>
                <a:gd name="T50" fmla="*/ 39 w 92"/>
                <a:gd name="T51" fmla="*/ 63 h 88"/>
                <a:gd name="T52" fmla="*/ 37 w 92"/>
                <a:gd name="T53" fmla="*/ 64 h 88"/>
                <a:gd name="T54" fmla="*/ 35 w 92"/>
                <a:gd name="T55" fmla="*/ 63 h 88"/>
                <a:gd name="T56" fmla="*/ 31 w 92"/>
                <a:gd name="T57" fmla="*/ 54 h 88"/>
                <a:gd name="T58" fmla="*/ 30 w 92"/>
                <a:gd name="T59" fmla="*/ 51 h 88"/>
                <a:gd name="T60" fmla="*/ 29 w 92"/>
                <a:gd name="T61" fmla="*/ 48 h 88"/>
                <a:gd name="T62" fmla="*/ 28 w 92"/>
                <a:gd name="T63" fmla="*/ 44 h 88"/>
                <a:gd name="T64" fmla="*/ 27 w 92"/>
                <a:gd name="T65" fmla="*/ 38 h 88"/>
                <a:gd name="T66" fmla="*/ 39 w 92"/>
                <a:gd name="T67" fmla="*/ 31 h 88"/>
                <a:gd name="T68" fmla="*/ 52 w 92"/>
                <a:gd name="T69" fmla="*/ 27 h 88"/>
                <a:gd name="T70" fmla="*/ 56 w 92"/>
                <a:gd name="T71" fmla="*/ 34 h 88"/>
                <a:gd name="T72" fmla="*/ 59 w 92"/>
                <a:gd name="T73" fmla="*/ 37 h 88"/>
                <a:gd name="T74" fmla="*/ 63 w 92"/>
                <a:gd name="T75" fmla="*/ 45 h 88"/>
                <a:gd name="T76" fmla="*/ 65 w 92"/>
                <a:gd name="T77" fmla="*/ 48 h 88"/>
                <a:gd name="T78" fmla="*/ 63 w 92"/>
                <a:gd name="T79" fmla="*/ 50 h 88"/>
                <a:gd name="T80" fmla="*/ 58 w 92"/>
                <a:gd name="T81" fmla="*/ 53 h 88"/>
                <a:gd name="T82" fmla="*/ 40 w 92"/>
                <a:gd name="T83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8">
                  <a:moveTo>
                    <a:pt x="53" y="83"/>
                  </a:moveTo>
                  <a:lnTo>
                    <a:pt x="55" y="82"/>
                  </a:lnTo>
                  <a:lnTo>
                    <a:pt x="60" y="79"/>
                  </a:lnTo>
                  <a:lnTo>
                    <a:pt x="65" y="76"/>
                  </a:lnTo>
                  <a:lnTo>
                    <a:pt x="67" y="75"/>
                  </a:lnTo>
                  <a:lnTo>
                    <a:pt x="78" y="69"/>
                  </a:lnTo>
                  <a:lnTo>
                    <a:pt x="83" y="67"/>
                  </a:lnTo>
                  <a:lnTo>
                    <a:pt x="88" y="64"/>
                  </a:lnTo>
                  <a:lnTo>
                    <a:pt x="91" y="59"/>
                  </a:lnTo>
                  <a:lnTo>
                    <a:pt x="92" y="54"/>
                  </a:lnTo>
                  <a:lnTo>
                    <a:pt x="86" y="37"/>
                  </a:lnTo>
                  <a:lnTo>
                    <a:pt x="84" y="33"/>
                  </a:lnTo>
                  <a:lnTo>
                    <a:pt x="78" y="25"/>
                  </a:lnTo>
                  <a:lnTo>
                    <a:pt x="69" y="8"/>
                  </a:lnTo>
                  <a:lnTo>
                    <a:pt x="67" y="5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4" y="4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8" y="11"/>
                  </a:lnTo>
                  <a:lnTo>
                    <a:pt x="23" y="13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53"/>
                  </a:lnTo>
                  <a:lnTo>
                    <a:pt x="9" y="63"/>
                  </a:lnTo>
                  <a:lnTo>
                    <a:pt x="13" y="71"/>
                  </a:lnTo>
                  <a:lnTo>
                    <a:pt x="16" y="77"/>
                  </a:lnTo>
                  <a:lnTo>
                    <a:pt x="22" y="83"/>
                  </a:lnTo>
                  <a:lnTo>
                    <a:pt x="29" y="87"/>
                  </a:lnTo>
                  <a:lnTo>
                    <a:pt x="35" y="88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40" y="63"/>
                  </a:moveTo>
                  <a:lnTo>
                    <a:pt x="40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9" y="63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59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0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8" y="44"/>
                  </a:lnTo>
                  <a:lnTo>
                    <a:pt x="28" y="41"/>
                  </a:lnTo>
                  <a:lnTo>
                    <a:pt x="27" y="38"/>
                  </a:lnTo>
                  <a:lnTo>
                    <a:pt x="32" y="35"/>
                  </a:lnTo>
                  <a:lnTo>
                    <a:pt x="39" y="31"/>
                  </a:lnTo>
                  <a:lnTo>
                    <a:pt x="46" y="29"/>
                  </a:lnTo>
                  <a:lnTo>
                    <a:pt x="52" y="27"/>
                  </a:lnTo>
                  <a:lnTo>
                    <a:pt x="54" y="30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9" y="37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5" y="46"/>
                  </a:lnTo>
                  <a:lnTo>
                    <a:pt x="65" y="48"/>
                  </a:lnTo>
                  <a:lnTo>
                    <a:pt x="66" y="49"/>
                  </a:lnTo>
                  <a:lnTo>
                    <a:pt x="63" y="50"/>
                  </a:lnTo>
                  <a:lnTo>
                    <a:pt x="60" y="51"/>
                  </a:lnTo>
                  <a:lnTo>
                    <a:pt x="58" y="53"/>
                  </a:lnTo>
                  <a:lnTo>
                    <a:pt x="56" y="53"/>
                  </a:lnTo>
                  <a:lnTo>
                    <a:pt x="4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3894" y="1856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3886" y="1823"/>
              <a:ext cx="46" cy="45"/>
            </a:xfrm>
            <a:custGeom>
              <a:avLst/>
              <a:gdLst>
                <a:gd name="T0" fmla="*/ 26 w 93"/>
                <a:gd name="T1" fmla="*/ 85 h 88"/>
                <a:gd name="T2" fmla="*/ 31 w 93"/>
                <a:gd name="T3" fmla="*/ 87 h 88"/>
                <a:gd name="T4" fmla="*/ 35 w 93"/>
                <a:gd name="T5" fmla="*/ 88 h 88"/>
                <a:gd name="T6" fmla="*/ 40 w 93"/>
                <a:gd name="T7" fmla="*/ 87 h 88"/>
                <a:gd name="T8" fmla="*/ 58 w 93"/>
                <a:gd name="T9" fmla="*/ 76 h 88"/>
                <a:gd name="T10" fmla="*/ 70 w 93"/>
                <a:gd name="T11" fmla="*/ 71 h 88"/>
                <a:gd name="T12" fmla="*/ 83 w 93"/>
                <a:gd name="T13" fmla="*/ 65 h 88"/>
                <a:gd name="T14" fmla="*/ 88 w 93"/>
                <a:gd name="T15" fmla="*/ 62 h 88"/>
                <a:gd name="T16" fmla="*/ 92 w 93"/>
                <a:gd name="T17" fmla="*/ 55 h 88"/>
                <a:gd name="T18" fmla="*/ 91 w 93"/>
                <a:gd name="T19" fmla="*/ 45 h 88"/>
                <a:gd name="T20" fmla="*/ 84 w 93"/>
                <a:gd name="T21" fmla="*/ 34 h 88"/>
                <a:gd name="T22" fmla="*/ 73 w 93"/>
                <a:gd name="T23" fmla="*/ 24 h 88"/>
                <a:gd name="T24" fmla="*/ 69 w 93"/>
                <a:gd name="T25" fmla="*/ 13 h 88"/>
                <a:gd name="T26" fmla="*/ 62 w 93"/>
                <a:gd name="T27" fmla="*/ 3 h 88"/>
                <a:gd name="T28" fmla="*/ 51 w 93"/>
                <a:gd name="T29" fmla="*/ 0 h 88"/>
                <a:gd name="T30" fmla="*/ 41 w 93"/>
                <a:gd name="T31" fmla="*/ 1 h 88"/>
                <a:gd name="T32" fmla="*/ 31 w 93"/>
                <a:gd name="T33" fmla="*/ 5 h 88"/>
                <a:gd name="T34" fmla="*/ 20 w 93"/>
                <a:gd name="T35" fmla="*/ 11 h 88"/>
                <a:gd name="T36" fmla="*/ 12 w 93"/>
                <a:gd name="T37" fmla="*/ 17 h 88"/>
                <a:gd name="T38" fmla="*/ 4 w 93"/>
                <a:gd name="T39" fmla="*/ 24 h 88"/>
                <a:gd name="T40" fmla="*/ 0 w 93"/>
                <a:gd name="T41" fmla="*/ 35 h 88"/>
                <a:gd name="T42" fmla="*/ 1 w 93"/>
                <a:gd name="T43" fmla="*/ 40 h 88"/>
                <a:gd name="T44" fmla="*/ 2 w 93"/>
                <a:gd name="T45" fmla="*/ 45 h 88"/>
                <a:gd name="T46" fmla="*/ 7 w 93"/>
                <a:gd name="T47" fmla="*/ 51 h 88"/>
                <a:gd name="T48" fmla="*/ 11 w 93"/>
                <a:gd name="T49" fmla="*/ 58 h 88"/>
                <a:gd name="T50" fmla="*/ 18 w 93"/>
                <a:gd name="T51" fmla="*/ 70 h 88"/>
                <a:gd name="T52" fmla="*/ 26 w 93"/>
                <a:gd name="T53" fmla="*/ 36 h 88"/>
                <a:gd name="T54" fmla="*/ 35 w 93"/>
                <a:gd name="T55" fmla="*/ 31 h 88"/>
                <a:gd name="T56" fmla="*/ 43 w 93"/>
                <a:gd name="T57" fmla="*/ 25 h 88"/>
                <a:gd name="T58" fmla="*/ 48 w 93"/>
                <a:gd name="T59" fmla="*/ 26 h 88"/>
                <a:gd name="T60" fmla="*/ 50 w 93"/>
                <a:gd name="T61" fmla="*/ 28 h 88"/>
                <a:gd name="T62" fmla="*/ 54 w 93"/>
                <a:gd name="T63" fmla="*/ 36 h 88"/>
                <a:gd name="T64" fmla="*/ 62 w 93"/>
                <a:gd name="T65" fmla="*/ 47 h 88"/>
                <a:gd name="T66" fmla="*/ 63 w 93"/>
                <a:gd name="T67" fmla="*/ 47 h 88"/>
                <a:gd name="T68" fmla="*/ 61 w 93"/>
                <a:gd name="T69" fmla="*/ 48 h 88"/>
                <a:gd name="T70" fmla="*/ 56 w 93"/>
                <a:gd name="T71" fmla="*/ 51 h 88"/>
                <a:gd name="T72" fmla="*/ 48 w 93"/>
                <a:gd name="T73" fmla="*/ 55 h 88"/>
                <a:gd name="T74" fmla="*/ 46 w 93"/>
                <a:gd name="T75" fmla="*/ 56 h 88"/>
                <a:gd name="T76" fmla="*/ 40 w 93"/>
                <a:gd name="T77" fmla="*/ 60 h 88"/>
                <a:gd name="T78" fmla="*/ 39 w 93"/>
                <a:gd name="T79" fmla="*/ 56 h 88"/>
                <a:gd name="T80" fmla="*/ 38 w 93"/>
                <a:gd name="T81" fmla="*/ 54 h 88"/>
                <a:gd name="T82" fmla="*/ 30 w 93"/>
                <a:gd name="T83" fmla="*/ 42 h 88"/>
                <a:gd name="T84" fmla="*/ 26 w 93"/>
                <a:gd name="T85" fmla="*/ 39 h 88"/>
                <a:gd name="T86" fmla="*/ 25 w 93"/>
                <a:gd name="T87" fmla="*/ 36 h 88"/>
                <a:gd name="T88" fmla="*/ 26 w 93"/>
                <a:gd name="T89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88">
                  <a:moveTo>
                    <a:pt x="25" y="84"/>
                  </a:moveTo>
                  <a:lnTo>
                    <a:pt x="26" y="85"/>
                  </a:lnTo>
                  <a:lnTo>
                    <a:pt x="28" y="86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5" y="88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6"/>
                  </a:lnTo>
                  <a:lnTo>
                    <a:pt x="58" y="76"/>
                  </a:lnTo>
                  <a:lnTo>
                    <a:pt x="66" y="72"/>
                  </a:lnTo>
                  <a:lnTo>
                    <a:pt x="70" y="71"/>
                  </a:lnTo>
                  <a:lnTo>
                    <a:pt x="76" y="68"/>
                  </a:lnTo>
                  <a:lnTo>
                    <a:pt x="83" y="65"/>
                  </a:lnTo>
                  <a:lnTo>
                    <a:pt x="85" y="64"/>
                  </a:lnTo>
                  <a:lnTo>
                    <a:pt x="88" y="62"/>
                  </a:lnTo>
                  <a:lnTo>
                    <a:pt x="91" y="58"/>
                  </a:lnTo>
                  <a:lnTo>
                    <a:pt x="92" y="55"/>
                  </a:lnTo>
                  <a:lnTo>
                    <a:pt x="93" y="50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4" y="34"/>
                  </a:lnTo>
                  <a:lnTo>
                    <a:pt x="79" y="30"/>
                  </a:lnTo>
                  <a:lnTo>
                    <a:pt x="73" y="24"/>
                  </a:lnTo>
                  <a:lnTo>
                    <a:pt x="71" y="19"/>
                  </a:lnTo>
                  <a:lnTo>
                    <a:pt x="69" y="13"/>
                  </a:lnTo>
                  <a:lnTo>
                    <a:pt x="65" y="8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4" y="24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6" y="64"/>
                  </a:lnTo>
                  <a:lnTo>
                    <a:pt x="18" y="70"/>
                  </a:lnTo>
                  <a:lnTo>
                    <a:pt x="25" y="84"/>
                  </a:lnTo>
                  <a:close/>
                  <a:moveTo>
                    <a:pt x="26" y="36"/>
                  </a:moveTo>
                  <a:lnTo>
                    <a:pt x="30" y="34"/>
                  </a:lnTo>
                  <a:lnTo>
                    <a:pt x="35" y="31"/>
                  </a:lnTo>
                  <a:lnTo>
                    <a:pt x="40" y="27"/>
                  </a:lnTo>
                  <a:lnTo>
                    <a:pt x="43" y="25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4" y="36"/>
                  </a:lnTo>
                  <a:lnTo>
                    <a:pt x="62" y="46"/>
                  </a:lnTo>
                  <a:lnTo>
                    <a:pt x="62" y="47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1" y="48"/>
                  </a:lnTo>
                  <a:lnTo>
                    <a:pt x="57" y="50"/>
                  </a:lnTo>
                  <a:lnTo>
                    <a:pt x="56" y="51"/>
                  </a:lnTo>
                  <a:lnTo>
                    <a:pt x="55" y="51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905" y="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pic>
        <p:nvPicPr>
          <p:cNvPr id="65" name="図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39" y="4901925"/>
            <a:ext cx="762580" cy="1546823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55" y="4901925"/>
            <a:ext cx="757146" cy="1541969"/>
          </a:xfrm>
          <a:prstGeom prst="rect">
            <a:avLst/>
          </a:prstGeom>
        </p:spPr>
      </p:pic>
      <p:cxnSp>
        <p:nvCxnSpPr>
          <p:cNvPr id="68" name="直線コネクタ 67"/>
          <p:cNvCxnSpPr/>
          <p:nvPr/>
        </p:nvCxnSpPr>
        <p:spPr>
          <a:xfrm>
            <a:off x="3179928" y="6247670"/>
            <a:ext cx="2790566" cy="7083"/>
          </a:xfrm>
          <a:prstGeom prst="line">
            <a:avLst/>
          </a:prstGeom>
          <a:ln w="635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3639997" y="4907956"/>
            <a:ext cx="199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optical fiber</a:t>
            </a:r>
            <a:endParaRPr kumimoji="1" lang="ja-JP" altLang="en-US" sz="2800" dirty="0"/>
          </a:p>
        </p:txBody>
      </p:sp>
      <p:sp>
        <p:nvSpPr>
          <p:cNvPr id="74" name="稲妻 73"/>
          <p:cNvSpPr/>
          <p:nvPr/>
        </p:nvSpPr>
        <p:spPr>
          <a:xfrm rot="18033012">
            <a:off x="1475569" y="5340687"/>
            <a:ext cx="934508" cy="49915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稲妻 74"/>
          <p:cNvSpPr/>
          <p:nvPr/>
        </p:nvSpPr>
        <p:spPr>
          <a:xfrm>
            <a:off x="6727801" y="5114924"/>
            <a:ext cx="934508" cy="49915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3" name="グループ化 92"/>
          <p:cNvGrpSpPr/>
          <p:nvPr/>
        </p:nvGrpSpPr>
        <p:grpSpPr>
          <a:xfrm>
            <a:off x="405858" y="3206313"/>
            <a:ext cx="8279259" cy="1208416"/>
            <a:chOff x="392021" y="3368514"/>
            <a:chExt cx="8279259" cy="1208416"/>
          </a:xfrm>
        </p:grpSpPr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678" y="3368514"/>
              <a:ext cx="967602" cy="1208416"/>
            </a:xfrm>
            <a:prstGeom prst="rect">
              <a:avLst/>
            </a:prstGeom>
          </p:spPr>
        </p:pic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21" y="3368514"/>
              <a:ext cx="967602" cy="1208416"/>
            </a:xfrm>
            <a:prstGeom prst="rect">
              <a:avLst/>
            </a:prstGeom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868" y="4230610"/>
              <a:ext cx="912173" cy="290194"/>
            </a:xfrm>
            <a:prstGeom prst="rect">
              <a:avLst/>
            </a:prstGeom>
          </p:spPr>
        </p:pic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627" y="3445061"/>
              <a:ext cx="949123" cy="301949"/>
            </a:xfrm>
            <a:prstGeom prst="rect">
              <a:avLst/>
            </a:prstGeom>
          </p:spPr>
        </p:pic>
        <p:cxnSp>
          <p:nvCxnSpPr>
            <p:cNvPr id="84" name="曲線コネクタ 83"/>
            <p:cNvCxnSpPr>
              <a:stCxn id="78" idx="3"/>
              <a:endCxn id="79" idx="1"/>
            </p:cNvCxnSpPr>
            <p:nvPr/>
          </p:nvCxnSpPr>
          <p:spPr>
            <a:xfrm flipV="1">
              <a:off x="2493041" y="3596036"/>
              <a:ext cx="4066586" cy="779671"/>
            </a:xfrm>
            <a:prstGeom prst="curvedConnector3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円弧 84"/>
            <p:cNvSpPr/>
            <p:nvPr/>
          </p:nvSpPr>
          <p:spPr>
            <a:xfrm>
              <a:off x="1035764" y="4117819"/>
              <a:ext cx="545104" cy="22558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円弧 85"/>
            <p:cNvSpPr/>
            <p:nvPr/>
          </p:nvSpPr>
          <p:spPr>
            <a:xfrm>
              <a:off x="6971535" y="3618770"/>
              <a:ext cx="1030256" cy="3292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89" name="直線コネクタ 88"/>
          <p:cNvCxnSpPr>
            <a:endCxn id="73" idx="0"/>
          </p:cNvCxnSpPr>
          <p:nvPr/>
        </p:nvCxnSpPr>
        <p:spPr>
          <a:xfrm>
            <a:off x="4333230" y="4181200"/>
            <a:ext cx="305997" cy="726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73" idx="2"/>
          </p:cNvCxnSpPr>
          <p:nvPr/>
        </p:nvCxnSpPr>
        <p:spPr>
          <a:xfrm flipH="1">
            <a:off x="4572000" y="5431176"/>
            <a:ext cx="67227" cy="726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971215" y="1442810"/>
            <a:ext cx="7309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Optical communication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use higher five figures frequency than electric communication.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                                          </a:t>
            </a:r>
          </a:p>
          <a:p>
            <a:r>
              <a:rPr lang="en-US" altLang="ja-JP" sz="2400" dirty="0"/>
              <a:t>U</a:t>
            </a:r>
            <a:r>
              <a:rPr lang="en-US" altLang="ja-JP" sz="2400" dirty="0" smtClean="0"/>
              <a:t>ltrafast pulsed light of </a:t>
            </a:r>
            <a:r>
              <a:rPr lang="en-US" altLang="ja-JP" sz="2400" dirty="0"/>
              <a:t>6fs </a:t>
            </a:r>
            <a:r>
              <a:rPr lang="en-US" altLang="ja-JP" sz="2400" dirty="0" smtClean="0"/>
              <a:t> (</a:t>
            </a:r>
            <a:r>
              <a:rPr lang="en-US" altLang="ja-JP" sz="2400" dirty="0"/>
              <a:t>electronic </a:t>
            </a:r>
            <a:r>
              <a:rPr lang="en-US" altLang="ja-JP" sz="2400" dirty="0" smtClean="0"/>
              <a:t>circuit : ~0.1ns)</a:t>
            </a:r>
            <a:endParaRPr kumimoji="1" lang="ja-JP" altLang="en-US" sz="2400" dirty="0"/>
          </a:p>
        </p:txBody>
      </p:sp>
      <p:sp>
        <p:nvSpPr>
          <p:cNvPr id="106" name="下矢印 105"/>
          <p:cNvSpPr/>
          <p:nvPr/>
        </p:nvSpPr>
        <p:spPr>
          <a:xfrm>
            <a:off x="4333230" y="2213911"/>
            <a:ext cx="237038" cy="268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8" name="曲線コネクタ 107"/>
          <p:cNvCxnSpPr/>
          <p:nvPr/>
        </p:nvCxnSpPr>
        <p:spPr>
          <a:xfrm flipV="1">
            <a:off x="4034502" y="3492781"/>
            <a:ext cx="823399" cy="37812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3118632" y="3299847"/>
            <a:ext cx="16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Optical signal</a:t>
            </a:r>
            <a:endParaRPr kumimoji="1" lang="ja-JP" altLang="en-US" dirty="0"/>
          </a:p>
        </p:txBody>
      </p:sp>
      <p:cxnSp>
        <p:nvCxnSpPr>
          <p:cNvPr id="113" name="直線矢印コネクタ 112"/>
          <p:cNvCxnSpPr/>
          <p:nvPr/>
        </p:nvCxnSpPr>
        <p:spPr>
          <a:xfrm>
            <a:off x="4196117" y="6428090"/>
            <a:ext cx="8574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4291275" y="6447579"/>
            <a:ext cx="16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Optical signal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5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503078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Background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Coherent coupling between light and confined </a:t>
            </a:r>
            <a:r>
              <a:rPr lang="en-US" altLang="ja-JP" dirty="0" err="1" smtClean="0"/>
              <a:t>excitons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en-US" altLang="ja-JP" dirty="0"/>
              <a:t>Degenerate four-wave mixing (DFWM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en-US" altLang="ja-JP" dirty="0" smtClean="0"/>
              <a:t>Previous work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en-US" altLang="ja-JP" dirty="0"/>
              <a:t>Comparison between </a:t>
            </a:r>
            <a:r>
              <a:rPr lang="en-US" altLang="ja-JP" dirty="0" err="1"/>
              <a:t>ZnO</a:t>
            </a:r>
            <a:r>
              <a:rPr lang="en-US" altLang="ja-JP" dirty="0"/>
              <a:t> and </a:t>
            </a:r>
            <a:r>
              <a:rPr lang="en-US" altLang="ja-JP" dirty="0" err="1" smtClean="0"/>
              <a:t>GaN</a:t>
            </a:r>
            <a:endParaRPr lang="en-US" altLang="ja-JP" dirty="0" smtClean="0"/>
          </a:p>
          <a:p>
            <a:r>
              <a:rPr lang="en-US" altLang="ja-JP" dirty="0" smtClean="0"/>
              <a:t>Motivation </a:t>
            </a:r>
            <a:endParaRPr lang="en-US" altLang="ja-JP" dirty="0" smtClean="0"/>
          </a:p>
          <a:p>
            <a:r>
              <a:rPr kumimoji="1" lang="en-US" altLang="ja-JP" dirty="0" smtClean="0"/>
              <a:t>Sample</a:t>
            </a:r>
            <a:endParaRPr kumimoji="1" lang="en-US" altLang="ja-JP" dirty="0" smtClean="0"/>
          </a:p>
          <a:p>
            <a:pPr marL="0" indent="0"/>
            <a:r>
              <a:rPr lang="en-US" altLang="ja-JP" dirty="0" smtClean="0"/>
              <a:t> </a:t>
            </a:r>
            <a:r>
              <a:rPr lang="en-US" altLang="ja-JP" dirty="0" smtClean="0"/>
              <a:t>Experimental </a:t>
            </a:r>
            <a:r>
              <a:rPr lang="en-US" altLang="ja-JP" dirty="0" smtClean="0"/>
              <a:t>setup</a:t>
            </a:r>
            <a:endParaRPr kumimoji="1" lang="en-US" altLang="ja-JP" dirty="0" smtClean="0"/>
          </a:p>
          <a:p>
            <a:r>
              <a:rPr lang="en-US" altLang="ja-JP" dirty="0" smtClean="0"/>
              <a:t>Results </a:t>
            </a:r>
          </a:p>
          <a:p>
            <a:r>
              <a:rPr kumimoji="1" lang="en-US" altLang="ja-JP" dirty="0" smtClean="0"/>
              <a:t>Summary</a:t>
            </a:r>
          </a:p>
          <a:p>
            <a:r>
              <a:rPr lang="en-US" altLang="ja-JP" dirty="0" smtClean="0"/>
              <a:t>Future work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 (Realization of optical router)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7435" y="2373203"/>
            <a:ext cx="607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O</a:t>
            </a:r>
            <a:r>
              <a:rPr lang="en-US" altLang="ja-JP" sz="2400" dirty="0" smtClean="0"/>
              <a:t>ptical router</a:t>
            </a:r>
            <a:r>
              <a:rPr lang="ja-JP" altLang="en-US" sz="2400" dirty="0" smtClean="0"/>
              <a:t>　　　　　      </a:t>
            </a:r>
            <a:r>
              <a:rPr lang="en-US" altLang="ja-JP" sz="2400" dirty="0" smtClean="0"/>
              <a:t>light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light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91059" y="1627442"/>
            <a:ext cx="722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Electronic router                light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electrical signal 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 light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3837690" y="1806055"/>
            <a:ext cx="395785" cy="157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3639797" y="2525091"/>
            <a:ext cx="395785" cy="16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98" y="3308645"/>
            <a:ext cx="4683004" cy="12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2272790" y="3132942"/>
            <a:ext cx="180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Transient grating 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014613" y="4171326"/>
            <a:ext cx="16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Signal light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7495" y="4755229"/>
            <a:ext cx="4912341" cy="1921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Merit</a:t>
            </a:r>
          </a:p>
          <a:p>
            <a:r>
              <a:rPr lang="en-US" altLang="ja-JP" sz="2400" dirty="0"/>
              <a:t>Noise is reduced. </a:t>
            </a:r>
            <a:endParaRPr lang="en-US" altLang="ja-JP" sz="2400" dirty="0" smtClean="0"/>
          </a:p>
          <a:p>
            <a:r>
              <a:rPr lang="en-US" altLang="ja-JP" sz="2400" dirty="0" smtClean="0"/>
              <a:t>Energy </a:t>
            </a:r>
            <a:r>
              <a:rPr lang="en-US" altLang="ja-JP" sz="2400" dirty="0"/>
              <a:t>efficiency can be improved. </a:t>
            </a:r>
            <a:endParaRPr lang="en-US" altLang="ja-JP" sz="2400" dirty="0" smtClean="0"/>
          </a:p>
          <a:p>
            <a:r>
              <a:rPr lang="en-US" altLang="ja-JP" sz="2400" dirty="0" smtClean="0"/>
              <a:t>Transmission </a:t>
            </a:r>
            <a:r>
              <a:rPr lang="en-US" altLang="ja-JP" sz="2400" dirty="0"/>
              <a:t>speed </a:t>
            </a:r>
            <a:r>
              <a:rPr lang="en-US" altLang="ja-JP" sz="2400" dirty="0" smtClean="0"/>
              <a:t>increases.</a:t>
            </a:r>
            <a:endParaRPr kumimoji="1" lang="ja-JP" altLang="en-US" sz="2400" dirty="0"/>
          </a:p>
        </p:txBody>
      </p:sp>
      <p:sp>
        <p:nvSpPr>
          <p:cNvPr id="9" name="左中かっこ 8"/>
          <p:cNvSpPr/>
          <p:nvPr/>
        </p:nvSpPr>
        <p:spPr>
          <a:xfrm>
            <a:off x="2336243" y="5275098"/>
            <a:ext cx="201759" cy="10637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439598" y="4781116"/>
            <a:ext cx="886678" cy="327546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04263" y="4302679"/>
            <a:ext cx="16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Control light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 </a:t>
            </a:r>
            <a:r>
              <a:rPr lang="en-US" altLang="ja-JP" dirty="0"/>
              <a:t>(Realization of optical router)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コンテンツ プレースホルダー 4"/>
          <p:cNvSpPr txBox="1">
            <a:spLocks noGrp="1"/>
          </p:cNvSpPr>
          <p:nvPr>
            <p:ph idx="1"/>
          </p:nvPr>
        </p:nvSpPr>
        <p:spPr>
          <a:xfrm>
            <a:off x="1419792" y="1864660"/>
            <a:ext cx="5608805" cy="85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Requirement for optical router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→</a:t>
            </a:r>
            <a:r>
              <a:rPr lang="en-US" altLang="ja-JP" sz="2400" dirty="0"/>
              <a:t> H</a:t>
            </a:r>
            <a:r>
              <a:rPr lang="en-US" altLang="ja-JP" sz="2400" dirty="0" smtClean="0"/>
              <a:t>igh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fficiency</a:t>
            </a:r>
            <a:r>
              <a:rPr kumimoji="1" lang="en-US" altLang="ja-JP" sz="2400" dirty="0" smtClean="0"/>
              <a:t> and high-</a:t>
            </a:r>
            <a:r>
              <a:rPr kumimoji="1" lang="en-US" altLang="ja-JP" sz="2400" u="sng" dirty="0" smtClean="0"/>
              <a:t>speed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response</a:t>
            </a:r>
            <a:endParaRPr kumimoji="1" lang="en-US" altLang="ja-JP" sz="2400" strike="dblStrike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3779" y="3110726"/>
            <a:ext cx="434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10 </a:t>
            </a:r>
            <a:r>
              <a:rPr kumimoji="1" lang="en-US" altLang="ja-JP" sz="2000" dirty="0" err="1" smtClean="0"/>
              <a:t>ps</a:t>
            </a:r>
            <a:r>
              <a:rPr kumimoji="1" lang="en-US" altLang="ja-JP" sz="2000" dirty="0" smtClean="0"/>
              <a:t> order 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exciton</a:t>
            </a:r>
            <a:r>
              <a:rPr kumimoji="1" lang="en-US" altLang="ja-JP" sz="2000" dirty="0" smtClean="0"/>
              <a:t> lifetime</a:t>
            </a:r>
            <a:r>
              <a:rPr lang="ja-JP" altLang="en-US" sz="2000" dirty="0"/>
              <a:t> </a:t>
            </a:r>
            <a:r>
              <a:rPr kumimoji="1" lang="en-US" altLang="ja-JP" sz="2000" dirty="0" smtClean="0"/>
              <a:t>: 100ps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062466" y="2669791"/>
            <a:ext cx="0" cy="51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92497" y="3684163"/>
            <a:ext cx="263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Trade-off problem!</a:t>
            </a:r>
            <a:endParaRPr kumimoji="1" lang="ja-JP" altLang="en-US" sz="2400" dirty="0"/>
          </a:p>
        </p:txBody>
      </p:sp>
      <p:graphicFrame>
        <p:nvGraphicFramePr>
          <p:cNvPr id="9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6705"/>
              </p:ext>
            </p:extLst>
          </p:nvPr>
        </p:nvGraphicFramePr>
        <p:xfrm>
          <a:off x="769866" y="4218128"/>
          <a:ext cx="3850554" cy="130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10"/>
                <a:gridCol w="1227880"/>
                <a:gridCol w="818464"/>
              </a:tblGrid>
              <a:tr h="43429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efficiency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speed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4295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resonance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rgbClr val="FF0000"/>
                          </a:solidFill>
                        </a:rPr>
                        <a:t>○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×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434295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non-resonance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×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rgbClr val="FF0000"/>
                          </a:solidFill>
                        </a:rPr>
                        <a:t>○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966932" y="4424505"/>
            <a:ext cx="397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Processes </a:t>
            </a:r>
            <a:r>
              <a:rPr kumimoji="1" lang="en-US" altLang="ja-JP" sz="2400" dirty="0" smtClean="0"/>
              <a:t>associated with the exciton resonance cause high efficient o</a:t>
            </a:r>
            <a:r>
              <a:rPr lang="en-US" altLang="ja-JP" sz="2400" dirty="0" smtClean="0"/>
              <a:t>ptical response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572000" y="4873339"/>
            <a:ext cx="384911" cy="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7022" y="3458536"/>
            <a:ext cx="880744" cy="9129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67546" y="5908465"/>
            <a:ext cx="70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High-speed </a:t>
            </a:r>
            <a:r>
              <a:rPr kumimoji="1" lang="en-US" altLang="ja-JP" sz="2400" dirty="0" smtClean="0"/>
              <a:t>response in </a:t>
            </a:r>
            <a:r>
              <a:rPr kumimoji="1" lang="en-US" altLang="ja-JP" sz="2400" dirty="0" smtClean="0"/>
              <a:t>resonance process </a:t>
            </a:r>
            <a:r>
              <a:rPr kumimoji="1" lang="en-US" altLang="ja-JP" sz="2400" dirty="0" smtClean="0"/>
              <a:t>is required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29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0562" y="-15356"/>
            <a:ext cx="7886701" cy="1325563"/>
          </a:xfrm>
        </p:spPr>
        <p:txBody>
          <a:bodyPr/>
          <a:lstStyle/>
          <a:p>
            <a:r>
              <a:rPr lang="en-US" altLang="ja-JP" dirty="0" smtClean="0"/>
              <a:t> Coherent coupling</a:t>
            </a:r>
            <a:br>
              <a:rPr lang="en-US" altLang="ja-JP" dirty="0" smtClean="0"/>
            </a:br>
            <a:r>
              <a:rPr lang="en-US" altLang="ja-JP" dirty="0" smtClean="0"/>
              <a:t> between light and confined </a:t>
            </a:r>
            <a:r>
              <a:rPr lang="en-US" altLang="ja-JP" dirty="0" err="1" smtClean="0"/>
              <a:t>excitons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5543" y="2040476"/>
            <a:ext cx="5153737" cy="355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000" dirty="0" smtClean="0"/>
              <a:t>The n=1 </a:t>
            </a:r>
            <a:r>
              <a:rPr lang="en-US" altLang="ja-JP" sz="2000" dirty="0" err="1" smtClean="0"/>
              <a:t>exciton</a:t>
            </a:r>
            <a:r>
              <a:rPr lang="en-US" altLang="ja-JP" sz="2000" dirty="0" smtClean="0"/>
              <a:t> dominantly interacts with light.</a:t>
            </a:r>
            <a:endParaRPr lang="ja-JP" altLang="en-US" sz="20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" name="コンテンツ プレースホルダ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36" y="1834637"/>
            <a:ext cx="2134821" cy="22190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043" y="4728713"/>
            <a:ext cx="3741008" cy="227660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883457" y="2436898"/>
            <a:ext cx="392005" cy="1204084"/>
            <a:chOff x="3775965" y="2764422"/>
            <a:chExt cx="424318" cy="1312149"/>
          </a:xfrm>
        </p:grpSpPr>
        <p:sp>
          <p:nvSpPr>
            <p:cNvPr id="8" name="Text Box 27"/>
            <p:cNvSpPr txBox="1">
              <a:spLocks noChangeAspect="1" noChangeArrowheads="1"/>
            </p:cNvSpPr>
            <p:nvPr/>
          </p:nvSpPr>
          <p:spPr bwMode="auto">
            <a:xfrm>
              <a:off x="3775965" y="2764422"/>
              <a:ext cx="424318" cy="6025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marL="0" marR="0" lvl="0" indent="0" algn="ctr" defTabSz="914400" eaLnBrk="1" fontAlgn="ctr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n</a:t>
              </a: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 = 4</a:t>
              </a:r>
            </a:p>
            <a:p>
              <a:pPr marL="0" marR="0" lvl="0" indent="0" algn="ctr" defTabSz="914400" eaLnBrk="1" fontAlgn="ctr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ＪＳＰゴシック" pitchFamily="50" charset="-128"/>
              </a:endParaRPr>
            </a:p>
            <a:p>
              <a:pPr marL="0" marR="0" lvl="0" indent="0" algn="ctr" defTabSz="914400" eaLnBrk="1" fontAlgn="ctr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n</a:t>
              </a: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 = 3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ＪＳＰゴシック" pitchFamily="50" charset="-128"/>
              </a:endParaRPr>
            </a:p>
          </p:txBody>
        </p:sp>
        <p:sp>
          <p:nvSpPr>
            <p:cNvPr id="9" name="Text Box 27"/>
            <p:cNvSpPr txBox="1">
              <a:spLocks noChangeAspect="1" noChangeArrowheads="1"/>
            </p:cNvSpPr>
            <p:nvPr/>
          </p:nvSpPr>
          <p:spPr bwMode="auto">
            <a:xfrm>
              <a:off x="3775965" y="3442336"/>
              <a:ext cx="424318" cy="634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ＪＳＰゴシック" pitchFamily="50" charset="-128"/>
                </a:defRPr>
              </a:lvl9pPr>
            </a:lstStyle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n</a:t>
              </a: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 = 2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ＪＳＰゴシック" pitchFamily="50" charset="-128"/>
              </a:endParaRP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n</a:t>
              </a: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ＪＳＰゴシック" pitchFamily="50" charset="-128"/>
                </a:rPr>
                <a:t> = 1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ＪＳＰゴシック" pitchFamily="50" charset="-128"/>
              </a:endParaRPr>
            </a:p>
          </p:txBody>
        </p:sp>
      </p:grpSp>
      <p:sp>
        <p:nvSpPr>
          <p:cNvPr id="10" name="下矢印 9"/>
          <p:cNvSpPr/>
          <p:nvPr/>
        </p:nvSpPr>
        <p:spPr>
          <a:xfrm>
            <a:off x="6245130" y="2418979"/>
            <a:ext cx="234571" cy="32057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77051" y="2733823"/>
            <a:ext cx="457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Both e</a:t>
            </a:r>
            <a:r>
              <a:rPr lang="en-US" altLang="ja-JP" sz="2000" dirty="0" smtClean="0"/>
              <a:t>fficiency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and speed of response </a:t>
            </a:r>
            <a:r>
              <a:rPr lang="en-US" altLang="ja-JP" sz="2000" dirty="0"/>
              <a:t> is enhanced with increase of system size</a:t>
            </a:r>
            <a:r>
              <a:rPr kumimoji="1" lang="en-US" altLang="ja-JP" sz="2000" dirty="0" smtClean="0"/>
              <a:t>,</a:t>
            </a:r>
          </a:p>
          <a:p>
            <a:pPr algn="ctr"/>
            <a:r>
              <a:rPr lang="en-US" altLang="ja-JP" sz="2000" b="1" dirty="0"/>
              <a:t>b</a:t>
            </a:r>
            <a:r>
              <a:rPr lang="en-US" altLang="ja-JP" sz="2000" b="1" dirty="0" smtClean="0"/>
              <a:t>ut saturated in larger region</a:t>
            </a:r>
            <a:endParaRPr lang="en-US" altLang="ja-JP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7866" y="4666004"/>
            <a:ext cx="356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Multinode-type </a:t>
            </a:r>
            <a:r>
              <a:rPr lang="en-US" altLang="ja-JP" sz="2000" dirty="0"/>
              <a:t>excitons complicatedly interact with light.</a:t>
            </a:r>
            <a:endParaRPr lang="ja-JP" altLang="en-US" sz="2000" dirty="0"/>
          </a:p>
        </p:txBody>
      </p:sp>
      <p:sp>
        <p:nvSpPr>
          <p:cNvPr id="13" name="下矢印 12"/>
          <p:cNvSpPr/>
          <p:nvPr/>
        </p:nvSpPr>
        <p:spPr>
          <a:xfrm>
            <a:off x="6245130" y="5470824"/>
            <a:ext cx="234571" cy="32057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2967" y="5948972"/>
            <a:ext cx="441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Both efficiency </a:t>
            </a:r>
            <a:r>
              <a:rPr lang="en-US" altLang="ja-JP" sz="2000" dirty="0"/>
              <a:t>and speed of </a:t>
            </a:r>
            <a:r>
              <a:rPr lang="en-US" altLang="ja-JP" sz="2000" dirty="0" smtClean="0"/>
              <a:t>optical response are  </a:t>
            </a:r>
            <a:r>
              <a:rPr lang="en-US" altLang="ja-JP" sz="2000" b="1" dirty="0" smtClean="0"/>
              <a:t>size-resonantly </a:t>
            </a:r>
            <a:r>
              <a:rPr lang="en-US" altLang="ja-JP" sz="2000" dirty="0" smtClean="0"/>
              <a:t>enhanced.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07840" y="1219839"/>
            <a:ext cx="349214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2000" dirty="0"/>
              <a:t>Nanostructure</a:t>
            </a:r>
          </a:p>
          <a:p>
            <a:pPr lvl="0" algn="ctr"/>
            <a:r>
              <a:rPr lang="en-US" altLang="ja-JP" sz="1600" dirty="0" smtClean="0"/>
              <a:t>Long </a:t>
            </a:r>
            <a:r>
              <a:rPr lang="en-US" altLang="ja-JP" sz="1600" dirty="0"/>
              <a:t>wavelength approximation </a:t>
            </a:r>
            <a:r>
              <a:rPr lang="en-US" altLang="ja-JP" sz="1600" dirty="0" smtClean="0"/>
              <a:t>region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52939" y="3950954"/>
            <a:ext cx="420194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altLang="ja-JP" dirty="0"/>
              <a:t>System where </a:t>
            </a:r>
            <a:r>
              <a:rPr lang="en-US" altLang="ja-JP" dirty="0" err="1"/>
              <a:t>exciton</a:t>
            </a:r>
            <a:r>
              <a:rPr lang="en-US" altLang="ja-JP" dirty="0"/>
              <a:t> </a:t>
            </a:r>
            <a:r>
              <a:rPr lang="en-US" altLang="ja-JP" dirty="0" smtClean="0"/>
              <a:t>wave functions </a:t>
            </a:r>
            <a:r>
              <a:rPr lang="en-US" altLang="ja-JP" dirty="0"/>
              <a:t>are </a:t>
            </a:r>
            <a:endParaRPr lang="en-US" altLang="ja-JP" dirty="0" smtClean="0"/>
          </a:p>
          <a:p>
            <a:pPr lvl="0" algn="ctr">
              <a:lnSpc>
                <a:spcPts val="1800"/>
              </a:lnSpc>
            </a:pPr>
            <a:r>
              <a:rPr lang="en-US" altLang="ja-JP" dirty="0" smtClean="0"/>
              <a:t>coherently extended to </a:t>
            </a:r>
            <a:r>
              <a:rPr lang="en-US" altLang="ja-JP" dirty="0"/>
              <a:t>the whole volume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9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Degenerate four-wave mixing (DFWM)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6742" y="1700242"/>
            <a:ext cx="1879191" cy="726324"/>
          </a:xfrm>
        </p:spPr>
        <p:txBody>
          <a:bodyPr>
            <a:noAutofit/>
          </a:bodyPr>
          <a:lstStyle/>
          <a:p>
            <a:r>
              <a:rPr kumimoji="1" lang="en-US" altLang="ja-JP" sz="2200" dirty="0" smtClean="0"/>
              <a:t>Two</a:t>
            </a:r>
            <a:r>
              <a:rPr lang="en-US" altLang="ja-JP" sz="2200" dirty="0" smtClean="0"/>
              <a:t>-</a:t>
            </a:r>
            <a:r>
              <a:rPr kumimoji="1" lang="en-US" altLang="ja-JP" sz="2200" dirty="0" smtClean="0"/>
              <a:t>pulse configuration</a:t>
            </a:r>
            <a:r>
              <a:rPr kumimoji="1" lang="ja-JP" altLang="en-US" sz="2200" dirty="0" smtClean="0"/>
              <a:t>　</a:t>
            </a:r>
            <a:r>
              <a:rPr kumimoji="1" lang="en-US" altLang="ja-JP" sz="2200" dirty="0" smtClean="0"/>
              <a:t> </a:t>
            </a:r>
            <a:endParaRPr kumimoji="1" lang="ja-JP" altLang="en-US" sz="2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404130" y="2750898"/>
            <a:ext cx="4184359" cy="2372394"/>
            <a:chOff x="1457006" y="2386849"/>
            <a:chExt cx="5976802" cy="2698296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4785910" y="3580889"/>
              <a:ext cx="1399683" cy="238710"/>
            </a:xfrm>
            <a:prstGeom prst="straightConnector1">
              <a:avLst/>
            </a:prstGeom>
            <a:ln w="50800">
              <a:solidFill>
                <a:srgbClr val="009644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4780886" y="3294555"/>
              <a:ext cx="1441911" cy="229950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781408" y="3637407"/>
              <a:ext cx="1256699" cy="70309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直方体 37"/>
            <p:cNvSpPr/>
            <p:nvPr/>
          </p:nvSpPr>
          <p:spPr>
            <a:xfrm flipH="1">
              <a:off x="3798550" y="2386849"/>
              <a:ext cx="1007576" cy="2164372"/>
            </a:xfrm>
            <a:prstGeom prst="cube">
              <a:avLst>
                <a:gd name="adj" fmla="val 7439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457006" y="2890430"/>
              <a:ext cx="1989383" cy="437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9644"/>
                  </a:solidFill>
                </a:rPr>
                <a:t>Probe pulse</a:t>
              </a:r>
              <a:endParaRPr kumimoji="1" lang="ja-JP" altLang="en-US" dirty="0">
                <a:solidFill>
                  <a:srgbClr val="009644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498621" y="3703887"/>
              <a:ext cx="2019676" cy="42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5"/>
                  </a:solidFill>
                </a:rPr>
                <a:t>Pump pulse</a:t>
              </a:r>
              <a:endParaRPr kumimoji="1" lang="ja-JP" alt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 flipH="1">
              <a:off x="4190859" y="3276862"/>
              <a:ext cx="4960" cy="47808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4128072" y="3220934"/>
              <a:ext cx="4960" cy="47808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4265243" y="3406066"/>
              <a:ext cx="4960" cy="3265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4049321" y="3247055"/>
              <a:ext cx="4960" cy="3265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2734078" y="3509204"/>
              <a:ext cx="1441911" cy="229950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2772178" y="3267434"/>
              <a:ext cx="1399683" cy="238710"/>
            </a:xfrm>
            <a:prstGeom prst="straightConnector1">
              <a:avLst/>
            </a:prstGeom>
            <a:ln w="50800">
              <a:solidFill>
                <a:srgbClr val="009644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3063834" y="4655939"/>
              <a:ext cx="2934467" cy="42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Non-linear medium</a:t>
              </a:r>
              <a:endParaRPr kumimoji="1" lang="ja-JP" altLang="en-US" dirty="0"/>
            </a:p>
          </p:txBody>
        </p:sp>
        <p:cxnSp>
          <p:nvCxnSpPr>
            <p:cNvPr id="49" name="直線コネクタ 48"/>
            <p:cNvCxnSpPr/>
            <p:nvPr/>
          </p:nvCxnSpPr>
          <p:spPr>
            <a:xfrm flipH="1">
              <a:off x="4302338" y="4434097"/>
              <a:ext cx="149244" cy="299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 flipV="1">
              <a:off x="3613010" y="2755627"/>
              <a:ext cx="546980" cy="627010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1611594" y="2445071"/>
              <a:ext cx="3194532" cy="431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Transient grating (TG)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998300" y="4034732"/>
              <a:ext cx="1435508" cy="735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DFWM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 signal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4713915" y="2744982"/>
            <a:ext cx="4274413" cy="2372393"/>
            <a:chOff x="1247450" y="2386849"/>
            <a:chExt cx="5971402" cy="2688773"/>
          </a:xfrm>
        </p:grpSpPr>
        <p:cxnSp>
          <p:nvCxnSpPr>
            <p:cNvPr id="55" name="直線矢印コネクタ 54"/>
            <p:cNvCxnSpPr/>
            <p:nvPr/>
          </p:nvCxnSpPr>
          <p:spPr>
            <a:xfrm>
              <a:off x="4785910" y="3580889"/>
              <a:ext cx="1399683" cy="238710"/>
            </a:xfrm>
            <a:prstGeom prst="straightConnector1">
              <a:avLst/>
            </a:prstGeom>
            <a:ln w="50800">
              <a:solidFill>
                <a:srgbClr val="009644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4780886" y="3294555"/>
              <a:ext cx="1441911" cy="229950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V="1">
              <a:off x="4786693" y="2756358"/>
              <a:ext cx="1256699" cy="702843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4781408" y="3637407"/>
              <a:ext cx="1256699" cy="70309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直方体 58"/>
            <p:cNvSpPr/>
            <p:nvPr/>
          </p:nvSpPr>
          <p:spPr>
            <a:xfrm flipH="1">
              <a:off x="3798550" y="2386849"/>
              <a:ext cx="1007576" cy="2164372"/>
            </a:xfrm>
            <a:prstGeom prst="cube">
              <a:avLst>
                <a:gd name="adj" fmla="val 7439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298967" y="3248348"/>
              <a:ext cx="1916827" cy="41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9644"/>
                  </a:solidFill>
                </a:rPr>
                <a:t>Probe pulse</a:t>
              </a:r>
              <a:endParaRPr kumimoji="1" lang="ja-JP" altLang="en-US" dirty="0">
                <a:solidFill>
                  <a:srgbClr val="009644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247450" y="3775498"/>
              <a:ext cx="2028353" cy="42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5"/>
                  </a:solidFill>
                </a:rPr>
                <a:t>Pump pulses</a:t>
              </a:r>
              <a:endParaRPr kumimoji="1" lang="ja-JP" alt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2" name="直線コネクタ 61"/>
            <p:cNvCxnSpPr/>
            <p:nvPr/>
          </p:nvCxnSpPr>
          <p:spPr>
            <a:xfrm flipH="1">
              <a:off x="4190859" y="3276862"/>
              <a:ext cx="4960" cy="47808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4128072" y="3220934"/>
              <a:ext cx="4960" cy="47808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4265243" y="3406066"/>
              <a:ext cx="4960" cy="3265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4049321" y="3247055"/>
              <a:ext cx="4960" cy="3265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 flipV="1">
              <a:off x="2934764" y="3502514"/>
              <a:ext cx="1256698" cy="702843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V="1">
              <a:off x="2734079" y="3509204"/>
              <a:ext cx="1441910" cy="229950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>
              <a:off x="2772178" y="3267434"/>
              <a:ext cx="1399683" cy="238710"/>
            </a:xfrm>
            <a:prstGeom prst="straightConnector1">
              <a:avLst/>
            </a:prstGeom>
            <a:ln w="50800">
              <a:solidFill>
                <a:srgbClr val="009644"/>
              </a:solidFill>
              <a:miter lim="800000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3063833" y="4655940"/>
              <a:ext cx="3305640" cy="41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Non-linear medium</a:t>
              </a:r>
              <a:endParaRPr kumimoji="1" lang="ja-JP" altLang="en-US" dirty="0"/>
            </a:p>
          </p:txBody>
        </p:sp>
        <p:cxnSp>
          <p:nvCxnSpPr>
            <p:cNvPr id="70" name="直線コネクタ 69"/>
            <p:cNvCxnSpPr/>
            <p:nvPr/>
          </p:nvCxnSpPr>
          <p:spPr>
            <a:xfrm flipH="1">
              <a:off x="4302338" y="4434097"/>
              <a:ext cx="149244" cy="299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 flipV="1">
              <a:off x="3613010" y="2755627"/>
              <a:ext cx="546980" cy="627010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1611594" y="2445071"/>
              <a:ext cx="3194532" cy="41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Transient grating (TG)</a:t>
              </a:r>
              <a:endParaRPr kumimoji="1" lang="ja-JP" altLang="en-US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5998299" y="4034733"/>
              <a:ext cx="1220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TG signal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108806" y="5799430"/>
            <a:ext cx="4493699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</a:t>
            </a:r>
            <a:r>
              <a:rPr lang="en-US" altLang="ja-JP" sz="2400" dirty="0" smtClean="0"/>
              <a:t>decay profile is determined by </a:t>
            </a:r>
            <a:r>
              <a:rPr kumimoji="1" lang="en-US" altLang="ja-JP" sz="2400" dirty="0" smtClean="0"/>
              <a:t>population and phase relaxations</a:t>
            </a:r>
            <a:endParaRPr kumimoji="1" lang="ja-JP" altLang="en-US" sz="2400" dirty="0"/>
          </a:p>
        </p:txBody>
      </p:sp>
      <p:sp>
        <p:nvSpPr>
          <p:cNvPr id="76" name="下矢印 75"/>
          <p:cNvSpPr/>
          <p:nvPr/>
        </p:nvSpPr>
        <p:spPr>
          <a:xfrm>
            <a:off x="2243381" y="5264958"/>
            <a:ext cx="281623" cy="40399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22163" y="5799429"/>
            <a:ext cx="4197369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 decay profile is determined by only p</a:t>
            </a:r>
            <a:r>
              <a:rPr kumimoji="1" lang="en-US" altLang="ja-JP" sz="2400" dirty="0" smtClean="0"/>
              <a:t>opulation relaxation</a:t>
            </a:r>
            <a:endParaRPr kumimoji="1" lang="ja-JP" altLang="en-US" sz="2400" dirty="0"/>
          </a:p>
        </p:txBody>
      </p:sp>
      <p:sp>
        <p:nvSpPr>
          <p:cNvPr id="78" name="下矢印 77"/>
          <p:cNvSpPr/>
          <p:nvPr/>
        </p:nvSpPr>
        <p:spPr>
          <a:xfrm>
            <a:off x="6662805" y="5262936"/>
            <a:ext cx="281623" cy="40399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365403" y="1652741"/>
            <a:ext cx="2410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200" dirty="0" smtClean="0"/>
              <a:t>Three</a:t>
            </a:r>
            <a:r>
              <a:rPr lang="en-US" altLang="ja-JP" sz="2200" dirty="0" smtClean="0"/>
              <a:t>-</a:t>
            </a:r>
            <a:r>
              <a:rPr kumimoji="1" lang="en-US" altLang="ja-JP" sz="2200" dirty="0" smtClean="0"/>
              <a:t>pulse (</a:t>
            </a:r>
            <a:r>
              <a:rPr kumimoji="1" lang="en-US" altLang="ja-JP" sz="2200" dirty="0" smtClean="0"/>
              <a:t>TG) </a:t>
            </a:r>
            <a:r>
              <a:rPr kumimoji="1" lang="en-US" altLang="ja-JP" sz="2200" dirty="0" smtClean="0"/>
              <a:t>configuration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005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Previous work 1 (CuCl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/>
              <a:t>high-qual</a:t>
            </a:r>
            <a:r>
              <a:rPr lang="en-US" altLang="ja-JP" dirty="0" smtClean="0"/>
              <a:t>ity films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273" y="5307564"/>
            <a:ext cx="4829059" cy="3346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000" dirty="0" smtClean="0"/>
              <a:t>Appearance of peculiar spectrum structures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61166" y="2146122"/>
            <a:ext cx="4292625" cy="3035962"/>
            <a:chOff x="353008" y="2754460"/>
            <a:chExt cx="4214898" cy="2920199"/>
          </a:xfrm>
        </p:grpSpPr>
        <p:pic>
          <p:nvPicPr>
            <p:cNvPr id="6" name="Picture 28" descr="fig4b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25995" b="54642"/>
            <a:stretch/>
          </p:blipFill>
          <p:spPr bwMode="auto">
            <a:xfrm>
              <a:off x="353008" y="2754460"/>
              <a:ext cx="4214898" cy="240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8" descr="fig4b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89928" r="28810" b="-27"/>
            <a:stretch/>
          </p:blipFill>
          <p:spPr bwMode="auto">
            <a:xfrm>
              <a:off x="353008" y="5140105"/>
              <a:ext cx="4044180" cy="53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5" descr="J:\2\presentations\2010\EXCON-10\slide\updatedfigs\fi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562" y="1463282"/>
            <a:ext cx="2980597" cy="42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Ref: M. Ichimiya, M. Ashida, H. Yasuda, H.Ishihara and T. Itoh, Phys. Rev. Lett. 103, 257401 (2009)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85899" y="5783730"/>
            <a:ext cx="42581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U</a:t>
            </a:r>
            <a:r>
              <a:rPr kumimoji="1" lang="en-US" altLang="ja-JP" sz="2000" dirty="0" smtClean="0"/>
              <a:t>ltrafast radiative decay of 100 fs order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503" y="1686167"/>
            <a:ext cx="24731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/>
              <a:t>DFWM spectrum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0066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55885" y="1822563"/>
            <a:ext cx="2469392" cy="15068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A,B exciton resonance energy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en-US" altLang="ja-JP" dirty="0" smtClean="0"/>
              <a:t>      E</a:t>
            </a:r>
            <a:r>
              <a:rPr kumimoji="1" lang="en-US" altLang="ja-JP" baseline="-25000" dirty="0" smtClean="0"/>
              <a:t>A</a:t>
            </a:r>
            <a:r>
              <a:rPr kumimoji="1" lang="en-US" altLang="ja-JP" dirty="0" smtClean="0"/>
              <a:t>:3.376eV</a:t>
            </a:r>
          </a:p>
          <a:p>
            <a:pPr marL="0" indent="0" algn="ctr">
              <a:buNone/>
            </a:pPr>
            <a:r>
              <a:rPr kumimoji="1" lang="en-US" altLang="ja-JP" dirty="0" smtClean="0"/>
              <a:t>      E</a:t>
            </a:r>
            <a:r>
              <a:rPr kumimoji="1" lang="en-US" altLang="ja-JP" baseline="-25000" dirty="0" smtClean="0"/>
              <a:t>B</a:t>
            </a:r>
            <a:r>
              <a:rPr lang="en-US" altLang="ja-JP" dirty="0" smtClean="0"/>
              <a:t>:3.381eV</a:t>
            </a:r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endParaRPr kumimoji="1" lang="en-US" altLang="ja-JP" baseline="-25000" dirty="0" smtClean="0"/>
          </a:p>
          <a:p>
            <a:pPr marL="0" indent="0" algn="ctr">
              <a:buNone/>
            </a:pPr>
            <a:endParaRPr kumimoji="1" lang="en-US" altLang="ja-JP" baseline="-25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95472" y="6308919"/>
            <a:ext cx="2057400" cy="365125"/>
          </a:xfrm>
        </p:spPr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Previous work 2 (ZnO)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36" y="1623004"/>
            <a:ext cx="5793160" cy="5234996"/>
          </a:xfrm>
          <a:prstGeom prst="rect">
            <a:avLst/>
          </a:prstGeom>
        </p:spPr>
      </p:pic>
      <p:sp>
        <p:nvSpPr>
          <p:cNvPr id="2" name="左中かっこ 1"/>
          <p:cNvSpPr/>
          <p:nvPr/>
        </p:nvSpPr>
        <p:spPr>
          <a:xfrm>
            <a:off x="6878072" y="2547103"/>
            <a:ext cx="90152" cy="6568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9515" y="3829632"/>
            <a:ext cx="340213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Enhancement </a:t>
            </a:r>
            <a:r>
              <a:rPr lang="en-US" altLang="ja-JP" sz="2400" dirty="0" smtClean="0"/>
              <a:t>of radiative width by coupling between A and B exciton</a:t>
            </a:r>
            <a:r>
              <a:rPr lang="en-US" altLang="ja-JP" sz="2400" dirty="0"/>
              <a:t>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916307" y="5468334"/>
            <a:ext cx="3084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T. </a:t>
            </a:r>
            <a:r>
              <a:rPr lang="en-US" altLang="ja-JP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kinoshita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Ishihara,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JPS 2014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spring meeting,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27aCD-13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ja-JP" altLang="ja-JP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669659" y="3558710"/>
            <a:ext cx="1735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Thickness (nm)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1432" y="6412693"/>
            <a:ext cx="2046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Eigenenergy (eV)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0078" y="6412693"/>
            <a:ext cx="2293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Radiative width (meV)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8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Previous </a:t>
            </a:r>
            <a:r>
              <a:rPr lang="en-US" altLang="ja-JP" dirty="0" smtClean="0"/>
              <a:t>work 3 (ZnO)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2028" y="1432255"/>
            <a:ext cx="2702872" cy="2852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ZnO thin film with the thickness where an excitonic state </a:t>
            </a:r>
            <a:r>
              <a:rPr lang="en-US" altLang="ja-JP" sz="2000" dirty="0" smtClean="0"/>
              <a:t>shows</a:t>
            </a:r>
            <a:r>
              <a:rPr kumimoji="1" lang="en-US" altLang="ja-JP" sz="2000" dirty="0" smtClean="0"/>
              <a:t> ultrafast decay time 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050" dirty="0"/>
          </a:p>
          <a:p>
            <a:pPr marL="0" indent="0">
              <a:buNone/>
            </a:pPr>
            <a:r>
              <a:rPr lang="en-US" altLang="ja-JP" sz="2000" dirty="0" smtClean="0"/>
              <a:t>Optical nonlinearity is also enhanced at the same thickness.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2560-4880-48B8-A129-BE4D7F5DF7E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-10755" y="1939126"/>
            <a:ext cx="6114401" cy="4720359"/>
            <a:chOff x="-10755" y="1939126"/>
            <a:chExt cx="6114401" cy="472035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23505" y="1939126"/>
              <a:ext cx="5433698" cy="4000352"/>
              <a:chOff x="478342" y="1254036"/>
              <a:chExt cx="5722112" cy="4049525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8342" y="1254036"/>
                <a:ext cx="2714625" cy="4038600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62029" y="1264961"/>
                <a:ext cx="2638425" cy="4038600"/>
              </a:xfrm>
              <a:prstGeom prst="rect">
                <a:avLst/>
              </a:prstGeom>
            </p:spPr>
          </p:pic>
          <p:cxnSp>
            <p:nvCxnSpPr>
              <p:cNvPr id="8" name="直線コネクタ 7"/>
              <p:cNvCxnSpPr/>
              <p:nvPr/>
            </p:nvCxnSpPr>
            <p:spPr>
              <a:xfrm>
                <a:off x="1023573" y="4162567"/>
                <a:ext cx="493502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1023573" y="3352501"/>
                <a:ext cx="493502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1023573" y="2604149"/>
                <a:ext cx="493502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1023573" y="1839875"/>
                <a:ext cx="493502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2306471" y="4540933"/>
                <a:ext cx="641445" cy="37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n=1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839409" y="4199840"/>
                <a:ext cx="641445" cy="37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n=2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479663" y="3424783"/>
                <a:ext cx="641445" cy="37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n=3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308669" y="2703126"/>
                <a:ext cx="641445" cy="37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n=4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158940" y="1840713"/>
                <a:ext cx="641445" cy="37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n=5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 rot="16200000">
              <a:off x="-832290" y="3415431"/>
              <a:ext cx="20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Thickness (nm) 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28650" y="6000089"/>
              <a:ext cx="2474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Radiative decay time(fs) 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040354" y="6013154"/>
              <a:ext cx="3063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Integral intensity of non-linear response (Optical kerr)</a:t>
              </a:r>
              <a:endParaRPr kumimoji="1" lang="ja-JP" altLang="en-US" dirty="0"/>
            </a:p>
          </p:txBody>
        </p:sp>
      </p:grpSp>
      <p:sp>
        <p:nvSpPr>
          <p:cNvPr id="22" name="下矢印 21"/>
          <p:cNvSpPr/>
          <p:nvPr/>
        </p:nvSpPr>
        <p:spPr>
          <a:xfrm>
            <a:off x="7209750" y="2703081"/>
            <a:ext cx="163773" cy="368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12479" y="4302183"/>
            <a:ext cx="31729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Larger </a:t>
            </a:r>
            <a:r>
              <a:rPr lang="en-US" altLang="ja-JP" sz="2400" dirty="0"/>
              <a:t>nonlinearity and </a:t>
            </a:r>
            <a:r>
              <a:rPr lang="en-US" altLang="ja-JP" sz="2400" dirty="0" smtClean="0"/>
              <a:t>faster </a:t>
            </a:r>
            <a:r>
              <a:rPr lang="en-US" altLang="ja-JP" sz="2400" dirty="0" smtClean="0"/>
              <a:t>radiative decay </a:t>
            </a:r>
            <a:r>
              <a:rPr lang="en-US" altLang="ja-JP" sz="2400" dirty="0"/>
              <a:t>than </a:t>
            </a:r>
            <a:r>
              <a:rPr lang="en-US" altLang="ja-JP" sz="2400" dirty="0" smtClean="0"/>
              <a:t>CuCl is expected.</a:t>
            </a:r>
            <a:endParaRPr kumimoji="1" lang="ja-JP" altLang="en-US" sz="21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134674" y="5784646"/>
            <a:ext cx="3084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T.kinoshita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ja-JP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H.Ishihara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JPS 2014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spring meeting,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27aCD-13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ja-JP" altLang="ja-JP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12427</TotalTime>
  <Words>1091</Words>
  <Application>Microsoft Office PowerPoint</Application>
  <PresentationFormat>画面に合わせる (4:3)</PresentationFormat>
  <Paragraphs>242</Paragraphs>
  <Slides>19</Slides>
  <Notes>5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HG丸ｺﾞｼｯｸM-PRO</vt:lpstr>
      <vt:lpstr>ＪＳＰゴシック</vt:lpstr>
      <vt:lpstr>ＭＳ Ｐゴシック</vt:lpstr>
      <vt:lpstr>ＭＳ 明朝</vt:lpstr>
      <vt:lpstr>Arial</vt:lpstr>
      <vt:lpstr>Calibri</vt:lpstr>
      <vt:lpstr>Calibri Light</vt:lpstr>
      <vt:lpstr>Cambria Math</vt:lpstr>
      <vt:lpstr>Century</vt:lpstr>
      <vt:lpstr>Times New Roman</vt:lpstr>
      <vt:lpstr>Trebuchet MS</vt:lpstr>
      <vt:lpstr>Office テーマ</vt:lpstr>
      <vt:lpstr>Observation of ultrafast nonlinear response due to coherent coupling between light and confined excitons in a ZnO crystalline film</vt:lpstr>
      <vt:lpstr>Contents</vt:lpstr>
      <vt:lpstr>Background (Realization of optical router)</vt:lpstr>
      <vt:lpstr>Background (Realization of optical router)</vt:lpstr>
      <vt:lpstr> Coherent coupling  between light and confined excitons</vt:lpstr>
      <vt:lpstr>Degenerate four-wave mixing (DFWM)</vt:lpstr>
      <vt:lpstr>Previous work 1 (CuCl high-quality films)</vt:lpstr>
      <vt:lpstr>PowerPoint プレゼンテーション</vt:lpstr>
      <vt:lpstr>Previous work 3 (ZnO)</vt:lpstr>
      <vt:lpstr>Comparison between ZnO and GaN</vt:lpstr>
      <vt:lpstr>Motivation </vt:lpstr>
      <vt:lpstr>Sample (ZnO)</vt:lpstr>
      <vt:lpstr>Experimental setup (TG configuration)</vt:lpstr>
      <vt:lpstr>DFWM spectrum (two pulse configuration)</vt:lpstr>
      <vt:lpstr>DFWM spectrum by TG method</vt:lpstr>
      <vt:lpstr>Radiative decay profile of excitons (by TG method)</vt:lpstr>
      <vt:lpstr>Summary </vt:lpstr>
      <vt:lpstr>Future plan </vt:lpstr>
      <vt:lpstr>Back ground (Optical communication)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ultrafast nonlinear response due to coherent coupling between light and confined excitons in a ZnO crystalline film</dc:title>
  <dc:creator>ashidalab</dc:creator>
  <cp:lastModifiedBy>ashidalab</cp:lastModifiedBy>
  <cp:revision>164</cp:revision>
  <dcterms:created xsi:type="dcterms:W3CDTF">2014-11-05T09:37:35Z</dcterms:created>
  <dcterms:modified xsi:type="dcterms:W3CDTF">2014-11-18T16:15:45Z</dcterms:modified>
</cp:coreProperties>
</file>