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88" r:id="rId2"/>
    <p:sldId id="259" r:id="rId3"/>
    <p:sldId id="330" r:id="rId4"/>
    <p:sldId id="370" r:id="rId5"/>
    <p:sldId id="393" r:id="rId6"/>
    <p:sldId id="369" r:id="rId7"/>
    <p:sldId id="396" r:id="rId8"/>
    <p:sldId id="397" r:id="rId9"/>
    <p:sldId id="378" r:id="rId10"/>
    <p:sldId id="345" r:id="rId11"/>
    <p:sldId id="381" r:id="rId12"/>
    <p:sldId id="383" r:id="rId13"/>
    <p:sldId id="385" r:id="rId14"/>
    <p:sldId id="356" r:id="rId15"/>
    <p:sldId id="382" r:id="rId16"/>
    <p:sldId id="380" r:id="rId17"/>
    <p:sldId id="395" r:id="rId18"/>
    <p:sldId id="359" r:id="rId19"/>
    <p:sldId id="388" r:id="rId20"/>
    <p:sldId id="354" r:id="rId21"/>
  </p:sldIdLst>
  <p:sldSz cx="9144000" cy="6858000" type="screen4x3"/>
  <p:notesSz cx="10239375" cy="71056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3CEFF"/>
    <a:srgbClr val="FFFF99"/>
    <a:srgbClr val="C4C4C4"/>
    <a:srgbClr val="000000"/>
    <a:srgbClr val="4F81BD"/>
    <a:srgbClr val="FFFF00"/>
    <a:srgbClr val="FF168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2" autoAdjust="0"/>
    <p:restoredTop sz="76268" autoAdjust="0"/>
  </p:normalViewPr>
  <p:slideViewPr>
    <p:cSldViewPr>
      <p:cViewPr>
        <p:scale>
          <a:sx n="75" d="100"/>
          <a:sy n="75" d="100"/>
        </p:scale>
        <p:origin x="-120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824" cy="35568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800160" y="1"/>
            <a:ext cx="4436822" cy="35568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3B095A69-1EE0-45C6-803B-A6EE7045BD0D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748834"/>
            <a:ext cx="4436824" cy="355679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800160" y="6748834"/>
            <a:ext cx="4436822" cy="355679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78907932-74DA-42BE-9A1C-2EACAB1934C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3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7061" cy="355282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799945" y="0"/>
            <a:ext cx="4437061" cy="355282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09D29478-EF4B-4623-B8D7-3BEB25B3702D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51237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1" rIns="94842" bIns="4742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23938" y="3375185"/>
            <a:ext cx="8191500" cy="3197543"/>
          </a:xfrm>
          <a:prstGeom prst="rect">
            <a:avLst/>
          </a:prstGeom>
        </p:spPr>
        <p:txBody>
          <a:bodyPr vert="horz" lIns="94842" tIns="47421" rIns="94842" bIns="4742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749135"/>
            <a:ext cx="4437061" cy="355282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799945" y="6749135"/>
            <a:ext cx="4437061" cy="355282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FE7DC2A9-DC26-4EA6-9510-5D4CA1ABD5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02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>
              <a:effectLst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76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16"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16"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16"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16"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6AF4-A293-48FE-B66A-A17F83610B7C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FBC-D4C0-4204-A83C-AFF4AED4AB23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410D-497F-43D3-B62C-963DA44DC523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89CF-92EB-4E11-9FF6-0AEE3C4FB244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2B7D-2419-447C-85A2-3B0A9EB24FA4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EDDC-B2EF-4380-9F9D-7B50548422D5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885E-4D02-431B-B2DB-FB49C85FF23B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35DA-7EAE-46F7-9AA1-7CCE7CB149AE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8154-DFFB-4B22-8911-53EF81710BB8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079B-9C34-4A5F-80FE-C1178D42D5F4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2E13-101D-495A-A7F0-329F2C4EB2B2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A8D0-B179-43AA-BA9E-5C76ADB307B5}" type="datetime1">
              <a:rPr kumimoji="1" lang="ja-JP" altLang="en-US" smtClean="0"/>
              <a:t>2014/11/26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881" y="1772816"/>
            <a:ext cx="7985543" cy="180020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Investigation of fluid- fluid phase transition of hydrogen under high pressure and high temperature</a:t>
            </a:r>
            <a:endParaRPr lang="ja-JP" altLang="ja-JP" sz="4000" b="1" dirty="0">
              <a:cs typeface="Arial" panose="020B0604020202020204" pitchFamily="34" charset="0"/>
            </a:endParaRPr>
          </a:p>
        </p:txBody>
      </p:sp>
      <p:grpSp>
        <p:nvGrpSpPr>
          <p:cNvPr id="2" name="グループ化 3"/>
          <p:cNvGrpSpPr/>
          <p:nvPr/>
        </p:nvGrpSpPr>
        <p:grpSpPr>
          <a:xfrm>
            <a:off x="107504" y="188641"/>
            <a:ext cx="8928992" cy="709455"/>
            <a:chOff x="96871" y="260649"/>
            <a:chExt cx="8928992" cy="709455"/>
          </a:xfrm>
        </p:grpSpPr>
        <p:grpSp>
          <p:nvGrpSpPr>
            <p:cNvPr id="3" name="グループ化 25"/>
            <p:cNvGrpSpPr/>
            <p:nvPr/>
          </p:nvGrpSpPr>
          <p:grpSpPr>
            <a:xfrm>
              <a:off x="96871" y="260649"/>
              <a:ext cx="8928992" cy="709455"/>
              <a:chOff x="504281" y="1908499"/>
              <a:chExt cx="30531392" cy="1728192"/>
            </a:xfrm>
          </p:grpSpPr>
          <p:sp>
            <p:nvSpPr>
              <p:cNvPr id="9" name="片側の 2 つの角を切り取った四角形 8"/>
              <p:cNvSpPr/>
              <p:nvPr/>
            </p:nvSpPr>
            <p:spPr>
              <a:xfrm>
                <a:off x="504281" y="1908499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片側の 2 つの角を切り取った四角形 9"/>
              <p:cNvSpPr/>
              <p:nvPr/>
            </p:nvSpPr>
            <p:spPr>
              <a:xfrm rot="10800000">
                <a:off x="504281" y="2700587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92641" y="2556569"/>
                <a:ext cx="30404903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Picture 231" descr="KYOKUGEN Logo_trans"/>
            <p:cNvPicPr>
              <a:picLocks noChangeAspect="1" noChangeArrowheads="1"/>
            </p:cNvPicPr>
            <p:nvPr/>
          </p:nvPicPr>
          <p:blipFill>
            <a:blip r:embed="rId3" cstate="email">
              <a:lum bright="-1000" contrast="15000"/>
            </a:blip>
            <a:srcRect/>
            <a:stretch>
              <a:fillRect/>
            </a:stretch>
          </p:blipFill>
          <p:spPr bwMode="auto">
            <a:xfrm>
              <a:off x="5495048" y="286295"/>
              <a:ext cx="3515169" cy="675353"/>
            </a:xfrm>
            <a:prstGeom prst="rect">
              <a:avLst/>
            </a:prstGeom>
            <a:noFill/>
          </p:spPr>
        </p:pic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 rot="10800000">
              <a:off x="971374" y="283881"/>
              <a:ext cx="4536730" cy="684568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5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23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1161" y="348423"/>
              <a:ext cx="607798" cy="554660"/>
            </a:xfrm>
            <a:prstGeom prst="rect">
              <a:avLst/>
            </a:prstGeom>
            <a:noFill/>
          </p:spPr>
        </p:pic>
      </p:grpSp>
      <p:sp>
        <p:nvSpPr>
          <p:cNvPr id="14" name="正方形/長方形 13"/>
          <p:cNvSpPr/>
          <p:nvPr/>
        </p:nvSpPr>
        <p:spPr>
          <a:xfrm>
            <a:off x="516805" y="436510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/>
              <a:t>2014/11/26</a:t>
            </a:r>
          </a:p>
          <a:p>
            <a:pPr algn="ctr"/>
            <a:r>
              <a:rPr lang="en-US" altLang="ja-JP" sz="2800" dirty="0" smtClean="0"/>
              <a:t>Shimizu laboratory</a:t>
            </a:r>
          </a:p>
          <a:p>
            <a:pPr algn="ctr"/>
            <a:r>
              <a:rPr lang="en-US" altLang="ja-JP" sz="3200" dirty="0" smtClean="0"/>
              <a:t>SHO Kawaguchi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Experiment</a:t>
              </a:r>
              <a:endParaRPr lang="ja-JP" altLang="en-US" sz="36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491880" y="2060848"/>
            <a:ext cx="532719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Sample 		: H</a:t>
            </a:r>
            <a:r>
              <a:rPr lang="en-US" altLang="ja-JP" sz="2400" baseline="-25000" dirty="0" smtClean="0"/>
              <a:t>2</a:t>
            </a: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Anvil Culet		: </a:t>
            </a:r>
            <a:r>
              <a:rPr lang="el-GR" altLang="ja-JP" sz="2400" dirty="0" smtClean="0"/>
              <a:t>φ</a:t>
            </a:r>
            <a:r>
              <a:rPr lang="en-US" altLang="ja-JP" sz="2400" dirty="0" smtClean="0"/>
              <a:t>100 or 150 </a:t>
            </a:r>
            <a:r>
              <a:rPr lang="el-GR" altLang="ja-JP" sz="2400" dirty="0" smtClean="0"/>
              <a:t>μ</a:t>
            </a:r>
            <a:r>
              <a:rPr lang="en-US" altLang="ja-JP" sz="2400" dirty="0" smtClean="0"/>
              <a:t>m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Gasket		: Re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LASER absorber	: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Au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Pressure determination </a:t>
            </a:r>
            <a:r>
              <a:rPr lang="en-US" altLang="ja-JP" sz="2400" dirty="0"/>
              <a:t>method</a:t>
            </a:r>
            <a:endParaRPr lang="en-US" altLang="ja-JP" sz="2400" dirty="0" smtClean="0"/>
          </a:p>
          <a:p>
            <a:r>
              <a:rPr kumimoji="1" lang="en-US" altLang="ja-JP" sz="2400" dirty="0"/>
              <a:t>	</a:t>
            </a:r>
            <a:r>
              <a:rPr kumimoji="1" lang="en-US" altLang="ja-JP" sz="2400" dirty="0" smtClean="0"/>
              <a:t>		: Diamond Raman</a:t>
            </a:r>
          </a:p>
        </p:txBody>
      </p:sp>
      <p:pic>
        <p:nvPicPr>
          <p:cNvPr id="43" name="図 4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10155" r="34840" b="19902"/>
          <a:stretch/>
        </p:blipFill>
        <p:spPr>
          <a:xfrm>
            <a:off x="915960" y="1585596"/>
            <a:ext cx="1928813" cy="1899624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714075" y="4630839"/>
            <a:ext cx="1166292" cy="646331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etal"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 smtClean="0">
                <a:solidFill>
                  <a:schemeClr val="bg1"/>
                </a:solidFill>
                <a:latin typeface="Arial" charset="0"/>
              </a:rPr>
              <a:t>Re Gasket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674163"/>
            <a:ext cx="3883999" cy="262192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89448" y="1455167"/>
            <a:ext cx="335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Diamond Anvil Cell (DAC)</a:t>
            </a:r>
            <a:endParaRPr kumimoji="1" lang="ja-JP" altLang="en-US" sz="2400" dirty="0"/>
          </a:p>
        </p:txBody>
      </p:sp>
      <p:pic>
        <p:nvPicPr>
          <p:cNvPr id="13" name="図 70" descr="Macintosh HD:Users:kota:Desktop:master thesis:figure:Ⅲ:Run4_af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r="14608"/>
          <a:stretch/>
        </p:blipFill>
        <p:spPr bwMode="auto">
          <a:xfrm rot="10800000" flipV="1">
            <a:off x="4750878" y="4699218"/>
            <a:ext cx="1370041" cy="11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481904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Experiment</a:t>
              </a:r>
              <a:endParaRPr lang="ja-JP" altLang="en-US" sz="3600" dirty="0"/>
            </a:p>
          </p:txBody>
        </p:sp>
      </p:grpSp>
      <p:sp>
        <p:nvSpPr>
          <p:cNvPr id="28" name="Arc 1825"/>
          <p:cNvSpPr>
            <a:spLocks/>
          </p:cNvSpPr>
          <p:nvPr/>
        </p:nvSpPr>
        <p:spPr bwMode="auto">
          <a:xfrm rot="5400000">
            <a:off x="4366981" y="2893669"/>
            <a:ext cx="449262" cy="4333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39"/>
              <a:gd name="T1" fmla="*/ 0 h 21600"/>
              <a:gd name="T2" fmla="*/ 21539 w 21539"/>
              <a:gd name="T3" fmla="*/ 19981 h 21600"/>
              <a:gd name="T4" fmla="*/ 0 w 215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9" h="21600" fill="none" extrusionOk="0">
                <a:moveTo>
                  <a:pt x="0" y="-1"/>
                </a:moveTo>
                <a:cubicBezTo>
                  <a:pt x="11301" y="-1"/>
                  <a:pt x="20692" y="8711"/>
                  <a:pt x="21539" y="19980"/>
                </a:cubicBezTo>
              </a:path>
              <a:path w="21539" h="21600" stroke="0" extrusionOk="0">
                <a:moveTo>
                  <a:pt x="0" y="-1"/>
                </a:moveTo>
                <a:cubicBezTo>
                  <a:pt x="11301" y="-1"/>
                  <a:pt x="20692" y="8711"/>
                  <a:pt x="21539" y="1998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u="none"/>
          </a:p>
        </p:txBody>
      </p:sp>
      <p:sp>
        <p:nvSpPr>
          <p:cNvPr id="15" name="正方形/長方形 14"/>
          <p:cNvSpPr/>
          <p:nvPr/>
        </p:nvSpPr>
        <p:spPr>
          <a:xfrm>
            <a:off x="1024249" y="1956200"/>
            <a:ext cx="6255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H</a:t>
            </a:r>
            <a:r>
              <a:rPr lang="en-US" altLang="ja-JP" sz="2400" dirty="0" smtClean="0"/>
              <a:t>igh </a:t>
            </a:r>
            <a:r>
              <a:rPr lang="en-US" altLang="ja-JP" sz="2400" dirty="0" err="1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diffusibility</a:t>
            </a:r>
            <a:r>
              <a:rPr lang="en-US" altLang="ja-JP" sz="2400" dirty="0" smtClean="0"/>
              <a:t> </a:t>
            </a:r>
          </a:p>
          <a:p>
            <a:pPr lvl="1"/>
            <a:r>
              <a:rPr lang="ja-JP" altLang="en-US" sz="2400" dirty="0" smtClean="0"/>
              <a:t>→</a:t>
            </a:r>
            <a:r>
              <a:rPr lang="en-US" altLang="ja-JP" sz="2400" dirty="0" smtClean="0"/>
              <a:t> Hydrogen </a:t>
            </a:r>
            <a:r>
              <a:rPr lang="en-US" altLang="ja-JP" sz="2400" dirty="0" err="1" smtClean="0"/>
              <a:t>embrittlement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of diamond anvil 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    Hydrogenation </a:t>
            </a:r>
            <a:r>
              <a:rPr lang="en-US" altLang="ja-JP" sz="2400" dirty="0"/>
              <a:t>of  </a:t>
            </a:r>
            <a:r>
              <a:rPr lang="en-US" altLang="ja-JP" sz="2400" dirty="0" smtClean="0"/>
              <a:t>Rhenium gasket</a:t>
            </a:r>
          </a:p>
          <a:p>
            <a:pPr lvl="1"/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High</a:t>
            </a:r>
            <a:r>
              <a:rPr lang="en-US" altLang="ja-JP" sz="2400" dirty="0"/>
              <a:t> </a:t>
            </a:r>
            <a:r>
              <a:rPr lang="en-US" altLang="ja-JP" sz="2400" dirty="0" smtClean="0"/>
              <a:t>compressibility</a:t>
            </a:r>
          </a:p>
          <a:p>
            <a:pPr lvl="1"/>
            <a:r>
              <a:rPr lang="ja-JP" altLang="en-US" sz="2400" dirty="0" smtClean="0"/>
              <a:t>→ </a:t>
            </a:r>
            <a:r>
              <a:rPr lang="en-US" altLang="ja-JP" sz="2400" dirty="0" smtClean="0"/>
              <a:t>Contraction of the sample room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46540" y="1340768"/>
            <a:ext cx="5982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Technical difficulties of </a:t>
            </a:r>
            <a:r>
              <a:rPr lang="en-US" altLang="ja-JP" sz="2800" dirty="0" smtClean="0"/>
              <a:t>experiments</a:t>
            </a:r>
            <a:endParaRPr lang="ja-JP" altLang="en-US" sz="2800" dirty="0"/>
          </a:p>
        </p:txBody>
      </p:sp>
      <p:pic>
        <p:nvPicPr>
          <p:cNvPr id="19" name="図 18" descr="common:実験データ・写真(data,Photos):ichimaru:H2:h03:h03_before laod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308" y="4414860"/>
            <a:ext cx="1637484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 descr="common:実験データ・写真(data,Photos):ichimaru:H2:h03:h03_after laoding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8786" y="4414581"/>
            <a:ext cx="1701146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右矢印 20"/>
          <p:cNvSpPr/>
          <p:nvPr/>
        </p:nvSpPr>
        <p:spPr>
          <a:xfrm>
            <a:off x="4072557" y="4785546"/>
            <a:ext cx="7821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76572" y="5295918"/>
            <a:ext cx="217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Apply pressure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39772" y="5904050"/>
            <a:ext cx="114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</a:t>
            </a:r>
            <a:r>
              <a:rPr lang="ja-JP" altLang="en-US" dirty="0"/>
              <a:t> </a:t>
            </a:r>
            <a:r>
              <a:rPr kumimoji="1" lang="en-US" altLang="ja-JP" dirty="0" smtClean="0"/>
              <a:t>50 </a:t>
            </a:r>
            <a:r>
              <a:rPr kumimoji="1" lang="en-US" altLang="ja-JP" dirty="0" err="1" smtClean="0"/>
              <a:t>GPa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879332" y="5937674"/>
            <a:ext cx="114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 </a:t>
            </a:r>
            <a:r>
              <a:rPr lang="en-US" altLang="ja-JP" dirty="0" smtClean="0"/>
              <a:t>1 </a:t>
            </a:r>
            <a:r>
              <a:rPr lang="en-US" altLang="ja-JP" dirty="0" err="1" smtClean="0"/>
              <a:t>atm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93002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Experiment</a:t>
              </a:r>
              <a:endParaRPr lang="ja-JP" altLang="en-US" sz="3600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943724" y="6319241"/>
            <a:ext cx="735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/>
              <a:t>Sample room</a:t>
            </a:r>
            <a:r>
              <a:rPr lang="en-US" altLang="ja-JP" sz="2000" dirty="0"/>
              <a:t> </a:t>
            </a:r>
            <a:r>
              <a:rPr lang="en-US" altLang="ja-JP" sz="2000" dirty="0" smtClean="0"/>
              <a:t>formed</a:t>
            </a:r>
            <a:r>
              <a:rPr lang="en-US" altLang="ja-JP" sz="2000" dirty="0"/>
              <a:t> by </a:t>
            </a:r>
            <a:r>
              <a:rPr lang="en-US" altLang="ja-JP" sz="2000" dirty="0" smtClean="0"/>
              <a:t>FIB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(FIB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= Focused </a:t>
            </a:r>
            <a:r>
              <a:rPr lang="en-US" altLang="ja-JP" sz="2000" dirty="0"/>
              <a:t>Ion Beam</a:t>
            </a:r>
            <a:r>
              <a:rPr lang="en-US" altLang="ja-JP" sz="2000" dirty="0" smtClean="0"/>
              <a:t>)</a:t>
            </a:r>
            <a:endParaRPr lang="en-US" altLang="ja-JP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" name="Picture 2" descr="C:\Users\owner\Desktop\水素\FIB\20141009\20141009_ReNaCL_45deg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14" y="4617118"/>
            <a:ext cx="2256272" cy="16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395536" y="1534140"/>
            <a:ext cx="8576525" cy="3046988"/>
            <a:chOff x="3233128" y="1269178"/>
            <a:chExt cx="5731360" cy="304698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233128" y="1269178"/>
              <a:ext cx="57313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00"/>
                  </a:solidFill>
                </a:rPr>
                <a:t>Formation of the sample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room using FIB</a:t>
              </a:r>
            </a:p>
            <a:p>
              <a:pPr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 smtClean="0">
                  <a:solidFill>
                    <a:srgbClr val="000000"/>
                  </a:solidFill>
                </a:rPr>
                <a:t>→   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to </a:t>
              </a:r>
              <a:r>
                <a:rPr lang="en-US" altLang="ja-JP" sz="2400" dirty="0">
                  <a:solidFill>
                    <a:srgbClr val="000000"/>
                  </a:solidFill>
                </a:rPr>
                <a:t>prevent the diffusion of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hydrogen</a:t>
              </a:r>
            </a:p>
            <a:p>
              <a:pPr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800" dirty="0" smtClean="0">
                  <a:solidFill>
                    <a:srgbClr val="000000"/>
                  </a:solidFill>
                </a:rPr>
                <a:t> </a:t>
              </a:r>
              <a:endParaRPr lang="en-US" altLang="ja-JP" sz="800" dirty="0">
                <a:solidFill>
                  <a:srgbClr val="000000"/>
                </a:solidFill>
              </a:endParaRPr>
            </a:p>
            <a:p>
              <a:pPr marL="342900" indent="-3429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2400" dirty="0" err="1" smtClean="0">
                  <a:solidFill>
                    <a:srgbClr val="000000"/>
                  </a:solidFill>
                </a:rPr>
                <a:t>NaCl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wall on the inner wall of gasket</a:t>
              </a:r>
            </a:p>
            <a:p>
              <a:pPr lvl="2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to</a:t>
              </a:r>
              <a:r>
                <a:rPr lang="ja-JP" alt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prevent hydrogenation </a:t>
              </a:r>
              <a:r>
                <a:rPr lang="en-US" altLang="ja-JP" sz="2400" dirty="0">
                  <a:solidFill>
                    <a:srgbClr val="000000"/>
                  </a:solidFill>
                </a:rPr>
                <a:t>of the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gasket</a:t>
              </a:r>
            </a:p>
            <a:p>
              <a:pPr lvl="2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800" dirty="0" smtClean="0">
                <a:solidFill>
                  <a:srgbClr val="000000"/>
                </a:solidFill>
              </a:endParaRPr>
            </a:p>
            <a:p>
              <a:pPr marL="342900" indent="-3429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2400" dirty="0" err="1">
                  <a:solidFill>
                    <a:srgbClr val="000000"/>
                  </a:solidFill>
                </a:rPr>
                <a:t>Ti</a:t>
              </a:r>
              <a:r>
                <a:rPr lang="en-US" altLang="ja-JP" sz="2400" dirty="0">
                  <a:solidFill>
                    <a:srgbClr val="000000"/>
                  </a:solidFill>
                </a:rPr>
                <a:t>-coating on diamond surface</a:t>
              </a:r>
            </a:p>
            <a:p>
              <a:pPr lvl="2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>
                  <a:solidFill>
                    <a:srgbClr val="000000"/>
                  </a:solidFill>
                </a:rPr>
                <a:t> to</a:t>
              </a:r>
              <a:r>
                <a:rPr lang="ja-JP" altLang="en-US" sz="2400" dirty="0">
                  <a:solidFill>
                    <a:srgbClr val="000000"/>
                  </a:solidFill>
                </a:rPr>
                <a:t>  </a:t>
              </a:r>
              <a:r>
                <a:rPr lang="en-US" altLang="ja-JP" sz="2400" dirty="0">
                  <a:solidFill>
                    <a:srgbClr val="000000"/>
                  </a:solidFill>
                </a:rPr>
                <a:t>prevent Hydrogen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embrittlement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of </a:t>
              </a:r>
              <a:r>
                <a:rPr lang="en-US" altLang="ja-JP" sz="2400" dirty="0">
                  <a:solidFill>
                    <a:srgbClr val="000000"/>
                  </a:solidFill>
                </a:rPr>
                <a:t>diamond anvil </a:t>
              </a: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513850" y="278343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000000"/>
                  </a:solidFill>
                </a:rPr>
                <a:t>→</a:t>
              </a:r>
              <a:endParaRPr kumimoji="1" lang="ja-JP" altLang="en-US" sz="2400" dirty="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3513850" y="378877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000000"/>
                  </a:solidFill>
                </a:rPr>
                <a:t>→</a:t>
              </a:r>
              <a:endParaRPr kumimoji="1" lang="ja-JP" altLang="en-US" sz="2400" dirty="0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641714" cy="1728192"/>
          </a:xfrm>
          <a:prstGeom prst="rect">
            <a:avLst/>
          </a:prstGeom>
        </p:spPr>
      </p:pic>
      <p:pic>
        <p:nvPicPr>
          <p:cNvPr id="47" name="Picture 3" descr="C:\Users\owner\Desktop\水素\FIB\20141009\20141009_ReNaCL_45deg_4.JPG"/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9" t="5407" r="1403" b="30659"/>
          <a:stretch/>
        </p:blipFill>
        <p:spPr bwMode="auto">
          <a:xfrm>
            <a:off x="4896657" y="4653578"/>
            <a:ext cx="2195623" cy="16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707321" y="4977158"/>
            <a:ext cx="838877" cy="64807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2707321" y="4653578"/>
            <a:ext cx="2189336" cy="3235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707321" y="5625230"/>
            <a:ext cx="2189336" cy="6840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603559" y="4786773"/>
            <a:ext cx="8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NaCl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9" idx="1"/>
          </p:cNvCxnSpPr>
          <p:nvPr/>
        </p:nvCxnSpPr>
        <p:spPr>
          <a:xfrm flipH="1">
            <a:off x="6804248" y="4971439"/>
            <a:ext cx="799311" cy="65379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180305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Experimental</a:t>
              </a:r>
              <a:endParaRPr lang="ja-JP" altLang="en-US" sz="3600" dirty="0"/>
            </a:p>
          </p:txBody>
        </p:sp>
      </p:grpSp>
      <p:pic>
        <p:nvPicPr>
          <p:cNvPr id="41" name="Picture 3" descr="C:\Users\EINAGA\Desktop\Gordon Conference 2014\SPring-8_LASERhe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86" y="1204668"/>
            <a:ext cx="3563022" cy="36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グループ化 45"/>
          <p:cNvGrpSpPr/>
          <p:nvPr/>
        </p:nvGrpSpPr>
        <p:grpSpPr>
          <a:xfrm>
            <a:off x="1111945" y="2110392"/>
            <a:ext cx="2392790" cy="1173977"/>
            <a:chOff x="17643315" y="19079562"/>
            <a:chExt cx="3909473" cy="2084175"/>
          </a:xfrm>
        </p:grpSpPr>
        <p:grpSp>
          <p:nvGrpSpPr>
            <p:cNvPr id="47" name="グループ化 46"/>
            <p:cNvGrpSpPr>
              <a:grpSpLocks noChangeAspect="1"/>
            </p:cNvGrpSpPr>
            <p:nvPr/>
          </p:nvGrpSpPr>
          <p:grpSpPr>
            <a:xfrm rot="16200000">
              <a:off x="18588953" y="18919739"/>
              <a:ext cx="2084175" cy="2403821"/>
              <a:chOff x="11058525" y="13825811"/>
              <a:chExt cx="2630769" cy="3034247"/>
            </a:xfrm>
          </p:grpSpPr>
          <p:grpSp>
            <p:nvGrpSpPr>
              <p:cNvPr id="53" name="グループ化 52"/>
              <p:cNvGrpSpPr/>
              <p:nvPr/>
            </p:nvGrpSpPr>
            <p:grpSpPr>
              <a:xfrm rot="10800000">
                <a:off x="12588632" y="14318565"/>
                <a:ext cx="1100662" cy="2034517"/>
                <a:chOff x="3959834" y="850685"/>
                <a:chExt cx="919050" cy="1651000"/>
              </a:xfrm>
            </p:grpSpPr>
            <p:sp>
              <p:nvSpPr>
                <p:cNvPr id="101" name="台形 100"/>
                <p:cNvSpPr/>
                <p:nvPr/>
              </p:nvSpPr>
              <p:spPr>
                <a:xfrm rot="16200000">
                  <a:off x="3767864" y="1390665"/>
                  <a:ext cx="1651000" cy="571040"/>
                </a:xfrm>
                <a:prstGeom prst="trapezoid">
                  <a:avLst>
                    <a:gd name="adj" fmla="val 67806"/>
                  </a:avLst>
                </a:prstGeom>
                <a:solidFill>
                  <a:srgbClr val="80808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3959834" y="1195389"/>
                  <a:ext cx="367061" cy="953452"/>
                </a:xfrm>
                <a:prstGeom prst="rect">
                  <a:avLst/>
                </a:prstGeom>
                <a:solidFill>
                  <a:srgbClr val="80808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54" name="グループ化 53"/>
              <p:cNvGrpSpPr/>
              <p:nvPr/>
            </p:nvGrpSpPr>
            <p:grpSpPr>
              <a:xfrm>
                <a:off x="11058526" y="14323579"/>
                <a:ext cx="1050068" cy="2034517"/>
                <a:chOff x="4002080" y="850683"/>
                <a:chExt cx="876804" cy="1651000"/>
              </a:xfrm>
            </p:grpSpPr>
            <p:sp>
              <p:nvSpPr>
                <p:cNvPr id="99" name="台形 98"/>
                <p:cNvSpPr/>
                <p:nvPr/>
              </p:nvSpPr>
              <p:spPr>
                <a:xfrm rot="16200000">
                  <a:off x="3767865" y="1390663"/>
                  <a:ext cx="1651000" cy="571039"/>
                </a:xfrm>
                <a:prstGeom prst="trapezoid">
                  <a:avLst>
                    <a:gd name="adj" fmla="val 72488"/>
                  </a:avLst>
                </a:prstGeom>
                <a:solidFill>
                  <a:srgbClr val="80808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0" name="正方形/長方形 99"/>
                <p:cNvSpPr/>
                <p:nvPr/>
              </p:nvSpPr>
              <p:spPr>
                <a:xfrm>
                  <a:off x="4002080" y="1195390"/>
                  <a:ext cx="324815" cy="953452"/>
                </a:xfrm>
                <a:prstGeom prst="rect">
                  <a:avLst/>
                </a:prstGeom>
                <a:solidFill>
                  <a:srgbClr val="80808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55" name="グループ化 54"/>
              <p:cNvGrpSpPr/>
              <p:nvPr/>
            </p:nvGrpSpPr>
            <p:grpSpPr>
              <a:xfrm>
                <a:off x="12018712" y="15106469"/>
                <a:ext cx="687349" cy="488490"/>
                <a:chOff x="12018712" y="15106469"/>
                <a:chExt cx="687349" cy="488490"/>
              </a:xfrm>
            </p:grpSpPr>
            <p:sp>
              <p:nvSpPr>
                <p:cNvPr id="96" name="正方形/長方形 95"/>
                <p:cNvSpPr/>
                <p:nvPr/>
              </p:nvSpPr>
              <p:spPr>
                <a:xfrm>
                  <a:off x="12018712" y="15106469"/>
                  <a:ext cx="687349" cy="485956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7" name="正方形/長方形 96"/>
                <p:cNvSpPr/>
                <p:nvPr/>
              </p:nvSpPr>
              <p:spPr>
                <a:xfrm>
                  <a:off x="12123596" y="15106469"/>
                  <a:ext cx="457522" cy="488490"/>
                </a:xfrm>
                <a:prstGeom prst="rect">
                  <a:avLst/>
                </a:prstGeom>
                <a:solidFill>
                  <a:srgbClr val="DAEDEF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8" name="正方形/長方形 97"/>
                <p:cNvSpPr/>
                <p:nvPr/>
              </p:nvSpPr>
              <p:spPr bwMode="auto">
                <a:xfrm>
                  <a:off x="12210743" y="15245328"/>
                  <a:ext cx="247454" cy="10274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1036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" name="台形 55"/>
              <p:cNvSpPr/>
              <p:nvPr/>
            </p:nvSpPr>
            <p:spPr>
              <a:xfrm>
                <a:off x="11065478" y="15592103"/>
                <a:ext cx="2581274" cy="1261361"/>
              </a:xfrm>
              <a:prstGeom prst="trapezoid">
                <a:avLst>
                  <a:gd name="adj" fmla="val 62362"/>
                </a:avLst>
              </a:prstGeom>
              <a:solidFill>
                <a:srgbClr val="FFFF99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sp>
            <p:nvSpPr>
              <p:cNvPr id="57" name="台形 56"/>
              <p:cNvSpPr/>
              <p:nvPr/>
            </p:nvSpPr>
            <p:spPr>
              <a:xfrm rot="10800000">
                <a:off x="11058525" y="13845106"/>
                <a:ext cx="2581274" cy="1261361"/>
              </a:xfrm>
              <a:prstGeom prst="trapezoid">
                <a:avLst>
                  <a:gd name="adj" fmla="val 62362"/>
                </a:avLst>
              </a:prstGeom>
              <a:solidFill>
                <a:srgbClr val="FFFF99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>
                <a:off x="11133512" y="15630967"/>
                <a:ext cx="2445206" cy="1229091"/>
                <a:chOff x="4083485" y="878659"/>
                <a:chExt cx="2041742" cy="997401"/>
              </a:xfrm>
            </p:grpSpPr>
            <p:sp>
              <p:nvSpPr>
                <p:cNvPr id="93" name="台形 92"/>
                <p:cNvSpPr/>
                <p:nvPr/>
              </p:nvSpPr>
              <p:spPr>
                <a:xfrm>
                  <a:off x="4083485" y="880671"/>
                  <a:ext cx="2041742" cy="995389"/>
                </a:xfrm>
                <a:prstGeom prst="trapezoid">
                  <a:avLst>
                    <a:gd name="adj" fmla="val 62362"/>
                  </a:avLst>
                </a:prstGeom>
                <a:solidFill>
                  <a:srgbClr val="FFFFFF">
                    <a:lumMod val="95000"/>
                  </a:srgb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4" name="台形 93"/>
                <p:cNvSpPr/>
                <p:nvPr/>
              </p:nvSpPr>
              <p:spPr>
                <a:xfrm>
                  <a:off x="4471791" y="878659"/>
                  <a:ext cx="1265129" cy="995390"/>
                </a:xfrm>
                <a:prstGeom prst="trapezoid">
                  <a:avLst>
                    <a:gd name="adj" fmla="val 42618"/>
                  </a:avLst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5" name="台形 94"/>
                <p:cNvSpPr/>
                <p:nvPr/>
              </p:nvSpPr>
              <p:spPr>
                <a:xfrm>
                  <a:off x="4910203" y="878659"/>
                  <a:ext cx="400833" cy="995390"/>
                </a:xfrm>
                <a:prstGeom prst="trapezoid">
                  <a:avLst>
                    <a:gd name="adj" fmla="val 34756"/>
                  </a:avLst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59" name="グループ化 58"/>
              <p:cNvGrpSpPr/>
              <p:nvPr/>
            </p:nvGrpSpPr>
            <p:grpSpPr>
              <a:xfrm rot="10800000">
                <a:off x="11126002" y="13825811"/>
                <a:ext cx="2445206" cy="1226613"/>
                <a:chOff x="4083485" y="887200"/>
                <a:chExt cx="2041742" cy="995390"/>
              </a:xfrm>
            </p:grpSpPr>
            <p:sp>
              <p:nvSpPr>
                <p:cNvPr id="60" name="台形 59"/>
                <p:cNvSpPr/>
                <p:nvPr/>
              </p:nvSpPr>
              <p:spPr>
                <a:xfrm>
                  <a:off x="4083485" y="887200"/>
                  <a:ext cx="2041742" cy="995390"/>
                </a:xfrm>
                <a:prstGeom prst="trapezoid">
                  <a:avLst>
                    <a:gd name="adj" fmla="val 62362"/>
                  </a:avLst>
                </a:prstGeom>
                <a:solidFill>
                  <a:srgbClr val="FFFFFF">
                    <a:lumMod val="95000"/>
                  </a:srgb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1" name="台形 60"/>
                <p:cNvSpPr/>
                <p:nvPr/>
              </p:nvSpPr>
              <p:spPr>
                <a:xfrm>
                  <a:off x="4471795" y="887201"/>
                  <a:ext cx="1265129" cy="988352"/>
                </a:xfrm>
                <a:prstGeom prst="trapezoid">
                  <a:avLst>
                    <a:gd name="adj" fmla="val 42618"/>
                  </a:avLst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2" name="台形 61"/>
                <p:cNvSpPr/>
                <p:nvPr/>
              </p:nvSpPr>
              <p:spPr>
                <a:xfrm>
                  <a:off x="4910209" y="887200"/>
                  <a:ext cx="400833" cy="988352"/>
                </a:xfrm>
                <a:prstGeom prst="trapezoid">
                  <a:avLst>
                    <a:gd name="adj" fmla="val 34756"/>
                  </a:avLst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sng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48" name="台形 47"/>
            <p:cNvSpPr/>
            <p:nvPr/>
          </p:nvSpPr>
          <p:spPr bwMode="auto">
            <a:xfrm rot="16200000">
              <a:off x="20318296" y="19191686"/>
              <a:ext cx="558585" cy="1910398"/>
            </a:xfrm>
            <a:prstGeom prst="trapezoid">
              <a:avLst>
                <a:gd name="adj" fmla="val 45408"/>
              </a:avLst>
            </a:prstGeom>
            <a:solidFill>
              <a:srgbClr val="FF7171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103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ＭＳ Ｐゴシック" charset="0"/>
              </a:endParaRPr>
            </a:p>
          </p:txBody>
        </p:sp>
        <p:sp>
          <p:nvSpPr>
            <p:cNvPr id="49" name="台形 48"/>
            <p:cNvSpPr/>
            <p:nvPr/>
          </p:nvSpPr>
          <p:spPr bwMode="auto">
            <a:xfrm rot="5400000">
              <a:off x="18319221" y="19191686"/>
              <a:ext cx="558585" cy="1910398"/>
            </a:xfrm>
            <a:prstGeom prst="trapezoid">
              <a:avLst>
                <a:gd name="adj" fmla="val 45408"/>
              </a:avLst>
            </a:prstGeom>
            <a:solidFill>
              <a:srgbClr val="FF7171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103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ＭＳ Ｐゴシック" charset="0"/>
              </a:endParaRPr>
            </a:p>
          </p:txBody>
        </p:sp>
        <p:sp>
          <p:nvSpPr>
            <p:cNvPr id="50" name="右矢印 49"/>
            <p:cNvSpPr/>
            <p:nvPr/>
          </p:nvSpPr>
          <p:spPr bwMode="auto">
            <a:xfrm>
              <a:off x="17806932" y="19988749"/>
              <a:ext cx="242358" cy="27725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103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ＭＳ Ｐゴシック" charset="0"/>
              </a:endParaRPr>
            </a:p>
          </p:txBody>
        </p:sp>
        <p:sp>
          <p:nvSpPr>
            <p:cNvPr id="51" name="右矢印 50"/>
            <p:cNvSpPr/>
            <p:nvPr/>
          </p:nvSpPr>
          <p:spPr bwMode="auto">
            <a:xfrm flipH="1">
              <a:off x="21120982" y="20011609"/>
              <a:ext cx="242358" cy="27725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1036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ＭＳ Ｐゴシック" charset="0"/>
              </a:endParaRPr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3638148" y="2014540"/>
            <a:ext cx="95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Arial" charset="0"/>
              </a:rPr>
              <a:t>IR LASER</a:t>
            </a:r>
            <a:endParaRPr lang="ja-JP" alt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94" y="1208904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solidFill>
                  <a:srgbClr val="000000"/>
                </a:solidFill>
                <a:latin typeface="Arial" charset="0"/>
              </a:rPr>
              <a:t>Laser Heating @</a:t>
            </a:r>
            <a:r>
              <a:rPr lang="en-US" altLang="ja-JP" sz="2400" u="sng" dirty="0" smtClean="0">
                <a:solidFill>
                  <a:srgbClr val="000000"/>
                </a:solidFill>
                <a:latin typeface="Arial" charset="0"/>
              </a:rPr>
              <a:t>SPring-8/BL10XU</a:t>
            </a:r>
            <a:endParaRPr lang="en-US" altLang="ja-JP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04383" y="3501008"/>
            <a:ext cx="55637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Heating LASER    : 1053 nm fiber LASER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Temperature </a:t>
            </a:r>
            <a:r>
              <a:rPr lang="en-US" altLang="ja-JP" sz="2400" dirty="0"/>
              <a:t>Determination </a:t>
            </a:r>
            <a:r>
              <a:rPr lang="en-US" altLang="ja-JP" sz="2400" dirty="0" smtClean="0"/>
              <a:t>method</a:t>
            </a:r>
          </a:p>
          <a:p>
            <a:r>
              <a:rPr kumimoji="1" lang="en-US" altLang="ja-JP" sz="2400" dirty="0" smtClean="0"/>
              <a:t>		      </a:t>
            </a:r>
            <a:r>
              <a:rPr lang="en-US" altLang="ja-JP" sz="2400" dirty="0" smtClean="0"/>
              <a:t>: radiation measurement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23528" y="4797152"/>
            <a:ext cx="7572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・</a:t>
            </a:r>
            <a:r>
              <a:rPr lang="en-US" altLang="ja-JP" sz="2400" dirty="0"/>
              <a:t> XRD before and after heating</a:t>
            </a:r>
          </a:p>
          <a:p>
            <a:pPr lvl="1"/>
            <a:r>
              <a:rPr lang="ja-JP" altLang="en-US" sz="2400" dirty="0"/>
              <a:t> </a:t>
            </a:r>
            <a:r>
              <a:rPr lang="en-US" altLang="ja-JP" sz="2400" dirty="0"/>
              <a:t>To </a:t>
            </a:r>
            <a:r>
              <a:rPr lang="en-US" altLang="ja-JP" sz="2400" dirty="0" err="1"/>
              <a:t>comfirm</a:t>
            </a:r>
            <a:r>
              <a:rPr lang="en-US" altLang="ja-JP" sz="2400" dirty="0"/>
              <a:t> that Au and </a:t>
            </a:r>
            <a:r>
              <a:rPr lang="en-US" altLang="ja-JP" sz="2400" dirty="0" err="1"/>
              <a:t>NaCl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don’t  </a:t>
            </a:r>
            <a:r>
              <a:rPr lang="en-US" altLang="ja-JP" sz="2400" dirty="0"/>
              <a:t>react</a:t>
            </a:r>
          </a:p>
          <a:p>
            <a:pPr lvl="1"/>
            <a:endParaRPr lang="en-US" altLang="ja-JP" sz="800" dirty="0"/>
          </a:p>
          <a:p>
            <a:r>
              <a:rPr lang="ja-JP" altLang="en-US" sz="2400" dirty="0"/>
              <a:t>・ </a:t>
            </a:r>
            <a:r>
              <a:rPr lang="en-US" altLang="ja-JP" sz="2400" dirty="0"/>
              <a:t>Raman spectroscopy before and after heating</a:t>
            </a:r>
          </a:p>
          <a:p>
            <a:pPr lvl="1"/>
            <a:r>
              <a:rPr lang="en-US" altLang="ja-JP" sz="2400" dirty="0"/>
              <a:t>To </a:t>
            </a:r>
            <a:r>
              <a:rPr lang="en-US" altLang="ja-JP" sz="2400" dirty="0" err="1"/>
              <a:t>comfirm</a:t>
            </a:r>
            <a:r>
              <a:rPr lang="en-US" altLang="ja-JP" sz="2400" dirty="0"/>
              <a:t> that Hydrogen remains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902878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R</a:t>
              </a:r>
              <a:r>
                <a:rPr lang="en-US" altLang="ja-JP" sz="3600" dirty="0" smtClean="0"/>
                <a:t>esults</a:t>
              </a:r>
              <a:endParaRPr lang="ja-JP" altLang="en-US" sz="36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870793" y="1249596"/>
            <a:ext cx="44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Temperature vs LASER Power </a:t>
            </a:r>
          </a:p>
        </p:txBody>
      </p:sp>
      <p:pic>
        <p:nvPicPr>
          <p:cNvPr id="3" name="図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6" y="1922226"/>
            <a:ext cx="4079311" cy="3780000"/>
          </a:xfrm>
          <a:prstGeom prst="rect">
            <a:avLst/>
          </a:prstGeom>
        </p:spPr>
      </p:pic>
      <p:pic>
        <p:nvPicPr>
          <p:cNvPr id="4" name="図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593" y="1886368"/>
            <a:ext cx="4123972" cy="3708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555776" y="5949280"/>
            <a:ext cx="410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Heating </a:t>
            </a:r>
            <a:r>
              <a:rPr lang="en-US" altLang="ja-JP" sz="2800" dirty="0" smtClean="0">
                <a:solidFill>
                  <a:srgbClr val="FF0000"/>
                </a:solidFill>
              </a:rPr>
              <a:t>efficiency changes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7347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Results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5218973" y="5733256"/>
            <a:ext cx="2678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</a:rPr>
              <a:t>No </a:t>
            </a:r>
            <a:r>
              <a:rPr lang="en-US" altLang="ja-JP" sz="2400" dirty="0" smtClean="0">
                <a:solidFill>
                  <a:srgbClr val="FF0000"/>
                </a:solidFill>
              </a:rPr>
              <a:t>changing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</a:rPr>
              <a:t>Without hydrogen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1124744"/>
            <a:ext cx="235032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Control experiment</a:t>
            </a:r>
            <a:endParaRPr lang="en-US" altLang="ja-JP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66" y="1920624"/>
            <a:ext cx="4185567" cy="3672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16832"/>
            <a:ext cx="4050605" cy="35855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482035" y="1671191"/>
            <a:ext cx="1826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No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</a:rPr>
              <a:t>ydrogen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59112" y="162880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Hydrogen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03609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750520" y="205590"/>
              <a:ext cx="39604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R</a:t>
              </a:r>
              <a:r>
                <a:rPr lang="en-US" altLang="ja-JP" sz="3600" dirty="0" smtClean="0"/>
                <a:t>esults</a:t>
              </a:r>
              <a:endParaRPr lang="ja-JP" altLang="en-US" sz="3600" dirty="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899590" y="5478323"/>
            <a:ext cx="3463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</a:rPr>
              <a:t>No changes of X-ray </a:t>
            </a:r>
            <a:r>
              <a:rPr lang="en-US" altLang="ja-JP" sz="2400" dirty="0" smtClean="0">
                <a:solidFill>
                  <a:srgbClr val="000000"/>
                </a:solidFill>
              </a:rPr>
              <a:t>pattern of Au and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NaCl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587755" cy="27931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テキスト ボックス 31"/>
          <p:cNvSpPr txBox="1"/>
          <p:nvPr/>
        </p:nvSpPr>
        <p:spPr>
          <a:xfrm>
            <a:off x="899591" y="1430694"/>
            <a:ext cx="30963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XRD </a:t>
            </a:r>
            <a:r>
              <a:rPr lang="en-US" altLang="ja-JP" sz="2400" dirty="0">
                <a:solidFill>
                  <a:srgbClr val="000000"/>
                </a:solidFill>
              </a:rPr>
              <a:t>patterns before and after heating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288" y="2299489"/>
            <a:ext cx="4433014" cy="31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5076055" y="1444427"/>
            <a:ext cx="2901475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H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vibron</a:t>
            </a:r>
            <a:r>
              <a:rPr lang="en-US" altLang="ja-JP" sz="2400" dirty="0" smtClean="0">
                <a:solidFill>
                  <a:srgbClr val="000000"/>
                </a:solidFill>
              </a:rPr>
              <a:t> before </a:t>
            </a:r>
            <a:r>
              <a:rPr lang="en-US" altLang="ja-JP" sz="2400" dirty="0">
                <a:solidFill>
                  <a:srgbClr val="000000"/>
                </a:solidFill>
              </a:rPr>
              <a:t>and after heating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4932040" y="5478323"/>
            <a:ext cx="343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Hydrogen remained after heating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863978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32"/>
          <p:cNvGrpSpPr/>
          <p:nvPr/>
        </p:nvGrpSpPr>
        <p:grpSpPr>
          <a:xfrm>
            <a:off x="36897" y="486137"/>
            <a:ext cx="9070205" cy="582139"/>
            <a:chOff x="973134" y="54634"/>
            <a:chExt cx="7558512" cy="485116"/>
          </a:xfrm>
        </p:grpSpPr>
        <p:pic>
          <p:nvPicPr>
            <p:cNvPr id="2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 rot="10800000">
              <a:off x="973134" y="54634"/>
              <a:ext cx="5327057" cy="485116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046203" y="4496902"/>
            <a:ext cx="353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Heating efficiency </a:t>
            </a:r>
            <a:r>
              <a:rPr lang="en-US" altLang="ja-JP" sz="2400" dirty="0" smtClean="0"/>
              <a:t>changes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932040" y="4958567"/>
            <a:ext cx="4032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→ </a:t>
            </a:r>
            <a:r>
              <a:rPr lang="en-US" altLang="ja-JP" sz="2400" dirty="0" smtClean="0"/>
              <a:t>Thermal conductivity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and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reflectance change</a:t>
            </a:r>
          </a:p>
          <a:p>
            <a:endParaRPr lang="en-US" altLang="ja-JP" sz="700" dirty="0"/>
          </a:p>
          <a:p>
            <a:r>
              <a:rPr lang="ja-JP" altLang="en-US" sz="2400" dirty="0" smtClean="0"/>
              <a:t>→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</a:rPr>
              <a:t>hase transition 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cxnSpLocks noChangeAspect="1"/>
          </p:cNvCxnSpPr>
          <p:nvPr/>
        </p:nvCxnSpPr>
        <p:spPr>
          <a:xfrm>
            <a:off x="1573033" y="5712342"/>
            <a:ext cx="29989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 noChangeAspect="1"/>
          </p:cNvCxnSpPr>
          <p:nvPr/>
        </p:nvCxnSpPr>
        <p:spPr>
          <a:xfrm flipV="1">
            <a:off x="1725433" y="3035224"/>
            <a:ext cx="0" cy="282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>
            <a:spLocks noChangeAspect="1"/>
          </p:cNvSpPr>
          <p:nvPr/>
        </p:nvSpPr>
        <p:spPr>
          <a:xfrm>
            <a:off x="2314600" y="5815128"/>
            <a:ext cx="1721080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LASER power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>
            <a:spLocks noChangeAspect="1"/>
          </p:cNvSpPr>
          <p:nvPr/>
        </p:nvSpPr>
        <p:spPr>
          <a:xfrm rot="16200000">
            <a:off x="736820" y="4679847"/>
            <a:ext cx="1520863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Temperature</a:t>
            </a:r>
            <a:endParaRPr kumimoji="1" lang="ja-JP" altLang="en-US" dirty="0"/>
          </a:p>
        </p:txBody>
      </p:sp>
      <p:cxnSp>
        <p:nvCxnSpPr>
          <p:cNvPr id="22" name="直線コネクタ 21"/>
          <p:cNvCxnSpPr>
            <a:cxnSpLocks noChangeAspect="1"/>
          </p:cNvCxnSpPr>
          <p:nvPr/>
        </p:nvCxnSpPr>
        <p:spPr>
          <a:xfrm flipH="1">
            <a:off x="1725433" y="4034565"/>
            <a:ext cx="1272263" cy="1548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cxnSpLocks noChangeAspect="1"/>
          </p:cNvCxnSpPr>
          <p:nvPr/>
        </p:nvCxnSpPr>
        <p:spPr>
          <a:xfrm>
            <a:off x="2997696" y="4039330"/>
            <a:ext cx="1037984" cy="8014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cxnSpLocks noChangeAspect="1"/>
          </p:cNvCxnSpPr>
          <p:nvPr/>
        </p:nvCxnSpPr>
        <p:spPr>
          <a:xfrm flipV="1">
            <a:off x="2997696" y="4241251"/>
            <a:ext cx="0" cy="6480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>
            <a:spLocks noChangeAspect="1"/>
          </p:cNvSpPr>
          <p:nvPr/>
        </p:nvSpPr>
        <p:spPr>
          <a:xfrm>
            <a:off x="2480612" y="4909116"/>
            <a:ext cx="121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Phase</a:t>
            </a:r>
          </a:p>
          <a:p>
            <a:r>
              <a:rPr lang="en-US" altLang="ja-JP" sz="2000" dirty="0" smtClean="0"/>
              <a:t>transition</a:t>
            </a:r>
            <a:endParaRPr kumimoji="1" lang="ja-JP" altLang="en-US" dirty="0"/>
          </a:p>
        </p:txBody>
      </p:sp>
      <p:cxnSp>
        <p:nvCxnSpPr>
          <p:cNvPr id="49" name="直線コネクタ 48"/>
          <p:cNvCxnSpPr>
            <a:cxnSpLocks noChangeAspect="1"/>
          </p:cNvCxnSpPr>
          <p:nvPr/>
        </p:nvCxnSpPr>
        <p:spPr>
          <a:xfrm>
            <a:off x="1725433" y="4039329"/>
            <a:ext cx="25585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>
            <a:spLocks noChangeAspect="1"/>
          </p:cNvSpPr>
          <p:nvPr/>
        </p:nvSpPr>
        <p:spPr>
          <a:xfrm>
            <a:off x="223580" y="3035224"/>
            <a:ext cx="1562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transition temperature</a:t>
            </a:r>
            <a:endParaRPr lang="ja-JP" altLang="en-US" sz="2000" dirty="0"/>
          </a:p>
        </p:txBody>
      </p:sp>
      <p:cxnSp>
        <p:nvCxnSpPr>
          <p:cNvPr id="1030" name="カギ線コネクタ 1029"/>
          <p:cNvCxnSpPr>
            <a:cxnSpLocks noChangeAspect="1"/>
            <a:stCxn id="51" idx="2"/>
          </p:cNvCxnSpPr>
          <p:nvPr/>
        </p:nvCxnSpPr>
        <p:spPr>
          <a:xfrm rot="16200000" flipH="1">
            <a:off x="1231800" y="3515929"/>
            <a:ext cx="292704" cy="74706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539552" y="436422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Results</a:t>
            </a:r>
            <a:r>
              <a:rPr lang="ja-JP" altLang="en-US" sz="3600" dirty="0" smtClean="0"/>
              <a:t>　</a:t>
            </a:r>
            <a:endParaRPr lang="ja-JP" altLang="en-US" sz="36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97210" y="1578134"/>
            <a:ext cx="449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Temperature vs LASER Power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92" y="1662004"/>
            <a:ext cx="2245584" cy="219904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036252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Results</a:t>
              </a:r>
              <a:r>
                <a:rPr lang="ja-JP" altLang="en-US" sz="3600" dirty="0" smtClean="0"/>
                <a:t>　</a:t>
              </a:r>
              <a:endParaRPr lang="ja-JP" altLang="en-US" sz="3600" dirty="0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790602" cy="477236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115616" y="139335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Phase diagram of Hydrogen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16833" y="3471447"/>
            <a:ext cx="135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Critical point</a:t>
            </a:r>
            <a:endParaRPr kumimoji="1" lang="ja-JP" altLang="en-US" sz="1600" dirty="0"/>
          </a:p>
        </p:txBody>
      </p:sp>
      <p:cxnSp>
        <p:nvCxnSpPr>
          <p:cNvPr id="6" name="直線矢印コネクタ 5"/>
          <p:cNvCxnSpPr>
            <a:stCxn id="4" idx="1"/>
          </p:cNvCxnSpPr>
          <p:nvPr/>
        </p:nvCxnSpPr>
        <p:spPr>
          <a:xfrm flipH="1" flipV="1">
            <a:off x="3851921" y="3640693"/>
            <a:ext cx="764912" cy="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133567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Summary</a:t>
              </a:r>
              <a:endParaRPr lang="ja-JP" altLang="en-US" sz="3600" dirty="0"/>
            </a:p>
          </p:txBody>
        </p:sp>
      </p:grpSp>
      <p:sp>
        <p:nvSpPr>
          <p:cNvPr id="30" name="Text Box 196"/>
          <p:cNvSpPr txBox="1">
            <a:spLocks noChangeArrowheads="1"/>
          </p:cNvSpPr>
          <p:nvPr/>
        </p:nvSpPr>
        <p:spPr bwMode="auto">
          <a:xfrm>
            <a:off x="390351" y="1340768"/>
            <a:ext cx="7710041" cy="49579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81967" tIns="40983" rIns="81967" bIns="40983">
            <a:spAutoFit/>
          </a:bodyPr>
          <a:lstStyle>
            <a:lvl1pPr defTabSz="819150" eaLnBrk="0" hangingPunct="0"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1pPr>
            <a:lvl2pPr marL="742950" indent="-285750" defTabSz="819150" eaLnBrk="0" hangingPunct="0"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2pPr>
            <a:lvl3pPr marL="1143000" indent="-228600" defTabSz="819150" eaLnBrk="0" hangingPunct="0"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3pPr>
            <a:lvl4pPr marL="1600200" indent="-228600" defTabSz="819150" eaLnBrk="0" hangingPunct="0"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4pPr>
            <a:lvl5pPr marL="2057400" indent="-228600" defTabSz="819150" eaLnBrk="0" hangingPunct="0"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5pPr>
            <a:lvl6pPr marL="25146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6pPr>
            <a:lvl7pPr marL="29718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7pPr>
            <a:lvl8pPr marL="34290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8pPr>
            <a:lvl9pPr marL="3886200" indent="-228600" algn="ctr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Frutiger SAIN Bd v.1" pitchFamily="2" charset="0"/>
                <a:ea typeface="ＭＳ Ｐゴシック" pitchFamily="50" charset="-128"/>
              </a:defRPr>
            </a:lvl9pPr>
          </a:lstStyle>
          <a:p>
            <a:pPr marL="457200" marR="0" lvl="0" indent="-457200" defTabSz="8191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In the LASER heating experiment, heating efficiency changes</a:t>
            </a:r>
          </a:p>
          <a:p>
            <a:pPr marL="457200" marR="0" lvl="0" indent="-457200" defTabSz="8191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sz="800" kern="0" dirty="0" smtClean="0">
              <a:solidFill>
                <a:srgbClr val="000000"/>
              </a:solidFill>
              <a:latin typeface="Arial"/>
            </a:endParaRPr>
          </a:p>
          <a:p>
            <a:pPr marL="457200" indent="-4572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Arial"/>
              </a:rPr>
              <a:t>On the other hand, heating efficiency doesn’t change without </a:t>
            </a: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hydrogen</a:t>
            </a:r>
          </a:p>
          <a:p>
            <a:pPr marL="457200" indent="-4572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800" kern="0" dirty="0" smtClean="0">
              <a:solidFill>
                <a:srgbClr val="000000"/>
              </a:solidFill>
              <a:latin typeface="Arial"/>
            </a:endParaRPr>
          </a:p>
          <a:p>
            <a:pPr marL="457200" marR="0" lvl="0" indent="-457200" defTabSz="8191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These results shows good agreement </a:t>
            </a:r>
            <a:r>
              <a:rPr lang="en-US" altLang="ja-JP" sz="2400" kern="0" dirty="0">
                <a:solidFill>
                  <a:srgbClr val="000000"/>
                </a:solidFill>
                <a:latin typeface="Arial"/>
              </a:rPr>
              <a:t>with theoretical </a:t>
            </a: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calculations</a:t>
            </a:r>
          </a:p>
          <a:p>
            <a:pPr marL="457200" marR="0" lvl="0" indent="-457200" defTabSz="8191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sz="800" kern="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  The transition was observed </a:t>
            </a:r>
          </a:p>
          <a:p>
            <a:pPr lv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altLang="ja-JP" sz="2400" kern="0" dirty="0">
                <a:solidFill>
                  <a:srgbClr val="000000"/>
                </a:solidFill>
                <a:latin typeface="Arial"/>
              </a:rPr>
              <a:t>above critical point by </a:t>
            </a:r>
            <a:endParaRPr lang="en-US" altLang="ja-JP" sz="2400" kern="0" dirty="0" smtClean="0">
              <a:solidFill>
                <a:srgbClr val="000000"/>
              </a:solidFill>
              <a:latin typeface="Arial"/>
            </a:endParaRPr>
          </a:p>
          <a:p>
            <a:pPr lv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2400" kern="0" dirty="0" smtClean="0">
                <a:solidFill>
                  <a:srgbClr val="000000"/>
                </a:solidFill>
                <a:latin typeface="Arial"/>
              </a:rPr>
              <a:t>    theoretical </a:t>
            </a:r>
            <a:r>
              <a:rPr lang="en-US" altLang="ja-JP" sz="2400" kern="0" dirty="0">
                <a:solidFill>
                  <a:srgbClr val="000000"/>
                </a:solidFill>
                <a:latin typeface="Arial"/>
              </a:rPr>
              <a:t>calculation</a:t>
            </a:r>
          </a:p>
          <a:p>
            <a:pPr lv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4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4032448" cy="28339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38983" y="4812318"/>
            <a:ext cx="135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Critical point</a:t>
            </a:r>
            <a:endParaRPr kumimoji="1" lang="ja-JP" altLang="en-US" sz="800" dirty="0"/>
          </a:p>
        </p:txBody>
      </p:sp>
      <p:cxnSp>
        <p:nvCxnSpPr>
          <p:cNvPr id="11" name="直線矢印コネクタ 10"/>
          <p:cNvCxnSpPr>
            <a:stCxn id="10" idx="1"/>
          </p:cNvCxnSpPr>
          <p:nvPr/>
        </p:nvCxnSpPr>
        <p:spPr>
          <a:xfrm flipH="1">
            <a:off x="6664217" y="4920040"/>
            <a:ext cx="47476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59310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Contents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608" y="1916832"/>
            <a:ext cx="7056784" cy="403244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Hydrogen under high pressure</a:t>
            </a:r>
          </a:p>
          <a:p>
            <a:pPr lvl="1"/>
            <a:r>
              <a:rPr lang="en-US" altLang="ja-JP" dirty="0" smtClean="0"/>
              <a:t>Previous work</a:t>
            </a:r>
          </a:p>
          <a:p>
            <a:r>
              <a:rPr lang="en-US" altLang="ja-JP" dirty="0" smtClean="0"/>
              <a:t>My study</a:t>
            </a:r>
          </a:p>
          <a:p>
            <a:pPr lvl="1"/>
            <a:r>
              <a:rPr lang="en-US" altLang="ja-JP" dirty="0" smtClean="0"/>
              <a:t>Experimental method</a:t>
            </a:r>
          </a:p>
          <a:p>
            <a:pPr lvl="1"/>
            <a:r>
              <a:rPr lang="en-US" altLang="ja-JP" dirty="0" smtClean="0"/>
              <a:t>Results</a:t>
            </a:r>
          </a:p>
          <a:p>
            <a:r>
              <a:rPr lang="en-US" altLang="ja-JP" dirty="0" smtClean="0"/>
              <a:t>Summary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 &amp; Future work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Future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work</a:t>
              </a:r>
              <a:endParaRPr lang="ja-JP" altLang="en-US" sz="3600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33281" y="134076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In order to confirm </a:t>
            </a:r>
            <a:r>
              <a:rPr lang="en-US" altLang="ja-JP" sz="2800" dirty="0" smtClean="0"/>
              <a:t>the metallization directly….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6777" y="1812090"/>
            <a:ext cx="7085584" cy="2625022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sz="2400" dirty="0">
                <a:solidFill>
                  <a:srgbClr val="FF0000"/>
                </a:solidFill>
              </a:rPr>
              <a:t>Electric resistance measurement</a:t>
            </a:r>
          </a:p>
          <a:p>
            <a:pPr lvl="1"/>
            <a:r>
              <a:rPr lang="en-US" altLang="ja-JP" sz="2400" dirty="0"/>
              <a:t>D</a:t>
            </a:r>
            <a:r>
              <a:rPr lang="en-US" altLang="ja-JP" sz="2400" dirty="0" smtClean="0"/>
              <a:t>rop </a:t>
            </a:r>
            <a:r>
              <a:rPr lang="en-US" altLang="ja-JP" sz="2400" dirty="0"/>
              <a:t>of  electric resistance with the </a:t>
            </a:r>
            <a:r>
              <a:rPr lang="en-US" altLang="ja-JP" sz="2400" dirty="0" smtClean="0"/>
              <a:t>metallization</a:t>
            </a:r>
          </a:p>
          <a:p>
            <a:pPr marL="457200" lvl="1" indent="0">
              <a:buNone/>
            </a:pPr>
            <a:endParaRPr lang="en-US" altLang="ja-JP" sz="1600" dirty="0" smtClean="0"/>
          </a:p>
          <a:p>
            <a:pPr marL="457200" lvl="1" indent="0">
              <a:buNone/>
            </a:pPr>
            <a:r>
              <a:rPr lang="en-US" altLang="ja-JP" sz="2400" dirty="0" smtClean="0"/>
              <a:t>However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insulating </a:t>
            </a:r>
            <a:r>
              <a:rPr lang="en-US" altLang="ja-JP" sz="2400" dirty="0"/>
              <a:t>gasket is difficult to confine the </a:t>
            </a:r>
            <a:r>
              <a:rPr lang="en-US" altLang="ja-JP" sz="2400" dirty="0" smtClean="0"/>
              <a:t>hydrogen</a:t>
            </a:r>
          </a:p>
          <a:p>
            <a:pPr marL="457200" lvl="1" indent="0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Optimization </a:t>
            </a:r>
            <a:r>
              <a:rPr lang="en-US" altLang="ja-JP" sz="2400" dirty="0"/>
              <a:t>of the insulation </a:t>
            </a:r>
            <a:r>
              <a:rPr lang="en-US" altLang="ja-JP" sz="2400" dirty="0" smtClean="0"/>
              <a:t>layer</a:t>
            </a:r>
          </a:p>
        </p:txBody>
      </p:sp>
      <p:pic>
        <p:nvPicPr>
          <p:cNvPr id="20" name="図 19" descr="KOhh13_01_before load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7" y="4437112"/>
            <a:ext cx="2283143" cy="1712214"/>
          </a:xfrm>
          <a:prstGeom prst="rect">
            <a:avLst/>
          </a:prstGeom>
        </p:spPr>
      </p:pic>
      <p:pic>
        <p:nvPicPr>
          <p:cNvPr id="21" name="図 20" descr="KOhh13_03_after load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53623"/>
            <a:ext cx="2263140" cy="1697355"/>
          </a:xfrm>
          <a:prstGeom prst="rect">
            <a:avLst/>
          </a:prstGeom>
        </p:spPr>
      </p:pic>
      <p:sp>
        <p:nvSpPr>
          <p:cNvPr id="6" name="右矢印 5"/>
          <p:cNvSpPr>
            <a:spLocks noChangeAspect="1"/>
          </p:cNvSpPr>
          <p:nvPr/>
        </p:nvSpPr>
        <p:spPr>
          <a:xfrm>
            <a:off x="4139953" y="5229200"/>
            <a:ext cx="388843" cy="51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>
            <a:spLocks noChangeAspect="1"/>
          </p:cNvSpPr>
          <p:nvPr/>
        </p:nvSpPr>
        <p:spPr>
          <a:xfrm>
            <a:off x="3707904" y="4725889"/>
            <a:ext cx="111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shrinking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>
            <a:spLocks noChangeAspect="1"/>
          </p:cNvSpPr>
          <p:nvPr/>
        </p:nvSpPr>
        <p:spPr>
          <a:xfrm>
            <a:off x="1717132" y="6149326"/>
            <a:ext cx="138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Before filling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>
            <a:spLocks noChangeAspect="1"/>
          </p:cNvSpPr>
          <p:nvPr/>
        </p:nvSpPr>
        <p:spPr>
          <a:xfrm>
            <a:off x="5364035" y="6150978"/>
            <a:ext cx="139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filling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12776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1361845" y="2086025"/>
            <a:ext cx="540658" cy="326420"/>
          </a:xfrm>
          <a:custGeom>
            <a:avLst/>
            <a:gdLst>
              <a:gd name="connsiteX0" fmla="*/ 0 w 540658"/>
              <a:gd name="connsiteY0" fmla="*/ 91806 h 326420"/>
              <a:gd name="connsiteX1" fmla="*/ 117313 w 540658"/>
              <a:gd name="connsiteY1" fmla="*/ 326420 h 326420"/>
              <a:gd name="connsiteX2" fmla="*/ 540658 w 540658"/>
              <a:gd name="connsiteY2" fmla="*/ 204013 h 326420"/>
              <a:gd name="connsiteX3" fmla="*/ 438647 w 540658"/>
              <a:gd name="connsiteY3" fmla="*/ 0 h 326420"/>
              <a:gd name="connsiteX4" fmla="*/ 0 w 540658"/>
              <a:gd name="connsiteY4" fmla="*/ 91806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58" h="326420">
                <a:moveTo>
                  <a:pt x="0" y="91806"/>
                </a:moveTo>
                <a:lnTo>
                  <a:pt x="117313" y="326420"/>
                </a:lnTo>
                <a:lnTo>
                  <a:pt x="540658" y="204013"/>
                </a:lnTo>
                <a:lnTo>
                  <a:pt x="438647" y="0"/>
                </a:lnTo>
                <a:lnTo>
                  <a:pt x="0" y="918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957086" y="1340768"/>
            <a:ext cx="6908232" cy="3371927"/>
            <a:chOff x="1060108" y="1700808"/>
            <a:chExt cx="6908232" cy="337192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622" y="1700808"/>
              <a:ext cx="6893718" cy="3371927"/>
            </a:xfrm>
            <a:prstGeom prst="rect">
              <a:avLst/>
            </a:prstGeom>
          </p:spPr>
        </p:pic>
        <p:sp>
          <p:nvSpPr>
            <p:cNvPr id="2" name="円/楕円 1"/>
            <p:cNvSpPr/>
            <p:nvPr/>
          </p:nvSpPr>
          <p:spPr>
            <a:xfrm>
              <a:off x="1060108" y="2369521"/>
              <a:ext cx="584498" cy="5508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612219" y="504075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Solid metal and superconductor  under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ultra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high pressure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(P &gt;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400 </a:t>
            </a:r>
            <a:r>
              <a:rPr lang="en-US" altLang="ja-JP" sz="2400" dirty="0" err="1" smtClean="0"/>
              <a:t>GPa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very difficult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r="5660" b="2552"/>
          <a:stretch/>
        </p:blipFill>
        <p:spPr>
          <a:xfrm>
            <a:off x="4085400" y="1124744"/>
            <a:ext cx="4447040" cy="3858415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5724422" y="2284924"/>
            <a:ext cx="1295850" cy="55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2219" y="586470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Fluid metal under high pressure and high temperature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927312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5746228" y="2069417"/>
            <a:ext cx="540658" cy="326420"/>
          </a:xfrm>
          <a:custGeom>
            <a:avLst/>
            <a:gdLst>
              <a:gd name="connsiteX0" fmla="*/ 0 w 540658"/>
              <a:gd name="connsiteY0" fmla="*/ 91806 h 326420"/>
              <a:gd name="connsiteX1" fmla="*/ 117313 w 540658"/>
              <a:gd name="connsiteY1" fmla="*/ 326420 h 326420"/>
              <a:gd name="connsiteX2" fmla="*/ 540658 w 540658"/>
              <a:gd name="connsiteY2" fmla="*/ 204013 h 326420"/>
              <a:gd name="connsiteX3" fmla="*/ 438647 w 540658"/>
              <a:gd name="connsiteY3" fmla="*/ 0 h 326420"/>
              <a:gd name="connsiteX4" fmla="*/ 0 w 540658"/>
              <a:gd name="connsiteY4" fmla="*/ 91806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58" h="326420">
                <a:moveTo>
                  <a:pt x="0" y="91806"/>
                </a:moveTo>
                <a:lnTo>
                  <a:pt x="117313" y="326420"/>
                </a:lnTo>
                <a:lnTo>
                  <a:pt x="540658" y="204013"/>
                </a:lnTo>
                <a:lnTo>
                  <a:pt x="438647" y="0"/>
                </a:lnTo>
                <a:lnTo>
                  <a:pt x="0" y="918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38942" y="4549136"/>
            <a:ext cx="228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Aurora </a:t>
            </a:r>
            <a:r>
              <a:rPr lang="en-US" altLang="ja-JP" sz="2400" dirty="0"/>
              <a:t>of Jupiter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4509120"/>
            <a:ext cx="306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Cross section of Jupiter</a:t>
            </a:r>
            <a:endParaRPr lang="en-US" altLang="ja-JP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12707" y="4444428"/>
            <a:ext cx="1051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u="none" dirty="0" smtClean="0"/>
              <a:t>JAXA</a:t>
            </a:r>
            <a:endParaRPr kumimoji="1" lang="ja-JP" altLang="en-US" u="none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6" y="1502479"/>
            <a:ext cx="2764112" cy="2988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2479"/>
            <a:ext cx="3048000" cy="301942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688644" y="5262299"/>
            <a:ext cx="656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Metallic - liquid hydrogen circulate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in Jupiter</a:t>
            </a:r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→ 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Strong </a:t>
            </a:r>
            <a:r>
              <a:rPr lang="en-US" altLang="ja-JP" sz="2400" dirty="0"/>
              <a:t>magnetic field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21325" y="4469365"/>
            <a:ext cx="1051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u="none" dirty="0" smtClean="0"/>
              <a:t>JAXA</a:t>
            </a:r>
            <a:endParaRPr kumimoji="1" lang="ja-JP" altLang="en-US" u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917991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83" y="2282324"/>
            <a:ext cx="4899821" cy="38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Previous work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763477" y="5899130"/>
            <a:ext cx="46006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/>
              <a:t>W. J. </a:t>
            </a:r>
            <a:r>
              <a:rPr lang="en-US" altLang="ja-JP" sz="1600" dirty="0" err="1"/>
              <a:t>Nellis</a:t>
            </a:r>
            <a:r>
              <a:rPr lang="en-US" altLang="ja-JP" sz="1600" dirty="0"/>
              <a:t>, S. T. Weir, and A. C. Mitchell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Phys. Rev. B </a:t>
            </a:r>
            <a:r>
              <a:rPr lang="en-US" altLang="ja-JP" sz="1600" dirty="0" smtClean="0"/>
              <a:t>59, 3434 (1999) </a:t>
            </a:r>
            <a:endParaRPr lang="nb-NO" altLang="ja-JP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7290" y="1345884"/>
            <a:ext cx="542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Shock wave </a:t>
            </a:r>
            <a:r>
              <a:rPr lang="en-US" altLang="ja-JP" sz="2400" u="sng" dirty="0" smtClean="0"/>
              <a:t>experiment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1333217"/>
            <a:ext cx="1575867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Metallization </a:t>
            </a:r>
          </a:p>
          <a:p>
            <a:r>
              <a:rPr lang="en-US" altLang="ja-JP" sz="2000" dirty="0" smtClean="0"/>
              <a:t>P = 140 </a:t>
            </a:r>
            <a:r>
              <a:rPr lang="en-US" altLang="ja-JP" sz="2000" dirty="0" err="1" smtClean="0"/>
              <a:t>GPa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T &lt; 3000K</a:t>
            </a:r>
            <a:endParaRPr kumimoji="1" lang="ja-JP" altLang="en-US" sz="20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919004" y="2348880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8389"/>
          <a:stretch/>
        </p:blipFill>
        <p:spPr bwMode="auto">
          <a:xfrm>
            <a:off x="1188610" y="1977748"/>
            <a:ext cx="2645233" cy="21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3817" b="16173"/>
          <a:stretch/>
        </p:blipFill>
        <p:spPr bwMode="auto">
          <a:xfrm>
            <a:off x="534305" y="4293096"/>
            <a:ext cx="3943350" cy="14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790727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Previous </a:t>
              </a:r>
              <a:r>
                <a:rPr lang="en-US" altLang="ja-JP" sz="3600" dirty="0" smtClean="0"/>
                <a:t>work</a:t>
              </a:r>
              <a:endParaRPr lang="en-US" altLang="ja-JP" sz="3600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5093901" y="5149873"/>
            <a:ext cx="33125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altLang="ja-JP" sz="1600" dirty="0" smtClean="0"/>
              <a:t>M. A</a:t>
            </a:r>
            <a:r>
              <a:rPr lang="nb-NO" altLang="ja-JP" sz="1600" dirty="0"/>
              <a:t>. </a:t>
            </a:r>
            <a:r>
              <a:rPr lang="nb-NO" altLang="ja-JP" sz="1600" dirty="0" smtClean="0"/>
              <a:t>Morales  et </a:t>
            </a:r>
            <a:r>
              <a:rPr lang="nb-NO" altLang="ja-JP" sz="1600" dirty="0"/>
              <a:t>al</a:t>
            </a:r>
            <a:r>
              <a:rPr lang="nb-NO" altLang="ja-JP" sz="1600" dirty="0" smtClean="0"/>
              <a:t>., PNAS, 107, 29, 12799-12803(2010) </a:t>
            </a:r>
            <a:endParaRPr lang="nb-NO" altLang="ja-JP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7"/>
          <a:stretch/>
        </p:blipFill>
        <p:spPr bwMode="auto">
          <a:xfrm>
            <a:off x="179512" y="1771795"/>
            <a:ext cx="4032448" cy="374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814038" y="1534334"/>
            <a:ext cx="192030" cy="323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929285" y="5909210"/>
            <a:ext cx="276415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/>
              <a:t>from </a:t>
            </a:r>
            <a:r>
              <a:rPr lang="en-US" altLang="ja-JP" sz="2000" dirty="0" smtClean="0"/>
              <a:t>insulator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to </a:t>
            </a:r>
            <a:r>
              <a:rPr lang="en-US" altLang="ja-JP" sz="2000" dirty="0"/>
              <a:t>metal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3" y="1167135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Theoretical calculation</a:t>
            </a:r>
            <a:endParaRPr lang="en-US" altLang="ja-JP" sz="2400" u="sng" dirty="0" smtClean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3010080" y="5301208"/>
            <a:ext cx="0" cy="608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91" y="1734775"/>
            <a:ext cx="3885536" cy="27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89270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32"/>
          <p:cNvGrpSpPr/>
          <p:nvPr/>
        </p:nvGrpSpPr>
        <p:grpSpPr>
          <a:xfrm>
            <a:off x="36897" y="486137"/>
            <a:ext cx="9070205" cy="582139"/>
            <a:chOff x="973134" y="54634"/>
            <a:chExt cx="7558512" cy="485116"/>
          </a:xfrm>
        </p:grpSpPr>
        <p:pic>
          <p:nvPicPr>
            <p:cNvPr id="26" name="Picture 14" descr="KYOKUGEN Logo_tran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28184" y="68263"/>
              <a:ext cx="23034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 rot="10800000">
              <a:off x="973134" y="54634"/>
              <a:ext cx="5327057" cy="485116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4992538" y="5703639"/>
            <a:ext cx="353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Heating efficiency </a:t>
            </a:r>
            <a:r>
              <a:rPr lang="en-US" altLang="ja-JP" sz="2400" dirty="0" smtClean="0">
                <a:solidFill>
                  <a:srgbClr val="FF0000"/>
                </a:solidFill>
              </a:rPr>
              <a:t>changes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5481082" y="354600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sz="2400" dirty="0" smtClean="0"/>
              <a:t>Phase transition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499992" y="4244895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Change of thermal conductivity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Change of Reflectance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Heat </a:t>
            </a:r>
            <a:r>
              <a:rPr lang="en-US" altLang="ja-JP" sz="2400" dirty="0"/>
              <a:t>of transition  </a:t>
            </a:r>
            <a:r>
              <a:rPr lang="en-US" altLang="ja-JP" sz="2400" dirty="0" smtClean="0"/>
              <a:t>		etc</a:t>
            </a:r>
            <a:r>
              <a:rPr lang="en-US" altLang="ja-JP" sz="2400" dirty="0"/>
              <a:t>.</a:t>
            </a:r>
          </a:p>
        </p:txBody>
      </p:sp>
      <p:sp>
        <p:nvSpPr>
          <p:cNvPr id="7" name="下矢印 6"/>
          <p:cNvSpPr/>
          <p:nvPr/>
        </p:nvSpPr>
        <p:spPr>
          <a:xfrm>
            <a:off x="6523951" y="5477184"/>
            <a:ext cx="461074" cy="22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下矢印 15"/>
          <p:cNvSpPr/>
          <p:nvPr/>
        </p:nvSpPr>
        <p:spPr>
          <a:xfrm>
            <a:off x="6445642" y="4072993"/>
            <a:ext cx="461074" cy="22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645041" y="5734416"/>
            <a:ext cx="32189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797441" y="2803002"/>
            <a:ext cx="0" cy="3075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386608" y="5805264"/>
            <a:ext cx="1721080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LASER power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808828" y="4701921"/>
            <a:ext cx="1520863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Temperature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1797441" y="4056639"/>
            <a:ext cx="1272263" cy="1548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069704" y="4061404"/>
            <a:ext cx="1037984" cy="34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3069704" y="4263325"/>
            <a:ext cx="0" cy="6480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552620" y="4931190"/>
            <a:ext cx="121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Phase</a:t>
            </a:r>
          </a:p>
          <a:p>
            <a:r>
              <a:rPr lang="en-US" altLang="ja-JP" sz="2000" dirty="0" smtClean="0"/>
              <a:t>transition</a:t>
            </a:r>
            <a:endParaRPr kumimoji="1" lang="ja-JP" altLang="en-US" dirty="0"/>
          </a:p>
        </p:txBody>
      </p:sp>
      <p:cxnSp>
        <p:nvCxnSpPr>
          <p:cNvPr id="49" name="直線コネクタ 48"/>
          <p:cNvCxnSpPr/>
          <p:nvPr/>
        </p:nvCxnSpPr>
        <p:spPr>
          <a:xfrm>
            <a:off x="1797441" y="4061403"/>
            <a:ext cx="1262390" cy="34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251520" y="3024247"/>
            <a:ext cx="1562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transition temperature</a:t>
            </a:r>
            <a:endParaRPr lang="ja-JP" altLang="en-US" sz="2000" dirty="0"/>
          </a:p>
        </p:txBody>
      </p:sp>
      <p:cxnSp>
        <p:nvCxnSpPr>
          <p:cNvPr id="1030" name="カギ線コネクタ 1029"/>
          <p:cNvCxnSpPr>
            <a:stCxn id="51" idx="2"/>
          </p:cNvCxnSpPr>
          <p:nvPr/>
        </p:nvCxnSpPr>
        <p:spPr>
          <a:xfrm rot="16200000" flipH="1">
            <a:off x="1283305" y="3481388"/>
            <a:ext cx="323065" cy="82455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467544" y="436422"/>
            <a:ext cx="518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Previous work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199133" y="2348501"/>
            <a:ext cx="330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Temperature vs LASER Power 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43857" y="3609022"/>
            <a:ext cx="11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Plateau</a:t>
            </a:r>
            <a:endParaRPr kumimoji="1" lang="en-US" altLang="ja-JP" dirty="0" smtClean="0"/>
          </a:p>
        </p:txBody>
      </p:sp>
      <p:pic>
        <p:nvPicPr>
          <p:cNvPr id="7170" name="Picture 2" descr="C:\Users\owner\Desktop\高圧討論会\DAC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27320" y="1315310"/>
            <a:ext cx="1840830" cy="18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689860" y="2852936"/>
            <a:ext cx="99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sample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2" idx="1"/>
          </p:cNvCxnSpPr>
          <p:nvPr/>
        </p:nvCxnSpPr>
        <p:spPr>
          <a:xfrm flipH="1" flipV="1">
            <a:off x="6547735" y="2362235"/>
            <a:ext cx="1142125" cy="6753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509002" y="1581807"/>
            <a:ext cx="102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Heating LASER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0542" y="1307723"/>
            <a:ext cx="203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LASER heating</a:t>
            </a:r>
          </a:p>
        </p:txBody>
      </p:sp>
      <p:sp>
        <p:nvSpPr>
          <p:cNvPr id="3" name="右矢印 2"/>
          <p:cNvSpPr/>
          <p:nvPr/>
        </p:nvSpPr>
        <p:spPr>
          <a:xfrm>
            <a:off x="5364088" y="2132856"/>
            <a:ext cx="227981" cy="165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flipH="1">
            <a:off x="7524328" y="2132856"/>
            <a:ext cx="227981" cy="165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13979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6" grpId="0" animBg="1"/>
      <p:bldP spid="47" grpId="0"/>
      <p:bldP spid="5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690513" y="205590"/>
              <a:ext cx="432048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Previous </a:t>
              </a:r>
              <a:r>
                <a:rPr lang="en-US" altLang="ja-JP" sz="3600" dirty="0" smtClean="0"/>
                <a:t>work</a:t>
              </a:r>
              <a:endParaRPr lang="en-US" altLang="ja-JP" sz="3600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3779912" y="6258798"/>
            <a:ext cx="456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V. </a:t>
            </a:r>
            <a:r>
              <a:rPr lang="en-US" altLang="ja-JP" sz="1600" dirty="0" err="1"/>
              <a:t>Dzyabura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. </a:t>
            </a:r>
            <a:r>
              <a:rPr lang="en-US" altLang="ja-JP" sz="1600" dirty="0"/>
              <a:t>PNAS, 110, 20, 8040-8044 (2013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4396" y="1910790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762690" y="5311715"/>
            <a:ext cx="3539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 </a:t>
            </a:r>
            <a:r>
              <a:rPr lang="en-US" altLang="ja-JP" sz="2400" dirty="0"/>
              <a:t>Heating efficiency </a:t>
            </a:r>
            <a:r>
              <a:rPr lang="en-US" altLang="ja-JP" sz="2400" dirty="0" smtClean="0"/>
              <a:t>changes</a:t>
            </a:r>
          </a:p>
          <a:p>
            <a:r>
              <a:rPr lang="ja-JP" altLang="en-US" sz="2400" dirty="0" smtClean="0"/>
              <a:t>→ </a:t>
            </a:r>
            <a:r>
              <a:rPr lang="en-US" altLang="ja-JP" sz="2400" dirty="0" smtClean="0"/>
              <a:t>phase transition </a:t>
            </a:r>
            <a:endParaRPr lang="ja-JP" altLang="en-US" sz="2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01" y="2564904"/>
            <a:ext cx="34910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下矢印 26"/>
          <p:cNvSpPr/>
          <p:nvPr/>
        </p:nvSpPr>
        <p:spPr>
          <a:xfrm>
            <a:off x="1947745" y="2649580"/>
            <a:ext cx="360040" cy="5703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55664" y="2248890"/>
            <a:ext cx="2446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Heating </a:t>
            </a:r>
            <a:r>
              <a:rPr lang="en-US" altLang="ja-JP" sz="2000" dirty="0" smtClean="0"/>
              <a:t>LASER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Palse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0542" y="1307723"/>
            <a:ext cx="203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LASER heating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987221" y="1681776"/>
            <a:ext cx="0" cy="372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596336" y="3046392"/>
            <a:ext cx="0" cy="3470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961220" y="1584722"/>
            <a:ext cx="11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Plateau</a:t>
            </a: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410184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0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Motivation</a:t>
              </a:r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404764" y="52883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Arial"/>
              </a:rPr>
              <a:t>Generating </a:t>
            </a:r>
            <a:r>
              <a:rPr lang="en-US" altLang="ja-JP" sz="2400" dirty="0" smtClean="0">
                <a:solidFill>
                  <a:srgbClr val="FF0000"/>
                </a:solidFill>
                <a:cs typeface="Arial"/>
              </a:rPr>
              <a:t>metallic liquid hydrogen </a:t>
            </a:r>
            <a:r>
              <a:rPr lang="en-US" altLang="ja-JP" sz="2400" dirty="0" smtClean="0">
                <a:cs typeface="Arial"/>
              </a:rPr>
              <a:t>under </a:t>
            </a:r>
            <a:r>
              <a:rPr lang="en-US" altLang="ja-JP" sz="2400" dirty="0">
                <a:cs typeface="Arial"/>
              </a:rPr>
              <a:t>hydrostatic </a:t>
            </a:r>
            <a:r>
              <a:rPr lang="en-US" altLang="ja-JP" sz="2400" dirty="0" smtClean="0">
                <a:cs typeface="Arial"/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Investigation of boundary between Insulator Liquid and Metallic Liquid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64" y="1056846"/>
            <a:ext cx="5951865" cy="4179655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4355976" y="2636912"/>
            <a:ext cx="1512168" cy="509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85143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93681</TotalTime>
  <Words>532</Words>
  <Application>Microsoft Office PowerPoint</Application>
  <PresentationFormat>画面に合わせる (4:3)</PresentationFormat>
  <Paragraphs>192</Paragraphs>
  <Slides>20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Investigation of fluid- fluid phase transition of hydrogen under high pressure and high temperature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Pressure-Induced Polymerization of 24NHBn(Dehydro[24]annulenes)</dc:title>
  <dc:creator>Nakase</dc:creator>
  <cp:lastModifiedBy>owner</cp:lastModifiedBy>
  <cp:revision>1107</cp:revision>
  <cp:lastPrinted>2014-11-26T05:08:33Z</cp:lastPrinted>
  <dcterms:created xsi:type="dcterms:W3CDTF">2011-11-14T07:16:52Z</dcterms:created>
  <dcterms:modified xsi:type="dcterms:W3CDTF">2014-11-26T05:09:19Z</dcterms:modified>
</cp:coreProperties>
</file>