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__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7"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 Id="rId3"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6A380-BE83-E24F-BCD6-375A2575DA2F}" type="datetimeFigureOut">
              <a:rPr kumimoji="1" lang="ja-JP" altLang="en-US" smtClean="0"/>
              <a:t>2014/12/02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121B0-6D60-E849-B497-72FDFA684997}" type="slidenum">
              <a:rPr kumimoji="1" lang="ja-JP" altLang="en-US" smtClean="0"/>
              <a:t>‹#›</a:t>
            </a:fld>
            <a:endParaRPr kumimoji="1" lang="ja-JP" altLang="en-US"/>
          </a:p>
        </p:txBody>
      </p:sp>
    </p:spTree>
    <p:extLst>
      <p:ext uri="{BB962C8B-B14F-4D97-AF65-F5344CB8AC3E}">
        <p14:creationId xmlns:p14="http://schemas.microsoft.com/office/powerpoint/2010/main" val="201787956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kotobank.jp/word/%E5%A0%B4%E6%89%8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1 </a:t>
            </a:r>
            <a:r>
              <a:rPr kumimoji="1" lang="ja-JP" altLang="en-US" dirty="0" smtClean="0"/>
              <a:t>熱電材料としてのカルコパイライト構造の　</a:t>
            </a:r>
            <a:r>
              <a:rPr kumimoji="1" lang="en-US" altLang="ja-JP" dirty="0" err="1" smtClean="0"/>
              <a:t>cuinte</a:t>
            </a:r>
            <a:r>
              <a:rPr kumimoji="1" lang="ja-JP" altLang="en-US" dirty="0" smtClean="0"/>
              <a:t>の　理論研究。</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a:t>
            </a:fld>
            <a:endParaRPr kumimoji="1" lang="ja-JP" altLang="en-US"/>
          </a:p>
        </p:txBody>
      </p:sp>
    </p:spTree>
    <p:extLst>
      <p:ext uri="{BB962C8B-B14F-4D97-AF65-F5344CB8AC3E}">
        <p14:creationId xmlns:p14="http://schemas.microsoft.com/office/powerpoint/2010/main" val="198391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密度反関数摂動論</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10</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はじめに計算に必要な輸送方程式、ボルツマン方程式について説明する。</a:t>
            </a:r>
            <a:endParaRPr kumimoji="1" lang="en-US" altLang="ja-JP" dirty="0" smtClean="0"/>
          </a:p>
          <a:p>
            <a:r>
              <a:rPr kumimoji="1" lang="ja-JP" altLang="en-US" dirty="0" smtClean="0"/>
              <a:t>熱流と電流は電場と温度勾配から発生します。その係数を、コンダクティヴィティーテンソルと言います。</a:t>
            </a:r>
            <a:r>
              <a:rPr kumimoji="1" lang="en-US" altLang="ja-JP" dirty="0" smtClean="0"/>
              <a:t/>
            </a:r>
            <a:br>
              <a:rPr kumimoji="1" lang="en-US" altLang="ja-JP" dirty="0" smtClean="0"/>
            </a:br>
            <a:r>
              <a:rPr kumimoji="1" lang="ja-JP" altLang="en-US" dirty="0" smtClean="0"/>
              <a:t>こんだく</a:t>
            </a:r>
            <a:r>
              <a:rPr kumimoji="1" lang="en-US" altLang="ja-JP" dirty="0" smtClean="0"/>
              <a:t>〜〜</a:t>
            </a:r>
            <a:r>
              <a:rPr kumimoji="1" lang="ja-JP" altLang="en-US" dirty="0" smtClean="0"/>
              <a:t>をもちいてしぐま</a:t>
            </a:r>
            <a:r>
              <a:rPr kumimoji="1" lang="en-US" altLang="ja-JP" dirty="0" smtClean="0"/>
              <a:t>S</a:t>
            </a:r>
            <a:r>
              <a:rPr kumimoji="1" lang="ja-JP" altLang="en-US" dirty="0" smtClean="0"/>
              <a:t>を表すと、右のように。。。</a:t>
            </a:r>
            <a:endParaRPr kumimoji="1" lang="en-US" altLang="ja-JP" dirty="0" smtClean="0"/>
          </a:p>
          <a:p>
            <a:endParaRPr kumimoji="1" lang="en-US" altLang="ja-JP" dirty="0" smtClean="0"/>
          </a:p>
          <a:p>
            <a:r>
              <a:rPr kumimoji="1" lang="ja-JP" altLang="en-US" dirty="0" smtClean="0"/>
              <a:t>分布関数をおいて、平衡状態からのずれを計算する。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11</a:t>
            </a:fld>
            <a:endParaRPr kumimoji="1" lang="ja-JP" altLang="en-US"/>
          </a:p>
        </p:txBody>
      </p:sp>
    </p:spTree>
    <p:extLst>
      <p:ext uri="{BB962C8B-B14F-4D97-AF65-F5344CB8AC3E}">
        <p14:creationId xmlns:p14="http://schemas.microsoft.com/office/powerpoint/2010/main" val="299040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ザイマンゼミの（参考文献）</a:t>
            </a:r>
            <a:endParaRPr kumimoji="1" lang="en-US" altLang="ja-JP" dirty="0" smtClean="0"/>
          </a:p>
          <a:p>
            <a:r>
              <a:rPr kumimoji="1" lang="en-US" altLang="ja-JP" dirty="0" err="1" smtClean="0"/>
              <a:t>τ</a:t>
            </a:r>
            <a:r>
              <a:rPr kumimoji="1" lang="ja-JP" altLang="en-US" dirty="0" smtClean="0"/>
              <a:t>（</a:t>
            </a:r>
            <a:r>
              <a:rPr kumimoji="1" lang="en-US" altLang="ja-JP" dirty="0" smtClean="0"/>
              <a:t>E</a:t>
            </a:r>
            <a:r>
              <a:rPr kumimoji="1" lang="ja-JP" altLang="en-US" dirty="0" smtClean="0"/>
              <a:t>）</a:t>
            </a:r>
            <a:r>
              <a:rPr kumimoji="1" lang="en-US" altLang="ja-JP" dirty="0" smtClean="0"/>
              <a:t>←</a:t>
            </a:r>
            <a:r>
              <a:rPr kumimoji="1" lang="ja-JP" altLang="en-US" dirty="0" smtClean="0"/>
              <a:t>消す</a:t>
            </a:r>
            <a:endParaRPr kumimoji="1" lang="en-US" altLang="ja-JP" dirty="0" smtClean="0"/>
          </a:p>
          <a:p>
            <a:r>
              <a:rPr kumimoji="1" lang="en-US" altLang="ja-JP" sz="1200" kern="1200" dirty="0" smtClean="0">
                <a:solidFill>
                  <a:schemeClr val="tx1"/>
                </a:solidFill>
                <a:latin typeface="+mn-lt"/>
                <a:ea typeface="+mn-ea"/>
                <a:cs typeface="+mn-cs"/>
              </a:rPr>
              <a:t>L_{00} &amp;= 2e^2\sum_{\</a:t>
            </a:r>
            <a:r>
              <a:rPr kumimoji="1" lang="en-US" altLang="ja-JP" sz="1200" kern="1200" dirty="0" err="1" smtClean="0">
                <a:solidFill>
                  <a:schemeClr val="tx1"/>
                </a:solidFill>
                <a:latin typeface="+mn-lt"/>
                <a:ea typeface="+mn-ea"/>
                <a:cs typeface="+mn-cs"/>
              </a:rPr>
              <a:t>bm</a:t>
            </a:r>
            <a:r>
              <a:rPr kumimoji="1" lang="en-US" altLang="ja-JP" sz="1200" kern="1200" dirty="0" smtClean="0">
                <a:solidFill>
                  <a:schemeClr val="tx1"/>
                </a:solidFill>
                <a:latin typeface="+mn-lt"/>
                <a:ea typeface="+mn-ea"/>
                <a:cs typeface="+mn-cs"/>
              </a:rPr>
              <a:t>{k}} \</a:t>
            </a:r>
            <a:r>
              <a:rPr kumimoji="1" lang="en-US" altLang="ja-JP" sz="1200" kern="1200" dirty="0" err="1" smtClean="0">
                <a:solidFill>
                  <a:schemeClr val="tx1"/>
                </a:solidFill>
                <a:latin typeface="+mn-lt"/>
                <a:ea typeface="+mn-ea"/>
                <a:cs typeface="+mn-cs"/>
              </a:rPr>
              <a:t>biggl</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frac</a:t>
            </a:r>
            <a:r>
              <a:rPr kumimoji="1" lang="en-US" altLang="ja-JP" sz="1200" kern="1200" dirty="0" smtClean="0">
                <a:solidFill>
                  <a:schemeClr val="tx1"/>
                </a:solidFill>
                <a:latin typeface="+mn-lt"/>
                <a:ea typeface="+mn-ea"/>
                <a:cs typeface="+mn-cs"/>
              </a:rPr>
              <a:t>{\partial f_{\</a:t>
            </a:r>
            <a:r>
              <a:rPr kumimoji="1" lang="en-US" altLang="ja-JP" sz="1200" kern="1200" dirty="0" err="1" smtClean="0">
                <a:solidFill>
                  <a:schemeClr val="tx1"/>
                </a:solidFill>
                <a:latin typeface="+mn-lt"/>
                <a:ea typeface="+mn-ea"/>
                <a:cs typeface="+mn-cs"/>
              </a:rPr>
              <a:t>bm</a:t>
            </a:r>
            <a:r>
              <a:rPr kumimoji="1" lang="en-US" altLang="ja-JP" sz="1200" kern="1200" dirty="0" smtClean="0">
                <a:solidFill>
                  <a:schemeClr val="tx1"/>
                </a:solidFill>
                <a:latin typeface="+mn-lt"/>
                <a:ea typeface="+mn-ea"/>
                <a:cs typeface="+mn-cs"/>
              </a:rPr>
              <a:t>{k}}}{\partial E} \</a:t>
            </a:r>
            <a:r>
              <a:rPr kumimoji="1" lang="en-US" altLang="ja-JP" sz="1200" kern="1200" dirty="0" err="1" smtClean="0">
                <a:solidFill>
                  <a:schemeClr val="tx1"/>
                </a:solidFill>
                <a:latin typeface="+mn-lt"/>
                <a:ea typeface="+mn-ea"/>
                <a:cs typeface="+mn-cs"/>
              </a:rPr>
              <a:t>biggr</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bm</a:t>
            </a:r>
            <a:r>
              <a:rPr kumimoji="1" lang="en-US" altLang="ja-JP" sz="1200" kern="1200" dirty="0" smtClean="0">
                <a:solidFill>
                  <a:schemeClr val="tx1"/>
                </a:solidFill>
                <a:latin typeface="+mn-lt"/>
                <a:ea typeface="+mn-ea"/>
                <a:cs typeface="+mn-cs"/>
              </a:rPr>
              <a:t>{</a:t>
            </a:r>
            <a:r>
              <a:rPr kumimoji="1" lang="en-US" altLang="ja-JP" sz="1200" kern="1200" dirty="0" err="1" smtClean="0">
                <a:solidFill>
                  <a:schemeClr val="tx1"/>
                </a:solidFill>
                <a:latin typeface="+mn-lt"/>
                <a:ea typeface="+mn-ea"/>
                <a:cs typeface="+mn-cs"/>
              </a:rPr>
              <a:t>v_k</a:t>
            </a:r>
            <a:r>
              <a:rPr kumimoji="1" lang="en-US" altLang="ja-JP" sz="1200" kern="1200" dirty="0" smtClean="0">
                <a:solidFill>
                  <a:schemeClr val="tx1"/>
                </a:solidFill>
                <a:latin typeface="+mn-lt"/>
                <a:ea typeface="+mn-ea"/>
                <a:cs typeface="+mn-cs"/>
              </a:rPr>
              <a:t> \times </a:t>
            </a:r>
            <a:r>
              <a:rPr kumimoji="1" lang="en-US" altLang="ja-JP" sz="1200" kern="1200" dirty="0" err="1" smtClean="0">
                <a:solidFill>
                  <a:schemeClr val="tx1"/>
                </a:solidFill>
                <a:latin typeface="+mn-lt"/>
                <a:ea typeface="+mn-ea"/>
                <a:cs typeface="+mn-cs"/>
              </a:rPr>
              <a:t>v_k</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cdot</a:t>
            </a:r>
            <a:r>
              <a:rPr kumimoji="1" lang="en-US" altLang="ja-JP" sz="1200" kern="1200" dirty="0" smtClean="0">
                <a:solidFill>
                  <a:schemeClr val="tx1"/>
                </a:solidFill>
                <a:latin typeface="+mn-lt"/>
                <a:ea typeface="+mn-ea"/>
                <a:cs typeface="+mn-cs"/>
              </a:rPr>
              <a:t> \tau \\</a:t>
            </a:r>
          </a:p>
          <a:p>
            <a:r>
              <a:rPr kumimoji="1" lang="en-US" altLang="ja-JP" sz="1200" kern="1200" dirty="0" smtClean="0">
                <a:solidFill>
                  <a:schemeClr val="tx1"/>
                </a:solidFill>
                <a:latin typeface="+mn-lt"/>
                <a:ea typeface="+mn-ea"/>
                <a:cs typeface="+mn-cs"/>
              </a:rPr>
              <a:t>&amp;=2e^2 \tau \</a:t>
            </a:r>
            <a:r>
              <a:rPr kumimoji="1" lang="en-US" altLang="ja-JP" sz="1200" kern="1200" dirty="0" err="1" smtClean="0">
                <a:solidFill>
                  <a:schemeClr val="tx1"/>
                </a:solidFill>
                <a:latin typeface="+mn-lt"/>
                <a:ea typeface="+mn-ea"/>
                <a:cs typeface="+mn-cs"/>
              </a:rPr>
              <a:t>int</a:t>
            </a:r>
            <a:r>
              <a:rPr kumimoji="1" lang="en-US" altLang="ja-JP" sz="1200" kern="1200" dirty="0" smtClean="0">
                <a:solidFill>
                  <a:schemeClr val="tx1"/>
                </a:solidFill>
                <a:latin typeface="+mn-lt"/>
                <a:ea typeface="+mn-ea"/>
                <a:cs typeface="+mn-cs"/>
              </a:rPr>
              <a:t> D(E) v^2(E) \</a:t>
            </a:r>
            <a:r>
              <a:rPr kumimoji="1" lang="en-US" altLang="ja-JP" sz="1200" kern="1200" dirty="0" err="1" smtClean="0">
                <a:solidFill>
                  <a:schemeClr val="tx1"/>
                </a:solidFill>
                <a:latin typeface="+mn-lt"/>
                <a:ea typeface="+mn-ea"/>
                <a:cs typeface="+mn-cs"/>
              </a:rPr>
              <a:t>biggl</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frac</a:t>
            </a:r>
            <a:r>
              <a:rPr kumimoji="1" lang="en-US" altLang="ja-JP" sz="1200" kern="1200" dirty="0" smtClean="0">
                <a:solidFill>
                  <a:schemeClr val="tx1"/>
                </a:solidFill>
                <a:latin typeface="+mn-lt"/>
                <a:ea typeface="+mn-ea"/>
                <a:cs typeface="+mn-cs"/>
              </a:rPr>
              <a:t>{\partial f(E)}{\partial E} \</a:t>
            </a:r>
            <a:r>
              <a:rPr kumimoji="1" lang="en-US" altLang="ja-JP" sz="1200" kern="1200" dirty="0" err="1" smtClean="0">
                <a:solidFill>
                  <a:schemeClr val="tx1"/>
                </a:solidFill>
                <a:latin typeface="+mn-lt"/>
                <a:ea typeface="+mn-ea"/>
                <a:cs typeface="+mn-cs"/>
              </a:rPr>
              <a:t>biggr</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dE</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12</a:t>
            </a:fld>
            <a:endParaRPr kumimoji="1" lang="ja-JP" altLang="en-US"/>
          </a:p>
        </p:txBody>
      </p:sp>
    </p:spTree>
    <p:extLst>
      <p:ext uri="{BB962C8B-B14F-4D97-AF65-F5344CB8AC3E}">
        <p14:creationId xmlns:p14="http://schemas.microsoft.com/office/powerpoint/2010/main" val="269436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それでは、理論計算との比較の前に、先行研究の内容を説明します。</a:t>
            </a:r>
            <a:r>
              <a:rPr kumimoji="1" lang="en-US" altLang="ja-JP" dirty="0" smtClean="0"/>
              <a:t/>
            </a:r>
            <a:br>
              <a:rPr kumimoji="1" lang="en-US" altLang="ja-JP" dirty="0" smtClean="0"/>
            </a:br>
            <a:r>
              <a:rPr kumimoji="1" lang="en-US" altLang="ja-JP" dirty="0" smtClean="0"/>
              <a:t>〜〜〜〜〜</a:t>
            </a:r>
            <a:r>
              <a:rPr kumimoji="1" lang="ja-JP" altLang="en-US" dirty="0" smtClean="0"/>
              <a:t>を用いて結晶化する際にアニールの時間を３種類に変えた。</a:t>
            </a:r>
            <a:endParaRPr kumimoji="1" lang="en-US" altLang="ja-JP" dirty="0" smtClean="0"/>
          </a:p>
          <a:p>
            <a:endParaRPr kumimoji="1" lang="en-US" altLang="ja-JP" dirty="0" smtClean="0"/>
          </a:p>
          <a:p>
            <a:r>
              <a:rPr kumimoji="1" lang="ja-JP" altLang="en-US" dirty="0" smtClean="0"/>
              <a:t>見ての通り、室温におけるホール濃度はアニールの時間が増えるにつれ大きくなっているのがわかる。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13</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ホールの濃度を合わせるように</a:t>
            </a:r>
            <a:r>
              <a:rPr kumimoji="1" lang="en-US" altLang="ja-JP" dirty="0" smtClean="0"/>
              <a:t>rigid band </a:t>
            </a:r>
            <a:r>
              <a:rPr kumimoji="1" lang="ja-JP" altLang="en-US" dirty="0" smtClean="0"/>
              <a:t>近似をした。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14</a:t>
            </a:fld>
            <a:endParaRPr kumimoji="1" lang="ja-JP" altLang="en-US"/>
          </a:p>
        </p:txBody>
      </p:sp>
    </p:spTree>
    <p:extLst>
      <p:ext uri="{BB962C8B-B14F-4D97-AF65-F5344CB8AC3E}">
        <p14:creationId xmlns:p14="http://schemas.microsoft.com/office/powerpoint/2010/main" val="9802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Cu</a:t>
            </a:r>
            <a:r>
              <a:rPr kumimoji="1" lang="ja-JP" altLang="en-US" dirty="0" smtClean="0"/>
              <a:t>が四面体配位</a:t>
            </a:r>
            <a:r>
              <a:rPr kumimoji="1" lang="en-US" altLang="ja-JP" dirty="0" smtClean="0"/>
              <a:t>→de </a:t>
            </a:r>
            <a:r>
              <a:rPr kumimoji="1" lang="en-US" altLang="ja-JP" dirty="0" err="1" smtClean="0"/>
              <a:t>dr</a:t>
            </a:r>
            <a:r>
              <a:rPr kumimoji="1" lang="en-US" altLang="ja-JP" dirty="0" smtClean="0"/>
              <a:t>  </a:t>
            </a:r>
            <a:r>
              <a:rPr kumimoji="1" lang="en-US" altLang="ja-JP" dirty="0" err="1" smtClean="0"/>
              <a:t>dr</a:t>
            </a:r>
            <a:r>
              <a:rPr kumimoji="1" lang="ja-JP" altLang="en-US" dirty="0" smtClean="0"/>
              <a:t>は</a:t>
            </a:r>
            <a:r>
              <a:rPr kumimoji="1" lang="en-US" altLang="ja-JP" dirty="0" err="1" smtClean="0"/>
              <a:t>Te</a:t>
            </a:r>
            <a:r>
              <a:rPr kumimoji="1" lang="ja-JP" altLang="en-US" dirty="0" smtClean="0"/>
              <a:t>の</a:t>
            </a:r>
            <a:r>
              <a:rPr kumimoji="1" lang="en-US" altLang="ja-JP" dirty="0" smtClean="0"/>
              <a:t>p</a:t>
            </a:r>
            <a:r>
              <a:rPr kumimoji="1" lang="ja-JP" altLang="en-US" dirty="0" smtClean="0"/>
              <a:t>と混じって結合状態と反結合状態を作る。（エネルギー的に得）　　</a:t>
            </a:r>
            <a:r>
              <a:rPr kumimoji="1" lang="en-US" altLang="ja-JP" dirty="0" smtClean="0"/>
              <a:t>non-bonding = de</a:t>
            </a:r>
            <a:r>
              <a:rPr kumimoji="1" lang="ja-JP" altLang="en-US" dirty="0" smtClean="0"/>
              <a:t>　</a:t>
            </a:r>
            <a:r>
              <a:rPr kumimoji="1" lang="en-US" altLang="ja-JP" dirty="0" smtClean="0"/>
              <a:t>d</a:t>
            </a:r>
            <a:r>
              <a:rPr kumimoji="1" lang="ja-JP" altLang="en-US" dirty="0" smtClean="0"/>
              <a:t>っぽいやつ。</a:t>
            </a:r>
            <a:endParaRPr kumimoji="1" lang="en-US" altLang="ja-JP" dirty="0" smtClean="0"/>
          </a:p>
          <a:p>
            <a:endParaRPr kumimoji="1" lang="en-US" altLang="ja-JP" dirty="0" smtClean="0"/>
          </a:p>
          <a:p>
            <a:r>
              <a:rPr kumimoji="1" lang="en-US" altLang="ja-JP" dirty="0" err="1" smtClean="0"/>
              <a:t>dr</a:t>
            </a:r>
            <a:r>
              <a:rPr kumimoji="1" lang="ja-JP" altLang="en-US" dirty="0" smtClean="0"/>
              <a:t>は上。</a:t>
            </a:r>
            <a:endParaRPr kumimoji="1" lang="en-US" altLang="ja-JP" dirty="0" smtClean="0"/>
          </a:p>
          <a:p>
            <a:endParaRPr kumimoji="1" lang="en-US" altLang="ja-JP" dirty="0" smtClean="0"/>
          </a:p>
          <a:p>
            <a:r>
              <a:rPr kumimoji="1" lang="ja-JP" altLang="en-US" dirty="0" smtClean="0"/>
              <a:t>反結合</a:t>
            </a:r>
            <a:r>
              <a:rPr kumimoji="1" lang="ja-JP" altLang="en-US" dirty="0" smtClean="0"/>
              <a:t>が全部バレンスにおるから。</a:t>
            </a:r>
            <a:endParaRPr kumimoji="1" lang="en-US" altLang="ja-JP" dirty="0" smtClean="0"/>
          </a:p>
          <a:p>
            <a:r>
              <a:rPr kumimoji="1" lang="ja-JP" altLang="en-US" dirty="0" smtClean="0"/>
              <a:t>（普通の半導体では</a:t>
            </a:r>
            <a:r>
              <a:rPr kumimoji="1" lang="en-US" altLang="ja-JP" dirty="0" smtClean="0"/>
              <a:t>non-bonding</a:t>
            </a:r>
            <a:r>
              <a:rPr kumimoji="1" lang="ja-JP" altLang="en-US" dirty="0" smtClean="0"/>
              <a:t>なし。）</a:t>
            </a:r>
            <a:endParaRPr kumimoji="1" lang="en-US" altLang="ja-JP" dirty="0" smtClean="0"/>
          </a:p>
          <a:p>
            <a:r>
              <a:rPr kumimoji="1" lang="ja-JP" altLang="en-US" dirty="0" smtClean="0"/>
              <a:t>半導体というと。。。。。</a:t>
            </a:r>
            <a:endParaRPr kumimoji="1" lang="en-US" altLang="ja-JP" dirty="0" smtClean="0"/>
          </a:p>
          <a:p>
            <a:endParaRPr kumimoji="1" lang="en-US" altLang="ja-JP" dirty="0" smtClean="0"/>
          </a:p>
          <a:p>
            <a:r>
              <a:rPr kumimoji="1" lang="ja-JP" altLang="en-US" dirty="0" smtClean="0"/>
              <a:t>（</a:t>
            </a:r>
            <a:r>
              <a:rPr kumimoji="1" lang="ja-JP" altLang="ja-JP" dirty="0" smtClean="0"/>
              <a:t>　</a:t>
            </a:r>
            <a:r>
              <a:rPr kumimoji="1" lang="en-US" altLang="ja-JP" dirty="0" smtClean="0"/>
              <a:t>Cu </a:t>
            </a:r>
            <a:r>
              <a:rPr kumimoji="1" lang="ja-JP" altLang="en-US" dirty="0" smtClean="0"/>
              <a:t>は</a:t>
            </a:r>
            <a:r>
              <a:rPr kumimoji="1" lang="en-US" altLang="ja-JP" dirty="0" smtClean="0"/>
              <a:t> d10 → d8 </a:t>
            </a:r>
            <a:r>
              <a:rPr kumimoji="1" lang="ja-JP" altLang="en-US" dirty="0" smtClean="0"/>
              <a:t>やから反結合状態にある</a:t>
            </a:r>
            <a:r>
              <a:rPr kumimoji="1" lang="en-US" altLang="ja-JP" dirty="0" smtClean="0"/>
              <a:t>Cu</a:t>
            </a:r>
            <a:r>
              <a:rPr kumimoji="1" lang="ja-JP" altLang="en-US" dirty="0" smtClean="0"/>
              <a:t>が抜けると</a:t>
            </a:r>
            <a:r>
              <a:rPr kumimoji="1" lang="en-US" altLang="ja-JP" dirty="0" smtClean="0"/>
              <a:t>Cu</a:t>
            </a:r>
            <a:r>
              <a:rPr kumimoji="1" lang="ja-JP" altLang="en-US" dirty="0" smtClean="0"/>
              <a:t>と</a:t>
            </a:r>
            <a:r>
              <a:rPr kumimoji="1" lang="en-US" altLang="ja-JP" dirty="0" err="1" smtClean="0"/>
              <a:t>Te</a:t>
            </a:r>
            <a:r>
              <a:rPr kumimoji="1" lang="ja-JP" altLang="en-US" dirty="0" smtClean="0"/>
              <a:t>は共有結合になるはず。）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15</a:t>
            </a:fld>
            <a:endParaRPr kumimoji="1" lang="ja-JP" altLang="en-US"/>
          </a:p>
        </p:txBody>
      </p:sp>
    </p:spTree>
    <p:extLst>
      <p:ext uri="{BB962C8B-B14F-4D97-AF65-F5344CB8AC3E}">
        <p14:creationId xmlns:p14="http://schemas.microsoft.com/office/powerpoint/2010/main" val="279383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Cu </a:t>
            </a:r>
            <a:r>
              <a:rPr kumimoji="1" lang="ja-JP" altLang="en-US" dirty="0" smtClean="0"/>
              <a:t>抜けやすい</a:t>
            </a:r>
            <a:endParaRPr kumimoji="1" lang="en-US" altLang="ja-JP" dirty="0" smtClean="0"/>
          </a:p>
          <a:p>
            <a:r>
              <a:rPr kumimoji="1" lang="ja-JP" altLang="en-US" dirty="0" smtClean="0"/>
              <a:t>反結合が全部バレンスにおるから。</a:t>
            </a:r>
            <a:endParaRPr kumimoji="1" lang="en-US" altLang="ja-JP" dirty="0" smtClean="0"/>
          </a:p>
          <a:p>
            <a:endParaRPr kumimoji="1" lang="en-US" altLang="ja-JP" dirty="0" smtClean="0"/>
          </a:p>
          <a:p>
            <a:r>
              <a:rPr kumimoji="1" lang="ja-JP" altLang="en-US" dirty="0" smtClean="0"/>
              <a:t>（</a:t>
            </a:r>
            <a:r>
              <a:rPr kumimoji="1" lang="ja-JP" altLang="ja-JP" dirty="0" smtClean="0"/>
              <a:t>　</a:t>
            </a:r>
            <a:r>
              <a:rPr kumimoji="1" lang="en-US" altLang="ja-JP" dirty="0" smtClean="0"/>
              <a:t>Cu </a:t>
            </a:r>
            <a:r>
              <a:rPr kumimoji="1" lang="ja-JP" altLang="en-US" dirty="0" smtClean="0"/>
              <a:t>は</a:t>
            </a:r>
            <a:r>
              <a:rPr kumimoji="1" lang="en-US" altLang="ja-JP" dirty="0" smtClean="0"/>
              <a:t> d10 → d8 </a:t>
            </a:r>
            <a:r>
              <a:rPr kumimoji="1" lang="ja-JP" altLang="en-US" dirty="0" smtClean="0"/>
              <a:t>やから反結合状態にある</a:t>
            </a:r>
            <a:r>
              <a:rPr kumimoji="1" lang="en-US" altLang="ja-JP" dirty="0" smtClean="0"/>
              <a:t>Cu</a:t>
            </a:r>
            <a:r>
              <a:rPr kumimoji="1" lang="ja-JP" altLang="en-US" dirty="0" smtClean="0"/>
              <a:t>が抜けると</a:t>
            </a:r>
            <a:r>
              <a:rPr kumimoji="1" lang="en-US" altLang="ja-JP" dirty="0" smtClean="0"/>
              <a:t>Cu</a:t>
            </a:r>
            <a:r>
              <a:rPr kumimoji="1" lang="ja-JP" altLang="en-US" dirty="0" smtClean="0"/>
              <a:t>と</a:t>
            </a:r>
            <a:r>
              <a:rPr kumimoji="1" lang="en-US" altLang="ja-JP" dirty="0" err="1" smtClean="0"/>
              <a:t>Te</a:t>
            </a:r>
            <a:r>
              <a:rPr kumimoji="1" lang="ja-JP" altLang="en-US" dirty="0" smtClean="0"/>
              <a:t>は共有結合になるはず。）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16</a:t>
            </a:fld>
            <a:endParaRPr kumimoji="1" lang="ja-JP" altLang="en-US"/>
          </a:p>
        </p:txBody>
      </p:sp>
    </p:spTree>
    <p:extLst>
      <p:ext uri="{BB962C8B-B14F-4D97-AF65-F5344CB8AC3E}">
        <p14:creationId xmlns:p14="http://schemas.microsoft.com/office/powerpoint/2010/main" val="279383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ホールの濃度を合わせるように</a:t>
            </a:r>
            <a:r>
              <a:rPr kumimoji="1" lang="en-US" altLang="ja-JP" dirty="0" smtClean="0"/>
              <a:t>rigid band </a:t>
            </a:r>
            <a:r>
              <a:rPr kumimoji="1" lang="ja-JP" altLang="en-US" dirty="0" smtClean="0"/>
              <a:t>近似をした。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17</a:t>
            </a:fld>
            <a:endParaRPr kumimoji="1" lang="ja-JP" altLang="en-US"/>
          </a:p>
        </p:txBody>
      </p:sp>
    </p:spTree>
    <p:extLst>
      <p:ext uri="{BB962C8B-B14F-4D97-AF65-F5344CB8AC3E}">
        <p14:creationId xmlns:p14="http://schemas.microsoft.com/office/powerpoint/2010/main" val="9802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18</a:t>
            </a:fld>
            <a:endParaRPr kumimoji="1" lang="ja-JP" altLang="en-US"/>
          </a:p>
        </p:txBody>
      </p:sp>
    </p:spTree>
    <p:extLst>
      <p:ext uri="{BB962C8B-B14F-4D97-AF65-F5344CB8AC3E}">
        <p14:creationId xmlns:p14="http://schemas.microsoft.com/office/powerpoint/2010/main" val="358081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今まで見た通り熱電とは熱と電気を直接的に変換するようなマテリアルであり、</a:t>
            </a:r>
            <a:r>
              <a:rPr kumimoji="1" lang="en-US" altLang="ja-JP" dirty="0" smtClean="0"/>
              <a:t/>
            </a:r>
            <a:br>
              <a:rPr kumimoji="1" lang="en-US" altLang="ja-JP" dirty="0" smtClean="0"/>
            </a:br>
            <a:r>
              <a:rPr kumimoji="1" lang="ja-JP" altLang="en-US" dirty="0" smtClean="0"/>
              <a:t>発電機や冷蔵・冷温庫として使われています。</a:t>
            </a:r>
            <a:endParaRPr kumimoji="1" lang="en-US" altLang="ja-JP" dirty="0" smtClean="0"/>
          </a:p>
          <a:p>
            <a:endParaRPr kumimoji="1" lang="en-US" altLang="ja-JP" dirty="0" smtClean="0"/>
          </a:p>
          <a:p>
            <a:r>
              <a:rPr kumimoji="1" lang="ja-JP" altLang="en-US" dirty="0" smtClean="0"/>
              <a:t>利点としては、長年使える＆環境調和性。</a:t>
            </a:r>
            <a:endParaRPr kumimoji="1" lang="en-US" altLang="ja-JP" dirty="0" smtClean="0"/>
          </a:p>
          <a:p>
            <a:r>
              <a:rPr kumimoji="1" lang="ja-JP" altLang="en-US" dirty="0" smtClean="0"/>
              <a:t>ただし問題点としては効率が低いことと、コストが高いこと。</a:t>
            </a:r>
            <a:endParaRPr kumimoji="1" lang="en-US" altLang="ja-JP" dirty="0" smtClean="0"/>
          </a:p>
          <a:p>
            <a:endParaRPr kumimoji="1" lang="en-US" altLang="ja-JP" dirty="0" smtClean="0"/>
          </a:p>
          <a:p>
            <a:r>
              <a:rPr kumimoji="1" lang="ja-JP" altLang="en-US" dirty="0" smtClean="0"/>
              <a:t>目標は</a:t>
            </a:r>
            <a:r>
              <a:rPr kumimoji="1" lang="en-US" altLang="ja-JP" dirty="0" smtClean="0"/>
              <a:t>30</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19</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熱電のイントロとモチベーションについて話し、実際どのような物質を計算していくか</a:t>
            </a:r>
            <a:r>
              <a:rPr kumimoji="1" lang="en-US" altLang="ja-JP" dirty="0" smtClean="0"/>
              <a:t>(</a:t>
            </a:r>
            <a:r>
              <a:rPr kumimoji="1" lang="ja-JP" altLang="en-US" dirty="0" smtClean="0"/>
              <a:t>なぜその物質なのか</a:t>
            </a:r>
            <a:r>
              <a:rPr kumimoji="1" lang="en-US" altLang="ja-JP" dirty="0" smtClean="0"/>
              <a:t>)</a:t>
            </a:r>
            <a:r>
              <a:rPr kumimoji="1" lang="ja-JP" altLang="en-US" dirty="0" smtClean="0"/>
              <a:t>について話します。</a:t>
            </a:r>
            <a:endParaRPr kumimoji="1" lang="en-US" altLang="ja-JP" dirty="0" smtClean="0"/>
          </a:p>
          <a:p>
            <a:r>
              <a:rPr kumimoji="1" lang="en-US" altLang="ja-JP" dirty="0" smtClean="0"/>
              <a:t>cuinte2</a:t>
            </a:r>
            <a:r>
              <a:rPr kumimoji="1" lang="ja-JP" altLang="en-US" dirty="0" smtClean="0"/>
              <a:t>の性質について話したあと、</a:t>
            </a:r>
            <a:r>
              <a:rPr kumimoji="1" lang="en-US" altLang="ja-JP" dirty="0" smtClean="0"/>
              <a:t/>
            </a:r>
            <a:br>
              <a:rPr kumimoji="1" lang="en-US" altLang="ja-JP" dirty="0" smtClean="0"/>
            </a:br>
            <a:r>
              <a:rPr kumimoji="1" lang="ja-JP" altLang="en-US" dirty="0" smtClean="0"/>
              <a:t>その性質・結晶構造をを評価・判断するために計算を行った。　</a:t>
            </a:r>
            <a:endParaRPr kumimoji="1" lang="en-US" altLang="ja-JP" dirty="0" smtClean="0"/>
          </a:p>
          <a:p>
            <a:r>
              <a:rPr kumimoji="1" lang="ja-JP" altLang="en-US" dirty="0" smtClean="0"/>
              <a:t>アブストで相分離することを言ったが計算が間に合わなかったので理論のとこだけ説明し、どのようなことが期待できるか話す。</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a:t>
            </a:fld>
            <a:endParaRPr kumimoji="1" lang="ja-JP" altLang="en-US"/>
          </a:p>
        </p:txBody>
      </p:sp>
    </p:spTree>
    <p:extLst>
      <p:ext uri="{BB962C8B-B14F-4D97-AF65-F5344CB8AC3E}">
        <p14:creationId xmlns:p14="http://schemas.microsoft.com/office/powerpoint/2010/main" val="248993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none" dirty="0" smtClean="0">
              <a:solidFill>
                <a:schemeClr val="tx1"/>
              </a:solidFill>
              <a:latin typeface="Helvetica"/>
              <a:hlinkClick r:id="rId3"/>
            </a:endParaRPr>
          </a:p>
          <a:p>
            <a:r>
              <a:rPr kumimoji="1" lang="en-US" altLang="ja-JP" sz="1200" u="none" dirty="0" smtClean="0">
                <a:solidFill>
                  <a:schemeClr val="tx1"/>
                </a:solidFill>
              </a:rPr>
              <a:t>S</a:t>
            </a:r>
            <a:r>
              <a:rPr kumimoji="1" lang="ja-JP" altLang="en-US" sz="1200" u="none" dirty="0" smtClean="0">
                <a:solidFill>
                  <a:schemeClr val="tx1"/>
                </a:solidFill>
              </a:rPr>
              <a:t>　と　</a:t>
            </a:r>
            <a:r>
              <a:rPr kumimoji="1" lang="en-US" altLang="ja-JP" sz="1200" u="none" dirty="0" err="1" smtClean="0">
                <a:solidFill>
                  <a:schemeClr val="tx1"/>
                </a:solidFill>
              </a:rPr>
              <a:t>Π</a:t>
            </a:r>
            <a:r>
              <a:rPr kumimoji="1" lang="ja-JP" altLang="en-US" sz="1200" u="none" dirty="0" smtClean="0">
                <a:solidFill>
                  <a:schemeClr val="tx1"/>
                </a:solidFill>
              </a:rPr>
              <a:t>は独立ではなく関係がある。それがケルヴィンの公式。熱力学１、２法則。</a:t>
            </a:r>
            <a:endParaRPr kumimoji="1" lang="en-US" altLang="ja-JP" sz="1200" u="none"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3</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今まで見た通り熱電とは熱と電気を直接的に変換するようなマテリアルであり、</a:t>
            </a:r>
            <a:r>
              <a:rPr kumimoji="1" lang="en-US" altLang="ja-JP" dirty="0" smtClean="0"/>
              <a:t/>
            </a:r>
            <a:br>
              <a:rPr kumimoji="1" lang="en-US" altLang="ja-JP" dirty="0" smtClean="0"/>
            </a:br>
            <a:r>
              <a:rPr kumimoji="1" lang="ja-JP" altLang="en-US" dirty="0" smtClean="0"/>
              <a:t>発電機や冷蔵・冷温庫として使われています。</a:t>
            </a:r>
            <a:endParaRPr kumimoji="1" lang="en-US" altLang="ja-JP" dirty="0" smtClean="0"/>
          </a:p>
          <a:p>
            <a:endParaRPr kumimoji="1" lang="en-US" altLang="ja-JP" dirty="0" smtClean="0"/>
          </a:p>
          <a:p>
            <a:r>
              <a:rPr kumimoji="1" lang="ja-JP" altLang="en-US" dirty="0" smtClean="0"/>
              <a:t>利点としては、長年使える＆環境調和性。</a:t>
            </a:r>
            <a:endParaRPr kumimoji="1" lang="en-US" altLang="ja-JP" dirty="0" smtClean="0"/>
          </a:p>
          <a:p>
            <a:r>
              <a:rPr kumimoji="1" lang="ja-JP" altLang="en-US" dirty="0" smtClean="0"/>
              <a:t>ただし問題点としては効率が低いことと、コストが高いこと。</a:t>
            </a:r>
            <a:endParaRPr kumimoji="1" lang="en-US" altLang="ja-JP" dirty="0" smtClean="0"/>
          </a:p>
          <a:p>
            <a:endParaRPr kumimoji="1" lang="en-US" altLang="ja-JP" dirty="0" smtClean="0"/>
          </a:p>
          <a:p>
            <a:r>
              <a:rPr kumimoji="1" lang="ja-JP" altLang="en-US" dirty="0" smtClean="0"/>
              <a:t>目標は</a:t>
            </a:r>
            <a:r>
              <a:rPr kumimoji="1" lang="en-US" altLang="ja-JP" dirty="0" smtClean="0"/>
              <a:t>30</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4</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では、実際どのように評価するか。</a:t>
            </a:r>
            <a:endParaRPr kumimoji="1" lang="en-US" altLang="ja-JP" dirty="0" smtClean="0"/>
          </a:p>
          <a:p>
            <a:r>
              <a:rPr kumimoji="1" lang="ja-JP" altLang="en-US" dirty="0" smtClean="0"/>
              <a:t>熱電では無次元量の性能指数として</a:t>
            </a:r>
            <a:r>
              <a:rPr kumimoji="1" lang="en-US" altLang="ja-JP" dirty="0" smtClean="0"/>
              <a:t>ZT</a:t>
            </a:r>
            <a:r>
              <a:rPr kumimoji="1" lang="ja-JP" altLang="en-US" dirty="0" smtClean="0"/>
              <a:t>というものを用いる。</a:t>
            </a:r>
            <a:r>
              <a:rPr kumimoji="1" lang="en-US" altLang="ja-JP" dirty="0" smtClean="0"/>
              <a:t/>
            </a:r>
            <a:br>
              <a:rPr kumimoji="1" lang="en-US" altLang="ja-JP" dirty="0" smtClean="0"/>
            </a:br>
            <a:r>
              <a:rPr kumimoji="1" lang="en-US" altLang="ja-JP" dirty="0" smtClean="0"/>
              <a:t>ZT=</a:t>
            </a:r>
            <a:r>
              <a:rPr kumimoji="1" lang="ja-JP" altLang="en-US" dirty="0" smtClean="0"/>
              <a:t>１のとき変換効率は１０％ほど。</a:t>
            </a:r>
            <a:r>
              <a:rPr kumimoji="1" lang="en-US" altLang="ja-JP" dirty="0" smtClean="0"/>
              <a:t/>
            </a:r>
            <a:br>
              <a:rPr kumimoji="1" lang="en-US" altLang="ja-JP" dirty="0" smtClean="0"/>
            </a:br>
            <a:endParaRPr kumimoji="1" lang="en-US" altLang="ja-JP" dirty="0" smtClean="0"/>
          </a:p>
          <a:p>
            <a:r>
              <a:rPr kumimoji="1" lang="ja-JP" altLang="en-US" dirty="0" smtClean="0"/>
              <a:t>（口で説明）</a:t>
            </a:r>
            <a:r>
              <a:rPr kumimoji="1" lang="en-US" altLang="ja-JP" dirty="0" smtClean="0"/>
              <a:t>ZT=1</a:t>
            </a:r>
            <a:r>
              <a:rPr kumimoji="1" lang="ja-JP" altLang="en-US" dirty="0" smtClean="0"/>
              <a:t>なら変換効率が</a:t>
            </a:r>
            <a:r>
              <a:rPr kumimoji="1" lang="en-US" altLang="ja-JP" dirty="0" smtClean="0"/>
              <a:t>10%</a:t>
            </a:r>
            <a:r>
              <a:rPr kumimoji="1" lang="ja-JP" altLang="en-US" dirty="0" smtClean="0"/>
              <a:t>。現在使われている物質と置き換わるには</a:t>
            </a:r>
            <a:r>
              <a:rPr kumimoji="1" lang="en-US" altLang="ja-JP" dirty="0" smtClean="0"/>
              <a:t>ZT3</a:t>
            </a:r>
            <a:r>
              <a:rPr kumimoji="1" lang="ja-JP" altLang="en-US" dirty="0" smtClean="0"/>
              <a:t>以上。</a:t>
            </a:r>
            <a:endParaRPr kumimoji="1" lang="en-US" altLang="ja-JP" dirty="0" smtClean="0"/>
          </a:p>
          <a:p>
            <a:r>
              <a:rPr kumimoji="1" lang="en-US" altLang="ja-JP" dirty="0" smtClean="0"/>
              <a:t>metal </a:t>
            </a:r>
            <a:r>
              <a:rPr kumimoji="1" lang="ja-JP" altLang="en-US" dirty="0" smtClean="0"/>
              <a:t>は</a:t>
            </a:r>
            <a:r>
              <a:rPr kumimoji="1" lang="en-US" altLang="ja-JP" dirty="0" err="1" smtClean="0"/>
              <a:t>σ</a:t>
            </a:r>
            <a:r>
              <a:rPr kumimoji="1" lang="en-US" altLang="ja-JP" dirty="0" smtClean="0"/>
              <a:t>○</a:t>
            </a:r>
            <a:r>
              <a:rPr kumimoji="1" lang="ja-JP" altLang="en-US" dirty="0" smtClean="0"/>
              <a:t>　</a:t>
            </a:r>
            <a:r>
              <a:rPr kumimoji="1" lang="en-US" altLang="ja-JP" dirty="0" err="1" smtClean="0"/>
              <a:t>κ</a:t>
            </a:r>
            <a:r>
              <a:rPr kumimoji="1" lang="en-US" altLang="ja-JP" dirty="0" smtClean="0"/>
              <a:t>×</a:t>
            </a:r>
            <a:r>
              <a:rPr kumimoji="1" lang="ja-JP" altLang="en-US" dirty="0" smtClean="0"/>
              <a:t>　</a:t>
            </a:r>
            <a:r>
              <a:rPr kumimoji="1" lang="en-US" altLang="ja-JP" dirty="0" smtClean="0"/>
              <a:t>S×</a:t>
            </a:r>
          </a:p>
          <a:p>
            <a:r>
              <a:rPr kumimoji="1" lang="en-US" altLang="ja-JP" dirty="0" smtClean="0"/>
              <a:t>insulator </a:t>
            </a:r>
            <a:r>
              <a:rPr kumimoji="1" lang="en-US" altLang="ja-JP" dirty="0" err="1" smtClean="0"/>
              <a:t>σ</a:t>
            </a:r>
            <a:r>
              <a:rPr kumimoji="1" lang="en-US" altLang="ja-JP" dirty="0" smtClean="0"/>
              <a:t>×</a:t>
            </a:r>
            <a:r>
              <a:rPr kumimoji="1" lang="ja-JP" altLang="en-US" dirty="0" smtClean="0"/>
              <a:t>　</a:t>
            </a:r>
            <a:r>
              <a:rPr kumimoji="1" lang="en-US" altLang="ja-JP" dirty="0" err="1" smtClean="0"/>
              <a:t>κ</a:t>
            </a:r>
            <a:r>
              <a:rPr kumimoji="1" lang="en-US" altLang="ja-JP" dirty="0" smtClean="0"/>
              <a:t>○</a:t>
            </a:r>
            <a:r>
              <a:rPr kumimoji="1" lang="ja-JP" altLang="en-US" dirty="0" smtClean="0"/>
              <a:t>　</a:t>
            </a:r>
            <a:r>
              <a:rPr kumimoji="1" lang="en-US" altLang="ja-JP" dirty="0" smtClean="0"/>
              <a:t>S○</a:t>
            </a:r>
          </a:p>
          <a:p>
            <a:endParaRPr kumimoji="1" lang="en-US" altLang="ja-JP" dirty="0" smtClean="0"/>
          </a:p>
          <a:p>
            <a:r>
              <a:rPr kumimoji="1" lang="ja-JP" altLang="en-US" dirty="0" smtClean="0"/>
              <a:t>現在実用されているもので、最も有名なものが</a:t>
            </a:r>
            <a:r>
              <a:rPr kumimoji="1" lang="en-US" altLang="ja-JP" dirty="0" err="1" smtClean="0"/>
              <a:t>BiTe</a:t>
            </a:r>
            <a:r>
              <a:rPr kumimoji="1" lang="en-US" altLang="ja-JP" baseline="0" dirty="0" smtClean="0"/>
              <a:t> </a:t>
            </a:r>
            <a:r>
              <a:rPr kumimoji="1" lang="ja-JP" altLang="en-US" baseline="0" dirty="0" smtClean="0"/>
              <a:t>と</a:t>
            </a:r>
            <a:r>
              <a:rPr kumimoji="1" lang="en-US" altLang="ja-JP" baseline="0" dirty="0" err="1" smtClean="0"/>
              <a:t>SbTe</a:t>
            </a:r>
            <a:r>
              <a:rPr kumimoji="1" lang="ja-JP" altLang="en-US" baseline="0" dirty="0" smtClean="0"/>
              <a:t>のぺあ</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5</a:t>
            </a:fld>
            <a:endParaRPr kumimoji="1" lang="ja-JP" altLang="en-US"/>
          </a:p>
        </p:txBody>
      </p:sp>
    </p:spTree>
    <p:extLst>
      <p:ext uri="{BB962C8B-B14F-4D97-AF65-F5344CB8AC3E}">
        <p14:creationId xmlns:p14="http://schemas.microsoft.com/office/powerpoint/2010/main" val="334252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第１原理計算とは実験的なパラメーターを用いずに、・原子番号と・原子位置のみを使って計算するものである。</a:t>
            </a:r>
            <a:endParaRPr kumimoji="1" lang="en-US" altLang="ja-JP" dirty="0" smtClean="0"/>
          </a:p>
          <a:p>
            <a:r>
              <a:rPr kumimoji="1" lang="ja-JP" altLang="en-US" dirty="0" smtClean="0"/>
              <a:t>第１原理計算から私たちは物質の電子構造を調べることができる。そしてそこから、物理量を計算することにより、実験的な結果と計算結果との間で、比較・説明・予測を行うことができる。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6</a:t>
            </a:fld>
            <a:endParaRPr kumimoji="1" lang="ja-JP" altLang="en-US"/>
          </a:p>
        </p:txBody>
      </p:sp>
    </p:spTree>
    <p:extLst>
      <p:ext uri="{BB962C8B-B14F-4D97-AF65-F5344CB8AC3E}">
        <p14:creationId xmlns:p14="http://schemas.microsoft.com/office/powerpoint/2010/main" val="334252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Cu</a:t>
            </a:r>
            <a:r>
              <a:rPr kumimoji="1" lang="ja-JP" altLang="en-US" dirty="0" smtClean="0"/>
              <a:t>が抜けやすい</a:t>
            </a:r>
            <a:r>
              <a:rPr kumimoji="1" lang="en-US" altLang="ja-JP" dirty="0" smtClean="0"/>
              <a:t>(</a:t>
            </a:r>
            <a:r>
              <a:rPr kumimoji="1" lang="ja-JP" altLang="en-US" dirty="0" smtClean="0"/>
              <a:t>キャリアを稼ぐ方法</a:t>
            </a:r>
            <a:r>
              <a:rPr kumimoji="1" lang="en-US" altLang="ja-JP" dirty="0" smtClean="0"/>
              <a:t>)</a:t>
            </a:r>
            <a:r>
              <a:rPr kumimoji="1" lang="ja-JP" altLang="en-US" dirty="0" smtClean="0"/>
              <a:t>。</a:t>
            </a:r>
            <a:r>
              <a:rPr kumimoji="1" lang="en-US" altLang="ja-JP" dirty="0" smtClean="0"/>
              <a:t>→</a:t>
            </a:r>
            <a:r>
              <a:rPr kumimoji="1" lang="ja-JP" altLang="en-US" dirty="0" smtClean="0"/>
              <a:t>ホールドーピング。　</a:t>
            </a:r>
            <a:endParaRPr kumimoji="1" lang="en-US" altLang="ja-JP" dirty="0" smtClean="0"/>
          </a:p>
          <a:p>
            <a:r>
              <a:rPr kumimoji="1" lang="en-US" altLang="ja-JP" dirty="0" smtClean="0"/>
              <a:t>p</a:t>
            </a:r>
            <a:r>
              <a:rPr kumimoji="1" lang="ja-JP" altLang="en-US" dirty="0" smtClean="0"/>
              <a:t>型。</a:t>
            </a:r>
            <a:r>
              <a:rPr kumimoji="1" lang="en-US" altLang="ja-JP" dirty="0" smtClean="0"/>
              <a:t/>
            </a:r>
            <a:br>
              <a:rPr kumimoji="1" lang="en-US" altLang="ja-JP" dirty="0" smtClean="0"/>
            </a:br>
            <a:r>
              <a:rPr kumimoji="1" lang="ja-JP" altLang="en-US" dirty="0" smtClean="0"/>
              <a:t>実験事実としてこのようなものがあり、</a:t>
            </a:r>
            <a:r>
              <a:rPr kumimoji="1" lang="en-US" altLang="ja-JP" dirty="0" smtClean="0"/>
              <a:t>ZT,S</a:t>
            </a:r>
            <a:r>
              <a:rPr kumimoji="1" lang="ja-JP" altLang="en-US" dirty="0" smtClean="0"/>
              <a:t>はこんな感じ。</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7</a:t>
            </a:fld>
            <a:endParaRPr kumimoji="1" lang="ja-JP" altLang="en-US"/>
          </a:p>
        </p:txBody>
      </p:sp>
    </p:spTree>
    <p:extLst>
      <p:ext uri="{BB962C8B-B14F-4D97-AF65-F5344CB8AC3E}">
        <p14:creationId xmlns:p14="http://schemas.microsoft.com/office/powerpoint/2010/main" val="212419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熱電材料は電気伝導度が大きく、熱伝導度がちっさいものが良いとされている。</a:t>
            </a:r>
            <a:r>
              <a:rPr kumimoji="1" lang="en-US" altLang="ja-JP" dirty="0" smtClean="0"/>
              <a:t/>
            </a:r>
            <a:br>
              <a:rPr kumimoji="1" lang="en-US" altLang="ja-JP" dirty="0" smtClean="0"/>
            </a:br>
            <a:r>
              <a:rPr kumimoji="1" lang="ja-JP" altLang="en-US" dirty="0" smtClean="0"/>
              <a:t>しかしその二つは基本的に同じようにふるまうので、効率の高い熱電材料を得るのは難しいとされている。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8</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熱電特性の理論計算との比較が十分でない。</a:t>
            </a:r>
            <a:r>
              <a:rPr kumimoji="1" lang="en-US" altLang="ja-JP" dirty="0" smtClean="0"/>
              <a:t/>
            </a:r>
            <a:br>
              <a:rPr kumimoji="1" lang="en-US" altLang="ja-JP" dirty="0" smtClean="0"/>
            </a:br>
            <a:r>
              <a:rPr kumimoji="1" lang="ja-JP" altLang="en-US" dirty="0" smtClean="0"/>
              <a:t>理論計算に信頼がない状態である。</a:t>
            </a:r>
            <a:r>
              <a:rPr kumimoji="1" lang="en-US" altLang="ja-JP" dirty="0" smtClean="0"/>
              <a:t>→</a:t>
            </a:r>
            <a:r>
              <a:rPr kumimoji="1" lang="en-US" altLang="ja-JP" dirty="0" err="1" smtClean="0"/>
              <a:t>seebeck</a:t>
            </a:r>
            <a:r>
              <a:rPr kumimoji="1" lang="ja-JP" altLang="en-US" dirty="0" smtClean="0"/>
              <a:t>係数を計算・比較することで理論と実験の一致の度合いを見る。</a:t>
            </a:r>
            <a:endParaRPr kumimoji="1" lang="en-US" altLang="ja-JP" dirty="0" smtClean="0"/>
          </a:p>
          <a:p>
            <a:endParaRPr kumimoji="1" lang="en-US" altLang="ja-JP" dirty="0" smtClean="0"/>
          </a:p>
          <a:p>
            <a:r>
              <a:rPr kumimoji="1" lang="ja-JP" altLang="en-US" dirty="0" smtClean="0"/>
              <a:t>熱的な特性、特にフォノンによる熱の散乱がどの方向において多いかという点を調べる。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9</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11072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409598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342343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361255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225974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216941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45290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386443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292268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421897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B73CBE-86F6-CC4D-ABCE-A83579BE0751}" type="datetimeFigureOut">
              <a:rPr kumimoji="1" lang="ja-JP" altLang="en-US" smtClean="0"/>
              <a:t>2014/12/02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13711045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3CBE-86F6-CC4D-ABCE-A83579BE0751}" type="datetimeFigureOut">
              <a:rPr kumimoji="1" lang="ja-JP" altLang="en-US" smtClean="0"/>
              <a:t>2014/12/02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D7615-55FB-A541-8F03-0D659787B04C}" type="slidenum">
              <a:rPr kumimoji="1" lang="ja-JP" altLang="en-US" smtClean="0"/>
              <a:t>‹#›</a:t>
            </a:fld>
            <a:endParaRPr kumimoji="1" lang="ja-JP" altLang="en-US"/>
          </a:p>
        </p:txBody>
      </p:sp>
    </p:spTree>
    <p:extLst>
      <p:ext uri="{BB962C8B-B14F-4D97-AF65-F5344CB8AC3E}">
        <p14:creationId xmlns:p14="http://schemas.microsoft.com/office/powerpoint/2010/main" val="28543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5" Type="http://schemas.openxmlformats.org/officeDocument/2006/relationships/image" Target="../media/image19.png"/><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5.emf"/><Relationship Id="rId5"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Microsoft___1.bin"/><Relationship Id="rId9" Type="http://schemas.openxmlformats.org/officeDocument/2006/relationships/image" Target="../media/image5.emf"/><Relationship Id="rId10" Type="http://schemas.openxmlformats.org/officeDocument/2006/relationships/image" Target="../media/image6.jpg"/><Relationship Id="rId11" Type="http://schemas.openxmlformats.org/officeDocument/2006/relationships/image" Target="../media/image7.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5601" y="1049868"/>
            <a:ext cx="8517467" cy="2032000"/>
          </a:xfrm>
        </p:spPr>
        <p:txBody>
          <a:bodyPr>
            <a:normAutofit/>
          </a:bodyPr>
          <a:lstStyle/>
          <a:p>
            <a:r>
              <a:rPr lang="en-US" altLang="ja-JP" sz="4000" dirty="0" smtClean="0"/>
              <a:t>Theoretical Study of Chalcopyrite CuInTe</a:t>
            </a:r>
            <a:r>
              <a:rPr lang="en-US" altLang="ja-JP" sz="4000" baseline="-25000" dirty="0" smtClean="0"/>
              <a:t>2</a:t>
            </a:r>
            <a:r>
              <a:rPr lang="en-US" altLang="ja-JP" sz="4000" dirty="0" smtClean="0"/>
              <a:t> as Thermoelectric(TE) materials</a:t>
            </a:r>
            <a:endParaRPr kumimoji="1" lang="ja-JP" altLang="en-US" sz="4000" dirty="0"/>
          </a:p>
        </p:txBody>
      </p:sp>
      <p:sp>
        <p:nvSpPr>
          <p:cNvPr id="3" name="サブタイトル 2"/>
          <p:cNvSpPr>
            <a:spLocks noGrp="1"/>
          </p:cNvSpPr>
          <p:nvPr>
            <p:ph type="subTitle" idx="1"/>
          </p:nvPr>
        </p:nvSpPr>
        <p:spPr>
          <a:xfrm>
            <a:off x="4487333" y="4646706"/>
            <a:ext cx="3657600" cy="1672192"/>
          </a:xfrm>
        </p:spPr>
        <p:txBody>
          <a:bodyPr>
            <a:normAutofit/>
          </a:bodyPr>
          <a:lstStyle/>
          <a:p>
            <a:r>
              <a:rPr kumimoji="1" lang="en-US" altLang="ja-JP" sz="2400" dirty="0" smtClean="0">
                <a:solidFill>
                  <a:schemeClr val="tx1">
                    <a:lumMod val="85000"/>
                    <a:lumOff val="15000"/>
                  </a:schemeClr>
                </a:solidFill>
              </a:rPr>
              <a:t>2014/12</a:t>
            </a:r>
            <a:r>
              <a:rPr kumimoji="1" lang="en-US" altLang="ja-JP" sz="2400" dirty="0" smtClean="0">
                <a:solidFill>
                  <a:schemeClr val="tx1">
                    <a:lumMod val="85000"/>
                    <a:lumOff val="15000"/>
                  </a:schemeClr>
                </a:solidFill>
              </a:rPr>
              <a:t>/</a:t>
            </a:r>
            <a:r>
              <a:rPr kumimoji="1" lang="en-US" altLang="ja-JP" sz="2400" dirty="0" smtClean="0">
                <a:solidFill>
                  <a:schemeClr val="tx1">
                    <a:lumMod val="85000"/>
                    <a:lumOff val="15000"/>
                  </a:schemeClr>
                </a:solidFill>
              </a:rPr>
              <a:t>3</a:t>
            </a:r>
            <a:r>
              <a:rPr kumimoji="1" lang="en-US" altLang="ja-JP" sz="2400" dirty="0" smtClean="0">
                <a:solidFill>
                  <a:schemeClr val="tx1">
                    <a:lumMod val="85000"/>
                    <a:lumOff val="15000"/>
                  </a:schemeClr>
                </a:solidFill>
              </a:rPr>
              <a:t> </a:t>
            </a:r>
            <a:endParaRPr kumimoji="1" lang="en-US" altLang="ja-JP" sz="2400" dirty="0" smtClean="0">
              <a:solidFill>
                <a:schemeClr val="tx1">
                  <a:lumMod val="85000"/>
                  <a:lumOff val="15000"/>
                </a:schemeClr>
              </a:solidFill>
            </a:endParaRPr>
          </a:p>
          <a:p>
            <a:r>
              <a:rPr kumimoji="1" lang="en-US" altLang="ja-JP" sz="2400" dirty="0" smtClean="0">
                <a:solidFill>
                  <a:schemeClr val="tx1">
                    <a:lumMod val="85000"/>
                    <a:lumOff val="15000"/>
                  </a:schemeClr>
                </a:solidFill>
              </a:rPr>
              <a:t>Yoshida lab</a:t>
            </a:r>
          </a:p>
          <a:p>
            <a:r>
              <a:rPr lang="en-US" altLang="ja-JP" sz="2400" dirty="0" smtClean="0">
                <a:solidFill>
                  <a:schemeClr val="tx1">
                    <a:lumMod val="85000"/>
                    <a:lumOff val="15000"/>
                  </a:schemeClr>
                </a:solidFill>
              </a:rPr>
              <a:t>Shun </a:t>
            </a:r>
            <a:r>
              <a:rPr lang="en-US" altLang="ja-JP" sz="2400" dirty="0">
                <a:solidFill>
                  <a:schemeClr val="tx1">
                    <a:lumMod val="85000"/>
                    <a:lumOff val="15000"/>
                  </a:schemeClr>
                </a:solidFill>
              </a:rPr>
              <a:t>Miyaue </a:t>
            </a:r>
          </a:p>
          <a:p>
            <a:pPr algn="r"/>
            <a:endParaRPr kumimoji="1" lang="ja-JP" altLang="en-US" sz="2400" dirty="0">
              <a:solidFill>
                <a:schemeClr val="tx1">
                  <a:lumMod val="85000"/>
                  <a:lumOff val="15000"/>
                </a:schemeClr>
              </a:solidFill>
            </a:endParaRPr>
          </a:p>
        </p:txBody>
      </p:sp>
      <p:sp>
        <p:nvSpPr>
          <p:cNvPr id="5" name="テキスト ボックス 4"/>
          <p:cNvSpPr txBox="1"/>
          <p:nvPr/>
        </p:nvSpPr>
        <p:spPr>
          <a:xfrm>
            <a:off x="5163066" y="2895599"/>
            <a:ext cx="2621230" cy="369332"/>
          </a:xfrm>
          <a:prstGeom prst="rect">
            <a:avLst/>
          </a:prstGeom>
          <a:noFill/>
        </p:spPr>
        <p:txBody>
          <a:bodyPr wrap="none" rtlCol="0">
            <a:spAutoFit/>
          </a:bodyPr>
          <a:lstStyle/>
          <a:p>
            <a:r>
              <a:rPr kumimoji="1" lang="en-US" altLang="ja-JP" dirty="0" smtClean="0"/>
              <a:t>thermoelectric (TE)</a:t>
            </a:r>
            <a:r>
              <a:rPr kumimoji="1" lang="en-US" altLang="ja-JP" dirty="0"/>
              <a:t> </a:t>
            </a:r>
            <a:r>
              <a:rPr kumimoji="1" lang="en-US" altLang="ja-JP" dirty="0" smtClean="0"/>
              <a:t>: </a:t>
            </a:r>
            <a:r>
              <a:rPr kumimoji="1" lang="ja-JP" altLang="en-US" dirty="0" smtClean="0"/>
              <a:t>熱電</a:t>
            </a:r>
            <a:endParaRPr kumimoji="1" lang="ja-JP" altLang="en-US" dirty="0"/>
          </a:p>
        </p:txBody>
      </p:sp>
      <p:sp>
        <p:nvSpPr>
          <p:cNvPr id="4" name="スライド番号プレースホルダー 3"/>
          <p:cNvSpPr>
            <a:spLocks noGrp="1"/>
          </p:cNvSpPr>
          <p:nvPr>
            <p:ph type="sldNum" sz="quarter" idx="12"/>
          </p:nvPr>
        </p:nvSpPr>
        <p:spPr/>
        <p:txBody>
          <a:bodyPr/>
          <a:lstStyle/>
          <a:p>
            <a:fld id="{B9D2C864-9362-43C7-A136-D9C41D93A96D}" type="slidenum">
              <a:rPr lang="en-US" smtClean="0"/>
              <a:t>1</a:t>
            </a:fld>
            <a:endParaRPr lang="en-US"/>
          </a:p>
        </p:txBody>
      </p:sp>
      <p:sp>
        <p:nvSpPr>
          <p:cNvPr id="7" name="日付プレースホルダー 6"/>
          <p:cNvSpPr>
            <a:spLocks noGrp="1"/>
          </p:cNvSpPr>
          <p:nvPr>
            <p:ph type="dt" sz="half" idx="10"/>
          </p:nvPr>
        </p:nvSpPr>
        <p:spPr/>
        <p:txBody>
          <a:bodyPr/>
          <a:lstStyle/>
          <a:p>
            <a:r>
              <a:rPr lang="en-US" altLang="ja-JP" smtClean="0"/>
              <a:t>2014/12/0</a:t>
            </a:r>
            <a:r>
              <a:rPr lang="ja-JP" altLang="en-US" smtClean="0"/>
              <a:t>３</a:t>
            </a:r>
            <a:endParaRPr lang="en-US" dirty="0"/>
          </a:p>
        </p:txBody>
      </p:sp>
    </p:spTree>
    <p:extLst>
      <p:ext uri="{BB962C8B-B14F-4D97-AF65-F5344CB8AC3E}">
        <p14:creationId xmlns:p14="http://schemas.microsoft.com/office/powerpoint/2010/main" val="9586585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3271"/>
            <a:ext cx="8049147" cy="1240883"/>
          </a:xfrm>
        </p:spPr>
        <p:txBody>
          <a:bodyPr>
            <a:normAutofit/>
          </a:bodyPr>
          <a:lstStyle/>
          <a:p>
            <a:pPr algn="l"/>
            <a:r>
              <a:rPr lang="en-US" altLang="ja-JP" sz="4000" dirty="0" smtClean="0"/>
              <a:t>Calculation method</a:t>
            </a:r>
            <a:endParaRPr kumimoji="1" lang="ja-JP" altLang="en-US" sz="4000"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a:t>3</a:t>
            </a:r>
            <a:r>
              <a:rPr lang="en-US" altLang="ja-JP" dirty="0" smtClean="0"/>
              <a:t>.My work</a:t>
            </a:r>
            <a:endParaRPr kumimoji="1" lang="ja-JP" altLang="en-US"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10</a:t>
            </a:fld>
            <a:endParaRPr lang="en-US"/>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テキスト ボックス 9"/>
          <p:cNvSpPr txBox="1"/>
          <p:nvPr/>
        </p:nvSpPr>
        <p:spPr>
          <a:xfrm>
            <a:off x="8273038" y="-158771"/>
            <a:ext cx="184666" cy="369332"/>
          </a:xfrm>
          <a:prstGeom prst="rect">
            <a:avLst/>
          </a:prstGeom>
          <a:noFill/>
        </p:spPr>
        <p:txBody>
          <a:bodyPr wrap="none" rtlCol="0">
            <a:spAutoFit/>
          </a:bodyPr>
          <a:lstStyle/>
          <a:p>
            <a:endParaRPr kumimoji="1" lang="ja-JP" altLang="en-US" dirty="0"/>
          </a:p>
        </p:txBody>
      </p:sp>
      <p:sp>
        <p:nvSpPr>
          <p:cNvPr id="8" name="テキスト ボックス 7"/>
          <p:cNvSpPr txBox="1"/>
          <p:nvPr/>
        </p:nvSpPr>
        <p:spPr>
          <a:xfrm>
            <a:off x="560266" y="1043274"/>
            <a:ext cx="7127468" cy="3200876"/>
          </a:xfrm>
          <a:prstGeom prst="rect">
            <a:avLst/>
          </a:prstGeom>
          <a:noFill/>
        </p:spPr>
        <p:txBody>
          <a:bodyPr wrap="square" rtlCol="0">
            <a:spAutoFit/>
          </a:bodyPr>
          <a:lstStyle/>
          <a:p>
            <a:pPr>
              <a:spcBef>
                <a:spcPts val="600"/>
              </a:spcBef>
            </a:pPr>
            <a:r>
              <a:rPr lang="en-US" altLang="en-US" sz="2000" dirty="0" smtClean="0"/>
              <a:t>●electronic structure/</a:t>
            </a:r>
            <a:r>
              <a:rPr lang="en-US" altLang="en-US" sz="2000" dirty="0" err="1" smtClean="0"/>
              <a:t>Seebeck</a:t>
            </a:r>
            <a:r>
              <a:rPr lang="en-US" altLang="en-US" sz="2000" dirty="0" smtClean="0"/>
              <a:t> coefficient</a:t>
            </a:r>
          </a:p>
          <a:p>
            <a:pPr>
              <a:spcBef>
                <a:spcPts val="600"/>
              </a:spcBef>
            </a:pPr>
            <a:r>
              <a:rPr lang="en-US" altLang="ja-JP" sz="2400" dirty="0" smtClean="0"/>
              <a:t>  </a:t>
            </a:r>
            <a:r>
              <a:rPr lang="en-US" altLang="ja-JP" sz="2000" dirty="0" smtClean="0"/>
              <a:t> </a:t>
            </a:r>
            <a:r>
              <a:rPr lang="ja-JP" altLang="en-US" sz="2000" dirty="0" smtClean="0"/>
              <a:t>・</a:t>
            </a:r>
            <a:r>
              <a:rPr lang="en-US" altLang="ja-JP" sz="2000" dirty="0"/>
              <a:t>FLAPW </a:t>
            </a:r>
            <a:r>
              <a:rPr lang="en-US" altLang="ja-JP" sz="1600" dirty="0"/>
              <a:t>(Full-potential Linearized Augmented Plane Wave )</a:t>
            </a:r>
            <a:r>
              <a:rPr lang="en-US" altLang="ja-JP" sz="2000" dirty="0"/>
              <a:t> method</a:t>
            </a:r>
          </a:p>
          <a:p>
            <a:pPr>
              <a:spcBef>
                <a:spcPts val="600"/>
              </a:spcBef>
            </a:pPr>
            <a:r>
              <a:rPr lang="en-US" altLang="ja-JP" sz="2000" dirty="0"/>
              <a:t> </a:t>
            </a:r>
            <a:r>
              <a:rPr lang="en-US" altLang="ja-JP" sz="2000" dirty="0" smtClean="0"/>
              <a:t>  </a:t>
            </a:r>
            <a:r>
              <a:rPr lang="ja-JP" altLang="en-US" sz="2000" dirty="0"/>
              <a:t>・</a:t>
            </a:r>
            <a:r>
              <a:rPr lang="en-US" altLang="ja-JP" sz="2000" dirty="0"/>
              <a:t>DFT/</a:t>
            </a:r>
            <a:r>
              <a:rPr lang="en-US" altLang="ja-JP" sz="2000" dirty="0" smtClean="0"/>
              <a:t>LDA</a:t>
            </a:r>
          </a:p>
          <a:p>
            <a:pPr>
              <a:spcBef>
                <a:spcPts val="600"/>
              </a:spcBef>
            </a:pPr>
            <a:r>
              <a:rPr lang="en-US" altLang="ja-JP" sz="1600" dirty="0" smtClean="0"/>
              <a:t>         cutoff </a:t>
            </a:r>
            <a:r>
              <a:rPr lang="en-US" altLang="ja-JP" sz="1600" dirty="0"/>
              <a:t>energy = 24.0[</a:t>
            </a:r>
            <a:r>
              <a:rPr lang="en-US" altLang="ja-JP" sz="1600" dirty="0" err="1"/>
              <a:t>Hr</a:t>
            </a:r>
            <a:r>
              <a:rPr lang="en-US" altLang="ja-JP" sz="1600" dirty="0"/>
              <a:t>]</a:t>
            </a:r>
          </a:p>
          <a:p>
            <a:pPr>
              <a:spcBef>
                <a:spcPts val="600"/>
              </a:spcBef>
            </a:pPr>
            <a:r>
              <a:rPr lang="en-US" altLang="ja-JP" sz="1600" dirty="0"/>
              <a:t>          </a:t>
            </a:r>
            <a:r>
              <a:rPr lang="en-US" altLang="ja-JP" sz="1600" dirty="0" err="1"/>
              <a:t>lmax</a:t>
            </a:r>
            <a:r>
              <a:rPr lang="en-US" altLang="ja-JP" sz="1600" dirty="0"/>
              <a:t> = 7 (spherical wave) </a:t>
            </a:r>
          </a:p>
          <a:p>
            <a:pPr>
              <a:spcBef>
                <a:spcPts val="600"/>
              </a:spcBef>
            </a:pPr>
            <a:r>
              <a:rPr lang="en-US" altLang="ja-JP" sz="1600" dirty="0"/>
              <a:t>          K-point = 432 in 1</a:t>
            </a:r>
            <a:r>
              <a:rPr lang="en-US" altLang="ja-JP" sz="1600" baseline="30000" dirty="0"/>
              <a:t>st</a:t>
            </a:r>
            <a:r>
              <a:rPr lang="en-US" altLang="ja-JP" sz="1600" dirty="0"/>
              <a:t> </a:t>
            </a:r>
            <a:r>
              <a:rPr lang="en-US" altLang="ja-JP" sz="1600" dirty="0" smtClean="0"/>
              <a:t>B.Z</a:t>
            </a:r>
          </a:p>
          <a:p>
            <a:pPr>
              <a:spcBef>
                <a:spcPts val="600"/>
              </a:spcBef>
            </a:pPr>
            <a:endParaRPr lang="en-US" altLang="ja-JP" sz="1600" dirty="0" smtClean="0"/>
          </a:p>
          <a:p>
            <a:pPr>
              <a:spcBef>
                <a:spcPts val="600"/>
              </a:spcBef>
            </a:pPr>
            <a:r>
              <a:rPr lang="en-US" altLang="ja-JP" sz="1600" dirty="0"/>
              <a:t> </a:t>
            </a:r>
            <a:r>
              <a:rPr lang="en-US" altLang="ja-JP" sz="1600" dirty="0" smtClean="0"/>
              <a:t>     </a:t>
            </a:r>
            <a:r>
              <a:rPr lang="ja-JP" altLang="en-US" sz="2000" dirty="0" smtClean="0"/>
              <a:t>・</a:t>
            </a:r>
            <a:r>
              <a:rPr lang="en-US" altLang="ja-JP" sz="2000" dirty="0"/>
              <a:t>Rigid band model    </a:t>
            </a:r>
            <a:r>
              <a:rPr lang="ja-JP" altLang="en-US" sz="1600" dirty="0"/>
              <a:t>　　</a:t>
            </a:r>
            <a:endParaRPr lang="en-US" altLang="ja-JP" sz="1600" dirty="0"/>
          </a:p>
          <a:p>
            <a:pPr>
              <a:spcBef>
                <a:spcPts val="600"/>
              </a:spcBef>
            </a:pPr>
            <a:r>
              <a:rPr lang="en-US" altLang="ja-JP" sz="1400" dirty="0"/>
              <a:t> </a:t>
            </a:r>
            <a:endParaRPr lang="en-US" altLang="ja-JP" sz="1600" dirty="0" smtClean="0"/>
          </a:p>
        </p:txBody>
      </p:sp>
      <p:pic>
        <p:nvPicPr>
          <p:cNvPr id="12" name="図 11" descr="band.ps"/>
          <p:cNvPicPr>
            <a:picLocks noChangeAspect="1"/>
          </p:cNvPicPr>
          <p:nvPr/>
        </p:nvPicPr>
        <p:blipFill rotWithShape="1">
          <a:blip r:embed="rId3">
            <a:extLst>
              <a:ext uri="{28A0092B-C50C-407E-A947-70E740481C1C}">
                <a14:useLocalDpi xmlns:a14="http://schemas.microsoft.com/office/drawing/2010/main" val="0"/>
              </a:ext>
            </a:extLst>
          </a:blip>
          <a:srcRect l="8683" t="-1082" r="358" b="-1"/>
          <a:stretch/>
        </p:blipFill>
        <p:spPr>
          <a:xfrm>
            <a:off x="4911904" y="2137171"/>
            <a:ext cx="3282592" cy="4720829"/>
          </a:xfrm>
          <a:prstGeom prst="rect">
            <a:avLst/>
          </a:prstGeom>
        </p:spPr>
      </p:pic>
      <p:sp>
        <p:nvSpPr>
          <p:cNvPr id="13" name="正方形/長方形 12"/>
          <p:cNvSpPr/>
          <p:nvPr/>
        </p:nvSpPr>
        <p:spPr>
          <a:xfrm>
            <a:off x="7977582" y="2402025"/>
            <a:ext cx="477364" cy="14535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smtClean="0">
              <a:solidFill>
                <a:schemeClr val="tx1"/>
              </a:solidFill>
            </a:endParaRPr>
          </a:p>
          <a:p>
            <a:pPr algn="ctr"/>
            <a:endParaRPr lang="en-US" altLang="ja-JP" sz="1600" dirty="0">
              <a:solidFill>
                <a:schemeClr val="tx1"/>
              </a:solidFill>
            </a:endParaRPr>
          </a:p>
          <a:p>
            <a:pPr algn="ctr"/>
            <a:endParaRPr kumimoji="1" lang="en-US" altLang="ja-JP" sz="1600" dirty="0" smtClean="0">
              <a:solidFill>
                <a:schemeClr val="tx1"/>
              </a:solidFill>
            </a:endParaRPr>
          </a:p>
          <a:p>
            <a:pPr algn="ctr"/>
            <a:r>
              <a:rPr kumimoji="1" lang="en-US" altLang="ja-JP" sz="1600" dirty="0" smtClean="0">
                <a:solidFill>
                  <a:schemeClr val="tx1"/>
                </a:solidFill>
              </a:rPr>
              <a:t>E</a:t>
            </a:r>
            <a:r>
              <a:rPr kumimoji="1" lang="en-US" altLang="ja-JP" sz="1600" baseline="-25000" dirty="0" smtClean="0">
                <a:solidFill>
                  <a:schemeClr val="tx1"/>
                </a:solidFill>
              </a:rPr>
              <a:t>F</a:t>
            </a:r>
            <a:endParaRPr kumimoji="1" lang="ja-JP" altLang="en-US" sz="1600" dirty="0">
              <a:solidFill>
                <a:schemeClr val="tx1"/>
              </a:solidFill>
            </a:endParaRPr>
          </a:p>
        </p:txBody>
      </p:sp>
      <p:cxnSp>
        <p:nvCxnSpPr>
          <p:cNvPr id="14" name="直線コネクタ 13"/>
          <p:cNvCxnSpPr/>
          <p:nvPr/>
        </p:nvCxnSpPr>
        <p:spPr>
          <a:xfrm>
            <a:off x="5476669" y="3542178"/>
            <a:ext cx="24768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60266" y="4443044"/>
            <a:ext cx="4242684" cy="707886"/>
          </a:xfrm>
          <a:prstGeom prst="rect">
            <a:avLst/>
          </a:prstGeom>
          <a:noFill/>
          <a:ln>
            <a:solidFill>
              <a:srgbClr val="000000"/>
            </a:solidFill>
          </a:ln>
        </p:spPr>
        <p:txBody>
          <a:bodyPr wrap="none" rtlCol="0">
            <a:spAutoFit/>
          </a:bodyPr>
          <a:lstStyle/>
          <a:p>
            <a:r>
              <a:rPr lang="en-US" altLang="ja-JP" sz="2000" dirty="0"/>
              <a:t>T</a:t>
            </a:r>
            <a:r>
              <a:rPr lang="en-US" altLang="ja-JP" sz="2000" dirty="0" smtClean="0"/>
              <a:t>he approximation that think </a:t>
            </a:r>
          </a:p>
          <a:p>
            <a:r>
              <a:rPr lang="en-US" altLang="ja-JP" sz="2000" dirty="0" smtClean="0"/>
              <a:t>shift </a:t>
            </a:r>
            <a:r>
              <a:rPr lang="en-US" altLang="ja-JP" sz="2000" dirty="0"/>
              <a:t>of hole </a:t>
            </a:r>
            <a:r>
              <a:rPr lang="en-US" altLang="ja-JP" sz="2000" dirty="0" smtClean="0"/>
              <a:t>concentration as </a:t>
            </a:r>
            <a:r>
              <a:rPr lang="en-US" altLang="ja-JP" sz="2000" dirty="0"/>
              <a:t>that of </a:t>
            </a:r>
            <a:r>
              <a:rPr lang="en-US" altLang="ja-JP" sz="2000" dirty="0" smtClean="0"/>
              <a:t>E</a:t>
            </a:r>
            <a:r>
              <a:rPr lang="en-US" altLang="ja-JP" sz="2000" baseline="-25000" dirty="0" smtClean="0"/>
              <a:t>F</a:t>
            </a:r>
            <a:r>
              <a:rPr lang="en-US" altLang="ja-JP" sz="2000" dirty="0" smtClean="0"/>
              <a:t> </a:t>
            </a:r>
            <a:endParaRPr kumimoji="1" lang="ja-JP" altLang="en-US" sz="2000" dirty="0"/>
          </a:p>
        </p:txBody>
      </p:sp>
      <p:cxnSp>
        <p:nvCxnSpPr>
          <p:cNvPr id="7" name="直線コネクタ 6"/>
          <p:cNvCxnSpPr/>
          <p:nvPr/>
        </p:nvCxnSpPr>
        <p:spPr>
          <a:xfrm>
            <a:off x="948635" y="3855566"/>
            <a:ext cx="20196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1943172" y="3855566"/>
            <a:ext cx="0" cy="58747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341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repeatCount="2000" accel="50000" decel="50000" fill="hold" grpId="0" nodeType="clickEffect">
                                  <p:stCondLst>
                                    <p:cond delay="0"/>
                                  </p:stCondLst>
                                  <p:childTnLst>
                                    <p:animMotion origin="layout" path="M 0 0 L 0 0.04447 " pathEditMode="relative" ptsTypes="AA">
                                      <p:cBhvr>
                                        <p:cTn id="17" dur="5000" fill="hold"/>
                                        <p:tgtEl>
                                          <p:spTgt spid="13"/>
                                        </p:tgtEl>
                                        <p:attrNameLst>
                                          <p:attrName>ppt_x</p:attrName>
                                          <p:attrName>ppt_y</p:attrName>
                                        </p:attrNameLst>
                                      </p:cBhvr>
                                    </p:animMotion>
                                  </p:childTnLst>
                                </p:cTn>
                              </p:par>
                              <p:par>
                                <p:cTn id="18" presetID="0" presetClass="path" presetSubtype="0" repeatCount="2000" accel="50000" decel="50000" fill="hold" nodeType="withEffect">
                                  <p:stCondLst>
                                    <p:cond delay="0"/>
                                  </p:stCondLst>
                                  <p:childTnLst>
                                    <p:animMotion origin="layout" path="M 0 0 L 0 0.04447 " pathEditMode="relative" ptsTypes="AA">
                                      <p:cBhvr>
                                        <p:cTn id="19" dur="5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596" y="-13296"/>
            <a:ext cx="8049147" cy="1240883"/>
          </a:xfrm>
        </p:spPr>
        <p:txBody>
          <a:bodyPr>
            <a:normAutofit/>
          </a:bodyPr>
          <a:lstStyle/>
          <a:p>
            <a:pPr algn="l"/>
            <a:r>
              <a:rPr lang="en-US" altLang="ja-JP" sz="4000" dirty="0" smtClean="0"/>
              <a:t>Boltzmann </a:t>
            </a:r>
            <a:r>
              <a:rPr lang="en-US" altLang="ja-JP" sz="4000" dirty="0"/>
              <a:t>equation</a:t>
            </a:r>
            <a:endParaRPr kumimoji="1" lang="ja-JP" altLang="en-US" sz="1400"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smtClean="0"/>
              <a:t>3.My work </a:t>
            </a:r>
            <a:endParaRPr kumimoji="1" lang="ja-JP" alt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753" y="4864542"/>
            <a:ext cx="2920583" cy="14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2" name="図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647" y="3237238"/>
            <a:ext cx="1694295" cy="289531"/>
          </a:xfrm>
          <a:prstGeom prst="rect">
            <a:avLst/>
          </a:prstGeom>
        </p:spPr>
      </p:pic>
      <p:sp>
        <p:nvSpPr>
          <p:cNvPr id="13" name="右矢印 12"/>
          <p:cNvSpPr/>
          <p:nvPr/>
        </p:nvSpPr>
        <p:spPr>
          <a:xfrm>
            <a:off x="4479206" y="2271068"/>
            <a:ext cx="1093245" cy="579415"/>
          </a:xfrm>
          <a:prstGeom prst="rightArrow">
            <a:avLst/>
          </a:prstGeom>
          <a:solidFill>
            <a:srgbClr val="8EB4E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コンテンツ プレースホルダー 13"/>
          <p:cNvSpPr>
            <a:spLocks noGrp="1"/>
          </p:cNvSpPr>
          <p:nvPr>
            <p:ph idx="1"/>
          </p:nvPr>
        </p:nvSpPr>
        <p:spPr>
          <a:xfrm>
            <a:off x="730718" y="4192631"/>
            <a:ext cx="3828359" cy="710722"/>
          </a:xfrm>
        </p:spPr>
        <p:txBody>
          <a:bodyPr>
            <a:normAutofit/>
          </a:bodyPr>
          <a:lstStyle/>
          <a:p>
            <a:pPr marL="0" indent="0">
              <a:buNone/>
            </a:pPr>
            <a:r>
              <a:rPr lang="ja-JP" altLang="en-US" sz="2800" dirty="0" smtClean="0"/>
              <a:t>・</a:t>
            </a:r>
            <a:r>
              <a:rPr lang="en-US" altLang="ja-JP" sz="2800" dirty="0" smtClean="0"/>
              <a:t>distribution </a:t>
            </a:r>
            <a:r>
              <a:rPr lang="en-US" altLang="ja-JP" sz="2800" dirty="0"/>
              <a:t>function</a:t>
            </a:r>
            <a:endParaRPr kumimoji="1" lang="en-US" altLang="ja-JP" sz="2800" dirty="0" smtClean="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1" y="1723099"/>
            <a:ext cx="2967031" cy="8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 name="図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9091" y="4451512"/>
            <a:ext cx="350115" cy="371997"/>
          </a:xfrm>
          <a:prstGeom prst="rect">
            <a:avLst/>
          </a:prstGeom>
        </p:spPr>
      </p:pic>
      <p:pic>
        <p:nvPicPr>
          <p:cNvPr id="17" name="図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518" y="4602912"/>
            <a:ext cx="2141399" cy="441193"/>
          </a:xfrm>
          <a:prstGeom prst="rect">
            <a:avLst/>
          </a:prstGeom>
        </p:spPr>
      </p:pic>
      <p:pic>
        <p:nvPicPr>
          <p:cNvPr id="20" name="図 1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6219" y="5237557"/>
            <a:ext cx="3430808" cy="396234"/>
          </a:xfrm>
          <a:prstGeom prst="rect">
            <a:avLst/>
          </a:prstGeom>
        </p:spPr>
      </p:pic>
      <p:sp>
        <p:nvSpPr>
          <p:cNvPr id="21" name="テキスト ボックス 20"/>
          <p:cNvSpPr txBox="1"/>
          <p:nvPr/>
        </p:nvSpPr>
        <p:spPr>
          <a:xfrm>
            <a:off x="801274" y="2721413"/>
            <a:ext cx="2345063" cy="523220"/>
          </a:xfrm>
          <a:prstGeom prst="rect">
            <a:avLst/>
          </a:prstGeom>
          <a:noFill/>
        </p:spPr>
        <p:txBody>
          <a:bodyPr wrap="none" rtlCol="0">
            <a:spAutoFit/>
          </a:bodyPr>
          <a:lstStyle/>
          <a:p>
            <a:r>
              <a:rPr kumimoji="1" lang="en-US" altLang="ja-JP" sz="2800" b="1" u="sng" dirty="0" err="1" smtClean="0">
                <a:solidFill>
                  <a:srgbClr val="008000"/>
                </a:solidFill>
              </a:rPr>
              <a:t>Seebeck</a:t>
            </a:r>
            <a:r>
              <a:rPr kumimoji="1" lang="en-US" altLang="ja-JP" sz="2800" b="1" u="sng" dirty="0" smtClean="0">
                <a:solidFill>
                  <a:srgbClr val="008000"/>
                </a:solidFill>
              </a:rPr>
              <a:t> effect </a:t>
            </a:r>
            <a:endParaRPr kumimoji="1" lang="ja-JP" altLang="en-US" b="1" u="sng" dirty="0">
              <a:solidFill>
                <a:srgbClr val="008000"/>
              </a:solidFill>
            </a:endParaRPr>
          </a:p>
        </p:txBody>
      </p:sp>
      <p:sp>
        <p:nvSpPr>
          <p:cNvPr id="22" name="テキスト ボックス 21"/>
          <p:cNvSpPr txBox="1"/>
          <p:nvPr/>
        </p:nvSpPr>
        <p:spPr>
          <a:xfrm>
            <a:off x="690989" y="1115938"/>
            <a:ext cx="3788217" cy="523220"/>
          </a:xfrm>
          <a:prstGeom prst="rect">
            <a:avLst/>
          </a:prstGeom>
          <a:noFill/>
        </p:spPr>
        <p:txBody>
          <a:bodyPr wrap="none" rtlCol="0">
            <a:spAutoFit/>
          </a:bodyPr>
          <a:lstStyle/>
          <a:p>
            <a:r>
              <a:rPr kumimoji="1" lang="en-US" altLang="ja-JP" sz="2800" u="sng" dirty="0" smtClean="0"/>
              <a:t>electric and heat current</a:t>
            </a:r>
            <a:r>
              <a:rPr kumimoji="1" lang="ja-JP" altLang="en-US" sz="2800" dirty="0" smtClean="0"/>
              <a:t>　</a:t>
            </a:r>
            <a:r>
              <a:rPr kumimoji="1" lang="en-US" altLang="ja-JP" sz="2800" dirty="0" smtClean="0"/>
              <a:t> </a:t>
            </a:r>
            <a:endParaRPr kumimoji="1" lang="ja-JP" altLang="en-US" sz="2800" dirty="0"/>
          </a:p>
        </p:txBody>
      </p:sp>
      <p:sp>
        <p:nvSpPr>
          <p:cNvPr id="3" name="テキスト ボックス 2"/>
          <p:cNvSpPr txBox="1"/>
          <p:nvPr/>
        </p:nvSpPr>
        <p:spPr>
          <a:xfrm>
            <a:off x="-4517392" y="2408355"/>
            <a:ext cx="4196682" cy="400110"/>
          </a:xfrm>
          <a:prstGeom prst="rect">
            <a:avLst/>
          </a:prstGeom>
          <a:noFill/>
        </p:spPr>
        <p:txBody>
          <a:bodyPr wrap="none" rtlCol="0">
            <a:spAutoFit/>
          </a:bodyPr>
          <a:lstStyle/>
          <a:p>
            <a:r>
              <a:rPr kumimoji="1" lang="en-US" altLang="ja-JP" sz="2000" dirty="0" smtClean="0"/>
              <a:t>(</a:t>
            </a:r>
            <a:r>
              <a:rPr kumimoji="1" lang="en-US" altLang="ja-JP" sz="2000" dirty="0" err="1" smtClean="0"/>
              <a:t>E:electric</a:t>
            </a:r>
            <a:r>
              <a:rPr kumimoji="1" lang="en-US" altLang="ja-JP" sz="2000" dirty="0" smtClean="0"/>
              <a:t> field , ∇</a:t>
            </a:r>
            <a:r>
              <a:rPr kumimoji="1" lang="en-US" altLang="ja-JP" sz="2000" dirty="0" err="1" smtClean="0"/>
              <a:t>T:thermal</a:t>
            </a:r>
            <a:r>
              <a:rPr kumimoji="1" lang="en-US" altLang="ja-JP" sz="2000" dirty="0" smtClean="0"/>
              <a:t> </a:t>
            </a:r>
            <a:r>
              <a:rPr kumimoji="1" lang="en-US" altLang="ja-JP" sz="2000" dirty="0" err="1" smtClean="0"/>
              <a:t>gradiant</a:t>
            </a:r>
            <a:r>
              <a:rPr kumimoji="1" lang="en-US" altLang="ja-JP" sz="2000" dirty="0" smtClean="0"/>
              <a:t>)</a:t>
            </a:r>
            <a:endParaRPr kumimoji="1" lang="ja-JP" altLang="en-US" sz="2000" dirty="0"/>
          </a:p>
        </p:txBody>
      </p:sp>
      <p:sp>
        <p:nvSpPr>
          <p:cNvPr id="5" name="テキスト ボックス 4"/>
          <p:cNvSpPr txBox="1"/>
          <p:nvPr/>
        </p:nvSpPr>
        <p:spPr>
          <a:xfrm>
            <a:off x="5520043" y="3291440"/>
            <a:ext cx="2604073" cy="400110"/>
          </a:xfrm>
          <a:prstGeom prst="rect">
            <a:avLst/>
          </a:prstGeom>
          <a:noFill/>
        </p:spPr>
        <p:txBody>
          <a:bodyPr wrap="none" rtlCol="0">
            <a:spAutoFit/>
          </a:bodyPr>
          <a:lstStyle/>
          <a:p>
            <a:r>
              <a:rPr kumimoji="1" lang="en-US" altLang="ja-JP" sz="2000" dirty="0" smtClean="0"/>
              <a:t>(</a:t>
            </a:r>
            <a:r>
              <a:rPr kumimoji="1" lang="en-US" altLang="ja-JP" sz="2000" dirty="0" err="1" smtClean="0"/>
              <a:t>L</a:t>
            </a:r>
            <a:r>
              <a:rPr kumimoji="1" lang="en-US" altLang="ja-JP" sz="2000" baseline="-25000" dirty="0" err="1" smtClean="0"/>
              <a:t>ij</a:t>
            </a:r>
            <a:r>
              <a:rPr kumimoji="1" lang="en-US" altLang="ja-JP" sz="2000" dirty="0" err="1" smtClean="0"/>
              <a:t>:conductivity</a:t>
            </a:r>
            <a:r>
              <a:rPr kumimoji="1" lang="en-US" altLang="ja-JP" sz="2000" dirty="0" smtClean="0"/>
              <a:t> tensor)</a:t>
            </a:r>
            <a:endParaRPr kumimoji="1" lang="ja-JP" altLang="en-US" sz="2000" dirty="0"/>
          </a:p>
        </p:txBody>
      </p:sp>
      <p:sp>
        <p:nvSpPr>
          <p:cNvPr id="7" name="日付プレースホルダー 6"/>
          <p:cNvSpPr>
            <a:spLocks noGrp="1"/>
          </p:cNvSpPr>
          <p:nvPr>
            <p:ph type="dt" sz="half" idx="10"/>
          </p:nvPr>
        </p:nvSpPr>
        <p:spPr/>
        <p:txBody>
          <a:bodyPr/>
          <a:lstStyle/>
          <a:p>
            <a:r>
              <a:rPr kumimoji="1" lang="en-US" altLang="ja-JP" smtClean="0"/>
              <a:t>2014/12/0</a:t>
            </a:r>
            <a:r>
              <a:rPr kumimoji="1" lang="ja-JP" altLang="en-US" smtClean="0"/>
              <a:t>３</a:t>
            </a:r>
            <a:endParaRPr kumimoji="1" lang="ja-JP" altLang="en-US"/>
          </a:p>
        </p:txBody>
      </p:sp>
      <p:sp>
        <p:nvSpPr>
          <p:cNvPr id="8" name="スライド番号プレースホルダー 7"/>
          <p:cNvSpPr>
            <a:spLocks noGrp="1"/>
          </p:cNvSpPr>
          <p:nvPr>
            <p:ph type="sldNum" sz="quarter" idx="12"/>
          </p:nvPr>
        </p:nvSpPr>
        <p:spPr/>
        <p:txBody>
          <a:bodyPr/>
          <a:lstStyle/>
          <a:p>
            <a:fld id="{F600FD38-E377-C745-8B30-BB4F676104B6}" type="slidenum">
              <a:rPr kumimoji="1" lang="ja-JP" altLang="en-US" smtClean="0"/>
              <a:t>11</a:t>
            </a:fld>
            <a:endParaRPr kumimoji="1" lang="ja-JP" altLang="en-US"/>
          </a:p>
        </p:txBody>
      </p:sp>
      <p:pic>
        <p:nvPicPr>
          <p:cNvPr id="9" name="図 8" descr="latex-image-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5017" y="1639158"/>
            <a:ext cx="1638200" cy="1386169"/>
          </a:xfrm>
          <a:prstGeom prst="rect">
            <a:avLst/>
          </a:prstGeom>
          <a:ln>
            <a:solidFill>
              <a:srgbClr val="008000"/>
            </a:solidFill>
          </a:ln>
        </p:spPr>
      </p:pic>
    </p:spTree>
    <p:extLst>
      <p:ext uri="{BB962C8B-B14F-4D97-AF65-F5344CB8AC3E}">
        <p14:creationId xmlns:p14="http://schemas.microsoft.com/office/powerpoint/2010/main" val="3315776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460" y="1"/>
            <a:ext cx="8049147" cy="1240883"/>
          </a:xfrm>
        </p:spPr>
        <p:txBody>
          <a:bodyPr>
            <a:normAutofit/>
          </a:bodyPr>
          <a:lstStyle/>
          <a:p>
            <a:pPr algn="l"/>
            <a:r>
              <a:rPr kumimoji="1" lang="en-US" altLang="ja-JP" sz="4000" dirty="0" smtClean="0"/>
              <a:t>Boltzmann equation</a:t>
            </a:r>
            <a:endParaRPr kumimoji="1" lang="ja-JP" altLang="en-US" sz="4000" dirty="0"/>
          </a:p>
        </p:txBody>
      </p:sp>
      <p:sp>
        <p:nvSpPr>
          <p:cNvPr id="4" name="テキスト ボックス 3"/>
          <p:cNvSpPr txBox="1"/>
          <p:nvPr/>
        </p:nvSpPr>
        <p:spPr>
          <a:xfrm>
            <a:off x="6822080" y="157795"/>
            <a:ext cx="1186104" cy="646331"/>
          </a:xfrm>
          <a:prstGeom prst="rect">
            <a:avLst/>
          </a:prstGeom>
          <a:noFill/>
        </p:spPr>
        <p:txBody>
          <a:bodyPr wrap="none" rtlCol="0">
            <a:spAutoFit/>
          </a:bodyPr>
          <a:lstStyle/>
          <a:p>
            <a:r>
              <a:rPr lang="en-US" altLang="ja-JP" dirty="0" smtClean="0"/>
              <a:t>3.My work</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1242335" y="2206634"/>
            <a:ext cx="3957108" cy="431559"/>
          </a:xfrm>
        </p:spPr>
        <p:txBody>
          <a:bodyPr>
            <a:normAutofit/>
          </a:bodyPr>
          <a:lstStyle/>
          <a:p>
            <a:pPr marL="0" indent="0">
              <a:buNone/>
            </a:pPr>
            <a:r>
              <a:rPr lang="en-US" altLang="ja-JP" sz="2000" dirty="0" smtClean="0"/>
              <a:t>diffusion</a:t>
            </a:r>
            <a:r>
              <a:rPr kumimoji="1" lang="en-US" altLang="ja-JP" sz="2000" dirty="0" smtClean="0"/>
              <a:t>                 field</a:t>
            </a:r>
            <a:endParaRPr kumimoji="1" lang="ja-JP" altLang="en-US" sz="2000" dirty="0"/>
          </a:p>
        </p:txBody>
      </p:sp>
      <p:sp>
        <p:nvSpPr>
          <p:cNvPr id="13" name="テキスト ボックス 12"/>
          <p:cNvSpPr txBox="1"/>
          <p:nvPr/>
        </p:nvSpPr>
        <p:spPr>
          <a:xfrm>
            <a:off x="705594" y="1013595"/>
            <a:ext cx="3137197" cy="523220"/>
          </a:xfrm>
          <a:prstGeom prst="rect">
            <a:avLst/>
          </a:prstGeom>
          <a:noFill/>
        </p:spPr>
        <p:txBody>
          <a:bodyPr wrap="none" rtlCol="0">
            <a:spAutoFit/>
          </a:bodyPr>
          <a:lstStyle/>
          <a:p>
            <a:r>
              <a:rPr kumimoji="1" lang="en-US" altLang="ja-JP" sz="2800" u="sng" dirty="0" smtClean="0"/>
              <a:t>Boltzmann equation</a:t>
            </a:r>
            <a:endParaRPr kumimoji="1" lang="ja-JP" altLang="en-US" sz="2800" u="sng" dirty="0"/>
          </a:p>
        </p:txBody>
      </p:sp>
      <p:pic>
        <p:nvPicPr>
          <p:cNvPr id="14" name="図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96" y="1585810"/>
            <a:ext cx="5926531" cy="626042"/>
          </a:xfrm>
          <a:prstGeom prst="rect">
            <a:avLst/>
          </a:prstGeom>
        </p:spPr>
      </p:pic>
      <p:cxnSp>
        <p:nvCxnSpPr>
          <p:cNvPr id="22" name="直線コネクタ 21"/>
          <p:cNvCxnSpPr/>
          <p:nvPr/>
        </p:nvCxnSpPr>
        <p:spPr>
          <a:xfrm>
            <a:off x="1218431" y="2215226"/>
            <a:ext cx="102263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2614574" y="2228682"/>
            <a:ext cx="2616993"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1" name="図 3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975" y="4995164"/>
            <a:ext cx="6245476" cy="629614"/>
          </a:xfrm>
          <a:prstGeom prst="rect">
            <a:avLst/>
          </a:prstGeom>
        </p:spPr>
      </p:pic>
      <p:pic>
        <p:nvPicPr>
          <p:cNvPr id="32" name="図 3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798" y="3270490"/>
            <a:ext cx="5089861" cy="1448102"/>
          </a:xfrm>
          <a:prstGeom prst="rect">
            <a:avLst/>
          </a:prstGeom>
        </p:spPr>
      </p:pic>
      <p:pic>
        <p:nvPicPr>
          <p:cNvPr id="33" name="図 3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6404" y="1467286"/>
            <a:ext cx="2640611" cy="744566"/>
          </a:xfrm>
          <a:prstGeom prst="rect">
            <a:avLst/>
          </a:prstGeom>
        </p:spPr>
      </p:pic>
      <p:sp>
        <p:nvSpPr>
          <p:cNvPr id="5" name="テキスト ボックス 4"/>
          <p:cNvSpPr txBox="1"/>
          <p:nvPr/>
        </p:nvSpPr>
        <p:spPr>
          <a:xfrm>
            <a:off x="803047" y="2750586"/>
            <a:ext cx="4054691" cy="523220"/>
          </a:xfrm>
          <a:prstGeom prst="rect">
            <a:avLst/>
          </a:prstGeom>
          <a:noFill/>
        </p:spPr>
        <p:txBody>
          <a:bodyPr wrap="none" rtlCol="0">
            <a:spAutoFit/>
          </a:bodyPr>
          <a:lstStyle/>
          <a:p>
            <a:r>
              <a:rPr kumimoji="1" lang="en-US" altLang="ja-JP" sz="2800" u="sng" dirty="0" smtClean="0"/>
              <a:t>Bloch-Boltzmann equation</a:t>
            </a:r>
            <a:endParaRPr kumimoji="1" lang="ja-JP" altLang="en-US" sz="2800" u="sng" dirty="0"/>
          </a:p>
        </p:txBody>
      </p:sp>
      <p:pic>
        <p:nvPicPr>
          <p:cNvPr id="7" name="図 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7320" y="2992814"/>
            <a:ext cx="2848868" cy="877613"/>
          </a:xfrm>
          <a:prstGeom prst="rect">
            <a:avLst/>
          </a:prstGeom>
          <a:ln>
            <a:solidFill>
              <a:schemeClr val="tx2"/>
            </a:solidFill>
          </a:ln>
        </p:spPr>
      </p:pic>
      <p:sp>
        <p:nvSpPr>
          <p:cNvPr id="6" name="日付プレースホルダー 5"/>
          <p:cNvSpPr>
            <a:spLocks noGrp="1"/>
          </p:cNvSpPr>
          <p:nvPr>
            <p:ph type="dt" sz="half" idx="10"/>
          </p:nvPr>
        </p:nvSpPr>
        <p:spPr/>
        <p:txBody>
          <a:bodyPr/>
          <a:lstStyle/>
          <a:p>
            <a:r>
              <a:rPr kumimoji="1" lang="en-US" altLang="ja-JP" smtClean="0"/>
              <a:t>2014/12/0</a:t>
            </a:r>
            <a:r>
              <a:rPr kumimoji="1" lang="ja-JP" altLang="en-US" smtClean="0"/>
              <a:t>３</a:t>
            </a:r>
            <a:endParaRPr kumimoji="1" lang="ja-JP" altLang="en-US"/>
          </a:p>
        </p:txBody>
      </p:sp>
      <p:sp>
        <p:nvSpPr>
          <p:cNvPr id="8" name="スライド番号プレースホルダー 7"/>
          <p:cNvSpPr>
            <a:spLocks noGrp="1"/>
          </p:cNvSpPr>
          <p:nvPr>
            <p:ph type="sldNum" sz="quarter" idx="12"/>
          </p:nvPr>
        </p:nvSpPr>
        <p:spPr/>
        <p:txBody>
          <a:bodyPr/>
          <a:lstStyle/>
          <a:p>
            <a:fld id="{F600FD38-E377-C745-8B30-BB4F676104B6}" type="slidenum">
              <a:rPr kumimoji="1" lang="ja-JP" altLang="en-US" smtClean="0"/>
              <a:t>12</a:t>
            </a:fld>
            <a:endParaRPr kumimoji="1" lang="ja-JP" altLang="en-US"/>
          </a:p>
        </p:txBody>
      </p:sp>
      <p:pic>
        <p:nvPicPr>
          <p:cNvPr id="9" name="図 8" descr="latex-image-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437" y="3273806"/>
            <a:ext cx="4572747" cy="1444786"/>
          </a:xfrm>
          <a:prstGeom prst="rect">
            <a:avLst/>
          </a:prstGeom>
        </p:spPr>
      </p:pic>
      <p:pic>
        <p:nvPicPr>
          <p:cNvPr id="10" name="図 9" descr="latex-image-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437" y="4793297"/>
            <a:ext cx="5348504" cy="616317"/>
          </a:xfrm>
          <a:prstGeom prst="rect">
            <a:avLst/>
          </a:prstGeom>
        </p:spPr>
      </p:pic>
      <p:pic>
        <p:nvPicPr>
          <p:cNvPr id="11" name="図 10" descr="latex-image-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5847" y="5409614"/>
            <a:ext cx="1238625" cy="635192"/>
          </a:xfrm>
          <a:prstGeom prst="rect">
            <a:avLst/>
          </a:prstGeom>
        </p:spPr>
      </p:pic>
    </p:spTree>
    <p:extLst>
      <p:ext uri="{BB962C8B-B14F-4D97-AF65-F5344CB8AC3E}">
        <p14:creationId xmlns:p14="http://schemas.microsoft.com/office/powerpoint/2010/main" val="1545778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組合せ 14"/>
          <p:cNvSpPr/>
          <p:nvPr/>
        </p:nvSpPr>
        <p:spPr>
          <a:xfrm>
            <a:off x="5318340" y="2402330"/>
            <a:ext cx="772371" cy="1230166"/>
          </a:xfrm>
          <a:prstGeom prst="flowChartMerge">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抜出し 15"/>
          <p:cNvSpPr/>
          <p:nvPr/>
        </p:nvSpPr>
        <p:spPr>
          <a:xfrm>
            <a:off x="2909985" y="2402330"/>
            <a:ext cx="875353" cy="1230166"/>
          </a:xfrm>
          <a:prstGeom prst="flowChartExtra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60265" y="83271"/>
            <a:ext cx="8049147" cy="1240883"/>
          </a:xfrm>
        </p:spPr>
        <p:txBody>
          <a:bodyPr>
            <a:normAutofit/>
          </a:bodyPr>
          <a:lstStyle/>
          <a:p>
            <a:pPr algn="l"/>
            <a:r>
              <a:rPr lang="en-US" altLang="ja-JP" sz="4000" dirty="0" smtClean="0"/>
              <a:t>Previous work</a:t>
            </a:r>
            <a:endParaRPr kumimoji="1" lang="ja-JP" altLang="en-US" sz="1400"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a:t>3</a:t>
            </a:r>
            <a:r>
              <a:rPr lang="en-US" altLang="ja-JP" dirty="0" smtClean="0"/>
              <a:t>.My work</a:t>
            </a:r>
            <a:endParaRPr kumimoji="1" lang="ja-JP" altLang="en-US"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13</a:t>
            </a:fld>
            <a:endParaRPr lang="en-US"/>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テキスト ボックス 9"/>
          <p:cNvSpPr txBox="1"/>
          <p:nvPr/>
        </p:nvSpPr>
        <p:spPr>
          <a:xfrm>
            <a:off x="8273038" y="-158771"/>
            <a:ext cx="184666" cy="369332"/>
          </a:xfrm>
          <a:prstGeom prst="rect">
            <a:avLst/>
          </a:prstGeom>
          <a:noFill/>
        </p:spPr>
        <p:txBody>
          <a:bodyPr wrap="none" rtlCol="0">
            <a:spAutoFit/>
          </a:bodyPr>
          <a:lstStyle/>
          <a:p>
            <a:endParaRPr kumimoji="1" lang="ja-JP" altLang="en-US" dirty="0"/>
          </a:p>
        </p:txBody>
      </p:sp>
      <p:sp>
        <p:nvSpPr>
          <p:cNvPr id="12" name="テキスト ボックス 11"/>
          <p:cNvSpPr txBox="1"/>
          <p:nvPr/>
        </p:nvSpPr>
        <p:spPr>
          <a:xfrm>
            <a:off x="457200" y="1093321"/>
            <a:ext cx="2343660" cy="461665"/>
          </a:xfrm>
          <a:prstGeom prst="rect">
            <a:avLst/>
          </a:prstGeom>
          <a:noFill/>
        </p:spPr>
        <p:txBody>
          <a:bodyPr wrap="none" rtlCol="0">
            <a:spAutoFit/>
          </a:bodyPr>
          <a:lstStyle/>
          <a:p>
            <a:r>
              <a:rPr lang="ja-JP" altLang="en-US" sz="2400" dirty="0" smtClean="0"/>
              <a:t>・</a:t>
            </a:r>
            <a:r>
              <a:rPr lang="en-US" altLang="ja-JP" sz="2400" dirty="0" smtClean="0"/>
              <a:t>previous work</a:t>
            </a:r>
            <a:r>
              <a:rPr lang="en-US" altLang="ja-JP" sz="2400" baseline="30000" dirty="0" smtClean="0"/>
              <a:t>[1]</a:t>
            </a:r>
            <a:endParaRPr lang="en-US" altLang="ja-JP" sz="2400" dirty="0"/>
          </a:p>
        </p:txBody>
      </p:sp>
      <p:sp>
        <p:nvSpPr>
          <p:cNvPr id="13" name="テキスト ボックス 12"/>
          <p:cNvSpPr txBox="1"/>
          <p:nvPr/>
        </p:nvSpPr>
        <p:spPr>
          <a:xfrm>
            <a:off x="2927149" y="1224731"/>
            <a:ext cx="5304169" cy="523220"/>
          </a:xfrm>
          <a:prstGeom prst="rect">
            <a:avLst/>
          </a:prstGeom>
          <a:noFill/>
        </p:spPr>
        <p:txBody>
          <a:bodyPr wrap="none" rtlCol="0">
            <a:spAutoFit/>
          </a:bodyPr>
          <a:lstStyle/>
          <a:p>
            <a:r>
              <a:rPr kumimoji="1" lang="en-US" altLang="ja-JP" sz="1400" dirty="0" smtClean="0"/>
              <a:t>[1]</a:t>
            </a:r>
            <a:r>
              <a:rPr kumimoji="1" lang="en-US" altLang="ja-JP" sz="1400" dirty="0" err="1" smtClean="0"/>
              <a:t>Ruiheng</a:t>
            </a:r>
            <a:r>
              <a:rPr kumimoji="1" lang="en-US" altLang="ja-JP" sz="1400" dirty="0" smtClean="0"/>
              <a:t> </a:t>
            </a:r>
            <a:r>
              <a:rPr kumimoji="1" lang="en-US" altLang="ja-JP" sz="1400" dirty="0" err="1"/>
              <a:t>Liu,Lili</a:t>
            </a:r>
            <a:r>
              <a:rPr kumimoji="1" lang="en-US" altLang="ja-JP" sz="1400" dirty="0"/>
              <a:t> </a:t>
            </a:r>
            <a:r>
              <a:rPr kumimoji="1" lang="en-US" altLang="ja-JP" sz="1400" dirty="0" err="1"/>
              <a:t>Xi,Huili</a:t>
            </a:r>
            <a:r>
              <a:rPr kumimoji="1" lang="en-US" altLang="ja-JP" sz="1400" dirty="0"/>
              <a:t> </a:t>
            </a:r>
            <a:r>
              <a:rPr kumimoji="1" lang="en-US" altLang="ja-JP" sz="1400" dirty="0" err="1"/>
              <a:t>Liu,Xun</a:t>
            </a:r>
            <a:r>
              <a:rPr kumimoji="1" lang="en-US" altLang="ja-JP" sz="1400" dirty="0"/>
              <a:t> </a:t>
            </a:r>
            <a:r>
              <a:rPr kumimoji="1" lang="en-US" altLang="ja-JP" sz="1400" dirty="0" err="1"/>
              <a:t>Shi,Wenqing</a:t>
            </a:r>
            <a:r>
              <a:rPr kumimoji="1" lang="en-US" altLang="ja-JP" sz="1400" dirty="0"/>
              <a:t> Zhang and </a:t>
            </a:r>
            <a:r>
              <a:rPr kumimoji="1" lang="en-US" altLang="ja-JP" sz="1400" dirty="0" err="1"/>
              <a:t>Lidong</a:t>
            </a:r>
            <a:r>
              <a:rPr kumimoji="1" lang="en-US" altLang="ja-JP" sz="1400" dirty="0"/>
              <a:t> Chen</a:t>
            </a:r>
          </a:p>
          <a:p>
            <a:r>
              <a:rPr kumimoji="1" lang="en-US" altLang="ja-JP" sz="1400" dirty="0"/>
              <a:t>    Chem.Commun.,2012,48,3818-</a:t>
            </a:r>
            <a:r>
              <a:rPr kumimoji="1" lang="en-US" altLang="ja-JP" sz="1400" dirty="0" smtClean="0"/>
              <a:t>3820</a:t>
            </a:r>
            <a:endParaRPr kumimoji="1" lang="ja-JP" altLang="en-US" sz="1400" dirty="0"/>
          </a:p>
        </p:txBody>
      </p:sp>
      <p:sp>
        <p:nvSpPr>
          <p:cNvPr id="8" name="テキスト ボックス 7"/>
          <p:cNvSpPr txBox="1"/>
          <p:nvPr/>
        </p:nvSpPr>
        <p:spPr>
          <a:xfrm>
            <a:off x="4147495" y="3705985"/>
            <a:ext cx="2235107" cy="369332"/>
          </a:xfrm>
          <a:prstGeom prst="rect">
            <a:avLst/>
          </a:prstGeom>
          <a:noFill/>
        </p:spPr>
        <p:txBody>
          <a:bodyPr wrap="none" rtlCol="0">
            <a:spAutoFit/>
          </a:bodyPr>
          <a:lstStyle/>
          <a:p>
            <a:r>
              <a:rPr kumimoji="1" lang="en-US" altLang="ja-JP" dirty="0" smtClean="0"/>
              <a:t>at  room temperature</a:t>
            </a:r>
            <a:endParaRPr kumimoji="1" lang="ja-JP" altLang="en-US" dirty="0"/>
          </a:p>
        </p:txBody>
      </p:sp>
      <p:pic>
        <p:nvPicPr>
          <p:cNvPr id="18" name="図 17" descr="Z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08" y="4366224"/>
            <a:ext cx="2846346" cy="1968723"/>
          </a:xfrm>
          <a:prstGeom prst="rect">
            <a:avLst/>
          </a:prstGeom>
        </p:spPr>
      </p:pic>
      <p:pic>
        <p:nvPicPr>
          <p:cNvPr id="19" name="図 18" desc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570" y="4369404"/>
            <a:ext cx="2808141" cy="1999015"/>
          </a:xfrm>
          <a:prstGeom prst="rect">
            <a:avLst/>
          </a:prstGeom>
        </p:spPr>
      </p:pic>
      <p:sp>
        <p:nvSpPr>
          <p:cNvPr id="20" name="正方形/長方形 19"/>
          <p:cNvSpPr/>
          <p:nvPr/>
        </p:nvSpPr>
        <p:spPr>
          <a:xfrm rot="16200000">
            <a:off x="4746550" y="5417689"/>
            <a:ext cx="368115" cy="2978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rgbClr val="000000"/>
                </a:solidFill>
              </a:rPr>
              <a:t>S</a:t>
            </a:r>
            <a:endParaRPr kumimoji="1" lang="ja-JP" altLang="en-US" sz="2800" dirty="0">
              <a:solidFill>
                <a:srgbClr val="000000"/>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10580461"/>
              </p:ext>
            </p:extLst>
          </p:nvPr>
        </p:nvGraphicFramePr>
        <p:xfrm>
          <a:off x="560265" y="1859052"/>
          <a:ext cx="6342559" cy="1908509"/>
        </p:xfrm>
        <a:graphic>
          <a:graphicData uri="http://schemas.openxmlformats.org/drawingml/2006/table">
            <a:tbl>
              <a:tblPr firstRow="1" bandRow="1">
                <a:tableStyleId>{2D5ABB26-0587-4C30-8999-92F81FD0307C}</a:tableStyleId>
              </a:tblPr>
              <a:tblGrid>
                <a:gridCol w="2502676"/>
                <a:gridCol w="1703294"/>
                <a:gridCol w="567765"/>
                <a:gridCol w="1568824"/>
              </a:tblGrid>
              <a:tr h="441059">
                <a:tc>
                  <a:txBody>
                    <a:bodyPr/>
                    <a:lstStyle/>
                    <a:p>
                      <a:r>
                        <a:rPr kumimoji="1" lang="en-US" altLang="ja-JP" sz="2000" dirty="0" smtClean="0"/>
                        <a:t>annealing</a:t>
                      </a:r>
                      <a:r>
                        <a:rPr kumimoji="1" lang="en-US" altLang="ja-JP" sz="2000" baseline="0" dirty="0" smtClean="0"/>
                        <a:t> time</a:t>
                      </a:r>
                      <a:endParaRPr kumimoji="1" lang="ja-JP" altLang="en-US" sz="2000" b="0" dirty="0"/>
                    </a:p>
                  </a:txBody>
                  <a:tcPr/>
                </a:tc>
                <a:tc>
                  <a:txBody>
                    <a:bodyPr/>
                    <a:lstStyle/>
                    <a:p>
                      <a:r>
                        <a:rPr kumimoji="1" lang="en-US" altLang="ja-JP" sz="2000" dirty="0" err="1" smtClean="0"/>
                        <a:t>n</a:t>
                      </a:r>
                      <a:r>
                        <a:rPr kumimoji="1" lang="en-US" altLang="ja-JP" sz="2000" baseline="-25000" dirty="0" err="1" smtClean="0"/>
                        <a:t>h</a:t>
                      </a:r>
                      <a:r>
                        <a:rPr kumimoji="1" lang="en-US" altLang="ja-JP" sz="2000" dirty="0" smtClean="0"/>
                        <a:t>(10</a:t>
                      </a:r>
                      <a:r>
                        <a:rPr kumimoji="1" lang="en-US" altLang="ja-JP" sz="2000" baseline="30000" dirty="0" smtClean="0"/>
                        <a:t>18</a:t>
                      </a:r>
                      <a:r>
                        <a:rPr kumimoji="1" lang="en-US" altLang="ja-JP" sz="2000" baseline="0" dirty="0" smtClean="0"/>
                        <a:t> cm</a:t>
                      </a:r>
                      <a:r>
                        <a:rPr kumimoji="1" lang="en-US" altLang="ja-JP" sz="2000" baseline="30000" dirty="0" smtClean="0"/>
                        <a:t>-3</a:t>
                      </a:r>
                      <a:r>
                        <a:rPr kumimoji="1" lang="en-US" altLang="ja-JP" sz="2000" dirty="0" smtClean="0"/>
                        <a:t>)</a:t>
                      </a:r>
                      <a:endParaRPr kumimoji="1" lang="en-US" altLang="ja-JP" sz="2000" b="0" dirty="0" smtClean="0"/>
                    </a:p>
                  </a:txBody>
                  <a:tcPr/>
                </a:tc>
                <a:tc>
                  <a:txBody>
                    <a:bodyPr/>
                    <a:lstStyle/>
                    <a:p>
                      <a:endParaRPr lang="ja-JP" altLang="en-US" sz="1800" dirty="0"/>
                    </a:p>
                  </a:txBody>
                  <a:tcPr/>
                </a:tc>
                <a:tc>
                  <a:txBody>
                    <a:bodyPr/>
                    <a:lstStyle/>
                    <a:p>
                      <a:r>
                        <a:rPr kumimoji="1" lang="en-US" altLang="ja-JP" sz="2000" dirty="0" smtClean="0"/>
                        <a:t>S(μVK</a:t>
                      </a:r>
                      <a:r>
                        <a:rPr kumimoji="1" lang="en-US" altLang="ja-JP" sz="2000" baseline="30000" dirty="0" smtClean="0"/>
                        <a:t>-1</a:t>
                      </a:r>
                      <a:r>
                        <a:rPr kumimoji="1" lang="en-US" altLang="ja-JP" sz="2000" dirty="0" smtClean="0"/>
                        <a:t>)</a:t>
                      </a:r>
                      <a:endParaRPr kumimoji="1" lang="ja-JP" altLang="en-US" sz="2000" b="0" dirty="0"/>
                    </a:p>
                  </a:txBody>
                  <a:tcPr/>
                </a:tc>
              </a:tr>
              <a:tr h="491628">
                <a:tc>
                  <a:txBody>
                    <a:bodyPr/>
                    <a:lstStyle/>
                    <a:p>
                      <a:r>
                        <a:rPr kumimoji="1" lang="en-US" altLang="ja-JP" sz="2000" dirty="0" smtClean="0">
                          <a:solidFill>
                            <a:srgbClr val="0000FF"/>
                          </a:solidFill>
                        </a:rPr>
                        <a:t>▲</a:t>
                      </a:r>
                      <a:r>
                        <a:rPr kumimoji="1" lang="en-US" altLang="ja-JP" sz="2000" dirty="0" smtClean="0">
                          <a:solidFill>
                            <a:schemeClr val="tx1"/>
                          </a:solidFill>
                        </a:rPr>
                        <a:t>1hour</a:t>
                      </a:r>
                      <a:endParaRPr kumimoji="1" lang="ja-JP" altLang="en-US" sz="2000" b="0" dirty="0">
                        <a:solidFill>
                          <a:schemeClr val="tx1"/>
                        </a:solidFill>
                      </a:endParaRPr>
                    </a:p>
                  </a:txBody>
                  <a:tcPr/>
                </a:tc>
                <a:tc>
                  <a:txBody>
                    <a:bodyPr/>
                    <a:lstStyle/>
                    <a:p>
                      <a:r>
                        <a:rPr kumimoji="1" lang="en-US" altLang="ja-JP" sz="2000" dirty="0" smtClean="0"/>
                        <a:t>1.87</a:t>
                      </a:r>
                      <a:endParaRPr kumimoji="1" lang="ja-JP" altLang="en-US" sz="2000" b="0" dirty="0"/>
                    </a:p>
                  </a:txBody>
                  <a:tcPr/>
                </a:tc>
                <a:tc>
                  <a:txBody>
                    <a:bodyPr/>
                    <a:lstStyle/>
                    <a:p>
                      <a:endParaRPr lang="ja-JP" altLang="en-US" sz="1800"/>
                    </a:p>
                  </a:txBody>
                  <a:tcPr/>
                </a:tc>
                <a:tc>
                  <a:txBody>
                    <a:bodyPr/>
                    <a:lstStyle/>
                    <a:p>
                      <a:r>
                        <a:rPr kumimoji="1" lang="en-US" altLang="ja-JP" sz="2000" dirty="0" smtClean="0"/>
                        <a:t> 384</a:t>
                      </a:r>
                      <a:endParaRPr kumimoji="1" lang="ja-JP" altLang="en-US" sz="2000" b="0" dirty="0"/>
                    </a:p>
                  </a:txBody>
                  <a:tcPr/>
                </a:tc>
              </a:tr>
              <a:tr h="457662">
                <a:tc>
                  <a:txBody>
                    <a:bodyPr/>
                    <a:lstStyle/>
                    <a:p>
                      <a:r>
                        <a:rPr kumimoji="1" lang="en-US" altLang="ja-JP" sz="2000" dirty="0" smtClean="0"/>
                        <a:t>■3days</a:t>
                      </a:r>
                      <a:r>
                        <a:rPr kumimoji="1" lang="ja-JP" altLang="en-US" sz="2000" dirty="0" smtClean="0"/>
                        <a:t>　</a:t>
                      </a:r>
                      <a:endParaRPr kumimoji="1" lang="ja-JP" altLang="en-US" sz="2000" b="0" dirty="0"/>
                    </a:p>
                  </a:txBody>
                  <a:tcPr/>
                </a:tc>
                <a:tc>
                  <a:txBody>
                    <a:bodyPr/>
                    <a:lstStyle/>
                    <a:p>
                      <a:r>
                        <a:rPr kumimoji="1" lang="en-US" altLang="ja-JP" sz="2000" dirty="0" smtClean="0"/>
                        <a:t>5.75</a:t>
                      </a:r>
                      <a:endParaRPr kumimoji="1" lang="ja-JP" altLang="en-US" sz="2000" b="0" dirty="0"/>
                    </a:p>
                  </a:txBody>
                  <a:tcPr/>
                </a:tc>
                <a:tc>
                  <a:txBody>
                    <a:bodyPr/>
                    <a:lstStyle/>
                    <a:p>
                      <a:endParaRPr lang="ja-JP" altLang="en-US" sz="1800" dirty="0"/>
                    </a:p>
                  </a:txBody>
                  <a:tcPr/>
                </a:tc>
                <a:tc>
                  <a:txBody>
                    <a:bodyPr/>
                    <a:lstStyle/>
                    <a:p>
                      <a:r>
                        <a:rPr kumimoji="1" lang="en-US" altLang="ja-JP" sz="2000" dirty="0" smtClean="0"/>
                        <a:t> 273</a:t>
                      </a:r>
                      <a:endParaRPr kumimoji="1" lang="ja-JP" altLang="en-US" sz="2000" b="0" dirty="0"/>
                    </a:p>
                  </a:txBody>
                  <a:tcPr/>
                </a:tc>
              </a:tr>
              <a:tr h="518160">
                <a:tc>
                  <a:txBody>
                    <a:bodyPr/>
                    <a:lstStyle/>
                    <a:p>
                      <a:r>
                        <a:rPr kumimoji="1" lang="en-US" altLang="ja-JP" sz="2800" dirty="0" smtClean="0">
                          <a:solidFill>
                            <a:srgbClr val="FF0000"/>
                          </a:solidFill>
                        </a:rPr>
                        <a:t>●</a:t>
                      </a:r>
                      <a:r>
                        <a:rPr kumimoji="1" lang="en-US" altLang="ja-JP" sz="2000" dirty="0" smtClean="0">
                          <a:solidFill>
                            <a:schemeClr val="tx1"/>
                          </a:solidFill>
                        </a:rPr>
                        <a:t>7days</a:t>
                      </a:r>
                      <a:endParaRPr kumimoji="1" lang="ja-JP" altLang="en-US" sz="2000" b="0" dirty="0">
                        <a:solidFill>
                          <a:schemeClr val="tx1"/>
                        </a:solidFill>
                      </a:endParaRPr>
                    </a:p>
                  </a:txBody>
                  <a:tcPr/>
                </a:tc>
                <a:tc>
                  <a:txBody>
                    <a:bodyPr/>
                    <a:lstStyle/>
                    <a:p>
                      <a:r>
                        <a:rPr kumimoji="1" lang="en-US" altLang="ja-JP" sz="2000" dirty="0" smtClean="0"/>
                        <a:t>10.6</a:t>
                      </a:r>
                      <a:endParaRPr kumimoji="1" lang="ja-JP" altLang="en-US" sz="2000" b="0" dirty="0"/>
                    </a:p>
                  </a:txBody>
                  <a:tcPr/>
                </a:tc>
                <a:tc>
                  <a:txBody>
                    <a:bodyPr/>
                    <a:lstStyle/>
                    <a:p>
                      <a:endParaRPr lang="ja-JP" altLang="en-US" sz="1800" dirty="0"/>
                    </a:p>
                  </a:txBody>
                  <a:tcPr/>
                </a:tc>
                <a:tc>
                  <a:txBody>
                    <a:bodyPr/>
                    <a:lstStyle/>
                    <a:p>
                      <a:r>
                        <a:rPr kumimoji="1" lang="en-US" altLang="ja-JP" sz="2000" dirty="0" smtClean="0"/>
                        <a:t> 254</a:t>
                      </a:r>
                      <a:endParaRPr kumimoji="1" lang="ja-JP" altLang="en-US" sz="2000" b="0" dirty="0"/>
                    </a:p>
                  </a:txBody>
                  <a:tcPr/>
                </a:tc>
              </a:tr>
            </a:tbl>
          </a:graphicData>
        </a:graphic>
      </p:graphicFrame>
      <p:sp>
        <p:nvSpPr>
          <p:cNvPr id="5" name="ストライプ矢印 4"/>
          <p:cNvSpPr/>
          <p:nvPr/>
        </p:nvSpPr>
        <p:spPr>
          <a:xfrm rot="5400000">
            <a:off x="7080122" y="2254916"/>
            <a:ext cx="1200284" cy="1554880"/>
          </a:xfrm>
          <a:prstGeom prst="stripedRightArrow">
            <a:avLst>
              <a:gd name="adj1" fmla="val 40244"/>
              <a:gd name="adj2" fmla="val 69714"/>
            </a:avLst>
          </a:prstGeom>
          <a:solidFill>
            <a:srgbClr val="008000">
              <a:alpha val="33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238063" y="2785611"/>
            <a:ext cx="963275" cy="369332"/>
          </a:xfrm>
          <a:prstGeom prst="rect">
            <a:avLst/>
          </a:prstGeom>
          <a:noFill/>
        </p:spPr>
        <p:txBody>
          <a:bodyPr wrap="none" rtlCol="0">
            <a:spAutoFit/>
          </a:bodyPr>
          <a:lstStyle/>
          <a:p>
            <a:r>
              <a:rPr kumimoji="1" lang="en-US" altLang="ja-JP" b="1" dirty="0" smtClean="0"/>
              <a:t>Metallic</a:t>
            </a:r>
            <a:r>
              <a:rPr lang="en-US" altLang="ja-JP" dirty="0" smtClean="0"/>
              <a:t> </a:t>
            </a:r>
            <a:endParaRPr kumimoji="1" lang="ja-JP" altLang="en-US" dirty="0"/>
          </a:p>
        </p:txBody>
      </p:sp>
      <p:sp>
        <p:nvSpPr>
          <p:cNvPr id="3" name="正方形/長方形 2"/>
          <p:cNvSpPr/>
          <p:nvPr/>
        </p:nvSpPr>
        <p:spPr>
          <a:xfrm>
            <a:off x="4781705" y="4366224"/>
            <a:ext cx="3226479" cy="2002195"/>
          </a:xfrm>
          <a:prstGeom prst="rect">
            <a:avLst/>
          </a:prstGeom>
          <a:no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54898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rot="10800000" flipH="1" flipV="1">
            <a:off x="414339" y="1164268"/>
            <a:ext cx="8374558" cy="1289658"/>
          </a:xfrm>
        </p:spPr>
        <p:txBody>
          <a:bodyPr>
            <a:normAutofit/>
          </a:bodyPr>
          <a:lstStyle/>
          <a:p>
            <a:pPr marL="0" indent="0">
              <a:buNone/>
            </a:pPr>
            <a:r>
              <a:rPr lang="en-US" altLang="ja-JP" sz="2000" dirty="0" smtClean="0"/>
              <a:t>  Compare my theoretical result </a:t>
            </a:r>
          </a:p>
          <a:p>
            <a:pPr marL="0" indent="0">
              <a:buNone/>
            </a:pPr>
            <a:r>
              <a:rPr lang="en-US" altLang="ja-JP" sz="2000" dirty="0"/>
              <a:t> </a:t>
            </a:r>
            <a:r>
              <a:rPr lang="en-US" altLang="ja-JP" sz="2000" dirty="0" smtClean="0"/>
              <a:t>              and experimental </a:t>
            </a:r>
            <a:r>
              <a:rPr lang="en-US" altLang="ja-JP" sz="2000" dirty="0" smtClean="0"/>
              <a:t>one</a:t>
            </a:r>
            <a:endParaRPr lang="en-US" altLang="ja-JP" sz="2000"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smtClean="0"/>
              <a:t>3.My work</a:t>
            </a:r>
            <a:endParaRPr kumimoji="1" lang="ja-JP" altLang="en-US" dirty="0"/>
          </a:p>
        </p:txBody>
      </p:sp>
      <p:sp>
        <p:nvSpPr>
          <p:cNvPr id="8" name="タイトル 1"/>
          <p:cNvSpPr txBox="1">
            <a:spLocks/>
          </p:cNvSpPr>
          <p:nvPr/>
        </p:nvSpPr>
        <p:spPr>
          <a:xfrm>
            <a:off x="560265" y="83271"/>
            <a:ext cx="8049147" cy="12408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err="1" smtClean="0"/>
              <a:t>Seebeck</a:t>
            </a:r>
            <a:r>
              <a:rPr lang="en-US" altLang="ja-JP" sz="4000" dirty="0" smtClean="0"/>
              <a:t> coefficient </a:t>
            </a:r>
            <a:endParaRPr lang="ja-JP" altLang="en-US" sz="1400" dirty="0"/>
          </a:p>
        </p:txBody>
      </p:sp>
      <p:sp>
        <p:nvSpPr>
          <p:cNvPr id="11" name="日付プレースホルダー 10"/>
          <p:cNvSpPr>
            <a:spLocks noGrp="1"/>
          </p:cNvSpPr>
          <p:nvPr>
            <p:ph type="dt" sz="half" idx="10"/>
          </p:nvPr>
        </p:nvSpPr>
        <p:spPr/>
        <p:txBody>
          <a:bodyPr/>
          <a:lstStyle/>
          <a:p>
            <a:r>
              <a:rPr kumimoji="1" lang="en-US" altLang="ja-JP" smtClean="0"/>
              <a:t>2014/12/0</a:t>
            </a:r>
            <a:r>
              <a:rPr kumimoji="1" lang="ja-JP" altLang="en-US" smtClean="0"/>
              <a:t>３</a:t>
            </a:r>
            <a:endParaRPr kumimoji="1" lang="ja-JP" altLang="en-US"/>
          </a:p>
        </p:txBody>
      </p:sp>
      <p:sp>
        <p:nvSpPr>
          <p:cNvPr id="12" name="スライド番号プレースホルダー 11"/>
          <p:cNvSpPr>
            <a:spLocks noGrp="1"/>
          </p:cNvSpPr>
          <p:nvPr>
            <p:ph type="sldNum" sz="quarter" idx="12"/>
          </p:nvPr>
        </p:nvSpPr>
        <p:spPr/>
        <p:txBody>
          <a:bodyPr/>
          <a:lstStyle/>
          <a:p>
            <a:fld id="{F600FD38-E377-C745-8B30-BB4F676104B6}" type="slidenum">
              <a:rPr kumimoji="1" lang="ja-JP" altLang="en-US" smtClean="0"/>
              <a:t>14</a:t>
            </a:fld>
            <a:endParaRPr kumimoji="1" lang="ja-JP" altLang="en-US"/>
          </a:p>
        </p:txBody>
      </p:sp>
      <p:sp>
        <p:nvSpPr>
          <p:cNvPr id="15" name="右矢印 14"/>
          <p:cNvSpPr/>
          <p:nvPr/>
        </p:nvSpPr>
        <p:spPr>
          <a:xfrm rot="5400000">
            <a:off x="4370530" y="5181392"/>
            <a:ext cx="406396" cy="597647"/>
          </a:xfrm>
          <a:prstGeom prst="rightArrow">
            <a:avLst/>
          </a:prstGeom>
          <a:solidFill>
            <a:srgbClr val="00009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523449" y="5799923"/>
            <a:ext cx="8239004" cy="400110"/>
          </a:xfrm>
          <a:prstGeom prst="rect">
            <a:avLst/>
          </a:prstGeom>
          <a:noFill/>
          <a:ln>
            <a:solidFill>
              <a:srgbClr val="000090"/>
            </a:solidFill>
          </a:ln>
        </p:spPr>
        <p:txBody>
          <a:bodyPr wrap="none" rtlCol="0">
            <a:spAutoFit/>
          </a:bodyPr>
          <a:lstStyle/>
          <a:p>
            <a:r>
              <a:rPr lang="en-US" altLang="ja-JP" sz="2000" dirty="0" smtClean="0"/>
              <a:t>Calculation result of “annealed for 7days” is different from experimental one. </a:t>
            </a:r>
          </a:p>
        </p:txBody>
      </p:sp>
      <p:pic>
        <p:nvPicPr>
          <p:cNvPr id="18" name="図 17" descr="Chalchopir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951" y="836705"/>
            <a:ext cx="1353937" cy="1574035"/>
          </a:xfrm>
          <a:prstGeom prst="rect">
            <a:avLst/>
          </a:prstGeom>
        </p:spPr>
      </p:pic>
      <p:cxnSp>
        <p:nvCxnSpPr>
          <p:cNvPr id="3" name="直線矢印コネクタ 2"/>
          <p:cNvCxnSpPr/>
          <p:nvPr/>
        </p:nvCxnSpPr>
        <p:spPr>
          <a:xfrm flipV="1">
            <a:off x="7321176" y="1523995"/>
            <a:ext cx="0" cy="7769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7321176" y="2300936"/>
            <a:ext cx="7318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8053007" y="2116270"/>
            <a:ext cx="492443" cy="369332"/>
          </a:xfrm>
          <a:prstGeom prst="rect">
            <a:avLst/>
          </a:prstGeom>
          <a:noFill/>
        </p:spPr>
        <p:txBody>
          <a:bodyPr wrap="none" rtlCol="0">
            <a:spAutoFit/>
          </a:bodyPr>
          <a:lstStyle/>
          <a:p>
            <a:r>
              <a:rPr kumimoji="1" lang="en-US" altLang="ja-JP" dirty="0" err="1" smtClean="0"/>
              <a:t>Sxx</a:t>
            </a:r>
            <a:endParaRPr kumimoji="1" lang="ja-JP" altLang="en-US" dirty="0"/>
          </a:p>
        </p:txBody>
      </p:sp>
      <p:sp>
        <p:nvSpPr>
          <p:cNvPr id="21" name="テキスト ボックス 20"/>
          <p:cNvSpPr txBox="1"/>
          <p:nvPr/>
        </p:nvSpPr>
        <p:spPr>
          <a:xfrm>
            <a:off x="7117888" y="1135524"/>
            <a:ext cx="473094" cy="369332"/>
          </a:xfrm>
          <a:prstGeom prst="rect">
            <a:avLst/>
          </a:prstGeom>
          <a:noFill/>
        </p:spPr>
        <p:txBody>
          <a:bodyPr wrap="none" rtlCol="0">
            <a:spAutoFit/>
          </a:bodyPr>
          <a:lstStyle/>
          <a:p>
            <a:r>
              <a:rPr kumimoji="1" lang="en-US" altLang="ja-JP" dirty="0" err="1" smtClean="0"/>
              <a:t>Szz</a:t>
            </a:r>
            <a:endParaRPr kumimoji="1" lang="ja-JP" altLang="en-US" dirty="0"/>
          </a:p>
        </p:txBody>
      </p:sp>
      <p:graphicFrame>
        <p:nvGraphicFramePr>
          <p:cNvPr id="23" name="表 22"/>
          <p:cNvGraphicFramePr>
            <a:graphicFrameLocks noGrp="1"/>
          </p:cNvGraphicFramePr>
          <p:nvPr>
            <p:extLst>
              <p:ext uri="{D42A27DB-BD31-4B8C-83A1-F6EECF244321}">
                <p14:modId xmlns:p14="http://schemas.microsoft.com/office/powerpoint/2010/main" val="4150593539"/>
              </p:ext>
            </p:extLst>
          </p:nvPr>
        </p:nvGraphicFramePr>
        <p:xfrm>
          <a:off x="1549522" y="2836100"/>
          <a:ext cx="3763964" cy="2325520"/>
        </p:xfrm>
        <a:graphic>
          <a:graphicData uri="http://schemas.openxmlformats.org/drawingml/2006/table">
            <a:tbl>
              <a:tblPr firstRow="1" bandRow="1">
                <a:tableStyleId>{2D5ABB26-0587-4C30-8999-92F81FD0307C}</a:tableStyleId>
              </a:tblPr>
              <a:tblGrid>
                <a:gridCol w="1276764"/>
                <a:gridCol w="1056861"/>
                <a:gridCol w="1430339"/>
              </a:tblGrid>
              <a:tr h="713080">
                <a:tc>
                  <a:txBody>
                    <a:bodyPr/>
                    <a:lstStyle/>
                    <a:p>
                      <a:r>
                        <a:rPr kumimoji="1" lang="en-US" altLang="ja-JP" sz="2000" dirty="0" smtClean="0"/>
                        <a:t>annealing</a:t>
                      </a:r>
                      <a:r>
                        <a:rPr kumimoji="1" lang="en-US" altLang="ja-JP" sz="2000" baseline="0" dirty="0" smtClean="0"/>
                        <a:t> </a:t>
                      </a:r>
                      <a:endParaRPr kumimoji="1" lang="en-US" altLang="ja-JP" sz="2000" baseline="0" dirty="0" smtClean="0"/>
                    </a:p>
                    <a:p>
                      <a:r>
                        <a:rPr kumimoji="1" lang="en-US" altLang="ja-JP" sz="2000" baseline="0" dirty="0" smtClean="0"/>
                        <a:t>time</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2000" dirty="0" err="1" smtClean="0"/>
                        <a:t>n</a:t>
                      </a:r>
                      <a:r>
                        <a:rPr kumimoji="1" lang="en-US" altLang="ja-JP" sz="2000" baseline="-25000" dirty="0" err="1" smtClean="0"/>
                        <a:t>h</a:t>
                      </a:r>
                      <a:endParaRPr kumimoji="1" lang="en-US" altLang="ja-JP" sz="2000" baseline="-25000" dirty="0" smtClean="0"/>
                    </a:p>
                    <a:p>
                      <a:r>
                        <a:rPr kumimoji="1" lang="en-US" altLang="ja-JP" sz="1600" dirty="0" smtClean="0"/>
                        <a:t>(</a:t>
                      </a:r>
                      <a:r>
                        <a:rPr kumimoji="1" lang="en-US" altLang="ja-JP" sz="1600" dirty="0" smtClean="0"/>
                        <a:t>10</a:t>
                      </a:r>
                      <a:r>
                        <a:rPr kumimoji="1" lang="en-US" altLang="ja-JP" sz="1600" baseline="30000" dirty="0" smtClean="0"/>
                        <a:t>18</a:t>
                      </a:r>
                      <a:r>
                        <a:rPr kumimoji="1" lang="en-US" altLang="ja-JP" sz="1600" baseline="0" dirty="0" smtClean="0"/>
                        <a:t> cm</a:t>
                      </a:r>
                      <a:r>
                        <a:rPr kumimoji="1" lang="en-US" altLang="ja-JP" sz="1600" baseline="30000" dirty="0" smtClean="0"/>
                        <a:t>-3</a:t>
                      </a:r>
                      <a:r>
                        <a:rPr kumimoji="1" lang="en-US" altLang="ja-JP" sz="1600" dirty="0" smtClean="0"/>
                        <a:t>)</a:t>
                      </a:r>
                      <a:endParaRPr kumimoji="1" lang="en-US" altLang="ja-JP" sz="1600" b="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2000" dirty="0" err="1" smtClean="0"/>
                        <a:t>Smax</a:t>
                      </a:r>
                      <a:endParaRPr kumimoji="1" lang="en-US" altLang="ja-JP" sz="2000" dirty="0" smtClean="0"/>
                    </a:p>
                    <a:p>
                      <a:r>
                        <a:rPr kumimoji="1" lang="en-US" altLang="ja-JP" sz="1600" dirty="0" smtClean="0"/>
                        <a:t>(experimental)</a:t>
                      </a:r>
                      <a:endParaRPr kumimoji="1" lang="ja-JP" alt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0702">
                <a:tc>
                  <a:txBody>
                    <a:bodyPr/>
                    <a:lstStyle/>
                    <a:p>
                      <a:r>
                        <a:rPr kumimoji="1" lang="en-US" altLang="ja-JP" sz="2000" dirty="0" smtClean="0">
                          <a:solidFill>
                            <a:srgbClr val="0000FF"/>
                          </a:solidFill>
                        </a:rPr>
                        <a:t>▲</a:t>
                      </a:r>
                      <a:r>
                        <a:rPr kumimoji="1" lang="en-US" altLang="ja-JP" sz="2000" dirty="0" smtClean="0">
                          <a:solidFill>
                            <a:schemeClr val="tx1"/>
                          </a:solidFill>
                        </a:rPr>
                        <a:t>1hour</a:t>
                      </a:r>
                      <a:endParaRPr kumimoji="1" lang="ja-JP" alt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r>
                        <a:rPr kumimoji="1" lang="en-US" altLang="ja-JP" sz="2000" dirty="0" smtClean="0"/>
                        <a:t>1.87</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r>
                        <a:rPr lang="en-US" altLang="ja-JP" dirty="0" smtClean="0"/>
                        <a:t>414.3(500K)</a:t>
                      </a:r>
                      <a:endParaRPr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50702">
                <a:tc>
                  <a:txBody>
                    <a:bodyPr/>
                    <a:lstStyle/>
                    <a:p>
                      <a:r>
                        <a:rPr kumimoji="1" lang="en-US" altLang="ja-JP" sz="2000" dirty="0" smtClean="0"/>
                        <a:t>■3days</a:t>
                      </a:r>
                      <a:r>
                        <a:rPr kumimoji="1" lang="ja-JP" altLang="en-US" sz="2000" dirty="0" smtClean="0"/>
                        <a:t>　</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2000" dirty="0" smtClean="0"/>
                        <a:t>5.75</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ja-JP" dirty="0" smtClean="0"/>
                        <a:t>337.7(550K)</a:t>
                      </a:r>
                      <a:endParaRPr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11036">
                <a:tc>
                  <a:txBody>
                    <a:bodyPr/>
                    <a:lstStyle/>
                    <a:p>
                      <a:r>
                        <a:rPr kumimoji="1" lang="en-US" altLang="ja-JP" sz="2400" dirty="0" smtClean="0">
                          <a:solidFill>
                            <a:srgbClr val="FF0000"/>
                          </a:solidFill>
                        </a:rPr>
                        <a:t>●</a:t>
                      </a:r>
                      <a:r>
                        <a:rPr kumimoji="1" lang="en-US" altLang="ja-JP" sz="2000" dirty="0" smtClean="0">
                          <a:solidFill>
                            <a:schemeClr val="tx1"/>
                          </a:solidFill>
                        </a:rPr>
                        <a:t>7days</a:t>
                      </a:r>
                      <a:endParaRPr kumimoji="1" lang="ja-JP" alt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r>
                        <a:rPr kumimoji="1" lang="en-US" altLang="ja-JP" sz="2000" dirty="0" smtClean="0"/>
                        <a:t>10.6</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r>
                        <a:rPr lang="en-US" altLang="ja-JP" dirty="0" smtClean="0"/>
                        <a:t>307.8(600K)</a:t>
                      </a:r>
                      <a:endParaRPr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383161021"/>
              </p:ext>
            </p:extLst>
          </p:nvPr>
        </p:nvGraphicFramePr>
        <p:xfrm>
          <a:off x="5353932" y="2836100"/>
          <a:ext cx="2897815" cy="2325520"/>
        </p:xfrm>
        <a:graphic>
          <a:graphicData uri="http://schemas.openxmlformats.org/drawingml/2006/table">
            <a:tbl>
              <a:tblPr firstRow="1" bandRow="1">
                <a:tableStyleId>{2D5ABB26-0587-4C30-8999-92F81FD0307C}</a:tableStyleId>
              </a:tblPr>
              <a:tblGrid>
                <a:gridCol w="1441872"/>
                <a:gridCol w="1455943"/>
              </a:tblGrid>
              <a:tr h="713080">
                <a:tc>
                  <a:txBody>
                    <a:bodyPr/>
                    <a:lstStyle/>
                    <a:p>
                      <a:r>
                        <a:rPr kumimoji="1" lang="en-US" altLang="ja-JP" sz="2000" b="0" dirty="0" err="1" smtClean="0"/>
                        <a:t>Smax</a:t>
                      </a:r>
                      <a:endParaRPr kumimoji="1" lang="en-US" altLang="ja-JP" sz="2000" b="0" dirty="0" smtClean="0"/>
                    </a:p>
                    <a:p>
                      <a:r>
                        <a:rPr kumimoji="1" lang="en-US" altLang="ja-JP" sz="1600" b="0" dirty="0" smtClean="0"/>
                        <a:t>(</a:t>
                      </a:r>
                      <a:r>
                        <a:rPr kumimoji="1" lang="en-US" altLang="ja-JP" sz="1600" b="0" dirty="0" err="1" smtClean="0"/>
                        <a:t>calc</a:t>
                      </a:r>
                      <a:r>
                        <a:rPr kumimoji="1" lang="en-US" altLang="ja-JP" sz="1600" b="0" dirty="0" smtClean="0"/>
                        <a:t> </a:t>
                      </a:r>
                      <a:r>
                        <a:rPr kumimoji="1" lang="en-US" altLang="ja-JP" sz="1600" b="0" dirty="0" err="1" smtClean="0"/>
                        <a:t>Sxx</a:t>
                      </a:r>
                      <a:r>
                        <a:rPr kumimoji="1" lang="en-US" altLang="ja-JP" sz="1600" b="0" dirty="0" smtClean="0"/>
                        <a:t>)</a:t>
                      </a:r>
                      <a:endParaRPr kumimoji="1" lang="ja-JP" alt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2000" b="0" dirty="0" err="1" smtClean="0"/>
                        <a:t>Smax</a:t>
                      </a:r>
                      <a:endParaRPr kumimoji="1" lang="en-US" altLang="ja-JP" sz="2000" b="0" dirty="0" smtClean="0"/>
                    </a:p>
                    <a:p>
                      <a:r>
                        <a:rPr kumimoji="1" lang="en-US" altLang="ja-JP" sz="1600" b="0" dirty="0" smtClean="0"/>
                        <a:t>(</a:t>
                      </a:r>
                      <a:r>
                        <a:rPr kumimoji="1" lang="en-US" altLang="ja-JP" sz="1600" b="0" dirty="0" err="1" smtClean="0"/>
                        <a:t>calc-Szz</a:t>
                      </a:r>
                      <a:r>
                        <a:rPr kumimoji="1" lang="en-US" altLang="ja-JP" sz="1600" b="0" dirty="0" smtClean="0"/>
                        <a:t>)</a:t>
                      </a:r>
                      <a:endParaRPr kumimoji="1" lang="ja-JP" alt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0702">
                <a:tc>
                  <a:txBody>
                    <a:bodyPr/>
                    <a:lstStyle/>
                    <a:p>
                      <a:r>
                        <a:rPr kumimoji="1" lang="en-US" altLang="ja-JP" sz="2000" b="0" dirty="0" smtClean="0"/>
                        <a:t>498.2(450K)</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r>
                        <a:rPr kumimoji="1" lang="en-US" altLang="ja-JP" sz="2000" b="0" dirty="0" smtClean="0"/>
                        <a:t>487.0(450K)</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50702">
                <a:tc>
                  <a:txBody>
                    <a:bodyPr/>
                    <a:lstStyle/>
                    <a:p>
                      <a:r>
                        <a:rPr kumimoji="1" lang="en-US" altLang="ja-JP" sz="2000" b="0" dirty="0" smtClean="0"/>
                        <a:t>438.4(650K)</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2000" b="0" dirty="0" smtClean="0"/>
                        <a:t>424.6(600K)</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11036">
                <a:tc>
                  <a:txBody>
                    <a:bodyPr/>
                    <a:lstStyle/>
                    <a:p>
                      <a:r>
                        <a:rPr kumimoji="1" lang="en-US" altLang="ja-JP" sz="2000" b="0" baseline="0" dirty="0" smtClean="0"/>
                        <a:t>           </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r>
                        <a:rPr kumimoji="1" lang="ja-JP" altLang="en-US" sz="2000" b="0" dirty="0" smtClean="0"/>
                        <a:t>　　　</a:t>
                      </a:r>
                      <a:r>
                        <a:rPr kumimoji="1" lang="en-US" altLang="ja-JP" sz="2000" b="0" baseline="0" dirty="0" smtClean="0"/>
                        <a:t> </a:t>
                      </a:r>
                      <a:r>
                        <a:rPr kumimoji="1" lang="en-US" altLang="ja-JP" sz="2000" b="0" dirty="0" smtClean="0"/>
                        <a:t> </a:t>
                      </a:r>
                      <a:endParaRPr kumimoji="1" lang="ja-JP" alt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377068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5"/>
            <a:ext cx="8049147" cy="1240883"/>
          </a:xfrm>
        </p:spPr>
        <p:txBody>
          <a:bodyPr/>
          <a:lstStyle/>
          <a:p>
            <a:pPr algn="l"/>
            <a:r>
              <a:rPr lang="en-US" altLang="ja-JP" sz="4000" dirty="0"/>
              <a:t>Electronic Structure of CuInTe</a:t>
            </a:r>
            <a:r>
              <a:rPr lang="en-US" altLang="ja-JP" sz="4000" baseline="-25000" dirty="0"/>
              <a:t>2</a:t>
            </a:r>
            <a:endParaRPr kumimoji="1" lang="ja-JP" altLang="en-US" sz="1400" dirty="0"/>
          </a:p>
        </p:txBody>
      </p:sp>
      <p:sp>
        <p:nvSpPr>
          <p:cNvPr id="10" name="コンテンツ プレースホルダー 9"/>
          <p:cNvSpPr>
            <a:spLocks noGrp="1"/>
          </p:cNvSpPr>
          <p:nvPr>
            <p:ph idx="1"/>
          </p:nvPr>
        </p:nvSpPr>
        <p:spPr>
          <a:xfrm rot="10800000" flipH="1" flipV="1">
            <a:off x="463300" y="1555321"/>
            <a:ext cx="1680796" cy="45719"/>
          </a:xfrm>
        </p:spPr>
        <p:txBody>
          <a:bodyPr>
            <a:normAutofit fontScale="25000" lnSpcReduction="20000"/>
          </a:bodyPr>
          <a:lstStyle/>
          <a:p>
            <a:pPr marL="0" indent="0">
              <a:spcBef>
                <a:spcPts val="600"/>
              </a:spcBef>
              <a:buNone/>
            </a:pPr>
            <a:endParaRPr lang="en-US" altLang="ja-JP" dirty="0"/>
          </a:p>
          <a:p>
            <a:pPr marL="0" indent="0">
              <a:buNone/>
            </a:pPr>
            <a:endParaRPr lang="en-US" altLang="ja-JP"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a:t>3</a:t>
            </a:r>
            <a:r>
              <a:rPr lang="en-US" altLang="ja-JP" dirty="0" smtClean="0"/>
              <a:t>.My work</a:t>
            </a:r>
            <a:endParaRPr kumimoji="1" lang="ja-JP" altLang="en-US" dirty="0"/>
          </a:p>
        </p:txBody>
      </p:sp>
      <p:sp>
        <p:nvSpPr>
          <p:cNvPr id="21" name="右中かっこ 20"/>
          <p:cNvSpPr/>
          <p:nvPr/>
        </p:nvSpPr>
        <p:spPr>
          <a:xfrm>
            <a:off x="6474903" y="3098087"/>
            <a:ext cx="185064" cy="790533"/>
          </a:xfrm>
          <a:prstGeom prst="rightBrac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右中かっこ 21"/>
          <p:cNvSpPr/>
          <p:nvPr/>
        </p:nvSpPr>
        <p:spPr>
          <a:xfrm>
            <a:off x="6476106" y="4436534"/>
            <a:ext cx="149404" cy="429195"/>
          </a:xfrm>
          <a:prstGeom prst="rightBrac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657906" y="3247322"/>
            <a:ext cx="2098125" cy="400110"/>
          </a:xfrm>
          <a:prstGeom prst="rect">
            <a:avLst/>
          </a:prstGeom>
          <a:noFill/>
          <a:ln>
            <a:solidFill>
              <a:schemeClr val="accent3">
                <a:lumMod val="75000"/>
              </a:schemeClr>
            </a:solidFill>
          </a:ln>
        </p:spPr>
        <p:txBody>
          <a:bodyPr wrap="none" rtlCol="0">
            <a:spAutoFit/>
          </a:bodyPr>
          <a:lstStyle/>
          <a:p>
            <a:r>
              <a:rPr kumimoji="1" lang="en-US" altLang="ja-JP" sz="2000" dirty="0"/>
              <a:t>a</a:t>
            </a:r>
            <a:r>
              <a:rPr kumimoji="1" lang="en-US" altLang="ja-JP" sz="2000" dirty="0" smtClean="0"/>
              <a:t>nti-bonding state</a:t>
            </a:r>
            <a:endParaRPr kumimoji="1" lang="ja-JP" altLang="en-US" sz="2000" dirty="0"/>
          </a:p>
        </p:txBody>
      </p:sp>
      <p:sp>
        <p:nvSpPr>
          <p:cNvPr id="13" name="テキスト ボックス 12"/>
          <p:cNvSpPr txBox="1"/>
          <p:nvPr/>
        </p:nvSpPr>
        <p:spPr>
          <a:xfrm>
            <a:off x="6640971" y="4459384"/>
            <a:ext cx="1619103" cy="400110"/>
          </a:xfrm>
          <a:prstGeom prst="rect">
            <a:avLst/>
          </a:prstGeom>
          <a:noFill/>
          <a:ln>
            <a:solidFill>
              <a:schemeClr val="tx2">
                <a:lumMod val="50000"/>
              </a:schemeClr>
            </a:solidFill>
          </a:ln>
        </p:spPr>
        <p:txBody>
          <a:bodyPr wrap="none" rtlCol="0">
            <a:spAutoFit/>
          </a:bodyPr>
          <a:lstStyle/>
          <a:p>
            <a:r>
              <a:rPr kumimoji="1" lang="en-US" altLang="ja-JP" sz="2000" dirty="0"/>
              <a:t>b</a:t>
            </a:r>
            <a:r>
              <a:rPr kumimoji="1" lang="en-US" altLang="ja-JP" sz="2000" dirty="0" smtClean="0"/>
              <a:t>onding state</a:t>
            </a:r>
            <a:endParaRPr kumimoji="1" lang="ja-JP" altLang="en-US" sz="2000" dirty="0"/>
          </a:p>
        </p:txBody>
      </p:sp>
      <p:pic>
        <p:nvPicPr>
          <p:cNvPr id="18" name="図 17" descr="b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40" y="1335178"/>
            <a:ext cx="6334201" cy="4991377"/>
          </a:xfrm>
          <a:prstGeom prst="rect">
            <a:avLst/>
          </a:prstGeom>
        </p:spPr>
      </p:pic>
      <p:sp>
        <p:nvSpPr>
          <p:cNvPr id="20" name="右中かっこ 19"/>
          <p:cNvSpPr/>
          <p:nvPr/>
        </p:nvSpPr>
        <p:spPr>
          <a:xfrm>
            <a:off x="6476109" y="3977756"/>
            <a:ext cx="149404" cy="390177"/>
          </a:xfrm>
          <a:prstGeom prst="rightBrac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6642606" y="3947230"/>
            <a:ext cx="2102383" cy="400110"/>
          </a:xfrm>
          <a:prstGeom prst="rect">
            <a:avLst/>
          </a:prstGeom>
          <a:noFill/>
          <a:ln>
            <a:solidFill>
              <a:schemeClr val="accent5">
                <a:lumMod val="75000"/>
              </a:schemeClr>
            </a:solidFill>
          </a:ln>
        </p:spPr>
        <p:txBody>
          <a:bodyPr wrap="none" rtlCol="0">
            <a:spAutoFit/>
          </a:bodyPr>
          <a:lstStyle/>
          <a:p>
            <a:r>
              <a:rPr kumimoji="1" lang="en-US" altLang="ja-JP" sz="2000" dirty="0" smtClean="0"/>
              <a:t>non-bonding state</a:t>
            </a:r>
            <a:endParaRPr kumimoji="1" lang="ja-JP" altLang="en-US" sz="20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15</a:t>
            </a:fld>
            <a:endParaRPr lang="en-US"/>
          </a:p>
        </p:txBody>
      </p:sp>
      <p:sp>
        <p:nvSpPr>
          <p:cNvPr id="7" name="日付プレースホルダー 6"/>
          <p:cNvSpPr>
            <a:spLocks noGrp="1"/>
          </p:cNvSpPr>
          <p:nvPr>
            <p:ph type="dt" sz="half" idx="10"/>
          </p:nvPr>
        </p:nvSpPr>
        <p:spPr/>
        <p:txBody>
          <a:bodyPr/>
          <a:lstStyle/>
          <a:p>
            <a:r>
              <a:rPr lang="en-US" altLang="ja-JP" smtClean="0"/>
              <a:t>2014/12/0</a:t>
            </a:r>
            <a:r>
              <a:rPr lang="ja-JP" altLang="en-US" smtClean="0"/>
              <a:t>３</a:t>
            </a:r>
            <a:endParaRPr lang="en-US"/>
          </a:p>
        </p:txBody>
      </p:sp>
      <p:pic>
        <p:nvPicPr>
          <p:cNvPr id="14" name="図 13" descr="Chalchopir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766" y="996944"/>
            <a:ext cx="1831484" cy="2129213"/>
          </a:xfrm>
          <a:prstGeom prst="rect">
            <a:avLst/>
          </a:prstGeom>
        </p:spPr>
      </p:pic>
      <p:pic>
        <p:nvPicPr>
          <p:cNvPr id="17" name="図 16" descr="brzon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575" y="4953000"/>
            <a:ext cx="1956619" cy="1712043"/>
          </a:xfrm>
          <a:prstGeom prst="rect">
            <a:avLst/>
          </a:prstGeom>
        </p:spPr>
      </p:pic>
    </p:spTree>
    <p:extLst>
      <p:ext uri="{BB962C8B-B14F-4D97-AF65-F5344CB8AC3E}">
        <p14:creationId xmlns:p14="http://schemas.microsoft.com/office/powerpoint/2010/main" val="310434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5"/>
            <a:ext cx="8049147" cy="1240883"/>
          </a:xfrm>
        </p:spPr>
        <p:txBody>
          <a:bodyPr/>
          <a:lstStyle/>
          <a:p>
            <a:pPr algn="l"/>
            <a:r>
              <a:rPr lang="en-US" altLang="ja-JP" sz="4000" dirty="0"/>
              <a:t>Electronic Structure of CuInTe</a:t>
            </a:r>
            <a:r>
              <a:rPr lang="en-US" altLang="ja-JP" sz="4000" baseline="-25000" dirty="0"/>
              <a:t>2</a:t>
            </a:r>
            <a:endParaRPr kumimoji="1" lang="ja-JP" altLang="en-US" sz="1400" dirty="0"/>
          </a:p>
        </p:txBody>
      </p:sp>
      <p:sp>
        <p:nvSpPr>
          <p:cNvPr id="10" name="コンテンツ プレースホルダー 9"/>
          <p:cNvSpPr>
            <a:spLocks noGrp="1"/>
          </p:cNvSpPr>
          <p:nvPr>
            <p:ph idx="1"/>
          </p:nvPr>
        </p:nvSpPr>
        <p:spPr>
          <a:xfrm rot="10800000" flipH="1" flipV="1">
            <a:off x="574425" y="1618821"/>
            <a:ext cx="1680796" cy="45719"/>
          </a:xfrm>
        </p:spPr>
        <p:txBody>
          <a:bodyPr>
            <a:normAutofit fontScale="25000" lnSpcReduction="20000"/>
          </a:bodyPr>
          <a:lstStyle/>
          <a:p>
            <a:pPr marL="0" indent="0">
              <a:spcBef>
                <a:spcPts val="600"/>
              </a:spcBef>
              <a:buNone/>
            </a:pPr>
            <a:endParaRPr lang="en-US" altLang="ja-JP" dirty="0"/>
          </a:p>
          <a:p>
            <a:pPr marL="0" indent="0">
              <a:buNone/>
            </a:pPr>
            <a:endParaRPr lang="en-US" altLang="ja-JP" dirty="0"/>
          </a:p>
        </p:txBody>
      </p:sp>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a:t>3</a:t>
            </a:r>
            <a:r>
              <a:rPr lang="en-US" altLang="ja-JP" dirty="0" smtClean="0"/>
              <a:t>.My work</a:t>
            </a:r>
            <a:endParaRPr kumimoji="1" lang="ja-JP" altLang="en-US" dirty="0"/>
          </a:p>
        </p:txBody>
      </p:sp>
      <p:pic>
        <p:nvPicPr>
          <p:cNvPr id="18" name="図 17" descr="b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40" y="1335178"/>
            <a:ext cx="6334201" cy="4991377"/>
          </a:xfrm>
          <a:prstGeom prst="rect">
            <a:avLst/>
          </a:prstGeom>
        </p:spPr>
      </p:pic>
      <p:sp>
        <p:nvSpPr>
          <p:cNvPr id="3" name="スライド番号プレースホルダー 2"/>
          <p:cNvSpPr>
            <a:spLocks noGrp="1"/>
          </p:cNvSpPr>
          <p:nvPr>
            <p:ph type="sldNum" sz="quarter" idx="12"/>
          </p:nvPr>
        </p:nvSpPr>
        <p:spPr/>
        <p:txBody>
          <a:bodyPr/>
          <a:lstStyle/>
          <a:p>
            <a:fld id="{B9D2C864-9362-43C7-A136-D9C41D93A96D}" type="slidenum">
              <a:rPr lang="en-US" smtClean="0"/>
              <a:t>16</a:t>
            </a:fld>
            <a:endParaRPr lang="en-US"/>
          </a:p>
        </p:txBody>
      </p:sp>
      <p:sp>
        <p:nvSpPr>
          <p:cNvPr id="7" name="日付プレースホルダー 6"/>
          <p:cNvSpPr>
            <a:spLocks noGrp="1"/>
          </p:cNvSpPr>
          <p:nvPr>
            <p:ph type="dt" sz="half" idx="10"/>
          </p:nvPr>
        </p:nvSpPr>
        <p:spPr/>
        <p:txBody>
          <a:bodyPr/>
          <a:lstStyle/>
          <a:p>
            <a:r>
              <a:rPr lang="en-US" altLang="ja-JP" smtClean="0"/>
              <a:t>2014/12/0</a:t>
            </a:r>
            <a:r>
              <a:rPr lang="ja-JP" altLang="en-US" smtClean="0"/>
              <a:t>３</a:t>
            </a:r>
            <a:endParaRPr lang="en-US"/>
          </a:p>
        </p:txBody>
      </p:sp>
      <p:sp>
        <p:nvSpPr>
          <p:cNvPr id="6" name="環状矢印 5"/>
          <p:cNvSpPr/>
          <p:nvPr/>
        </p:nvSpPr>
        <p:spPr>
          <a:xfrm>
            <a:off x="3562142" y="1282694"/>
            <a:ext cx="4580799" cy="4222283"/>
          </a:xfrm>
          <a:prstGeom prst="circularArrow">
            <a:avLst>
              <a:gd name="adj1" fmla="val 4747"/>
              <a:gd name="adj2" fmla="val 1545885"/>
              <a:gd name="adj3" fmla="val 20057517"/>
              <a:gd name="adj4" fmla="val 11214472"/>
              <a:gd name="adj5" fmla="val 12512"/>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円/楕円 7"/>
          <p:cNvSpPr/>
          <p:nvPr/>
        </p:nvSpPr>
        <p:spPr>
          <a:xfrm>
            <a:off x="7336404" y="3451412"/>
            <a:ext cx="806537" cy="806823"/>
          </a:xfrm>
          <a:prstGeom prst="ellipse">
            <a:avLst/>
          </a:prstGeom>
          <a:solidFill>
            <a:srgbClr val="FF0000">
              <a:alpha val="24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solidFill>
                  <a:schemeClr val="tx1"/>
                </a:solidFill>
              </a:rPr>
              <a:t>Cu</a:t>
            </a:r>
            <a:endParaRPr kumimoji="1" lang="ja-JP" altLang="en-US" sz="2800" dirty="0">
              <a:solidFill>
                <a:schemeClr val="tx1"/>
              </a:solidFill>
            </a:endParaRPr>
          </a:p>
        </p:txBody>
      </p:sp>
      <p:sp>
        <p:nvSpPr>
          <p:cNvPr id="9" name="テキスト ボックス 8"/>
          <p:cNvSpPr txBox="1"/>
          <p:nvPr/>
        </p:nvSpPr>
        <p:spPr>
          <a:xfrm>
            <a:off x="6813115" y="4586941"/>
            <a:ext cx="2076209" cy="707886"/>
          </a:xfrm>
          <a:prstGeom prst="rect">
            <a:avLst/>
          </a:prstGeom>
          <a:noFill/>
          <a:ln>
            <a:solidFill>
              <a:srgbClr val="000090"/>
            </a:solidFill>
          </a:ln>
        </p:spPr>
        <p:txBody>
          <a:bodyPr wrap="none" rtlCol="0">
            <a:spAutoFit/>
          </a:bodyPr>
          <a:lstStyle/>
          <a:p>
            <a:r>
              <a:rPr kumimoji="1" lang="en-US" altLang="ja-JP" sz="2000" dirty="0" smtClean="0"/>
              <a:t>It is easy to create </a:t>
            </a:r>
          </a:p>
          <a:p>
            <a:r>
              <a:rPr kumimoji="1" lang="en-US" altLang="ja-JP" sz="2000" dirty="0" smtClean="0"/>
              <a:t>Cu-vacancy</a:t>
            </a:r>
            <a:endParaRPr kumimoji="1" lang="ja-JP" altLang="en-US" sz="2000" dirty="0"/>
          </a:p>
        </p:txBody>
      </p:sp>
    </p:spTree>
    <p:extLst>
      <p:ext uri="{BB962C8B-B14F-4D97-AF65-F5344CB8AC3E}">
        <p14:creationId xmlns:p14="http://schemas.microsoft.com/office/powerpoint/2010/main" val="180882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22080" y="157794"/>
            <a:ext cx="1186104" cy="369332"/>
          </a:xfrm>
          <a:prstGeom prst="rect">
            <a:avLst/>
          </a:prstGeom>
          <a:noFill/>
        </p:spPr>
        <p:txBody>
          <a:bodyPr wrap="none" rtlCol="0">
            <a:spAutoFit/>
          </a:bodyPr>
          <a:lstStyle/>
          <a:p>
            <a:r>
              <a:rPr lang="en-US" altLang="ja-JP" dirty="0" smtClean="0"/>
              <a:t>3.My work</a:t>
            </a:r>
            <a:endParaRPr kumimoji="1" lang="ja-JP" altLang="en-US" dirty="0"/>
          </a:p>
        </p:txBody>
      </p:sp>
      <p:sp>
        <p:nvSpPr>
          <p:cNvPr id="8" name="タイトル 1"/>
          <p:cNvSpPr txBox="1">
            <a:spLocks/>
          </p:cNvSpPr>
          <p:nvPr/>
        </p:nvSpPr>
        <p:spPr>
          <a:xfrm>
            <a:off x="560265" y="83271"/>
            <a:ext cx="8049147" cy="12408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smtClean="0"/>
              <a:t>Discussion</a:t>
            </a:r>
            <a:endParaRPr lang="ja-JP" altLang="en-US" sz="1400" dirty="0"/>
          </a:p>
        </p:txBody>
      </p:sp>
      <p:sp>
        <p:nvSpPr>
          <p:cNvPr id="11" name="日付プレースホルダー 10"/>
          <p:cNvSpPr>
            <a:spLocks noGrp="1"/>
          </p:cNvSpPr>
          <p:nvPr>
            <p:ph type="dt" sz="half" idx="10"/>
          </p:nvPr>
        </p:nvSpPr>
        <p:spPr/>
        <p:txBody>
          <a:bodyPr/>
          <a:lstStyle/>
          <a:p>
            <a:r>
              <a:rPr kumimoji="1" lang="en-US" altLang="ja-JP" smtClean="0"/>
              <a:t>2014/12/0</a:t>
            </a:r>
            <a:r>
              <a:rPr kumimoji="1" lang="ja-JP" altLang="en-US" smtClean="0"/>
              <a:t>３</a:t>
            </a:r>
            <a:endParaRPr kumimoji="1" lang="ja-JP" altLang="en-US"/>
          </a:p>
        </p:txBody>
      </p:sp>
      <p:sp>
        <p:nvSpPr>
          <p:cNvPr id="12" name="スライド番号プレースホルダー 11"/>
          <p:cNvSpPr>
            <a:spLocks noGrp="1"/>
          </p:cNvSpPr>
          <p:nvPr>
            <p:ph type="sldNum" sz="quarter" idx="12"/>
          </p:nvPr>
        </p:nvSpPr>
        <p:spPr/>
        <p:txBody>
          <a:bodyPr/>
          <a:lstStyle/>
          <a:p>
            <a:fld id="{F600FD38-E377-C745-8B30-BB4F676104B6}" type="slidenum">
              <a:rPr kumimoji="1" lang="ja-JP" altLang="en-US" smtClean="0"/>
              <a:t>17</a:t>
            </a:fld>
            <a:endParaRPr kumimoji="1" lang="ja-JP" altLang="en-US"/>
          </a:p>
        </p:txBody>
      </p:sp>
      <p:sp>
        <p:nvSpPr>
          <p:cNvPr id="16" name="テキスト ボックス 15"/>
          <p:cNvSpPr txBox="1"/>
          <p:nvPr/>
        </p:nvSpPr>
        <p:spPr>
          <a:xfrm>
            <a:off x="920146" y="3383797"/>
            <a:ext cx="7178518" cy="707886"/>
          </a:xfrm>
          <a:prstGeom prst="rect">
            <a:avLst/>
          </a:prstGeom>
          <a:solidFill>
            <a:schemeClr val="accent1">
              <a:lumMod val="20000"/>
              <a:lumOff val="80000"/>
            </a:schemeClr>
          </a:solidFill>
          <a:ln>
            <a:solidFill>
              <a:schemeClr val="tx1"/>
            </a:solidFill>
          </a:ln>
        </p:spPr>
        <p:txBody>
          <a:bodyPr wrap="none" rtlCol="0">
            <a:spAutoFit/>
          </a:bodyPr>
          <a:lstStyle/>
          <a:p>
            <a:r>
              <a:rPr lang="en-US" altLang="ja-JP" sz="2000" dirty="0"/>
              <a:t>B</a:t>
            </a:r>
            <a:r>
              <a:rPr lang="en-US" altLang="ja-JP" sz="2000" dirty="0" smtClean="0"/>
              <a:t>ecause of these discussion</a:t>
            </a:r>
            <a:r>
              <a:rPr kumimoji="1" lang="en-US" altLang="ja-JP" sz="2000" dirty="0" smtClean="0"/>
              <a:t>,</a:t>
            </a:r>
          </a:p>
          <a:p>
            <a:r>
              <a:rPr lang="en-US" altLang="ja-JP" sz="2000" dirty="0">
                <a:solidFill>
                  <a:srgbClr val="000000"/>
                </a:solidFill>
              </a:rPr>
              <a:t> </a:t>
            </a:r>
            <a:r>
              <a:rPr lang="en-US" altLang="ja-JP" sz="2000" dirty="0" smtClean="0"/>
              <a:t>Crystal </a:t>
            </a:r>
            <a:r>
              <a:rPr lang="en-US" altLang="ja-JP" sz="2000" dirty="0"/>
              <a:t>structure includes more </a:t>
            </a:r>
            <a:r>
              <a:rPr lang="en-US" altLang="ja-JP" sz="2000" dirty="0" smtClean="0"/>
              <a:t>defect, as </a:t>
            </a:r>
            <a:r>
              <a:rPr lang="en-US" altLang="ja-JP" sz="2000" dirty="0"/>
              <a:t>annealing time is longer</a:t>
            </a:r>
            <a:r>
              <a:rPr lang="en-US" altLang="ja-JP" sz="2000" dirty="0" smtClean="0"/>
              <a:t>.</a:t>
            </a:r>
            <a:endParaRPr lang="en-US" altLang="ja-JP" sz="2000" dirty="0"/>
          </a:p>
        </p:txBody>
      </p:sp>
      <p:sp>
        <p:nvSpPr>
          <p:cNvPr id="18" name="右矢印 17"/>
          <p:cNvSpPr/>
          <p:nvPr/>
        </p:nvSpPr>
        <p:spPr>
          <a:xfrm rot="5400000">
            <a:off x="4282137" y="4377896"/>
            <a:ext cx="406398" cy="597647"/>
          </a:xfrm>
          <a:prstGeom prst="rightArrow">
            <a:avLst/>
          </a:prstGeom>
          <a:solidFill>
            <a:srgbClr val="00009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915262" y="5145986"/>
            <a:ext cx="7183402" cy="707886"/>
          </a:xfrm>
          <a:prstGeom prst="rect">
            <a:avLst/>
          </a:prstGeom>
          <a:solidFill>
            <a:srgbClr val="008000">
              <a:alpha val="28000"/>
            </a:srgbClr>
          </a:solidFill>
          <a:ln>
            <a:solidFill>
              <a:srgbClr val="000000"/>
            </a:solidFill>
          </a:ln>
        </p:spPr>
        <p:txBody>
          <a:bodyPr wrap="none" rtlCol="0">
            <a:spAutoFit/>
          </a:bodyPr>
          <a:lstStyle/>
          <a:p>
            <a:r>
              <a:rPr lang="en-US" altLang="ja-JP" sz="2000" dirty="0" smtClean="0"/>
              <a:t>It indicates that </a:t>
            </a:r>
            <a:r>
              <a:rPr lang="en-US" altLang="ja-JP" sz="2000" dirty="0" smtClean="0"/>
              <a:t>w</a:t>
            </a:r>
            <a:r>
              <a:rPr lang="en-US" altLang="ja-JP" sz="2000" dirty="0" smtClean="0"/>
              <a:t>e </a:t>
            </a:r>
            <a:r>
              <a:rPr lang="en-US" altLang="ja-JP" sz="2000" dirty="0" smtClean="0"/>
              <a:t>can  </a:t>
            </a:r>
            <a:r>
              <a:rPr lang="en-US" altLang="ja-JP" sz="2000" dirty="0"/>
              <a:t>control the hole concentration </a:t>
            </a:r>
            <a:r>
              <a:rPr lang="en-US" altLang="ja-JP" sz="2000" dirty="0" smtClean="0"/>
              <a:t>and </a:t>
            </a:r>
          </a:p>
          <a:p>
            <a:r>
              <a:rPr lang="en-US" altLang="ja-JP" sz="2000" dirty="0" smtClean="0"/>
              <a:t>thermoelectric properties of </a:t>
            </a:r>
            <a:r>
              <a:rPr lang="en-US" altLang="ja-JP" sz="2000" dirty="0"/>
              <a:t>CuInTe</a:t>
            </a:r>
            <a:r>
              <a:rPr lang="en-US" altLang="ja-JP" sz="2000" baseline="-25000" dirty="0"/>
              <a:t>2</a:t>
            </a:r>
            <a:r>
              <a:rPr lang="en-US" altLang="ja-JP" sz="2000" dirty="0"/>
              <a:t> under the fabrication process.</a:t>
            </a:r>
            <a:r>
              <a:rPr lang="ja-JP" altLang="ja-JP" sz="2000" dirty="0"/>
              <a:t> </a:t>
            </a:r>
            <a:endParaRPr kumimoji="1" lang="ja-JP" altLang="en-US" sz="2000" dirty="0"/>
          </a:p>
        </p:txBody>
      </p:sp>
      <p:sp>
        <p:nvSpPr>
          <p:cNvPr id="23" name="テキスト ボックス 22"/>
          <p:cNvSpPr txBox="1"/>
          <p:nvPr/>
        </p:nvSpPr>
        <p:spPr>
          <a:xfrm>
            <a:off x="427318" y="1392912"/>
            <a:ext cx="4906682" cy="707886"/>
          </a:xfrm>
          <a:prstGeom prst="rect">
            <a:avLst/>
          </a:prstGeom>
          <a:noFill/>
          <a:ln>
            <a:solidFill>
              <a:srgbClr val="000090"/>
            </a:solidFill>
          </a:ln>
        </p:spPr>
        <p:txBody>
          <a:bodyPr wrap="square" rtlCol="0">
            <a:spAutoFit/>
          </a:bodyPr>
          <a:lstStyle/>
          <a:p>
            <a:r>
              <a:rPr lang="en-US" altLang="ja-JP" sz="2000" dirty="0" smtClean="0"/>
              <a:t>Calculation result of “annealed for 7days” is different from experimental one. </a:t>
            </a:r>
          </a:p>
        </p:txBody>
      </p:sp>
      <p:sp>
        <p:nvSpPr>
          <p:cNvPr id="33" name="テキスト ボックス 32"/>
          <p:cNvSpPr txBox="1"/>
          <p:nvPr/>
        </p:nvSpPr>
        <p:spPr>
          <a:xfrm>
            <a:off x="5931975" y="1392912"/>
            <a:ext cx="2134193" cy="707886"/>
          </a:xfrm>
          <a:prstGeom prst="rect">
            <a:avLst/>
          </a:prstGeom>
          <a:noFill/>
          <a:ln>
            <a:solidFill>
              <a:srgbClr val="000090"/>
            </a:solidFill>
          </a:ln>
        </p:spPr>
        <p:txBody>
          <a:bodyPr wrap="none" rtlCol="0">
            <a:spAutoFit/>
          </a:bodyPr>
          <a:lstStyle/>
          <a:p>
            <a:r>
              <a:rPr kumimoji="1" lang="en-US" altLang="ja-JP" sz="2000" dirty="0" smtClean="0"/>
              <a:t>It </a:t>
            </a:r>
            <a:r>
              <a:rPr lang="en-US" altLang="ja-JP" sz="2000" dirty="0" smtClean="0"/>
              <a:t>is easy </a:t>
            </a:r>
            <a:r>
              <a:rPr kumimoji="1" lang="en-US" altLang="ja-JP" sz="2000" dirty="0" smtClean="0"/>
              <a:t> to create </a:t>
            </a:r>
          </a:p>
          <a:p>
            <a:r>
              <a:rPr kumimoji="1" lang="en-US" altLang="ja-JP" sz="2000" dirty="0" smtClean="0"/>
              <a:t>Cu-vacancy</a:t>
            </a:r>
            <a:endParaRPr kumimoji="1" lang="ja-JP" altLang="en-US" sz="2000" dirty="0"/>
          </a:p>
        </p:txBody>
      </p:sp>
      <p:sp>
        <p:nvSpPr>
          <p:cNvPr id="34" name="右矢印 33"/>
          <p:cNvSpPr/>
          <p:nvPr/>
        </p:nvSpPr>
        <p:spPr>
          <a:xfrm rot="5400000">
            <a:off x="4282137" y="2558063"/>
            <a:ext cx="406398" cy="597647"/>
          </a:xfrm>
          <a:prstGeom prst="rightArrow">
            <a:avLst/>
          </a:prstGeom>
          <a:solidFill>
            <a:srgbClr val="00009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42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60265" y="2268934"/>
            <a:ext cx="7699733" cy="1114778"/>
          </a:xfrm>
          <a:prstGeom prst="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r>
              <a:rPr lang="ja-JP" altLang="en-US" sz="2000" dirty="0" smtClean="0">
                <a:solidFill>
                  <a:srgbClr val="000000"/>
                </a:solidFill>
              </a:rPr>
              <a:t>・</a:t>
            </a:r>
            <a:r>
              <a:rPr lang="en-US" altLang="ja-JP" sz="2000" dirty="0" smtClean="0">
                <a:solidFill>
                  <a:srgbClr val="000000"/>
                </a:solidFill>
              </a:rPr>
              <a:t> </a:t>
            </a:r>
            <a:r>
              <a:rPr lang="en-US" altLang="ja-JP" sz="2000" dirty="0">
                <a:solidFill>
                  <a:srgbClr val="000000"/>
                </a:solidFill>
              </a:rPr>
              <a:t>C</a:t>
            </a:r>
            <a:r>
              <a:rPr lang="en-US" altLang="ja-JP" sz="2000" dirty="0" smtClean="0">
                <a:solidFill>
                  <a:srgbClr val="000000"/>
                </a:solidFill>
              </a:rPr>
              <a:t>alculation results matched experimental ones roughly at high temperature except for “annealed for 7 days”.</a:t>
            </a:r>
          </a:p>
          <a:p>
            <a:r>
              <a:rPr lang="ja-JP" altLang="en-US" sz="2000" dirty="0" smtClean="0">
                <a:solidFill>
                  <a:srgbClr val="000000"/>
                </a:solidFill>
              </a:rPr>
              <a:t>・</a:t>
            </a:r>
            <a:r>
              <a:rPr lang="en-US" altLang="ja-JP" sz="2000" dirty="0" smtClean="0">
                <a:solidFill>
                  <a:srgbClr val="000000"/>
                </a:solidFill>
              </a:rPr>
              <a:t> </a:t>
            </a:r>
            <a:r>
              <a:rPr lang="en-US" altLang="ja-JP" sz="2000" dirty="0" smtClean="0">
                <a:solidFill>
                  <a:schemeClr val="tx1"/>
                </a:solidFill>
              </a:rPr>
              <a:t>Crystal </a:t>
            </a:r>
            <a:r>
              <a:rPr lang="en-US" altLang="ja-JP" sz="2000" dirty="0">
                <a:solidFill>
                  <a:schemeClr val="tx1"/>
                </a:solidFill>
              </a:rPr>
              <a:t>structure includes more defect </a:t>
            </a:r>
            <a:r>
              <a:rPr lang="en-US" altLang="ja-JP" sz="2000" dirty="0" smtClean="0">
                <a:solidFill>
                  <a:schemeClr val="tx1"/>
                </a:solidFill>
              </a:rPr>
              <a:t>,as </a:t>
            </a:r>
            <a:r>
              <a:rPr lang="en-US" altLang="ja-JP" sz="2000" dirty="0">
                <a:solidFill>
                  <a:schemeClr val="tx1"/>
                </a:solidFill>
              </a:rPr>
              <a:t>annealing </a:t>
            </a:r>
            <a:r>
              <a:rPr lang="en-US" altLang="ja-JP" sz="2000" dirty="0" smtClean="0">
                <a:solidFill>
                  <a:schemeClr val="tx1"/>
                </a:solidFill>
              </a:rPr>
              <a:t>time is </a:t>
            </a:r>
            <a:r>
              <a:rPr lang="en-US" altLang="ja-JP" sz="2000" dirty="0">
                <a:solidFill>
                  <a:schemeClr val="tx1"/>
                </a:solidFill>
              </a:rPr>
              <a:t>longer.</a:t>
            </a:r>
            <a:endParaRPr lang="en-US" altLang="ja-JP" sz="2000" dirty="0" smtClean="0">
              <a:solidFill>
                <a:schemeClr val="tx1"/>
              </a:solidFill>
            </a:endParaRPr>
          </a:p>
        </p:txBody>
      </p:sp>
      <p:sp>
        <p:nvSpPr>
          <p:cNvPr id="2" name="タイトル 1"/>
          <p:cNvSpPr>
            <a:spLocks noGrp="1"/>
          </p:cNvSpPr>
          <p:nvPr>
            <p:ph type="title"/>
          </p:nvPr>
        </p:nvSpPr>
        <p:spPr>
          <a:xfrm>
            <a:off x="525937" y="148625"/>
            <a:ext cx="8049147" cy="1240883"/>
          </a:xfrm>
        </p:spPr>
        <p:txBody>
          <a:bodyPr/>
          <a:lstStyle/>
          <a:p>
            <a:pPr algn="l"/>
            <a:r>
              <a:rPr lang="en-US" altLang="ja-JP" sz="4000" dirty="0" smtClean="0"/>
              <a:t>Summary</a:t>
            </a:r>
            <a:endParaRPr kumimoji="1" lang="ja-JP" altLang="en-US" sz="1400" dirty="0"/>
          </a:p>
        </p:txBody>
      </p:sp>
      <p:sp>
        <p:nvSpPr>
          <p:cNvPr id="4" name="テキスト ボックス 3"/>
          <p:cNvSpPr txBox="1"/>
          <p:nvPr/>
        </p:nvSpPr>
        <p:spPr>
          <a:xfrm>
            <a:off x="6263973" y="157794"/>
            <a:ext cx="1251590" cy="369332"/>
          </a:xfrm>
          <a:prstGeom prst="rect">
            <a:avLst/>
          </a:prstGeom>
          <a:noFill/>
        </p:spPr>
        <p:txBody>
          <a:bodyPr wrap="none" rtlCol="0">
            <a:spAutoFit/>
          </a:bodyPr>
          <a:lstStyle/>
          <a:p>
            <a:r>
              <a:rPr lang="en-US" altLang="ja-JP" dirty="0"/>
              <a:t>5</a:t>
            </a:r>
            <a:r>
              <a:rPr lang="en-US" altLang="ja-JP" dirty="0" smtClean="0"/>
              <a:t>.</a:t>
            </a:r>
            <a:r>
              <a:rPr lang="en-US" altLang="ja-JP" dirty="0" smtClean="0"/>
              <a:t>Summary</a:t>
            </a:r>
            <a:endParaRPr kumimoji="1" lang="ja-JP" altLang="en-US" dirty="0"/>
          </a:p>
        </p:txBody>
      </p:sp>
      <p:sp>
        <p:nvSpPr>
          <p:cNvPr id="5" name="正方形/長方形 4"/>
          <p:cNvSpPr/>
          <p:nvPr/>
        </p:nvSpPr>
        <p:spPr>
          <a:xfrm>
            <a:off x="357065" y="1206354"/>
            <a:ext cx="3634128" cy="400110"/>
          </a:xfrm>
          <a:prstGeom prst="rect">
            <a:avLst/>
          </a:prstGeom>
        </p:spPr>
        <p:txBody>
          <a:bodyPr wrap="none">
            <a:spAutoFit/>
          </a:bodyPr>
          <a:lstStyle/>
          <a:p>
            <a:r>
              <a:rPr kumimoji="1" lang="ja-JP" altLang="en-US" sz="2000" dirty="0" smtClean="0"/>
              <a:t>・</a:t>
            </a:r>
            <a:r>
              <a:rPr kumimoji="1" lang="en-US" altLang="ja-JP" sz="2000" dirty="0" smtClean="0"/>
              <a:t>I calculated </a:t>
            </a:r>
            <a:r>
              <a:rPr kumimoji="1" lang="en-US" altLang="ja-JP" sz="2000" dirty="0" err="1" smtClean="0"/>
              <a:t>Seebeck</a:t>
            </a:r>
            <a:r>
              <a:rPr kumimoji="1" lang="en-US" altLang="ja-JP" sz="2000" dirty="0" smtClean="0"/>
              <a:t> coefficient. </a:t>
            </a:r>
            <a:endParaRPr lang="en-US" altLang="ja-JP" sz="2000" dirty="0"/>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18</a:t>
            </a:fld>
            <a:endParaRPr lang="en-US" dirty="0"/>
          </a:p>
        </p:txBody>
      </p:sp>
      <p:sp>
        <p:nvSpPr>
          <p:cNvPr id="9" name="日付プレースホルダー 8"/>
          <p:cNvSpPr>
            <a:spLocks noGrp="1"/>
          </p:cNvSpPr>
          <p:nvPr>
            <p:ph type="dt" sz="half" idx="10"/>
          </p:nvPr>
        </p:nvSpPr>
        <p:spPr/>
        <p:txBody>
          <a:bodyPr/>
          <a:lstStyle/>
          <a:p>
            <a:r>
              <a:rPr lang="en-US" altLang="ja-JP" smtClean="0"/>
              <a:t>2014/12/0</a:t>
            </a:r>
            <a:r>
              <a:rPr lang="ja-JP" altLang="en-US" smtClean="0"/>
              <a:t>３</a:t>
            </a:r>
            <a:endParaRPr lang="en-US"/>
          </a:p>
        </p:txBody>
      </p:sp>
      <p:sp>
        <p:nvSpPr>
          <p:cNvPr id="12" name="テキスト ボックス 11"/>
          <p:cNvSpPr txBox="1"/>
          <p:nvPr/>
        </p:nvSpPr>
        <p:spPr>
          <a:xfrm>
            <a:off x="1090706" y="4310129"/>
            <a:ext cx="7169292" cy="707886"/>
          </a:xfrm>
          <a:prstGeom prst="rect">
            <a:avLst/>
          </a:prstGeom>
          <a:solidFill>
            <a:srgbClr val="008000">
              <a:alpha val="28000"/>
            </a:srgbClr>
          </a:solidFill>
          <a:ln>
            <a:solidFill>
              <a:srgbClr val="000000"/>
            </a:solidFill>
          </a:ln>
        </p:spPr>
        <p:txBody>
          <a:bodyPr wrap="square" rtlCol="0">
            <a:spAutoFit/>
          </a:bodyPr>
          <a:lstStyle/>
          <a:p>
            <a:r>
              <a:rPr lang="en-US" altLang="ja-JP" sz="2000" dirty="0" smtClean="0"/>
              <a:t>It indicates that </a:t>
            </a:r>
            <a:r>
              <a:rPr lang="en-US" altLang="ja-JP" sz="2000" dirty="0" smtClean="0"/>
              <a:t>we </a:t>
            </a:r>
            <a:r>
              <a:rPr lang="en-US" altLang="ja-JP" sz="2000" dirty="0" smtClean="0"/>
              <a:t>can  </a:t>
            </a:r>
            <a:r>
              <a:rPr lang="en-US" altLang="ja-JP" sz="2000" dirty="0"/>
              <a:t>control the hole concentration </a:t>
            </a:r>
            <a:r>
              <a:rPr lang="en-US" altLang="ja-JP" sz="2000" dirty="0" smtClean="0"/>
              <a:t>and </a:t>
            </a:r>
          </a:p>
          <a:p>
            <a:r>
              <a:rPr lang="en-US" altLang="ja-JP" sz="2000" dirty="0" smtClean="0"/>
              <a:t>thermoelectric properties of </a:t>
            </a:r>
            <a:r>
              <a:rPr lang="en-US" altLang="ja-JP" sz="2000" dirty="0"/>
              <a:t>CuInTe</a:t>
            </a:r>
            <a:r>
              <a:rPr lang="en-US" altLang="ja-JP" sz="2000" baseline="-25000" dirty="0"/>
              <a:t>2</a:t>
            </a:r>
            <a:r>
              <a:rPr lang="en-US" altLang="ja-JP" sz="2000" dirty="0"/>
              <a:t> under the fabrication process.</a:t>
            </a:r>
            <a:r>
              <a:rPr lang="ja-JP" altLang="ja-JP" sz="2000" dirty="0"/>
              <a:t> </a:t>
            </a:r>
            <a:endParaRPr kumimoji="1" lang="ja-JP" altLang="en-US" sz="2000" dirty="0"/>
          </a:p>
        </p:txBody>
      </p:sp>
      <p:sp>
        <p:nvSpPr>
          <p:cNvPr id="13" name="右矢印 12"/>
          <p:cNvSpPr/>
          <p:nvPr/>
        </p:nvSpPr>
        <p:spPr>
          <a:xfrm>
            <a:off x="609603" y="4360604"/>
            <a:ext cx="406398" cy="597647"/>
          </a:xfrm>
          <a:prstGeom prst="rightArrow">
            <a:avLst/>
          </a:prstGeom>
          <a:solidFill>
            <a:srgbClr val="00009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11350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fld id="{B9D2C864-9362-43C7-A136-D9C41D93A96D}" type="slidenum">
              <a:rPr lang="en-US" smtClean="0"/>
              <a:t>19</a:t>
            </a:fld>
            <a:endParaRPr lang="en-US"/>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テキスト ボックス 9"/>
          <p:cNvSpPr txBox="1"/>
          <p:nvPr/>
        </p:nvSpPr>
        <p:spPr>
          <a:xfrm>
            <a:off x="8273038" y="-158771"/>
            <a:ext cx="184666" cy="369332"/>
          </a:xfrm>
          <a:prstGeom prst="rect">
            <a:avLst/>
          </a:prstGeom>
          <a:noFill/>
        </p:spPr>
        <p:txBody>
          <a:bodyPr wrap="none" rtlCol="0">
            <a:spAutoFit/>
          </a:bodyPr>
          <a:lstStyle/>
          <a:p>
            <a:endParaRPr kumimoji="1" lang="ja-JP" altLang="en-US" dirty="0"/>
          </a:p>
        </p:txBody>
      </p:sp>
      <p:sp>
        <p:nvSpPr>
          <p:cNvPr id="12" name="テキスト ボックス 11"/>
          <p:cNvSpPr txBox="1"/>
          <p:nvPr/>
        </p:nvSpPr>
        <p:spPr>
          <a:xfrm>
            <a:off x="2295172" y="2574462"/>
            <a:ext cx="4489330" cy="523220"/>
          </a:xfrm>
          <a:prstGeom prst="rect">
            <a:avLst/>
          </a:prstGeom>
          <a:noFill/>
        </p:spPr>
        <p:txBody>
          <a:bodyPr wrap="none" rtlCol="0">
            <a:spAutoFit/>
          </a:bodyPr>
          <a:lstStyle/>
          <a:p>
            <a:r>
              <a:rPr lang="en-US" altLang="ja-JP" sz="2800" dirty="0" smtClean="0"/>
              <a:t>T</a:t>
            </a:r>
            <a:r>
              <a:rPr lang="en-US" altLang="ja-JP" sz="2800" dirty="0" smtClean="0"/>
              <a:t>hank you for your </a:t>
            </a:r>
            <a:r>
              <a:rPr lang="en-US" altLang="ja-JP" sz="2800" dirty="0" smtClean="0"/>
              <a:t>att</a:t>
            </a:r>
            <a:r>
              <a:rPr lang="en-US" altLang="ja-JP" sz="2800" dirty="0" smtClean="0"/>
              <a:t>ention!</a:t>
            </a:r>
            <a:endParaRPr lang="en-US" altLang="ja-JP" sz="2800" dirty="0" smtClean="0"/>
          </a:p>
        </p:txBody>
      </p:sp>
      <p:pic>
        <p:nvPicPr>
          <p:cNvPr id="13" name="図 12"/>
          <p:cNvPicPr>
            <a:picLocks noChangeAspect="1"/>
          </p:cNvPicPr>
          <p:nvPr/>
        </p:nvPicPr>
        <p:blipFill>
          <a:blip r:embed="rId3"/>
          <a:stretch>
            <a:fillRect/>
          </a:stretch>
        </p:blipFill>
        <p:spPr>
          <a:xfrm>
            <a:off x="5383303" y="3734730"/>
            <a:ext cx="2692400" cy="2692400"/>
          </a:xfrm>
          <a:prstGeom prst="rect">
            <a:avLst/>
          </a:prstGeom>
        </p:spPr>
      </p:pic>
    </p:spTree>
    <p:extLst>
      <p:ext uri="{BB962C8B-B14F-4D97-AF65-F5344CB8AC3E}">
        <p14:creationId xmlns:p14="http://schemas.microsoft.com/office/powerpoint/2010/main" val="1418400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74630"/>
            <a:ext cx="8229600" cy="4981721"/>
          </a:xfrm>
        </p:spPr>
        <p:txBody>
          <a:bodyPr>
            <a:normAutofit/>
          </a:bodyPr>
          <a:lstStyle/>
          <a:p>
            <a:pPr marL="0" indent="0">
              <a:buNone/>
            </a:pPr>
            <a:r>
              <a:rPr lang="en-US" altLang="ja-JP" sz="2800" dirty="0" smtClean="0"/>
              <a:t>1.Introduction</a:t>
            </a:r>
          </a:p>
          <a:p>
            <a:pPr marL="0" indent="0">
              <a:buNone/>
            </a:pPr>
            <a:r>
              <a:rPr lang="en-US" altLang="ja-JP" sz="2800" dirty="0" smtClean="0"/>
              <a:t>  ●</a:t>
            </a:r>
            <a:r>
              <a:rPr lang="en-US" altLang="ja-JP" sz="2800" dirty="0" err="1" smtClean="0"/>
              <a:t>Thermoelectrics</a:t>
            </a:r>
            <a:r>
              <a:rPr lang="en-US" altLang="ja-JP" sz="2800" dirty="0" smtClean="0"/>
              <a:t> </a:t>
            </a:r>
          </a:p>
          <a:p>
            <a:pPr marL="0" indent="0">
              <a:buNone/>
            </a:pPr>
            <a:r>
              <a:rPr lang="en-US" altLang="ja-JP" sz="2800" dirty="0"/>
              <a:t> </a:t>
            </a:r>
            <a:r>
              <a:rPr lang="en-US" altLang="ja-JP" sz="2800" dirty="0" smtClean="0"/>
              <a:t> ●First principle calculation</a:t>
            </a:r>
            <a:endParaRPr lang="en-US" altLang="ja-JP" sz="2800" dirty="0"/>
          </a:p>
          <a:p>
            <a:pPr marL="0" indent="0">
              <a:buNone/>
            </a:pPr>
            <a:r>
              <a:rPr lang="en-US" altLang="ja-JP" sz="2800" dirty="0" smtClean="0"/>
              <a:t>  </a:t>
            </a:r>
            <a:r>
              <a:rPr lang="en-US" altLang="ja-JP" sz="2800" dirty="0" smtClean="0"/>
              <a:t>●CuInTe</a:t>
            </a:r>
            <a:r>
              <a:rPr lang="en-US" altLang="ja-JP" sz="2800" baseline="-25000" dirty="0" smtClean="0"/>
              <a:t>2</a:t>
            </a:r>
            <a:r>
              <a:rPr lang="en-US" altLang="ja-JP" sz="2800" dirty="0" smtClean="0"/>
              <a:t>  </a:t>
            </a:r>
          </a:p>
          <a:p>
            <a:pPr marL="0" indent="0">
              <a:buNone/>
            </a:pPr>
            <a:endParaRPr lang="en-US" altLang="ja-JP" sz="1200" dirty="0" smtClean="0"/>
          </a:p>
          <a:p>
            <a:pPr marL="0" indent="0">
              <a:buNone/>
            </a:pPr>
            <a:r>
              <a:rPr lang="en-US" altLang="ja-JP" sz="2800" dirty="0" smtClean="0"/>
              <a:t>2.Motivation</a:t>
            </a:r>
          </a:p>
          <a:p>
            <a:pPr marL="0" indent="0">
              <a:buNone/>
            </a:pPr>
            <a:endParaRPr lang="en-US" altLang="ja-JP" sz="1200" dirty="0" smtClean="0"/>
          </a:p>
          <a:p>
            <a:pPr marL="0" indent="0">
              <a:buNone/>
            </a:pPr>
            <a:r>
              <a:rPr lang="en-US" altLang="ja-JP" sz="2800" dirty="0" smtClean="0"/>
              <a:t>3.My work</a:t>
            </a:r>
          </a:p>
          <a:p>
            <a:pPr marL="0" indent="0">
              <a:buNone/>
            </a:pPr>
            <a:endParaRPr lang="en-US" altLang="ja-JP" sz="1200" dirty="0" smtClean="0"/>
          </a:p>
          <a:p>
            <a:pPr marL="0" indent="0">
              <a:buNone/>
            </a:pPr>
            <a:r>
              <a:rPr lang="en-US" altLang="ja-JP" sz="2800" dirty="0" smtClean="0"/>
              <a:t>4.Future work</a:t>
            </a:r>
          </a:p>
          <a:p>
            <a:pPr marL="0" indent="0">
              <a:buNone/>
            </a:pPr>
            <a:endParaRPr lang="en-US" altLang="ja-JP" sz="1200" dirty="0"/>
          </a:p>
          <a:p>
            <a:pPr marL="0" indent="0">
              <a:buNone/>
            </a:pPr>
            <a:r>
              <a:rPr lang="en-US" altLang="ja-JP" sz="2800" dirty="0" smtClean="0"/>
              <a:t>5.Summary</a:t>
            </a:r>
            <a:endParaRPr lang="en-US" altLang="ja-JP" sz="2800" dirty="0" smtClean="0"/>
          </a:p>
        </p:txBody>
      </p:sp>
      <p:pic>
        <p:nvPicPr>
          <p:cNvPr id="5" name="図 4"/>
          <p:cNvPicPr>
            <a:picLocks noChangeAspect="1"/>
          </p:cNvPicPr>
          <p:nvPr/>
        </p:nvPicPr>
        <p:blipFill>
          <a:blip r:embed="rId3"/>
          <a:stretch>
            <a:fillRect/>
          </a:stretch>
        </p:blipFill>
        <p:spPr>
          <a:xfrm>
            <a:off x="5383303" y="3734730"/>
            <a:ext cx="2692400" cy="2692400"/>
          </a:xfrm>
          <a:prstGeom prst="rect">
            <a:avLst/>
          </a:prstGeom>
        </p:spPr>
      </p:pic>
      <p:sp>
        <p:nvSpPr>
          <p:cNvPr id="2" name="タイトル 1"/>
          <p:cNvSpPr>
            <a:spLocks noGrp="1"/>
          </p:cNvSpPr>
          <p:nvPr>
            <p:ph type="title"/>
          </p:nvPr>
        </p:nvSpPr>
        <p:spPr>
          <a:xfrm>
            <a:off x="457200" y="198439"/>
            <a:ext cx="8229600" cy="1143000"/>
          </a:xfrm>
        </p:spPr>
        <p:txBody>
          <a:bodyPr/>
          <a:lstStyle/>
          <a:p>
            <a:pPr algn="l"/>
            <a:r>
              <a:rPr lang="en-US" altLang="ja-JP" sz="4000" dirty="0" smtClean="0">
                <a:cs typeface="Helvetica"/>
              </a:rPr>
              <a:t>Contents</a:t>
            </a:r>
            <a:endParaRPr kumimoji="1" lang="ja-JP" altLang="en-US" sz="4000" dirty="0">
              <a:cs typeface="Helvetica"/>
            </a:endParaRPr>
          </a:p>
        </p:txBody>
      </p:sp>
      <p:pic>
        <p:nvPicPr>
          <p:cNvPr id="4" name="図 3" descr="Bi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9719" y="1965468"/>
            <a:ext cx="2081148" cy="2843821"/>
          </a:xfrm>
          <a:prstGeom prst="rect">
            <a:avLst/>
          </a:prstGeom>
        </p:spPr>
      </p:pic>
      <p:sp>
        <p:nvSpPr>
          <p:cNvPr id="6" name="スライド番号プレースホルダー 5"/>
          <p:cNvSpPr>
            <a:spLocks noGrp="1"/>
          </p:cNvSpPr>
          <p:nvPr>
            <p:ph type="sldNum" sz="quarter" idx="12"/>
          </p:nvPr>
        </p:nvSpPr>
        <p:spPr/>
        <p:txBody>
          <a:bodyPr/>
          <a:lstStyle/>
          <a:p>
            <a:fld id="{B9D2C864-9362-43C7-A136-D9C41D93A96D}" type="slidenum">
              <a:rPr lang="en-US" smtClean="0"/>
              <a:t>2</a:t>
            </a:fld>
            <a:endParaRPr lang="en-US"/>
          </a:p>
        </p:txBody>
      </p:sp>
      <p:sp>
        <p:nvSpPr>
          <p:cNvPr id="7" name="日付プレースホルダー 6"/>
          <p:cNvSpPr>
            <a:spLocks noGrp="1"/>
          </p:cNvSpPr>
          <p:nvPr>
            <p:ph type="dt" sz="half" idx="10"/>
          </p:nvPr>
        </p:nvSpPr>
        <p:spPr/>
        <p:txBody>
          <a:bodyPr/>
          <a:lstStyle/>
          <a:p>
            <a:r>
              <a:rPr kumimoji="1" lang="en-US" altLang="ja-JP" smtClean="0"/>
              <a:t>2014/12/0</a:t>
            </a:r>
            <a:r>
              <a:rPr kumimoji="1" lang="ja-JP" altLang="en-US" smtClean="0"/>
              <a:t>３</a:t>
            </a:r>
            <a:endParaRPr kumimoji="1" lang="ja-JP" altLang="en-US"/>
          </a:p>
        </p:txBody>
      </p:sp>
    </p:spTree>
    <p:extLst>
      <p:ext uri="{BB962C8B-B14F-4D97-AF65-F5344CB8AC3E}">
        <p14:creationId xmlns:p14="http://schemas.microsoft.com/office/powerpoint/2010/main" val="33832593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60266" y="1318239"/>
            <a:ext cx="2876031" cy="523220"/>
          </a:xfrm>
          <a:prstGeom prst="rect">
            <a:avLst/>
          </a:prstGeom>
          <a:noFill/>
        </p:spPr>
        <p:txBody>
          <a:bodyPr wrap="square" rtlCol="0">
            <a:spAutoFit/>
          </a:bodyPr>
          <a:lstStyle/>
          <a:p>
            <a:r>
              <a:rPr kumimoji="1" lang="en-US" altLang="ja-JP" sz="2800" b="1" dirty="0" err="1" smtClean="0"/>
              <a:t>Seebeck</a:t>
            </a:r>
            <a:r>
              <a:rPr kumimoji="1" lang="en-US" altLang="ja-JP" sz="2800" b="1" dirty="0" smtClean="0"/>
              <a:t> effect</a:t>
            </a:r>
          </a:p>
        </p:txBody>
      </p:sp>
      <p:sp>
        <p:nvSpPr>
          <p:cNvPr id="36" name="テキスト ボックス 35"/>
          <p:cNvSpPr txBox="1"/>
          <p:nvPr/>
        </p:nvSpPr>
        <p:spPr>
          <a:xfrm>
            <a:off x="560266" y="2829604"/>
            <a:ext cx="2876031" cy="523220"/>
          </a:xfrm>
          <a:prstGeom prst="rect">
            <a:avLst/>
          </a:prstGeom>
          <a:noFill/>
        </p:spPr>
        <p:txBody>
          <a:bodyPr wrap="square" rtlCol="0">
            <a:spAutoFit/>
          </a:bodyPr>
          <a:lstStyle/>
          <a:p>
            <a:r>
              <a:rPr kumimoji="1" lang="en-US" altLang="ja-JP" sz="2800" b="1" dirty="0" err="1" smtClean="0">
                <a:solidFill>
                  <a:srgbClr val="000000"/>
                </a:solidFill>
              </a:rPr>
              <a:t>Peltier</a:t>
            </a:r>
            <a:r>
              <a:rPr kumimoji="1" lang="en-US" altLang="ja-JP" sz="2800" b="1" dirty="0" smtClean="0">
                <a:solidFill>
                  <a:srgbClr val="000000"/>
                </a:solidFill>
              </a:rPr>
              <a:t> effect</a:t>
            </a:r>
          </a:p>
        </p:txBody>
      </p:sp>
      <p:cxnSp>
        <p:nvCxnSpPr>
          <p:cNvPr id="30" name="直線矢印コネクタ 29"/>
          <p:cNvCxnSpPr/>
          <p:nvPr/>
        </p:nvCxnSpPr>
        <p:spPr>
          <a:xfrm flipV="1">
            <a:off x="5673219" y="2547295"/>
            <a:ext cx="0" cy="1292360"/>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6535560" y="2547296"/>
            <a:ext cx="0" cy="1334605"/>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4621613" y="1398678"/>
            <a:ext cx="3945896" cy="3444460"/>
          </a:xfrm>
          <a:prstGeom prst="rect">
            <a:avLst/>
          </a:prstGeom>
          <a:solidFill>
            <a:schemeClr val="accent1">
              <a:lumMod val="20000"/>
              <a:lumOff val="80000"/>
              <a:alpha val="33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60265" y="157795"/>
            <a:ext cx="8049147" cy="1240883"/>
          </a:xfrm>
        </p:spPr>
        <p:txBody>
          <a:bodyPr>
            <a:normAutofit/>
          </a:bodyPr>
          <a:lstStyle/>
          <a:p>
            <a:pPr algn="l"/>
            <a:r>
              <a:rPr lang="en-US" altLang="ja-JP" sz="4000" dirty="0"/>
              <a:t>T</a:t>
            </a:r>
            <a:r>
              <a:rPr lang="en-US" altLang="ja-JP" sz="4000" dirty="0" smtClean="0"/>
              <a:t>hermoelectric </a:t>
            </a:r>
            <a:r>
              <a:rPr lang="en-US" altLang="ja-JP" sz="4000" dirty="0"/>
              <a:t>E</a:t>
            </a:r>
            <a:r>
              <a:rPr lang="en-US" altLang="ja-JP" sz="4000" dirty="0" smtClean="0"/>
              <a:t>ffect</a:t>
            </a:r>
            <a:endParaRPr kumimoji="1" lang="ja-JP" altLang="en-US" sz="1400" dirty="0"/>
          </a:p>
        </p:txBody>
      </p:sp>
      <p:graphicFrame>
        <p:nvGraphicFramePr>
          <p:cNvPr id="26" name="コンテンツ プレースホルダー 25"/>
          <p:cNvGraphicFramePr>
            <a:graphicFrameLocks noGrp="1" noChangeAspect="1"/>
          </p:cNvGraphicFramePr>
          <p:nvPr>
            <p:ph idx="1"/>
            <p:extLst>
              <p:ext uri="{D42A27DB-BD31-4B8C-83A1-F6EECF244321}">
                <p14:modId xmlns:p14="http://schemas.microsoft.com/office/powerpoint/2010/main" val="3541286006"/>
              </p:ext>
            </p:extLst>
          </p:nvPr>
        </p:nvGraphicFramePr>
        <p:xfrm>
          <a:off x="1003773" y="1834495"/>
          <a:ext cx="1587027" cy="448328"/>
        </p:xfrm>
        <a:graphic>
          <a:graphicData uri="http://schemas.openxmlformats.org/presentationml/2006/ole">
            <mc:AlternateContent xmlns:mc="http://schemas.openxmlformats.org/markup-compatibility/2006">
              <mc:Choice xmlns:v="urn:schemas-microsoft-com:vml" Requires="v">
                <p:oleObj spid="_x0000_s1028" name="数式" r:id="rId4" imgW="584200" imgH="165100" progId="Equation.3">
                  <p:embed/>
                </p:oleObj>
              </mc:Choice>
              <mc:Fallback>
                <p:oleObj name="数式" r:id="rId4" imgW="584200" imgH="165100" progId="Equation.3">
                  <p:embed/>
                  <p:pic>
                    <p:nvPicPr>
                      <p:cNvPr id="0" name=""/>
                      <p:cNvPicPr/>
                      <p:nvPr/>
                    </p:nvPicPr>
                    <p:blipFill>
                      <a:blip r:embed="rId5"/>
                      <a:stretch>
                        <a:fillRect/>
                      </a:stretch>
                    </p:blipFill>
                    <p:spPr>
                      <a:xfrm>
                        <a:off x="1003773" y="1834495"/>
                        <a:ext cx="1587027" cy="448328"/>
                      </a:xfrm>
                      <a:prstGeom prst="rect">
                        <a:avLst/>
                      </a:prstGeom>
                      <a:ln>
                        <a:noFill/>
                      </a:ln>
                    </p:spPr>
                  </p:pic>
                </p:oleObj>
              </mc:Fallback>
            </mc:AlternateContent>
          </a:graphicData>
        </a:graphic>
      </p:graphicFrame>
      <p:sp>
        <p:nvSpPr>
          <p:cNvPr id="4" name="テキスト ボックス 3"/>
          <p:cNvSpPr txBox="1"/>
          <p:nvPr/>
        </p:nvSpPr>
        <p:spPr>
          <a:xfrm>
            <a:off x="6822080" y="157795"/>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27" name="テキスト ボックス 26"/>
          <p:cNvSpPr txBox="1"/>
          <p:nvPr/>
        </p:nvSpPr>
        <p:spPr>
          <a:xfrm>
            <a:off x="560185" y="1317114"/>
            <a:ext cx="2876031" cy="523220"/>
          </a:xfrm>
          <a:prstGeom prst="rect">
            <a:avLst/>
          </a:prstGeom>
          <a:noFill/>
        </p:spPr>
        <p:txBody>
          <a:bodyPr wrap="square" rtlCol="0">
            <a:spAutoFit/>
          </a:bodyPr>
          <a:lstStyle/>
          <a:p>
            <a:r>
              <a:rPr kumimoji="1" lang="en-US" altLang="ja-JP" sz="2800" b="1" dirty="0" err="1" smtClean="0">
                <a:solidFill>
                  <a:srgbClr val="008000"/>
                </a:solidFill>
              </a:rPr>
              <a:t>Seebeck</a:t>
            </a:r>
            <a:r>
              <a:rPr kumimoji="1" lang="en-US" altLang="ja-JP" sz="2800" b="1" dirty="0" smtClean="0">
                <a:solidFill>
                  <a:srgbClr val="008000"/>
                </a:solidFill>
              </a:rPr>
              <a:t> effect</a:t>
            </a:r>
          </a:p>
        </p:txBody>
      </p:sp>
      <p:sp>
        <p:nvSpPr>
          <p:cNvPr id="28" name="テキスト ボックス 27"/>
          <p:cNvSpPr txBox="1"/>
          <p:nvPr/>
        </p:nvSpPr>
        <p:spPr>
          <a:xfrm>
            <a:off x="1242491" y="2320694"/>
            <a:ext cx="3692103" cy="400110"/>
          </a:xfrm>
          <a:prstGeom prst="rect">
            <a:avLst/>
          </a:prstGeom>
          <a:noFill/>
        </p:spPr>
        <p:txBody>
          <a:bodyPr wrap="square" rtlCol="0">
            <a:spAutoFit/>
          </a:bodyPr>
          <a:lstStyle/>
          <a:p>
            <a:r>
              <a:rPr kumimoji="1" lang="en-US" altLang="ja-JP" sz="2000" dirty="0" smtClean="0"/>
              <a:t>(</a:t>
            </a:r>
            <a:r>
              <a:rPr kumimoji="1" lang="en-US" altLang="ja-JP" sz="2000" dirty="0" err="1" smtClean="0"/>
              <a:t>S:Seebeck</a:t>
            </a:r>
            <a:r>
              <a:rPr kumimoji="1" lang="en-US" altLang="ja-JP" sz="2000" dirty="0" smtClean="0"/>
              <a:t> coefficient)</a:t>
            </a:r>
            <a:endParaRPr kumimoji="1" lang="ja-JP" altLang="en-US" sz="2800" dirty="0"/>
          </a:p>
        </p:txBody>
      </p:sp>
      <p:sp>
        <p:nvSpPr>
          <p:cNvPr id="29" name="テキスト ボックス 28"/>
          <p:cNvSpPr txBox="1"/>
          <p:nvPr/>
        </p:nvSpPr>
        <p:spPr>
          <a:xfrm>
            <a:off x="560266" y="2837240"/>
            <a:ext cx="2876031" cy="523220"/>
          </a:xfrm>
          <a:prstGeom prst="rect">
            <a:avLst/>
          </a:prstGeom>
          <a:noFill/>
        </p:spPr>
        <p:txBody>
          <a:bodyPr wrap="square" rtlCol="0">
            <a:spAutoFit/>
          </a:bodyPr>
          <a:lstStyle/>
          <a:p>
            <a:r>
              <a:rPr kumimoji="1" lang="en-US" altLang="ja-JP" sz="2800" b="1" dirty="0" err="1" smtClean="0">
                <a:solidFill>
                  <a:srgbClr val="000090"/>
                </a:solidFill>
              </a:rPr>
              <a:t>Peltier</a:t>
            </a:r>
            <a:r>
              <a:rPr kumimoji="1" lang="en-US" altLang="ja-JP" sz="2800" b="1" dirty="0" smtClean="0">
                <a:solidFill>
                  <a:srgbClr val="000090"/>
                </a:solidFill>
              </a:rPr>
              <a:t> effect</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637307219"/>
              </p:ext>
            </p:extLst>
          </p:nvPr>
        </p:nvGraphicFramePr>
        <p:xfrm>
          <a:off x="1003775" y="3370465"/>
          <a:ext cx="1687512" cy="584192"/>
        </p:xfrm>
        <a:graphic>
          <a:graphicData uri="http://schemas.openxmlformats.org/presentationml/2006/ole">
            <mc:AlternateContent xmlns:mc="http://schemas.openxmlformats.org/markup-compatibility/2006">
              <mc:Choice xmlns:v="urn:schemas-microsoft-com:vml" Requires="v">
                <p:oleObj spid="_x0000_s1029" name="数式" r:id="rId6" imgW="533400" imgH="228600" progId="Equation.3">
                  <p:embed/>
                </p:oleObj>
              </mc:Choice>
              <mc:Fallback>
                <p:oleObj name="数式" r:id="rId6" imgW="533400" imgH="228600" progId="Equation.3">
                  <p:embed/>
                  <p:pic>
                    <p:nvPicPr>
                      <p:cNvPr id="0" name=""/>
                      <p:cNvPicPr/>
                      <p:nvPr/>
                    </p:nvPicPr>
                    <p:blipFill>
                      <a:blip r:embed="rId7"/>
                      <a:stretch>
                        <a:fillRect/>
                      </a:stretch>
                    </p:blipFill>
                    <p:spPr>
                      <a:xfrm>
                        <a:off x="1003775" y="3370465"/>
                        <a:ext cx="1687512" cy="584192"/>
                      </a:xfrm>
                      <a:prstGeom prst="rect">
                        <a:avLst/>
                      </a:prstGeom>
                      <a:ln>
                        <a:solidFill>
                          <a:srgbClr val="FFFFFF"/>
                        </a:solidFill>
                      </a:ln>
                    </p:spPr>
                  </p:pic>
                </p:oleObj>
              </mc:Fallback>
            </mc:AlternateContent>
          </a:graphicData>
        </a:graphic>
      </p:graphicFrame>
      <p:sp>
        <p:nvSpPr>
          <p:cNvPr id="32" name="テキスト ボックス 31"/>
          <p:cNvSpPr txBox="1"/>
          <p:nvPr/>
        </p:nvSpPr>
        <p:spPr>
          <a:xfrm>
            <a:off x="1242493" y="3920615"/>
            <a:ext cx="2741895" cy="400110"/>
          </a:xfrm>
          <a:prstGeom prst="rect">
            <a:avLst/>
          </a:prstGeom>
          <a:noFill/>
        </p:spPr>
        <p:txBody>
          <a:bodyPr wrap="square" rtlCol="0">
            <a:spAutoFit/>
          </a:bodyPr>
          <a:lstStyle/>
          <a:p>
            <a:r>
              <a:rPr kumimoji="1" lang="en-US" altLang="ja-JP" sz="2000" dirty="0" smtClean="0"/>
              <a:t>(</a:t>
            </a:r>
            <a:r>
              <a:rPr kumimoji="1" lang="en-US" altLang="ja-JP" sz="2000" dirty="0" err="1" smtClean="0"/>
              <a:t>Π:peltier</a:t>
            </a:r>
            <a:r>
              <a:rPr kumimoji="1" lang="en-US" altLang="ja-JP" sz="2000" dirty="0" smtClean="0"/>
              <a:t> coefficient)</a:t>
            </a:r>
            <a:endParaRPr kumimoji="1" lang="ja-JP" altLang="en-US" sz="2000" dirty="0"/>
          </a:p>
        </p:txBody>
      </p:sp>
      <p:sp>
        <p:nvSpPr>
          <p:cNvPr id="3" name="正方形/長方形 2"/>
          <p:cNvSpPr/>
          <p:nvPr/>
        </p:nvSpPr>
        <p:spPr>
          <a:xfrm>
            <a:off x="560266" y="4843138"/>
            <a:ext cx="3082097" cy="523220"/>
          </a:xfrm>
          <a:prstGeom prst="rect">
            <a:avLst/>
          </a:prstGeom>
          <a:ln>
            <a:solidFill>
              <a:srgbClr val="FFFFFF"/>
            </a:solidFill>
          </a:ln>
        </p:spPr>
        <p:txBody>
          <a:bodyPr wrap="square">
            <a:spAutoFit/>
          </a:bodyPr>
          <a:lstStyle/>
          <a:p>
            <a:r>
              <a:rPr kumimoji="1" lang="en-US" altLang="ja-JP" sz="2800" b="1" dirty="0" smtClean="0"/>
              <a:t>Thomson </a:t>
            </a:r>
            <a:r>
              <a:rPr kumimoji="1" lang="en-US" altLang="ja-JP" sz="2800" b="1" dirty="0"/>
              <a:t>effect</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402857459"/>
              </p:ext>
            </p:extLst>
          </p:nvPr>
        </p:nvGraphicFramePr>
        <p:xfrm>
          <a:off x="1003775" y="5319347"/>
          <a:ext cx="2809875" cy="625475"/>
        </p:xfrm>
        <a:graphic>
          <a:graphicData uri="http://schemas.openxmlformats.org/presentationml/2006/ole">
            <mc:AlternateContent xmlns:mc="http://schemas.openxmlformats.org/markup-compatibility/2006">
              <mc:Choice xmlns:v="urn:schemas-microsoft-com:vml" Requires="v">
                <p:oleObj spid="_x0000_s1030" name="数式" r:id="rId8" imgW="1028700" imgH="228600" progId="Equation.3">
                  <p:embed/>
                </p:oleObj>
              </mc:Choice>
              <mc:Fallback>
                <p:oleObj name="数式" r:id="rId8" imgW="1028700" imgH="228600" progId="Equation.3">
                  <p:embed/>
                  <p:pic>
                    <p:nvPicPr>
                      <p:cNvPr id="0" name=""/>
                      <p:cNvPicPr/>
                      <p:nvPr/>
                    </p:nvPicPr>
                    <p:blipFill>
                      <a:blip r:embed="rId9"/>
                      <a:stretch>
                        <a:fillRect/>
                      </a:stretch>
                    </p:blipFill>
                    <p:spPr>
                      <a:xfrm>
                        <a:off x="1003775" y="5319347"/>
                        <a:ext cx="2809875" cy="625475"/>
                      </a:xfrm>
                      <a:prstGeom prst="rect">
                        <a:avLst/>
                      </a:prstGeom>
                      <a:ln>
                        <a:solidFill>
                          <a:srgbClr val="FFFFFF"/>
                        </a:solidFill>
                      </a:ln>
                    </p:spPr>
                  </p:pic>
                </p:oleObj>
              </mc:Fallback>
            </mc:AlternateContent>
          </a:graphicData>
        </a:graphic>
      </p:graphicFrame>
      <p:sp>
        <p:nvSpPr>
          <p:cNvPr id="9" name="正方形/長方形 8"/>
          <p:cNvSpPr/>
          <p:nvPr/>
        </p:nvSpPr>
        <p:spPr>
          <a:xfrm>
            <a:off x="1250136" y="5975380"/>
            <a:ext cx="2392226" cy="369332"/>
          </a:xfrm>
          <a:prstGeom prst="rect">
            <a:avLst/>
          </a:prstGeom>
        </p:spPr>
        <p:txBody>
          <a:bodyPr wrap="none">
            <a:spAutoFit/>
          </a:bodyPr>
          <a:lstStyle/>
          <a:p>
            <a:r>
              <a:rPr kumimoji="1" lang="en-US" altLang="ja-JP" dirty="0" smtClean="0"/>
              <a:t>(α:</a:t>
            </a:r>
            <a:r>
              <a:rPr kumimoji="1" lang="en-US" altLang="ja-JP" dirty="0" err="1" smtClean="0"/>
              <a:t>thomson</a:t>
            </a:r>
            <a:r>
              <a:rPr kumimoji="1" lang="en-US" altLang="ja-JP" dirty="0" smtClean="0"/>
              <a:t> coefficient)</a:t>
            </a:r>
            <a:endParaRPr kumimoji="1" lang="ja-JP" altLang="en-US" dirty="0"/>
          </a:p>
        </p:txBody>
      </p:sp>
      <p:sp>
        <p:nvSpPr>
          <p:cNvPr id="19" name="コンテンツ プレースホルダー 9"/>
          <p:cNvSpPr txBox="1">
            <a:spLocks/>
          </p:cNvSpPr>
          <p:nvPr/>
        </p:nvSpPr>
        <p:spPr>
          <a:xfrm>
            <a:off x="4916953" y="3919642"/>
            <a:ext cx="2624520" cy="63981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solidFill>
                  <a:srgbClr val="000000"/>
                </a:solidFill>
              </a:rPr>
              <a:t>Thermal energy</a:t>
            </a:r>
            <a:r>
              <a:rPr lang="ja-JP" altLang="ja-JP" dirty="0" smtClean="0"/>
              <a:t>　</a:t>
            </a:r>
            <a:endParaRPr lang="ja-JP" altLang="en-US" dirty="0"/>
          </a:p>
        </p:txBody>
      </p:sp>
      <p:sp>
        <p:nvSpPr>
          <p:cNvPr id="21" name="テキスト ボックス 20"/>
          <p:cNvSpPr txBox="1"/>
          <p:nvPr/>
        </p:nvSpPr>
        <p:spPr>
          <a:xfrm>
            <a:off x="4803171" y="1803810"/>
            <a:ext cx="3764339" cy="584776"/>
          </a:xfrm>
          <a:prstGeom prst="rect">
            <a:avLst/>
          </a:prstGeom>
          <a:noFill/>
        </p:spPr>
        <p:txBody>
          <a:bodyPr wrap="square" rtlCol="0">
            <a:spAutoFit/>
          </a:bodyPr>
          <a:lstStyle/>
          <a:p>
            <a:r>
              <a:rPr lang="en-US" altLang="ja-JP" sz="3200" dirty="0" smtClean="0"/>
              <a:t>electric energy</a:t>
            </a:r>
          </a:p>
        </p:txBody>
      </p:sp>
      <p:sp>
        <p:nvSpPr>
          <p:cNvPr id="22" name="テキスト ボックス 21"/>
          <p:cNvSpPr txBox="1"/>
          <p:nvPr/>
        </p:nvSpPr>
        <p:spPr>
          <a:xfrm>
            <a:off x="-2779230" y="2762419"/>
            <a:ext cx="2519019" cy="461665"/>
          </a:xfrm>
          <a:prstGeom prst="rect">
            <a:avLst/>
          </a:prstGeom>
          <a:noFill/>
        </p:spPr>
        <p:txBody>
          <a:bodyPr wrap="square" rtlCol="0">
            <a:spAutoFit/>
          </a:bodyPr>
          <a:lstStyle/>
          <a:p>
            <a:r>
              <a:rPr kumimoji="1" lang="en-US" altLang="ja-JP" sz="2400" dirty="0" smtClean="0"/>
              <a:t>direct conversion</a:t>
            </a:r>
            <a:endParaRPr kumimoji="1" lang="ja-JP" altLang="en-US" sz="2400" dirty="0"/>
          </a:p>
        </p:txBody>
      </p:sp>
      <p:cxnSp>
        <p:nvCxnSpPr>
          <p:cNvPr id="10" name="直線矢印コネクタ 9"/>
          <p:cNvCxnSpPr/>
          <p:nvPr/>
        </p:nvCxnSpPr>
        <p:spPr>
          <a:xfrm>
            <a:off x="6535560" y="2562668"/>
            <a:ext cx="0" cy="1334605"/>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5673219" y="2562667"/>
            <a:ext cx="0" cy="1292360"/>
          </a:xfrm>
          <a:prstGeom prst="straightConnector1">
            <a:avLst/>
          </a:prstGeom>
          <a:ln w="762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B9D2C864-9362-43C7-A136-D9C41D93A96D}" type="slidenum">
              <a:rPr lang="en-US" smtClean="0"/>
              <a:t>3</a:t>
            </a:fld>
            <a:endParaRPr lang="en-US" dirty="0"/>
          </a:p>
        </p:txBody>
      </p:sp>
      <p:sp>
        <p:nvSpPr>
          <p:cNvPr id="14" name="日付プレースホルダー 13"/>
          <p:cNvSpPr>
            <a:spLocks noGrp="1"/>
          </p:cNvSpPr>
          <p:nvPr>
            <p:ph type="dt" sz="half" idx="10"/>
          </p:nvPr>
        </p:nvSpPr>
        <p:spPr/>
        <p:txBody>
          <a:bodyPr/>
          <a:lstStyle/>
          <a:p>
            <a:r>
              <a:rPr lang="en-US" altLang="ja-JP" smtClean="0"/>
              <a:t>2014/12/0</a:t>
            </a:r>
            <a:r>
              <a:rPr lang="ja-JP" altLang="en-US" smtClean="0"/>
              <a:t>３</a:t>
            </a:r>
            <a:endParaRPr lang="en-US"/>
          </a:p>
        </p:txBody>
      </p:sp>
      <p:pic>
        <p:nvPicPr>
          <p:cNvPr id="34" name="図 33" descr="imag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1233" y="3670281"/>
            <a:ext cx="1002663" cy="1016152"/>
          </a:xfrm>
          <a:prstGeom prst="rect">
            <a:avLst/>
          </a:prstGeom>
        </p:spPr>
      </p:pic>
      <p:pic>
        <p:nvPicPr>
          <p:cNvPr id="35" name="図 34" descr="imag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6195" y="1737284"/>
            <a:ext cx="1008612" cy="930991"/>
          </a:xfrm>
          <a:prstGeom prst="rect">
            <a:avLst/>
          </a:prstGeom>
        </p:spPr>
      </p:pic>
      <p:sp>
        <p:nvSpPr>
          <p:cNvPr id="18" name="対角する 2 つの角を丸めた四角形 17"/>
          <p:cNvSpPr/>
          <p:nvPr/>
        </p:nvSpPr>
        <p:spPr>
          <a:xfrm>
            <a:off x="4725699" y="5281026"/>
            <a:ext cx="3527948" cy="950398"/>
          </a:xfrm>
          <a:prstGeom prst="round2DiagRect">
            <a:avLst>
              <a:gd name="adj1" fmla="val 50000"/>
              <a:gd name="adj2" fmla="val 50000"/>
            </a:avLst>
          </a:prstGeom>
          <a:solidFill>
            <a:schemeClr val="accent5">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200" dirty="0" smtClean="0">
                <a:solidFill>
                  <a:schemeClr val="tx1"/>
                </a:solidFill>
              </a:rPr>
              <a:t>TE materials are used as </a:t>
            </a:r>
          </a:p>
          <a:p>
            <a:pPr algn="ctr"/>
            <a:r>
              <a:rPr lang="en-US" altLang="ja-JP" sz="2200" dirty="0" smtClean="0">
                <a:solidFill>
                  <a:schemeClr val="tx1"/>
                </a:solidFill>
              </a:rPr>
              <a:t>generator or refrigerator.</a:t>
            </a:r>
            <a:endParaRPr kumimoji="1" lang="ja-JP" altLang="en-US" sz="2200" dirty="0">
              <a:solidFill>
                <a:schemeClr val="tx1"/>
              </a:solidFill>
            </a:endParaRPr>
          </a:p>
        </p:txBody>
      </p:sp>
    </p:spTree>
    <p:extLst>
      <p:ext uri="{BB962C8B-B14F-4D97-AF65-F5344CB8AC3E}">
        <p14:creationId xmlns:p14="http://schemas.microsoft.com/office/powerpoint/2010/main" val="411668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3271"/>
            <a:ext cx="8049147" cy="1240883"/>
          </a:xfrm>
        </p:spPr>
        <p:txBody>
          <a:bodyPr>
            <a:normAutofit/>
          </a:bodyPr>
          <a:lstStyle/>
          <a:p>
            <a:pPr algn="l"/>
            <a:r>
              <a:rPr kumimoji="1" lang="en-US" altLang="ja-JP" sz="4000" dirty="0" smtClean="0"/>
              <a:t>Thermoelectric materials</a:t>
            </a:r>
            <a:endParaRPr kumimoji="1" lang="ja-JP" altLang="en-US" sz="4000" dirty="0"/>
          </a:p>
        </p:txBody>
      </p:sp>
      <p:sp>
        <p:nvSpPr>
          <p:cNvPr id="4" name="テキスト ボックス 3"/>
          <p:cNvSpPr txBox="1"/>
          <p:nvPr/>
        </p:nvSpPr>
        <p:spPr>
          <a:xfrm>
            <a:off x="6822080" y="157795"/>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テキスト ボックス 6"/>
          <p:cNvSpPr txBox="1"/>
          <p:nvPr/>
        </p:nvSpPr>
        <p:spPr>
          <a:xfrm>
            <a:off x="330477" y="1104021"/>
            <a:ext cx="8508723" cy="4832092"/>
          </a:xfrm>
          <a:prstGeom prst="rect">
            <a:avLst/>
          </a:prstGeom>
          <a:noFill/>
        </p:spPr>
        <p:txBody>
          <a:bodyPr wrap="square" rtlCol="0">
            <a:spAutoFit/>
          </a:bodyPr>
          <a:lstStyle/>
          <a:p>
            <a:r>
              <a:rPr kumimoji="1" lang="en-US" altLang="ja-JP" sz="2800" dirty="0" smtClean="0">
                <a:solidFill>
                  <a:srgbClr val="000000"/>
                </a:solidFill>
              </a:rPr>
              <a:t>○</a:t>
            </a:r>
            <a:r>
              <a:rPr kumimoji="1" lang="en-US" altLang="ja-JP" sz="2800" u="sng" dirty="0" smtClean="0">
                <a:solidFill>
                  <a:srgbClr val="000000"/>
                </a:solidFill>
              </a:rPr>
              <a:t>advantage</a:t>
            </a:r>
          </a:p>
          <a:p>
            <a:r>
              <a:rPr kumimoji="1" lang="ja-JP" altLang="en-US" sz="2000" dirty="0" smtClean="0">
                <a:solidFill>
                  <a:srgbClr val="000000"/>
                </a:solidFill>
              </a:rPr>
              <a:t>・</a:t>
            </a:r>
            <a:r>
              <a:rPr lang="en-US" altLang="ja-JP" sz="2000" dirty="0" smtClean="0">
                <a:solidFill>
                  <a:srgbClr val="000000"/>
                </a:solidFill>
              </a:rPr>
              <a:t>No mechanical </a:t>
            </a:r>
            <a:r>
              <a:rPr lang="en-US" altLang="ja-JP" sz="2000" dirty="0">
                <a:solidFill>
                  <a:srgbClr val="000000"/>
                </a:solidFill>
              </a:rPr>
              <a:t>parts </a:t>
            </a:r>
            <a:r>
              <a:rPr lang="ja-JP" altLang="en-US" sz="2000" dirty="0" smtClean="0">
                <a:solidFill>
                  <a:srgbClr val="000000"/>
                </a:solidFill>
              </a:rPr>
              <a:t>　</a:t>
            </a:r>
            <a:endParaRPr lang="en-US" altLang="ja-JP" sz="2000" dirty="0" smtClean="0">
              <a:solidFill>
                <a:srgbClr val="000000"/>
              </a:solidFill>
            </a:endParaRPr>
          </a:p>
          <a:p>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　</a:t>
            </a:r>
            <a:r>
              <a:rPr lang="en-US" altLang="ja-JP" sz="2800" u="sng" dirty="0" smtClean="0">
                <a:solidFill>
                  <a:srgbClr val="000000"/>
                </a:solidFill>
                <a:uFill>
                  <a:solidFill>
                    <a:srgbClr val="0000FF"/>
                  </a:solidFill>
                </a:uFill>
              </a:rPr>
              <a:t>durability for many years</a:t>
            </a:r>
            <a:endParaRPr lang="en-US" altLang="ja-JP" sz="2400" u="sng" dirty="0" smtClean="0">
              <a:solidFill>
                <a:srgbClr val="000000"/>
              </a:solidFill>
              <a:uFill>
                <a:solidFill>
                  <a:srgbClr val="0000FF"/>
                </a:solidFill>
              </a:uFill>
            </a:endParaRPr>
          </a:p>
          <a:p>
            <a:endParaRPr lang="en-US" altLang="ja-JP" sz="2000" dirty="0" smtClean="0">
              <a:solidFill>
                <a:srgbClr val="000000"/>
              </a:solidFill>
            </a:endParaRPr>
          </a:p>
          <a:p>
            <a:r>
              <a:rPr lang="ja-JP" altLang="en-US" sz="2000" dirty="0" smtClean="0">
                <a:solidFill>
                  <a:srgbClr val="000000"/>
                </a:solidFill>
              </a:rPr>
              <a:t>・</a:t>
            </a:r>
            <a:r>
              <a:rPr lang="en-US" altLang="ja-JP" sz="2000" dirty="0">
                <a:solidFill>
                  <a:srgbClr val="000000"/>
                </a:solidFill>
              </a:rPr>
              <a:t>N</a:t>
            </a:r>
            <a:r>
              <a:rPr lang="en-US" altLang="ja-JP" sz="2000" dirty="0" smtClean="0">
                <a:solidFill>
                  <a:srgbClr val="000000"/>
                </a:solidFill>
              </a:rPr>
              <a:t>o requirement  refrigerant fluids and related</a:t>
            </a:r>
            <a:r>
              <a:rPr lang="en-US" altLang="ja-JP" sz="2000" dirty="0">
                <a:solidFill>
                  <a:srgbClr val="000000"/>
                </a:solidFill>
              </a:rPr>
              <a:t> </a:t>
            </a:r>
            <a:r>
              <a:rPr lang="en-US" altLang="ja-JP" sz="2000" dirty="0" smtClean="0">
                <a:solidFill>
                  <a:srgbClr val="000000"/>
                </a:solidFill>
              </a:rPr>
              <a:t>chemicals</a:t>
            </a:r>
            <a:r>
              <a:rPr lang="ja-JP" altLang="en-US" sz="2000" dirty="0" smtClean="0">
                <a:solidFill>
                  <a:srgbClr val="000000"/>
                </a:solidFill>
              </a:rPr>
              <a:t>　</a:t>
            </a:r>
            <a:r>
              <a:rPr lang="en-US" altLang="ja-JP" sz="2000" dirty="0" smtClean="0">
                <a:solidFill>
                  <a:srgbClr val="000000"/>
                </a:solidFill>
              </a:rPr>
              <a:t>&amp;  reuse waste heat.</a:t>
            </a:r>
          </a:p>
          <a:p>
            <a:r>
              <a:rPr lang="ja-JP" altLang="en-US" sz="2000" dirty="0" smtClean="0">
                <a:solidFill>
                  <a:srgbClr val="000000"/>
                </a:solidFill>
              </a:rPr>
              <a:t>　</a:t>
            </a:r>
            <a:r>
              <a:rPr lang="en-US" altLang="ja-JP" sz="2000" dirty="0" smtClean="0">
                <a:solidFill>
                  <a:srgbClr val="000000"/>
                </a:solidFill>
              </a:rPr>
              <a:t>                    →</a:t>
            </a:r>
            <a:r>
              <a:rPr lang="ja-JP" altLang="en-US" sz="2000" dirty="0" smtClean="0">
                <a:solidFill>
                  <a:srgbClr val="000000"/>
                </a:solidFill>
              </a:rPr>
              <a:t>　</a:t>
            </a:r>
            <a:r>
              <a:rPr lang="en-US" altLang="ja-JP" sz="2800" u="sng" dirty="0" smtClean="0">
                <a:solidFill>
                  <a:srgbClr val="000000"/>
                </a:solidFill>
                <a:uFill>
                  <a:solidFill>
                    <a:srgbClr val="0000FF"/>
                  </a:solidFill>
                </a:uFill>
              </a:rPr>
              <a:t>environmental harmonics</a:t>
            </a:r>
          </a:p>
          <a:p>
            <a:endParaRPr lang="en-US" altLang="ja-JP" sz="2800" u="sng" dirty="0">
              <a:solidFill>
                <a:srgbClr val="000000"/>
              </a:solidFill>
              <a:uFill>
                <a:solidFill>
                  <a:schemeClr val="accent2"/>
                </a:solidFill>
              </a:uFill>
            </a:endParaRPr>
          </a:p>
          <a:p>
            <a:endParaRPr lang="en-US" altLang="ja-JP" sz="2400" u="sng" dirty="0" smtClean="0">
              <a:solidFill>
                <a:srgbClr val="000000"/>
              </a:solidFill>
              <a:uFill>
                <a:solidFill>
                  <a:schemeClr val="accent2"/>
                </a:solidFill>
              </a:uFill>
            </a:endParaRPr>
          </a:p>
          <a:p>
            <a:r>
              <a:rPr kumimoji="1" lang="en-US" altLang="ja-JP" sz="2400" dirty="0"/>
              <a:t>○</a:t>
            </a:r>
            <a:r>
              <a:rPr kumimoji="1" lang="en-US" altLang="ja-JP" sz="2800" u="sng" dirty="0" smtClean="0"/>
              <a:t>problem</a:t>
            </a:r>
            <a:endParaRPr kumimoji="1" lang="en-US" altLang="ja-JP" sz="2800" u="sng" dirty="0"/>
          </a:p>
          <a:p>
            <a:r>
              <a:rPr kumimoji="1" lang="ja-JP" altLang="en-US" sz="2000" dirty="0"/>
              <a:t>・</a:t>
            </a:r>
            <a:r>
              <a:rPr lang="en-US" altLang="ja-JP" sz="2000" dirty="0"/>
              <a:t>low efficiency (efficiency = 10%)</a:t>
            </a:r>
          </a:p>
          <a:p>
            <a:r>
              <a:rPr kumimoji="1" lang="ja-JP" altLang="en-US" sz="2000" dirty="0"/>
              <a:t>・</a:t>
            </a:r>
            <a:r>
              <a:rPr kumimoji="1" lang="en-US" altLang="ja-JP" sz="2000" dirty="0"/>
              <a:t>t</a:t>
            </a:r>
            <a:r>
              <a:rPr lang="en-US" altLang="ja-JP" sz="2000" dirty="0"/>
              <a:t>oxic </a:t>
            </a:r>
            <a:r>
              <a:rPr lang="en-US" altLang="ja-JP" sz="2000" dirty="0" smtClean="0"/>
              <a:t>potential</a:t>
            </a:r>
            <a:endParaRPr kumimoji="1" lang="en-US" altLang="ja-JP" sz="2000" dirty="0"/>
          </a:p>
          <a:p>
            <a:r>
              <a:rPr kumimoji="1" lang="ja-JP" altLang="en-US" sz="2000" dirty="0"/>
              <a:t>・</a:t>
            </a:r>
            <a:r>
              <a:rPr kumimoji="1" lang="en-US" altLang="ja-JP" sz="2000" dirty="0"/>
              <a:t>rare </a:t>
            </a:r>
            <a:r>
              <a:rPr kumimoji="1" lang="en-US" altLang="ja-JP" sz="2000" dirty="0" smtClean="0"/>
              <a:t>metal</a:t>
            </a:r>
          </a:p>
          <a:p>
            <a:endParaRPr lang="en-US" altLang="ja-JP" sz="2400" u="sng" dirty="0" smtClean="0">
              <a:solidFill>
                <a:srgbClr val="000000"/>
              </a:solidFill>
              <a:uFill>
                <a:solidFill>
                  <a:schemeClr val="accent2"/>
                </a:solidFill>
              </a:uFill>
            </a:endParaRPr>
          </a:p>
        </p:txBody>
      </p:sp>
      <p:sp>
        <p:nvSpPr>
          <p:cNvPr id="3" name="テキスト ボックス 2"/>
          <p:cNvSpPr txBox="1"/>
          <p:nvPr/>
        </p:nvSpPr>
        <p:spPr>
          <a:xfrm>
            <a:off x="9314800" y="4792133"/>
            <a:ext cx="3755468" cy="369332"/>
          </a:xfrm>
          <a:prstGeom prst="rect">
            <a:avLst/>
          </a:prstGeom>
          <a:noFill/>
        </p:spPr>
        <p:txBody>
          <a:bodyPr wrap="none" rtlCol="0">
            <a:spAutoFit/>
          </a:bodyPr>
          <a:lstStyle/>
          <a:p>
            <a:r>
              <a:rPr kumimoji="1" lang="en-US" altLang="ja-JP" dirty="0"/>
              <a:t>http://</a:t>
            </a:r>
            <a:r>
              <a:rPr kumimoji="1" lang="en-US" altLang="ja-JP" dirty="0" err="1"/>
              <a:t>www.jst.go.jp</a:t>
            </a:r>
            <a:r>
              <a:rPr kumimoji="1" lang="en-US" altLang="ja-JP" dirty="0"/>
              <a:t>/</a:t>
            </a:r>
            <a:r>
              <a:rPr kumimoji="1" lang="en-US" altLang="ja-JP" dirty="0" err="1"/>
              <a:t>pr</a:t>
            </a:r>
            <a:r>
              <a:rPr kumimoji="1" lang="en-US" altLang="ja-JP" dirty="0"/>
              <a:t>/info/info951/</a:t>
            </a:r>
            <a:endParaRPr kumimoji="1" lang="ja-JP" altLang="en-US" dirty="0"/>
          </a:p>
        </p:txBody>
      </p:sp>
      <p:pic>
        <p:nvPicPr>
          <p:cNvPr id="5" name="図 4" descr="zu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61" y="3559636"/>
            <a:ext cx="4272740" cy="1584189"/>
          </a:xfrm>
          <a:prstGeom prst="rect">
            <a:avLst/>
          </a:prstGeom>
        </p:spPr>
      </p:pic>
      <p:sp>
        <p:nvSpPr>
          <p:cNvPr id="6" name="正方形/長方形 5"/>
          <p:cNvSpPr/>
          <p:nvPr/>
        </p:nvSpPr>
        <p:spPr>
          <a:xfrm>
            <a:off x="9144000" y="5639760"/>
            <a:ext cx="4572000" cy="1200329"/>
          </a:xfrm>
          <a:prstGeom prst="rect">
            <a:avLst/>
          </a:prstGeom>
        </p:spPr>
        <p:txBody>
          <a:bodyPr>
            <a:spAutoFit/>
          </a:bodyPr>
          <a:lstStyle/>
          <a:p>
            <a:r>
              <a:rPr lang="fi-FI" altLang="ja-JP" dirty="0"/>
              <a:t>http://product.rakuten.co.jp/product/-/199be25f4b205fc73d09795a50582b56/?sc2id=gmc_211752_199be25f4b205fc73d09795a50582b56&amp;scid=s_kwa_pla</a:t>
            </a:r>
            <a:endParaRPr lang="ja-JP" altLang="en-US" dirty="0"/>
          </a:p>
        </p:txBody>
      </p:sp>
      <p:pic>
        <p:nvPicPr>
          <p:cNvPr id="8" name="図 7" descr="10010004992536150402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790" y="5161466"/>
            <a:ext cx="1874452" cy="1874452"/>
          </a:xfrm>
          <a:prstGeom prst="rect">
            <a:avLst/>
          </a:prstGeom>
        </p:spPr>
      </p:pic>
      <p:sp>
        <p:nvSpPr>
          <p:cNvPr id="9" name="スライド番号プレースホルダー 8"/>
          <p:cNvSpPr>
            <a:spLocks noGrp="1"/>
          </p:cNvSpPr>
          <p:nvPr>
            <p:ph type="sldNum" sz="quarter" idx="12"/>
          </p:nvPr>
        </p:nvSpPr>
        <p:spPr/>
        <p:txBody>
          <a:bodyPr/>
          <a:lstStyle/>
          <a:p>
            <a:fld id="{B9D2C864-9362-43C7-A136-D9C41D93A96D}" type="slidenum">
              <a:rPr lang="en-US" smtClean="0"/>
              <a:t>4</a:t>
            </a:fld>
            <a:endParaRPr lang="en-US" dirty="0"/>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Tree>
    <p:extLst>
      <p:ext uri="{BB962C8B-B14F-4D97-AF65-F5344CB8AC3E}">
        <p14:creationId xmlns:p14="http://schemas.microsoft.com/office/powerpoint/2010/main" val="17138625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5"/>
            <a:ext cx="8049147" cy="1240883"/>
          </a:xfrm>
        </p:spPr>
        <p:txBody>
          <a:bodyPr>
            <a:normAutofit/>
          </a:bodyPr>
          <a:lstStyle/>
          <a:p>
            <a:pPr algn="l"/>
            <a:r>
              <a:rPr lang="en-US" altLang="ja-JP" sz="4000" dirty="0" smtClean="0"/>
              <a:t> Dimensionless </a:t>
            </a:r>
            <a:r>
              <a:rPr lang="en-US" altLang="ja-JP" sz="4000" dirty="0"/>
              <a:t>F</a:t>
            </a:r>
            <a:r>
              <a:rPr lang="en-US" altLang="ja-JP" sz="4000" dirty="0" smtClean="0"/>
              <a:t>igure of Merit</a:t>
            </a:r>
            <a:endParaRPr kumimoji="1" lang="ja-JP" altLang="en-US" sz="1400" dirty="0"/>
          </a:p>
        </p:txBody>
      </p:sp>
      <p:sp>
        <p:nvSpPr>
          <p:cNvPr id="4" name="テキスト ボックス 3"/>
          <p:cNvSpPr txBox="1"/>
          <p:nvPr/>
        </p:nvSpPr>
        <p:spPr>
          <a:xfrm>
            <a:off x="6822080" y="157794"/>
            <a:ext cx="1530662" cy="369332"/>
          </a:xfrm>
          <a:prstGeom prst="rect">
            <a:avLst/>
          </a:prstGeom>
          <a:noFill/>
        </p:spPr>
        <p:txBody>
          <a:bodyPr wrap="none" rtlCol="0">
            <a:spAutoFit/>
          </a:bodyPr>
          <a:lstStyle/>
          <a:p>
            <a:r>
              <a:rPr lang="en-US" altLang="ja-JP" dirty="0"/>
              <a:t>1.</a:t>
            </a:r>
            <a:r>
              <a:rPr lang="en-US" altLang="ja-JP" dirty="0" smtClean="0"/>
              <a:t>Introduction</a:t>
            </a:r>
            <a:endParaRPr kumimoji="1" lang="ja-JP" altLang="en-US" dirty="0"/>
          </a:p>
        </p:txBody>
      </p:sp>
      <p:pic>
        <p:nvPicPr>
          <p:cNvPr id="13" name="図 12"/>
          <p:cNvPicPr>
            <a:picLocks noChangeAspect="1"/>
          </p:cNvPicPr>
          <p:nvPr/>
        </p:nvPicPr>
        <p:blipFill>
          <a:blip r:embed="rId3"/>
          <a:stretch>
            <a:fillRect/>
          </a:stretch>
        </p:blipFill>
        <p:spPr>
          <a:xfrm>
            <a:off x="-2941268" y="1735683"/>
            <a:ext cx="2654703" cy="1075915"/>
          </a:xfrm>
          <a:prstGeom prst="rect">
            <a:avLst/>
          </a:prstGeom>
          <a:ln>
            <a:noFill/>
          </a:ln>
        </p:spPr>
      </p:pic>
      <p:sp>
        <p:nvSpPr>
          <p:cNvPr id="3" name="コンテンツ プレースホルダー 2"/>
          <p:cNvSpPr>
            <a:spLocks noGrp="1"/>
          </p:cNvSpPr>
          <p:nvPr>
            <p:ph idx="1"/>
          </p:nvPr>
        </p:nvSpPr>
        <p:spPr>
          <a:xfrm>
            <a:off x="4045344" y="3164197"/>
            <a:ext cx="4411985" cy="580759"/>
          </a:xfrm>
        </p:spPr>
        <p:txBody>
          <a:bodyPr>
            <a:normAutofit/>
          </a:bodyPr>
          <a:lstStyle/>
          <a:p>
            <a:pPr marL="0" indent="0">
              <a:buNone/>
            </a:pPr>
            <a:r>
              <a:rPr lang="en-US" altLang="ja-JP" sz="2000" dirty="0" smtClean="0"/>
              <a:t>(</a:t>
            </a:r>
            <a:r>
              <a:rPr lang="en-US" altLang="ja-JP" sz="2000" i="1" dirty="0" smtClean="0"/>
              <a:t>ZT</a:t>
            </a:r>
            <a:r>
              <a:rPr lang="en-US" altLang="ja-JP" sz="2000" dirty="0" smtClean="0"/>
              <a:t>=1 → Carnot efficiency 10%)</a:t>
            </a:r>
            <a:endParaRPr kumimoji="1" lang="ja-JP" altLang="en-US" sz="2400" dirty="0"/>
          </a:p>
        </p:txBody>
      </p:sp>
      <p:pic>
        <p:nvPicPr>
          <p:cNvPr id="7" name="図 6" descr="ああああ.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65" y="3719623"/>
            <a:ext cx="7814595" cy="2699191"/>
          </a:xfrm>
          <a:prstGeom prst="rect">
            <a:avLst/>
          </a:prstGeom>
        </p:spPr>
      </p:pic>
      <p:sp>
        <p:nvSpPr>
          <p:cNvPr id="6" name="テキスト ボックス 5"/>
          <p:cNvSpPr txBox="1"/>
          <p:nvPr/>
        </p:nvSpPr>
        <p:spPr>
          <a:xfrm>
            <a:off x="2590800" y="6472294"/>
            <a:ext cx="4346262" cy="307777"/>
          </a:xfrm>
          <a:prstGeom prst="rect">
            <a:avLst/>
          </a:prstGeom>
          <a:noFill/>
        </p:spPr>
        <p:txBody>
          <a:bodyPr wrap="none" rtlCol="0">
            <a:spAutoFit/>
          </a:bodyPr>
          <a:lstStyle/>
          <a:p>
            <a:r>
              <a:rPr lang="en-US" altLang="ja-JP" sz="1400" dirty="0"/>
              <a:t>G. Jeffrey Snyder et al., Nature Materials </a:t>
            </a:r>
            <a:r>
              <a:rPr lang="en-US" altLang="ja-JP" sz="1400" b="1" dirty="0"/>
              <a:t>7</a:t>
            </a:r>
            <a:r>
              <a:rPr lang="en-US" altLang="ja-JP" sz="1400" dirty="0"/>
              <a:t>(2008)105-114</a:t>
            </a:r>
            <a:endParaRPr lang="ja-JP" altLang="en-US" sz="1400" dirty="0"/>
          </a:p>
        </p:txBody>
      </p:sp>
      <p:sp>
        <p:nvSpPr>
          <p:cNvPr id="5" name="スライド番号プレースホルダー 4"/>
          <p:cNvSpPr>
            <a:spLocks noGrp="1"/>
          </p:cNvSpPr>
          <p:nvPr>
            <p:ph type="sldNum" sz="quarter" idx="12"/>
          </p:nvPr>
        </p:nvSpPr>
        <p:spPr/>
        <p:txBody>
          <a:bodyPr/>
          <a:lstStyle/>
          <a:p>
            <a:fld id="{B9D2C864-9362-43C7-A136-D9C41D93A96D}" type="slidenum">
              <a:rPr lang="en-US" smtClean="0"/>
              <a:t>5</a:t>
            </a:fld>
            <a:endParaRPr lang="en-US" dirty="0"/>
          </a:p>
        </p:txBody>
      </p:sp>
      <p:sp>
        <p:nvSpPr>
          <p:cNvPr id="9" name="日付プレースホルダー 8"/>
          <p:cNvSpPr>
            <a:spLocks noGrp="1"/>
          </p:cNvSpPr>
          <p:nvPr>
            <p:ph type="dt" sz="half" idx="10"/>
          </p:nvPr>
        </p:nvSpPr>
        <p:spPr/>
        <p:txBody>
          <a:bodyPr/>
          <a:lstStyle/>
          <a:p>
            <a:r>
              <a:rPr lang="en-US" altLang="ja-JP" smtClean="0"/>
              <a:t>2014/12/0</a:t>
            </a:r>
            <a:r>
              <a:rPr lang="ja-JP" altLang="en-US" smtClean="0"/>
              <a:t>３</a:t>
            </a:r>
            <a:endParaRPr lang="en-US"/>
          </a:p>
        </p:txBody>
      </p:sp>
      <p:sp>
        <p:nvSpPr>
          <p:cNvPr id="8" name="テキスト ボックス 7"/>
          <p:cNvSpPr txBox="1"/>
          <p:nvPr/>
        </p:nvSpPr>
        <p:spPr>
          <a:xfrm>
            <a:off x="982569" y="1173345"/>
            <a:ext cx="5570631" cy="707886"/>
          </a:xfrm>
          <a:prstGeom prst="rect">
            <a:avLst/>
          </a:prstGeom>
          <a:noFill/>
        </p:spPr>
        <p:txBody>
          <a:bodyPr wrap="none" rtlCol="0">
            <a:spAutoFit/>
          </a:bodyPr>
          <a:lstStyle/>
          <a:p>
            <a:r>
              <a:rPr kumimoji="1" lang="en-US" altLang="ja-JP" sz="2000" dirty="0" smtClean="0"/>
              <a:t>We </a:t>
            </a:r>
            <a:r>
              <a:rPr lang="en-US" altLang="ja-JP" sz="2000" dirty="0" smtClean="0"/>
              <a:t>introduce</a:t>
            </a:r>
            <a:r>
              <a:rPr kumimoji="1" lang="en-US" altLang="ja-JP" sz="2000" dirty="0" smtClean="0"/>
              <a:t> the dimensionless figure of merit (ZT) </a:t>
            </a:r>
          </a:p>
          <a:p>
            <a:r>
              <a:rPr lang="en-US" altLang="ja-JP" sz="2000" dirty="0" smtClean="0"/>
              <a:t>to</a:t>
            </a:r>
            <a:r>
              <a:rPr kumimoji="1" lang="en-US" altLang="ja-JP" sz="2000" dirty="0" smtClean="0"/>
              <a:t> evaluate the performance of TE materials.</a:t>
            </a:r>
          </a:p>
        </p:txBody>
      </p:sp>
      <p:pic>
        <p:nvPicPr>
          <p:cNvPr id="11" name="図 10"/>
          <p:cNvPicPr>
            <a:picLocks noChangeAspect="1"/>
          </p:cNvPicPr>
          <p:nvPr/>
        </p:nvPicPr>
        <p:blipFill>
          <a:blip r:embed="rId3"/>
          <a:stretch>
            <a:fillRect/>
          </a:stretch>
        </p:blipFill>
        <p:spPr>
          <a:xfrm>
            <a:off x="1054062" y="2028751"/>
            <a:ext cx="2714860" cy="1100296"/>
          </a:xfrm>
          <a:prstGeom prst="rect">
            <a:avLst/>
          </a:prstGeom>
        </p:spPr>
      </p:pic>
      <p:sp>
        <p:nvSpPr>
          <p:cNvPr id="12" name="テキスト ボックス 11"/>
          <p:cNvSpPr txBox="1"/>
          <p:nvPr/>
        </p:nvSpPr>
        <p:spPr>
          <a:xfrm>
            <a:off x="3909970" y="1998868"/>
            <a:ext cx="2998163" cy="1200328"/>
          </a:xfrm>
          <a:prstGeom prst="rect">
            <a:avLst/>
          </a:prstGeom>
          <a:solidFill>
            <a:schemeClr val="tx2">
              <a:lumMod val="40000"/>
              <a:lumOff val="60000"/>
              <a:alpha val="40000"/>
            </a:schemeClr>
          </a:solidFill>
          <a:ln>
            <a:noFill/>
          </a:ln>
        </p:spPr>
        <p:txBody>
          <a:bodyPr wrap="square" rtlCol="0">
            <a:spAutoFit/>
          </a:bodyPr>
          <a:lstStyle/>
          <a:p>
            <a:r>
              <a:rPr kumimoji="1" lang="el-GR" altLang="ja-JP" sz="2400" dirty="0" smtClean="0"/>
              <a:t>σ</a:t>
            </a:r>
            <a:r>
              <a:rPr kumimoji="1" lang="en-US" altLang="ja-JP" sz="2400" dirty="0" smtClean="0"/>
              <a:t>:electric conductivity</a:t>
            </a:r>
          </a:p>
          <a:p>
            <a:r>
              <a:rPr kumimoji="1" lang="en-US" altLang="ja-JP" sz="2400" dirty="0" err="1" smtClean="0"/>
              <a:t>S:Seebeck</a:t>
            </a:r>
            <a:r>
              <a:rPr lang="en-US" altLang="ja-JP" sz="2400" dirty="0"/>
              <a:t> coefficient</a:t>
            </a:r>
          </a:p>
          <a:p>
            <a:r>
              <a:rPr lang="el-GR" altLang="ja-JP" sz="2400" dirty="0"/>
              <a:t>κ</a:t>
            </a:r>
            <a:r>
              <a:rPr lang="en-US" altLang="ja-JP" sz="2400" dirty="0"/>
              <a:t>:thermal </a:t>
            </a:r>
            <a:r>
              <a:rPr lang="en-US" altLang="ja-JP" sz="2400" dirty="0" smtClean="0"/>
              <a:t>conductivity</a:t>
            </a:r>
            <a:endParaRPr lang="en-US" altLang="ja-JP" sz="2400" dirty="0"/>
          </a:p>
        </p:txBody>
      </p:sp>
      <p:sp>
        <p:nvSpPr>
          <p:cNvPr id="14" name="正方形/長方形 13"/>
          <p:cNvSpPr/>
          <p:nvPr/>
        </p:nvSpPr>
        <p:spPr>
          <a:xfrm>
            <a:off x="896506" y="1998869"/>
            <a:ext cx="6010097" cy="1180270"/>
          </a:xfrm>
          <a:prstGeom prst="rect">
            <a:avLst/>
          </a:prstGeom>
          <a:no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912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5"/>
            <a:ext cx="8049147" cy="1240883"/>
          </a:xfrm>
        </p:spPr>
        <p:txBody>
          <a:bodyPr>
            <a:normAutofit/>
          </a:bodyPr>
          <a:lstStyle/>
          <a:p>
            <a:pPr algn="l"/>
            <a:r>
              <a:rPr lang="en-US" altLang="ja-JP" sz="4000" dirty="0" smtClean="0"/>
              <a:t> </a:t>
            </a:r>
            <a:r>
              <a:rPr lang="en-US" altLang="ja-JP" sz="4000" dirty="0" smtClean="0"/>
              <a:t>First principle calculation </a:t>
            </a:r>
            <a:endParaRPr kumimoji="1" lang="ja-JP" altLang="en-US" sz="1400" dirty="0"/>
          </a:p>
        </p:txBody>
      </p:sp>
      <p:sp>
        <p:nvSpPr>
          <p:cNvPr id="4" name="テキスト ボックス 3"/>
          <p:cNvSpPr txBox="1"/>
          <p:nvPr/>
        </p:nvSpPr>
        <p:spPr>
          <a:xfrm>
            <a:off x="6822080" y="157794"/>
            <a:ext cx="1530662" cy="369332"/>
          </a:xfrm>
          <a:prstGeom prst="rect">
            <a:avLst/>
          </a:prstGeom>
          <a:noFill/>
        </p:spPr>
        <p:txBody>
          <a:bodyPr wrap="none" rtlCol="0">
            <a:spAutoFit/>
          </a:bodyPr>
          <a:lstStyle/>
          <a:p>
            <a:r>
              <a:rPr lang="en-US" altLang="ja-JP" dirty="0"/>
              <a:t>1.</a:t>
            </a:r>
            <a:r>
              <a:rPr lang="en-US" altLang="ja-JP" dirty="0" smtClean="0"/>
              <a:t>Introduction</a:t>
            </a:r>
            <a:endParaRPr kumimoji="1" lang="ja-JP" altLang="en-US" dirty="0"/>
          </a:p>
        </p:txBody>
      </p:sp>
      <p:pic>
        <p:nvPicPr>
          <p:cNvPr id="13" name="図 12"/>
          <p:cNvPicPr>
            <a:picLocks noChangeAspect="1"/>
          </p:cNvPicPr>
          <p:nvPr/>
        </p:nvPicPr>
        <p:blipFill>
          <a:blip r:embed="rId3"/>
          <a:stretch>
            <a:fillRect/>
          </a:stretch>
        </p:blipFill>
        <p:spPr>
          <a:xfrm>
            <a:off x="-2941268" y="1735683"/>
            <a:ext cx="2654703" cy="1075915"/>
          </a:xfrm>
          <a:prstGeom prst="rect">
            <a:avLst/>
          </a:prstGeom>
          <a:ln>
            <a:noFill/>
          </a:ln>
        </p:spPr>
      </p:pic>
      <p:sp>
        <p:nvSpPr>
          <p:cNvPr id="5" name="スライド番号プレースホルダー 4"/>
          <p:cNvSpPr>
            <a:spLocks noGrp="1"/>
          </p:cNvSpPr>
          <p:nvPr>
            <p:ph type="sldNum" sz="quarter" idx="12"/>
          </p:nvPr>
        </p:nvSpPr>
        <p:spPr/>
        <p:txBody>
          <a:bodyPr/>
          <a:lstStyle/>
          <a:p>
            <a:fld id="{B9D2C864-9362-43C7-A136-D9C41D93A96D}" type="slidenum">
              <a:rPr lang="en-US" smtClean="0"/>
              <a:t>6</a:t>
            </a:fld>
            <a:endParaRPr lang="en-US" dirty="0"/>
          </a:p>
        </p:txBody>
      </p:sp>
      <p:sp>
        <p:nvSpPr>
          <p:cNvPr id="9" name="日付プレースホルダー 8"/>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コンテンツ プレースホルダー 9"/>
          <p:cNvSpPr>
            <a:spLocks noGrp="1"/>
          </p:cNvSpPr>
          <p:nvPr>
            <p:ph idx="1"/>
          </p:nvPr>
        </p:nvSpPr>
        <p:spPr>
          <a:xfrm>
            <a:off x="1185443" y="1563553"/>
            <a:ext cx="6740250" cy="1006764"/>
          </a:xfrm>
        </p:spPr>
        <p:txBody>
          <a:bodyPr>
            <a:normAutofit/>
          </a:bodyPr>
          <a:lstStyle/>
          <a:p>
            <a:pPr marL="0" indent="0">
              <a:buNone/>
            </a:pPr>
            <a:r>
              <a:rPr kumimoji="1" lang="en-US" altLang="ja-JP" sz="2800" u="sng" dirty="0" smtClean="0">
                <a:solidFill>
                  <a:srgbClr val="000000"/>
                </a:solidFill>
              </a:rPr>
              <a:t>only use atomic position &amp; atomic number</a:t>
            </a:r>
            <a:endParaRPr kumimoji="1" lang="ja-JP" altLang="en-US" sz="2800" u="sng" dirty="0">
              <a:solidFill>
                <a:srgbClr val="000000"/>
              </a:solidFill>
            </a:endParaRPr>
          </a:p>
        </p:txBody>
      </p:sp>
      <p:sp>
        <p:nvSpPr>
          <p:cNvPr id="16" name="テキスト ボックス 15"/>
          <p:cNvSpPr txBox="1"/>
          <p:nvPr/>
        </p:nvSpPr>
        <p:spPr>
          <a:xfrm>
            <a:off x="4073390" y="2087415"/>
            <a:ext cx="3668695" cy="400110"/>
          </a:xfrm>
          <a:prstGeom prst="rect">
            <a:avLst/>
          </a:prstGeom>
          <a:noFill/>
        </p:spPr>
        <p:txBody>
          <a:bodyPr wrap="square" rtlCol="0">
            <a:spAutoFit/>
          </a:bodyPr>
          <a:lstStyle/>
          <a:p>
            <a:r>
              <a:rPr lang="en-US" altLang="ja-JP" sz="2000" dirty="0">
                <a:cs typeface="Arial"/>
              </a:rPr>
              <a:t>Parameter based on </a:t>
            </a:r>
            <a:r>
              <a:rPr lang="en-US" altLang="ja-JP" sz="2000" dirty="0" smtClean="0">
                <a:cs typeface="Arial"/>
              </a:rPr>
              <a:t>experiment</a:t>
            </a:r>
            <a:endParaRPr lang="ja-JP" altLang="en-US" sz="2000" dirty="0">
              <a:cs typeface="Arial"/>
            </a:endParaRPr>
          </a:p>
        </p:txBody>
      </p:sp>
      <p:sp>
        <p:nvSpPr>
          <p:cNvPr id="20" name="テキスト ボックス 19"/>
          <p:cNvSpPr txBox="1"/>
          <p:nvPr/>
        </p:nvSpPr>
        <p:spPr>
          <a:xfrm>
            <a:off x="582446" y="4802665"/>
            <a:ext cx="3303897" cy="1138773"/>
          </a:xfrm>
          <a:prstGeom prst="rect">
            <a:avLst/>
          </a:prstGeom>
          <a:noFill/>
          <a:ln>
            <a:solidFill>
              <a:srgbClr val="0000FF"/>
            </a:solidFill>
          </a:ln>
        </p:spPr>
        <p:txBody>
          <a:bodyPr wrap="square" rtlCol="0">
            <a:spAutoFit/>
          </a:bodyPr>
          <a:lstStyle/>
          <a:p>
            <a:r>
              <a:rPr kumimoji="1" lang="en-US" altLang="ja-JP" sz="2800" b="1" dirty="0" smtClean="0"/>
              <a:t>physical amount </a:t>
            </a:r>
          </a:p>
          <a:p>
            <a:r>
              <a:rPr lang="en-US" altLang="ja-JP" dirty="0"/>
              <a:t> </a:t>
            </a:r>
            <a:r>
              <a:rPr lang="en-US" altLang="ja-JP" sz="2000" dirty="0" smtClean="0"/>
              <a:t>   </a:t>
            </a:r>
            <a:r>
              <a:rPr lang="ja-JP" altLang="en-US" sz="2000" dirty="0" smtClean="0"/>
              <a:t>・</a:t>
            </a:r>
            <a:r>
              <a:rPr lang="en-US" altLang="ja-JP" sz="2000" dirty="0" smtClean="0"/>
              <a:t>electric conductivity </a:t>
            </a:r>
          </a:p>
          <a:p>
            <a:r>
              <a:rPr lang="en-US" altLang="ja-JP" sz="2000" dirty="0" smtClean="0"/>
              <a:t>    </a:t>
            </a:r>
            <a:r>
              <a:rPr lang="ja-JP" altLang="en-US" sz="2000" dirty="0" smtClean="0"/>
              <a:t>・</a:t>
            </a:r>
            <a:r>
              <a:rPr lang="en-US" altLang="ja-JP" sz="2000" dirty="0" err="1" smtClean="0"/>
              <a:t>Seebeck</a:t>
            </a:r>
            <a:r>
              <a:rPr lang="en-US" altLang="ja-JP" sz="2000" dirty="0" smtClean="0"/>
              <a:t> coefficient etc…</a:t>
            </a:r>
          </a:p>
        </p:txBody>
      </p:sp>
      <p:sp>
        <p:nvSpPr>
          <p:cNvPr id="21" name="テキスト ボックス 20"/>
          <p:cNvSpPr txBox="1"/>
          <p:nvPr/>
        </p:nvSpPr>
        <p:spPr>
          <a:xfrm>
            <a:off x="582446" y="2977761"/>
            <a:ext cx="3303897" cy="1138773"/>
          </a:xfrm>
          <a:prstGeom prst="rect">
            <a:avLst/>
          </a:prstGeom>
          <a:noFill/>
          <a:ln>
            <a:solidFill>
              <a:srgbClr val="008000"/>
            </a:solidFill>
          </a:ln>
        </p:spPr>
        <p:txBody>
          <a:bodyPr wrap="square" rtlCol="0">
            <a:spAutoFit/>
          </a:bodyPr>
          <a:lstStyle/>
          <a:p>
            <a:r>
              <a:rPr lang="en-US" altLang="ja-JP" sz="2800" b="1" dirty="0" smtClean="0">
                <a:solidFill>
                  <a:srgbClr val="000000"/>
                </a:solidFill>
              </a:rPr>
              <a:t>electronic structure</a:t>
            </a:r>
            <a:endParaRPr kumimoji="1" lang="en-US" altLang="ja-JP" sz="2800" b="1" dirty="0" smtClean="0">
              <a:solidFill>
                <a:srgbClr val="000000"/>
              </a:solidFill>
            </a:endParaRPr>
          </a:p>
          <a:p>
            <a:r>
              <a:rPr lang="en-US" altLang="ja-JP" dirty="0"/>
              <a:t> </a:t>
            </a:r>
            <a:r>
              <a:rPr lang="en-US" altLang="ja-JP" dirty="0" smtClean="0"/>
              <a:t>   </a:t>
            </a:r>
            <a:r>
              <a:rPr lang="ja-JP" altLang="en-US" sz="2000" dirty="0" smtClean="0"/>
              <a:t>・</a:t>
            </a:r>
            <a:r>
              <a:rPr lang="en-US" altLang="ja-JP" sz="2000" dirty="0" smtClean="0"/>
              <a:t>band</a:t>
            </a:r>
          </a:p>
          <a:p>
            <a:r>
              <a:rPr lang="en-US" altLang="ja-JP" sz="2000" dirty="0" smtClean="0"/>
              <a:t>    </a:t>
            </a:r>
            <a:r>
              <a:rPr lang="ja-JP" altLang="en-US" sz="2000" dirty="0" smtClean="0"/>
              <a:t>・</a:t>
            </a:r>
            <a:r>
              <a:rPr lang="en-US" altLang="ja-JP" sz="2000" dirty="0" smtClean="0"/>
              <a:t>dos  etc…</a:t>
            </a:r>
          </a:p>
        </p:txBody>
      </p:sp>
      <p:sp>
        <p:nvSpPr>
          <p:cNvPr id="23" name="テキスト ボックス 22"/>
          <p:cNvSpPr txBox="1"/>
          <p:nvPr/>
        </p:nvSpPr>
        <p:spPr>
          <a:xfrm>
            <a:off x="6411574" y="4054979"/>
            <a:ext cx="2275226" cy="523220"/>
          </a:xfrm>
          <a:prstGeom prst="rect">
            <a:avLst/>
          </a:prstGeom>
          <a:noFill/>
          <a:ln>
            <a:solidFill>
              <a:srgbClr val="660066"/>
            </a:solidFill>
          </a:ln>
        </p:spPr>
        <p:txBody>
          <a:bodyPr wrap="square" rtlCol="0">
            <a:spAutoFit/>
          </a:bodyPr>
          <a:lstStyle/>
          <a:p>
            <a:r>
              <a:rPr kumimoji="1" lang="en-US" altLang="ja-JP" sz="2800" b="1" dirty="0" smtClean="0"/>
              <a:t>experimental</a:t>
            </a:r>
            <a:endParaRPr kumimoji="1" lang="ja-JP" altLang="en-US" dirty="0"/>
          </a:p>
        </p:txBody>
      </p:sp>
      <p:sp>
        <p:nvSpPr>
          <p:cNvPr id="24" name="下矢印 23"/>
          <p:cNvSpPr/>
          <p:nvPr/>
        </p:nvSpPr>
        <p:spPr>
          <a:xfrm>
            <a:off x="1805467" y="4157049"/>
            <a:ext cx="428415" cy="523220"/>
          </a:xfrm>
          <a:prstGeom prst="downArrow">
            <a:avLst/>
          </a:prstGeom>
          <a:solidFill>
            <a:srgbClr val="EEECE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flipV="1">
            <a:off x="5222457" y="2068485"/>
            <a:ext cx="836160" cy="5931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H="1" flipV="1">
            <a:off x="5222457" y="2077950"/>
            <a:ext cx="836160" cy="5931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4347843" y="3657808"/>
            <a:ext cx="1710774" cy="0"/>
          </a:xfrm>
          <a:prstGeom prst="straightConnector1">
            <a:avLst/>
          </a:prstGeom>
          <a:ln w="57150" cmpd="sng">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H="1">
            <a:off x="4347843" y="5064134"/>
            <a:ext cx="1697956" cy="0"/>
          </a:xfrm>
          <a:prstGeom prst="straightConnector1">
            <a:avLst/>
          </a:prstGeom>
          <a:ln w="57150" cmpd="sng">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4409047" y="3795564"/>
            <a:ext cx="1577024" cy="1015663"/>
          </a:xfrm>
          <a:prstGeom prst="rect">
            <a:avLst/>
          </a:prstGeom>
          <a:noFill/>
        </p:spPr>
        <p:txBody>
          <a:bodyPr wrap="none" rtlCol="0">
            <a:spAutoFit/>
          </a:bodyPr>
          <a:lstStyle/>
          <a:p>
            <a:r>
              <a:rPr kumimoji="1" lang="ja-JP" altLang="en-US" sz="2000" b="1" dirty="0" smtClean="0">
                <a:solidFill>
                  <a:srgbClr val="FF6600"/>
                </a:solidFill>
              </a:rPr>
              <a:t>・</a:t>
            </a:r>
            <a:r>
              <a:rPr kumimoji="1" lang="en-US" altLang="ja-JP" sz="2000" b="1" dirty="0" smtClean="0">
                <a:solidFill>
                  <a:srgbClr val="FF6600"/>
                </a:solidFill>
              </a:rPr>
              <a:t>comparison </a:t>
            </a:r>
          </a:p>
          <a:p>
            <a:r>
              <a:rPr kumimoji="1" lang="ja-JP" altLang="en-US" sz="2000" b="1" dirty="0" smtClean="0">
                <a:solidFill>
                  <a:srgbClr val="FF6600"/>
                </a:solidFill>
              </a:rPr>
              <a:t>・</a:t>
            </a:r>
            <a:r>
              <a:rPr kumimoji="1" lang="en-US" altLang="ja-JP" sz="2000" b="1" dirty="0" smtClean="0">
                <a:solidFill>
                  <a:srgbClr val="FF6600"/>
                </a:solidFill>
              </a:rPr>
              <a:t>explanation </a:t>
            </a:r>
          </a:p>
          <a:p>
            <a:r>
              <a:rPr kumimoji="1" lang="ja-JP" altLang="en-US" sz="2000" b="1" dirty="0" smtClean="0">
                <a:solidFill>
                  <a:srgbClr val="FF6600"/>
                </a:solidFill>
              </a:rPr>
              <a:t>・</a:t>
            </a:r>
            <a:r>
              <a:rPr kumimoji="1" lang="en-US" altLang="ja-JP" sz="2000" b="1" dirty="0" smtClean="0">
                <a:solidFill>
                  <a:srgbClr val="FF6600"/>
                </a:solidFill>
              </a:rPr>
              <a:t>prediction</a:t>
            </a:r>
            <a:endParaRPr kumimoji="1" lang="ja-JP" altLang="en-US" sz="2000" b="1" dirty="0">
              <a:solidFill>
                <a:srgbClr val="FF6600"/>
              </a:solidFill>
            </a:endParaRPr>
          </a:p>
        </p:txBody>
      </p:sp>
    </p:spTree>
    <p:extLst>
      <p:ext uri="{BB962C8B-B14F-4D97-AF65-F5344CB8AC3E}">
        <p14:creationId xmlns:p14="http://schemas.microsoft.com/office/powerpoint/2010/main" val="240857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Z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31" y="4080297"/>
            <a:ext cx="3290680" cy="2276053"/>
          </a:xfrm>
          <a:prstGeom prst="rect">
            <a:avLst/>
          </a:prstGeom>
        </p:spPr>
      </p:pic>
      <p:sp>
        <p:nvSpPr>
          <p:cNvPr id="2" name="タイトル 1"/>
          <p:cNvSpPr>
            <a:spLocks noGrp="1"/>
          </p:cNvSpPr>
          <p:nvPr>
            <p:ph type="title"/>
          </p:nvPr>
        </p:nvSpPr>
        <p:spPr>
          <a:xfrm>
            <a:off x="526400" y="1"/>
            <a:ext cx="8049147" cy="1240883"/>
          </a:xfrm>
        </p:spPr>
        <p:txBody>
          <a:bodyPr/>
          <a:lstStyle/>
          <a:p>
            <a:pPr algn="l"/>
            <a:r>
              <a:rPr lang="en-US" altLang="ja-JP" sz="4000" dirty="0" smtClean="0"/>
              <a:t>CuInTe</a:t>
            </a:r>
            <a:r>
              <a:rPr lang="en-US" altLang="ja-JP" sz="4000" baseline="-25000" dirty="0" smtClean="0"/>
              <a:t>2</a:t>
            </a:r>
            <a:endParaRPr kumimoji="1" lang="ja-JP" altLang="en-US" sz="1400" dirty="0"/>
          </a:p>
        </p:txBody>
      </p:sp>
      <p:sp>
        <p:nvSpPr>
          <p:cNvPr id="4" name="テキスト ボックス 3"/>
          <p:cNvSpPr txBox="1"/>
          <p:nvPr/>
        </p:nvSpPr>
        <p:spPr>
          <a:xfrm>
            <a:off x="6822080" y="157794"/>
            <a:ext cx="1530662" cy="369332"/>
          </a:xfrm>
          <a:prstGeom prst="rect">
            <a:avLst/>
          </a:prstGeom>
          <a:noFill/>
        </p:spPr>
        <p:txBody>
          <a:bodyPr wrap="none" rtlCol="0">
            <a:spAutoFit/>
          </a:bodyPr>
          <a:lstStyle/>
          <a:p>
            <a:r>
              <a:rPr lang="en-US" altLang="ja-JP" dirty="0" smtClean="0"/>
              <a:t>1.Introduction</a:t>
            </a:r>
            <a:endParaRPr kumimoji="1" lang="ja-JP" altLang="en-US" dirty="0"/>
          </a:p>
        </p:txBody>
      </p:sp>
      <p:sp>
        <p:nvSpPr>
          <p:cNvPr id="7" name="テキスト ボックス 6"/>
          <p:cNvSpPr txBox="1"/>
          <p:nvPr/>
        </p:nvSpPr>
        <p:spPr>
          <a:xfrm>
            <a:off x="4236692" y="2285532"/>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6756" y="3137220"/>
            <a:ext cx="184666" cy="369332"/>
          </a:xfrm>
          <a:prstGeom prst="rect">
            <a:avLst/>
          </a:prstGeom>
          <a:noFill/>
        </p:spPr>
        <p:txBody>
          <a:bodyPr wrap="none" rtlCol="0">
            <a:spAutoFit/>
          </a:bodyPr>
          <a:lstStyle/>
          <a:p>
            <a:endParaRPr kumimoji="1" lang="ja-JP" altLang="en-US" dirty="0"/>
          </a:p>
        </p:txBody>
      </p:sp>
      <p:sp>
        <p:nvSpPr>
          <p:cNvPr id="8" name="コンテンツ プレースホルダー 9"/>
          <p:cNvSpPr>
            <a:spLocks noGrp="1"/>
          </p:cNvSpPr>
          <p:nvPr>
            <p:ph idx="1"/>
          </p:nvPr>
        </p:nvSpPr>
        <p:spPr>
          <a:xfrm rot="10800000" flipH="1" flipV="1">
            <a:off x="231035" y="3506551"/>
            <a:ext cx="5214089" cy="573745"/>
          </a:xfrm>
        </p:spPr>
        <p:txBody>
          <a:bodyPr>
            <a:normAutofit/>
          </a:bodyPr>
          <a:lstStyle/>
          <a:p>
            <a:pPr marL="0" indent="0">
              <a:spcBef>
                <a:spcPts val="600"/>
              </a:spcBef>
              <a:buNone/>
            </a:pPr>
            <a:r>
              <a:rPr lang="en-US" altLang="en-US" sz="2800" dirty="0" smtClean="0"/>
              <a:t>●</a:t>
            </a:r>
            <a:r>
              <a:rPr lang="en-US" altLang="ja-JP" sz="2800" dirty="0" smtClean="0"/>
              <a:t>previous experimental </a:t>
            </a:r>
            <a:r>
              <a:rPr lang="en-US" altLang="ja-JP" sz="2800" dirty="0" smtClean="0"/>
              <a:t>work                                            </a:t>
            </a:r>
            <a:endParaRPr lang="en-US" altLang="ja-JP" sz="2800" dirty="0" smtClean="0">
              <a:solidFill>
                <a:schemeClr val="accent2"/>
              </a:solidFill>
            </a:endParaRPr>
          </a:p>
        </p:txBody>
      </p:sp>
      <p:sp>
        <p:nvSpPr>
          <p:cNvPr id="10" name="テキスト ボックス 9"/>
          <p:cNvSpPr txBox="1"/>
          <p:nvPr/>
        </p:nvSpPr>
        <p:spPr>
          <a:xfrm>
            <a:off x="3181042" y="6189734"/>
            <a:ext cx="5304169" cy="523220"/>
          </a:xfrm>
          <a:prstGeom prst="rect">
            <a:avLst/>
          </a:prstGeom>
          <a:noFill/>
        </p:spPr>
        <p:txBody>
          <a:bodyPr wrap="none" rtlCol="0">
            <a:spAutoFit/>
          </a:bodyPr>
          <a:lstStyle/>
          <a:p>
            <a:r>
              <a:rPr kumimoji="1" lang="en-US" altLang="ja-JP" sz="1400" dirty="0" smtClean="0"/>
              <a:t>[1]</a:t>
            </a:r>
            <a:r>
              <a:rPr kumimoji="1" lang="en-US" altLang="ja-JP" sz="1400" dirty="0" err="1" smtClean="0"/>
              <a:t>Ruiheng</a:t>
            </a:r>
            <a:r>
              <a:rPr kumimoji="1" lang="en-US" altLang="ja-JP" sz="1400" dirty="0" smtClean="0"/>
              <a:t> </a:t>
            </a:r>
            <a:r>
              <a:rPr kumimoji="1" lang="en-US" altLang="ja-JP" sz="1400" dirty="0" err="1"/>
              <a:t>Liu,Lili</a:t>
            </a:r>
            <a:r>
              <a:rPr kumimoji="1" lang="en-US" altLang="ja-JP" sz="1400" dirty="0"/>
              <a:t> </a:t>
            </a:r>
            <a:r>
              <a:rPr kumimoji="1" lang="en-US" altLang="ja-JP" sz="1400" dirty="0" err="1"/>
              <a:t>Xi,Huili</a:t>
            </a:r>
            <a:r>
              <a:rPr kumimoji="1" lang="en-US" altLang="ja-JP" sz="1400" dirty="0"/>
              <a:t> </a:t>
            </a:r>
            <a:r>
              <a:rPr kumimoji="1" lang="en-US" altLang="ja-JP" sz="1400" dirty="0" err="1"/>
              <a:t>Liu,Xun</a:t>
            </a:r>
            <a:r>
              <a:rPr kumimoji="1" lang="en-US" altLang="ja-JP" sz="1400" dirty="0"/>
              <a:t> </a:t>
            </a:r>
            <a:r>
              <a:rPr kumimoji="1" lang="en-US" altLang="ja-JP" sz="1400" dirty="0" err="1"/>
              <a:t>Shi,Wenqing</a:t>
            </a:r>
            <a:r>
              <a:rPr kumimoji="1" lang="en-US" altLang="ja-JP" sz="1400" dirty="0"/>
              <a:t> Zhang and </a:t>
            </a:r>
            <a:r>
              <a:rPr kumimoji="1" lang="en-US" altLang="ja-JP" sz="1400" dirty="0" err="1"/>
              <a:t>Lidong</a:t>
            </a:r>
            <a:r>
              <a:rPr kumimoji="1" lang="en-US" altLang="ja-JP" sz="1400" dirty="0"/>
              <a:t> Chen</a:t>
            </a:r>
          </a:p>
          <a:p>
            <a:r>
              <a:rPr kumimoji="1" lang="en-US" altLang="ja-JP" sz="1400" dirty="0"/>
              <a:t>    Chem.Commun.,2012,48,3818-</a:t>
            </a:r>
            <a:r>
              <a:rPr kumimoji="1" lang="en-US" altLang="ja-JP" sz="1400" dirty="0" smtClean="0"/>
              <a:t>3820</a:t>
            </a:r>
            <a:endParaRPr kumimoji="1" lang="ja-JP" altLang="en-US" sz="1400" dirty="0"/>
          </a:p>
        </p:txBody>
      </p:sp>
      <p:sp>
        <p:nvSpPr>
          <p:cNvPr id="11" name="正方形/長方形 10"/>
          <p:cNvSpPr/>
          <p:nvPr/>
        </p:nvSpPr>
        <p:spPr>
          <a:xfrm>
            <a:off x="5446184" y="4481141"/>
            <a:ext cx="2323748" cy="523220"/>
          </a:xfrm>
          <a:prstGeom prst="rect">
            <a:avLst/>
          </a:prstGeom>
          <a:ln>
            <a:solidFill>
              <a:srgbClr val="008000"/>
            </a:solidFill>
          </a:ln>
        </p:spPr>
        <p:txBody>
          <a:bodyPr wrap="square">
            <a:spAutoFit/>
          </a:bodyPr>
          <a:lstStyle/>
          <a:p>
            <a:r>
              <a:rPr kumimoji="1" lang="en-US" altLang="ja-JP" sz="2800" dirty="0"/>
              <a:t>ZT=1.18(850K)</a:t>
            </a:r>
            <a:endParaRPr kumimoji="1" lang="ja-JP" altLang="en-US" sz="2800" dirty="0"/>
          </a:p>
        </p:txBody>
      </p:sp>
      <p:sp>
        <p:nvSpPr>
          <p:cNvPr id="9" name="円/楕円 8"/>
          <p:cNvSpPr/>
          <p:nvPr/>
        </p:nvSpPr>
        <p:spPr>
          <a:xfrm>
            <a:off x="3500864" y="4219531"/>
            <a:ext cx="566855" cy="536591"/>
          </a:xfrm>
          <a:prstGeom prst="ellipse">
            <a:avLst/>
          </a:prstGeom>
          <a:no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cxnSp>
        <p:nvCxnSpPr>
          <p:cNvPr id="14" name="直線矢印コネクタ 13"/>
          <p:cNvCxnSpPr/>
          <p:nvPr/>
        </p:nvCxnSpPr>
        <p:spPr>
          <a:xfrm>
            <a:off x="4067719" y="4481141"/>
            <a:ext cx="1378465" cy="261610"/>
          </a:xfrm>
          <a:prstGeom prst="straightConnector1">
            <a:avLst/>
          </a:prstGeom>
          <a:ln>
            <a:solidFill>
              <a:srgbClr val="215968"/>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4037972" y="4219531"/>
            <a:ext cx="3541275" cy="523220"/>
          </a:xfrm>
          <a:prstGeom prst="rect">
            <a:avLst/>
          </a:prstGeom>
          <a:noFill/>
        </p:spPr>
        <p:txBody>
          <a:bodyPr wrap="square" rtlCol="0">
            <a:spAutoFit/>
          </a:bodyPr>
          <a:lstStyle/>
          <a:p>
            <a:r>
              <a:rPr kumimoji="1" lang="en-US" altLang="ja-JP" sz="2800" dirty="0" smtClean="0"/>
              <a:t>P-type semiconductor </a:t>
            </a:r>
            <a:endParaRPr kumimoji="1" lang="ja-JP" altLang="en-US" sz="2800" dirty="0"/>
          </a:p>
        </p:txBody>
      </p:sp>
      <p:pic>
        <p:nvPicPr>
          <p:cNvPr id="12" name="図 11" desc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3981984"/>
            <a:ext cx="3101363" cy="2207750"/>
          </a:xfrm>
          <a:prstGeom prst="rect">
            <a:avLst/>
          </a:prstGeom>
        </p:spPr>
      </p:pic>
      <p:sp>
        <p:nvSpPr>
          <p:cNvPr id="16" name="スライド番号プレースホルダー 15"/>
          <p:cNvSpPr>
            <a:spLocks noGrp="1"/>
          </p:cNvSpPr>
          <p:nvPr>
            <p:ph type="sldNum" sz="quarter" idx="12"/>
          </p:nvPr>
        </p:nvSpPr>
        <p:spPr/>
        <p:txBody>
          <a:bodyPr/>
          <a:lstStyle/>
          <a:p>
            <a:fld id="{B9D2C864-9362-43C7-A136-D9C41D93A96D}" type="slidenum">
              <a:rPr lang="en-US" smtClean="0"/>
              <a:t>7</a:t>
            </a:fld>
            <a:endParaRPr lang="en-US"/>
          </a:p>
        </p:txBody>
      </p:sp>
      <p:sp>
        <p:nvSpPr>
          <p:cNvPr id="19" name="日付プレースホルダー 18"/>
          <p:cNvSpPr>
            <a:spLocks noGrp="1"/>
          </p:cNvSpPr>
          <p:nvPr>
            <p:ph type="dt" sz="half" idx="10"/>
          </p:nvPr>
        </p:nvSpPr>
        <p:spPr/>
        <p:txBody>
          <a:bodyPr/>
          <a:lstStyle/>
          <a:p>
            <a:r>
              <a:rPr lang="en-US" altLang="ja-JP" smtClean="0"/>
              <a:t>2014/12/0</a:t>
            </a:r>
            <a:r>
              <a:rPr lang="ja-JP" altLang="en-US" smtClean="0"/>
              <a:t>３</a:t>
            </a:r>
            <a:endParaRPr lang="en-US"/>
          </a:p>
        </p:txBody>
      </p:sp>
      <p:sp>
        <p:nvSpPr>
          <p:cNvPr id="6" name="正方形/長方形 5"/>
          <p:cNvSpPr/>
          <p:nvPr/>
        </p:nvSpPr>
        <p:spPr>
          <a:xfrm rot="16200000">
            <a:off x="227412" y="3394680"/>
            <a:ext cx="270126" cy="26287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solidFill>
                <a:srgbClr val="000000"/>
              </a:solidFill>
            </a:endParaRPr>
          </a:p>
        </p:txBody>
      </p:sp>
      <p:sp>
        <p:nvSpPr>
          <p:cNvPr id="17" name="コンテンツ プレースホルダー 9"/>
          <p:cNvSpPr txBox="1">
            <a:spLocks/>
          </p:cNvSpPr>
          <p:nvPr/>
        </p:nvSpPr>
        <p:spPr>
          <a:xfrm rot="10800000" flipH="1" flipV="1">
            <a:off x="345282" y="1011879"/>
            <a:ext cx="4497652" cy="2125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en-US" sz="2800" dirty="0" smtClean="0"/>
              <a:t>●</a:t>
            </a:r>
            <a:r>
              <a:rPr lang="en-US" altLang="ja-JP" sz="2800" dirty="0" smtClean="0"/>
              <a:t>structure</a:t>
            </a:r>
          </a:p>
          <a:p>
            <a:pPr marL="0" indent="0">
              <a:spcBef>
                <a:spcPts val="600"/>
              </a:spcBef>
              <a:buFont typeface="Arial"/>
              <a:buNone/>
            </a:pPr>
            <a:r>
              <a:rPr lang="ja-JP" altLang="ja-JP" sz="2800" dirty="0" smtClean="0"/>
              <a:t>　</a:t>
            </a:r>
            <a:r>
              <a:rPr lang="en-US" altLang="ja-JP" sz="2800" u="sng" dirty="0" smtClean="0"/>
              <a:t>chalcopyrite structure</a:t>
            </a:r>
          </a:p>
          <a:p>
            <a:pPr marL="0" indent="0">
              <a:spcBef>
                <a:spcPts val="600"/>
              </a:spcBef>
              <a:buFont typeface="Arial"/>
              <a:buNone/>
            </a:pPr>
            <a:r>
              <a:rPr lang="en-US" altLang="ja-JP" sz="2800" dirty="0" smtClean="0"/>
              <a:t> </a:t>
            </a:r>
            <a:r>
              <a:rPr lang="en-US" altLang="ja-JP" sz="2000" dirty="0" smtClean="0"/>
              <a:t> a= 6.189</a:t>
            </a:r>
            <a:r>
              <a:rPr lang="en-US" altLang="en-US" sz="2000" dirty="0" smtClean="0"/>
              <a:t>Å ,c= 12.391Å</a:t>
            </a:r>
            <a:endParaRPr lang="en-US" altLang="ja-JP" sz="2000" dirty="0" smtClean="0"/>
          </a:p>
          <a:p>
            <a:pPr marL="0" indent="0">
              <a:spcBef>
                <a:spcPts val="600"/>
              </a:spcBef>
              <a:buFont typeface="Arial"/>
              <a:buNone/>
            </a:pPr>
            <a:r>
              <a:rPr lang="en-US" altLang="ja-JP" sz="2000" dirty="0" smtClean="0"/>
              <a:t>    </a:t>
            </a:r>
            <a:r>
              <a:rPr lang="en-US" altLang="ja-JP" sz="2000" dirty="0" err="1" smtClean="0"/>
              <a:t>E</a:t>
            </a:r>
            <a:r>
              <a:rPr lang="en-US" altLang="ja-JP" sz="2000" baseline="-25000" dirty="0" err="1" smtClean="0"/>
              <a:t>g</a:t>
            </a:r>
            <a:r>
              <a:rPr lang="en-US" altLang="ja-JP" sz="2000" dirty="0" smtClean="0"/>
              <a:t>=</a:t>
            </a:r>
            <a:r>
              <a:rPr lang="en-US" altLang="ja-JP" sz="2000" u="sng" dirty="0" smtClean="0">
                <a:solidFill>
                  <a:srgbClr val="000000"/>
                </a:solidFill>
                <a:uFill>
                  <a:solidFill>
                    <a:schemeClr val="accent6">
                      <a:lumMod val="50000"/>
                    </a:schemeClr>
                  </a:solidFill>
                </a:uFill>
              </a:rPr>
              <a:t>1.02[</a:t>
            </a:r>
            <a:r>
              <a:rPr lang="en-US" altLang="ja-JP" sz="2000" u="sng" dirty="0" err="1" smtClean="0">
                <a:solidFill>
                  <a:srgbClr val="000000"/>
                </a:solidFill>
                <a:uFill>
                  <a:solidFill>
                    <a:schemeClr val="accent6">
                      <a:lumMod val="50000"/>
                    </a:schemeClr>
                  </a:solidFill>
                </a:uFill>
              </a:rPr>
              <a:t>eV</a:t>
            </a:r>
            <a:r>
              <a:rPr lang="en-US" altLang="ja-JP" sz="2000" u="sng" dirty="0" smtClean="0">
                <a:solidFill>
                  <a:srgbClr val="000000"/>
                </a:solidFill>
                <a:uFill>
                  <a:solidFill>
                    <a:schemeClr val="accent6">
                      <a:lumMod val="50000"/>
                    </a:schemeClr>
                  </a:solidFill>
                </a:uFill>
              </a:rPr>
              <a:t>]</a:t>
            </a:r>
          </a:p>
        </p:txBody>
      </p:sp>
      <p:sp>
        <p:nvSpPr>
          <p:cNvPr id="18" name="テキスト ボックス 17"/>
          <p:cNvSpPr txBox="1"/>
          <p:nvPr/>
        </p:nvSpPr>
        <p:spPr>
          <a:xfrm>
            <a:off x="4346286" y="2952555"/>
            <a:ext cx="4639364" cy="369332"/>
          </a:xfrm>
          <a:prstGeom prst="rect">
            <a:avLst/>
          </a:prstGeom>
          <a:noFill/>
        </p:spPr>
        <p:txBody>
          <a:bodyPr wrap="square" rtlCol="0">
            <a:spAutoFit/>
          </a:bodyPr>
          <a:lstStyle/>
          <a:p>
            <a:r>
              <a:rPr lang="en-US" altLang="ja-JP" dirty="0"/>
              <a:t>[</a:t>
            </a:r>
            <a:r>
              <a:rPr kumimoji="1" lang="en-US" altLang="ja-JP" dirty="0" err="1" smtClean="0"/>
              <a:t>ZnTe</a:t>
            </a:r>
            <a:r>
              <a:rPr lang="en-US" altLang="ja-JP" dirty="0"/>
              <a:t>]</a:t>
            </a:r>
            <a:r>
              <a:rPr kumimoji="1" lang="en-US" altLang="ja-JP" baseline="-25000" dirty="0" smtClean="0"/>
              <a:t>2 </a:t>
            </a:r>
            <a:r>
              <a:rPr kumimoji="1" lang="en-US" altLang="ja-JP" dirty="0" smtClean="0"/>
              <a:t>(</a:t>
            </a:r>
            <a:r>
              <a:rPr kumimoji="1" lang="en-US" altLang="ja-JP" dirty="0" smtClean="0"/>
              <a:t>zinc-blende)          </a:t>
            </a:r>
            <a:r>
              <a:rPr kumimoji="1" lang="en-US" altLang="ja-JP" dirty="0" smtClean="0"/>
              <a:t>CuInTe</a:t>
            </a:r>
            <a:r>
              <a:rPr kumimoji="1" lang="en-US" altLang="ja-JP" baseline="-25000" dirty="0" smtClean="0"/>
              <a:t>2</a:t>
            </a:r>
            <a:r>
              <a:rPr kumimoji="1" lang="en-US" altLang="ja-JP" dirty="0" smtClean="0"/>
              <a:t>(chalcopyrite)</a:t>
            </a:r>
            <a:endParaRPr kumimoji="1" lang="ja-JP" altLang="en-US" dirty="0"/>
          </a:p>
        </p:txBody>
      </p:sp>
      <p:sp>
        <p:nvSpPr>
          <p:cNvPr id="21" name="テキスト ボックス 20"/>
          <p:cNvSpPr txBox="1"/>
          <p:nvPr/>
        </p:nvSpPr>
        <p:spPr>
          <a:xfrm>
            <a:off x="4228079" y="1735703"/>
            <a:ext cx="184666" cy="369332"/>
          </a:xfrm>
          <a:prstGeom prst="rect">
            <a:avLst/>
          </a:prstGeom>
          <a:noFill/>
        </p:spPr>
        <p:txBody>
          <a:bodyPr wrap="none" rtlCol="0">
            <a:spAutoFit/>
          </a:bodyPr>
          <a:lstStyle/>
          <a:p>
            <a:endParaRPr kumimoji="1" lang="ja-JP" altLang="en-US" dirty="0"/>
          </a:p>
        </p:txBody>
      </p:sp>
      <p:sp>
        <p:nvSpPr>
          <p:cNvPr id="22" name="テキスト ボックス 21"/>
          <p:cNvSpPr txBox="1"/>
          <p:nvPr/>
        </p:nvSpPr>
        <p:spPr>
          <a:xfrm>
            <a:off x="-186756" y="3137220"/>
            <a:ext cx="184666" cy="369332"/>
          </a:xfrm>
          <a:prstGeom prst="rect">
            <a:avLst/>
          </a:prstGeom>
          <a:noFill/>
        </p:spPr>
        <p:txBody>
          <a:bodyPr wrap="none" rtlCol="0">
            <a:spAutoFit/>
          </a:bodyPr>
          <a:lstStyle/>
          <a:p>
            <a:endParaRPr kumimoji="1" lang="ja-JP" altLang="en-US" dirty="0"/>
          </a:p>
        </p:txBody>
      </p:sp>
      <p:pic>
        <p:nvPicPr>
          <p:cNvPr id="23" name="図 22" descr="ZincBlend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861" y="724165"/>
            <a:ext cx="1348016" cy="2130590"/>
          </a:xfrm>
          <a:prstGeom prst="rect">
            <a:avLst/>
          </a:prstGeom>
        </p:spPr>
      </p:pic>
      <p:pic>
        <p:nvPicPr>
          <p:cNvPr id="24" name="図 23" descr="Chalchopirit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1" y="724021"/>
            <a:ext cx="1831484" cy="2129213"/>
          </a:xfrm>
          <a:prstGeom prst="rect">
            <a:avLst/>
          </a:prstGeom>
        </p:spPr>
      </p:pic>
    </p:spTree>
    <p:extLst>
      <p:ext uri="{BB962C8B-B14F-4D97-AF65-F5344CB8AC3E}">
        <p14:creationId xmlns:p14="http://schemas.microsoft.com/office/powerpoint/2010/main" val="2296529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3271"/>
            <a:ext cx="8049147" cy="1240883"/>
          </a:xfrm>
        </p:spPr>
        <p:txBody>
          <a:bodyPr>
            <a:normAutofit/>
          </a:bodyPr>
          <a:lstStyle/>
          <a:p>
            <a:pPr algn="l"/>
            <a:r>
              <a:rPr lang="en-US" altLang="ja-JP" sz="4000" dirty="0"/>
              <a:t>A</a:t>
            </a:r>
            <a:r>
              <a:rPr lang="en-US" altLang="ja-JP" sz="4000" dirty="0" smtClean="0"/>
              <a:t>pproach to increase ZT</a:t>
            </a:r>
            <a:endParaRPr kumimoji="1" lang="ja-JP" altLang="en-US" sz="1400" dirty="0"/>
          </a:p>
        </p:txBody>
      </p:sp>
      <p:sp>
        <p:nvSpPr>
          <p:cNvPr id="4" name="テキスト ボックス 3"/>
          <p:cNvSpPr txBox="1"/>
          <p:nvPr/>
        </p:nvSpPr>
        <p:spPr>
          <a:xfrm>
            <a:off x="6822080" y="157795"/>
            <a:ext cx="1394057" cy="646331"/>
          </a:xfrm>
          <a:prstGeom prst="rect">
            <a:avLst/>
          </a:prstGeom>
          <a:noFill/>
        </p:spPr>
        <p:txBody>
          <a:bodyPr wrap="none" rtlCol="0">
            <a:spAutoFit/>
          </a:bodyPr>
          <a:lstStyle/>
          <a:p>
            <a:r>
              <a:rPr lang="en-US" altLang="ja-JP" dirty="0"/>
              <a:t>2</a:t>
            </a:r>
            <a:r>
              <a:rPr lang="en-US" altLang="ja-JP" dirty="0" smtClean="0"/>
              <a:t>.Motivation</a:t>
            </a:r>
            <a:r>
              <a:rPr lang="en-US" altLang="ja-JP" dirty="0"/>
              <a:t/>
            </a:r>
            <a:br>
              <a:rPr lang="en-US" altLang="ja-JP" dirty="0"/>
            </a:br>
            <a:endParaRPr kumimoji="1" lang="ja-JP" altLang="en-US"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8</a:t>
            </a:fld>
            <a:endParaRPr lang="en-US" dirty="0"/>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テキスト ボックス 9"/>
          <p:cNvSpPr txBox="1"/>
          <p:nvPr/>
        </p:nvSpPr>
        <p:spPr>
          <a:xfrm>
            <a:off x="8273038" y="-158771"/>
            <a:ext cx="184666" cy="369332"/>
          </a:xfrm>
          <a:prstGeom prst="rect">
            <a:avLst/>
          </a:prstGeom>
          <a:noFill/>
        </p:spPr>
        <p:txBody>
          <a:bodyPr wrap="none" rtlCol="0">
            <a:spAutoFit/>
          </a:bodyPr>
          <a:lstStyle/>
          <a:p>
            <a:endParaRPr kumimoji="1" lang="ja-JP" altLang="en-US" dirty="0"/>
          </a:p>
        </p:txBody>
      </p:sp>
      <p:pic>
        <p:nvPicPr>
          <p:cNvPr id="15" name="図 14"/>
          <p:cNvPicPr>
            <a:picLocks noChangeAspect="1"/>
          </p:cNvPicPr>
          <p:nvPr/>
        </p:nvPicPr>
        <p:blipFill>
          <a:blip r:embed="rId3"/>
          <a:stretch>
            <a:fillRect/>
          </a:stretch>
        </p:blipFill>
        <p:spPr>
          <a:xfrm>
            <a:off x="5652003" y="1199228"/>
            <a:ext cx="2714860" cy="1100296"/>
          </a:xfrm>
          <a:prstGeom prst="rect">
            <a:avLst/>
          </a:prstGeom>
        </p:spPr>
      </p:pic>
      <p:sp>
        <p:nvSpPr>
          <p:cNvPr id="16" name="テキスト ボックス 15"/>
          <p:cNvSpPr txBox="1"/>
          <p:nvPr/>
        </p:nvSpPr>
        <p:spPr>
          <a:xfrm>
            <a:off x="5551045" y="2407512"/>
            <a:ext cx="2998163" cy="1015663"/>
          </a:xfrm>
          <a:prstGeom prst="rect">
            <a:avLst/>
          </a:prstGeom>
          <a:solidFill>
            <a:schemeClr val="tx2">
              <a:lumMod val="40000"/>
              <a:lumOff val="60000"/>
              <a:alpha val="40000"/>
            </a:schemeClr>
          </a:solidFill>
          <a:ln>
            <a:noFill/>
          </a:ln>
        </p:spPr>
        <p:txBody>
          <a:bodyPr wrap="square" rtlCol="0">
            <a:spAutoFit/>
          </a:bodyPr>
          <a:lstStyle/>
          <a:p>
            <a:r>
              <a:rPr kumimoji="1" lang="el-GR" altLang="ja-JP" sz="2000" dirty="0" smtClean="0"/>
              <a:t>σ</a:t>
            </a:r>
            <a:r>
              <a:rPr kumimoji="1" lang="en-US" altLang="ja-JP" sz="2000" dirty="0" smtClean="0"/>
              <a:t>:electric conductivity</a:t>
            </a:r>
          </a:p>
          <a:p>
            <a:r>
              <a:rPr kumimoji="1" lang="el-GR" altLang="ja-JP" sz="2000" dirty="0" smtClean="0"/>
              <a:t>κ</a:t>
            </a:r>
            <a:r>
              <a:rPr kumimoji="1" lang="en-US" altLang="ja-JP" sz="2000" dirty="0" smtClean="0"/>
              <a:t>:thermal conductivity</a:t>
            </a:r>
          </a:p>
          <a:p>
            <a:r>
              <a:rPr kumimoji="1" lang="en-US" altLang="ja-JP" sz="2000" dirty="0" err="1" smtClean="0"/>
              <a:t>S:Seebeck</a:t>
            </a:r>
            <a:r>
              <a:rPr kumimoji="1" lang="en-US" altLang="ja-JP" sz="2000" dirty="0" smtClean="0"/>
              <a:t> coefficient</a:t>
            </a:r>
            <a:endParaRPr kumimoji="1" lang="ja-JP" altLang="en-US" sz="2000" dirty="0"/>
          </a:p>
        </p:txBody>
      </p:sp>
      <p:sp>
        <p:nvSpPr>
          <p:cNvPr id="5" name="正方形/長方形 4"/>
          <p:cNvSpPr/>
          <p:nvPr/>
        </p:nvSpPr>
        <p:spPr>
          <a:xfrm>
            <a:off x="5551047" y="1082706"/>
            <a:ext cx="2998163" cy="2340469"/>
          </a:xfrm>
          <a:prstGeom prst="rect">
            <a:avLst/>
          </a:prstGeom>
          <a:no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3105" y="1302397"/>
            <a:ext cx="3246736" cy="523220"/>
          </a:xfrm>
          <a:prstGeom prst="rect">
            <a:avLst/>
          </a:prstGeom>
          <a:noFill/>
        </p:spPr>
        <p:txBody>
          <a:bodyPr wrap="square" rtlCol="0">
            <a:spAutoFit/>
          </a:bodyPr>
          <a:lstStyle/>
          <a:p>
            <a:r>
              <a:rPr lang="en-US" altLang="ja-JP" sz="2800" dirty="0" smtClean="0"/>
              <a:t>L</a:t>
            </a:r>
            <a:r>
              <a:rPr kumimoji="1" lang="en-US" altLang="ja-JP" sz="2800" dirty="0" smtClean="0"/>
              <a:t>arge ZT </a:t>
            </a:r>
            <a:r>
              <a:rPr lang="en-US" altLang="ja-JP" sz="2800" dirty="0" smtClean="0"/>
              <a:t>requires </a:t>
            </a:r>
            <a:r>
              <a:rPr kumimoji="1" lang="en-US" altLang="ja-JP" sz="2800" dirty="0" smtClean="0"/>
              <a:t> </a:t>
            </a:r>
            <a:r>
              <a:rPr kumimoji="1" lang="en-US" altLang="ja-JP" sz="2800" dirty="0" smtClean="0"/>
              <a:t>…</a:t>
            </a:r>
          </a:p>
        </p:txBody>
      </p:sp>
      <p:sp>
        <p:nvSpPr>
          <p:cNvPr id="17" name="テキスト ボックス 16"/>
          <p:cNvSpPr txBox="1"/>
          <p:nvPr/>
        </p:nvSpPr>
        <p:spPr>
          <a:xfrm>
            <a:off x="702249" y="1863471"/>
            <a:ext cx="4493538" cy="1723549"/>
          </a:xfrm>
          <a:prstGeom prst="rect">
            <a:avLst/>
          </a:prstGeom>
          <a:noFill/>
        </p:spPr>
        <p:txBody>
          <a:bodyPr wrap="none" rtlCol="0">
            <a:spAutoFit/>
          </a:bodyPr>
          <a:lstStyle/>
          <a:p>
            <a:r>
              <a:rPr lang="en-US" altLang="ja-JP" sz="2800" dirty="0" smtClean="0">
                <a:solidFill>
                  <a:srgbClr val="FF0000"/>
                </a:solidFill>
              </a:rPr>
              <a:t>▲ large</a:t>
            </a:r>
            <a:r>
              <a:rPr lang="en-US" altLang="ja-JP" sz="2800" dirty="0" smtClean="0"/>
              <a:t> </a:t>
            </a:r>
            <a:r>
              <a:rPr lang="en-US" altLang="ja-JP" sz="2800" dirty="0" err="1" smtClean="0"/>
              <a:t>Seebeck</a:t>
            </a:r>
            <a:r>
              <a:rPr lang="en-US" altLang="ja-JP" sz="2800" dirty="0" smtClean="0"/>
              <a:t> coefficient</a:t>
            </a:r>
          </a:p>
          <a:p>
            <a:endParaRPr lang="en-US" altLang="ja-JP" sz="1100" dirty="0" smtClean="0"/>
          </a:p>
          <a:p>
            <a:r>
              <a:rPr lang="en-US" altLang="ja-JP" sz="2800" dirty="0" smtClean="0">
                <a:solidFill>
                  <a:srgbClr val="FF0000"/>
                </a:solidFill>
              </a:rPr>
              <a:t>▲ large</a:t>
            </a:r>
            <a:r>
              <a:rPr lang="en-US" altLang="ja-JP" sz="2800" dirty="0" smtClean="0"/>
              <a:t> electric conductivity </a:t>
            </a:r>
          </a:p>
          <a:p>
            <a:endParaRPr kumimoji="1" lang="en-US" altLang="ja-JP" sz="1100" dirty="0"/>
          </a:p>
          <a:p>
            <a:r>
              <a:rPr lang="en-US" altLang="ja-JP" sz="2800" dirty="0" smtClean="0">
                <a:solidFill>
                  <a:srgbClr val="000090"/>
                </a:solidFill>
              </a:rPr>
              <a:t>▼ small </a:t>
            </a:r>
            <a:r>
              <a:rPr lang="en-US" altLang="ja-JP" sz="2800" dirty="0" smtClean="0"/>
              <a:t>thermal conductivity</a:t>
            </a:r>
            <a:endParaRPr kumimoji="1" lang="ja-JP" altLang="en-US" sz="2800" dirty="0"/>
          </a:p>
        </p:txBody>
      </p:sp>
      <p:cxnSp>
        <p:nvCxnSpPr>
          <p:cNvPr id="19" name="直線コネクタ 18"/>
          <p:cNvCxnSpPr>
            <a:cxnSpLocks/>
          </p:cNvCxnSpPr>
          <p:nvPr/>
        </p:nvCxnSpPr>
        <p:spPr>
          <a:xfrm>
            <a:off x="743886" y="2917882"/>
            <a:ext cx="4283999" cy="0"/>
          </a:xfrm>
          <a:prstGeom prst="line">
            <a:avLst/>
          </a:prstGeom>
          <a:ln w="254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a:cxnSpLocks/>
          </p:cNvCxnSpPr>
          <p:nvPr/>
        </p:nvCxnSpPr>
        <p:spPr>
          <a:xfrm>
            <a:off x="764702" y="3513242"/>
            <a:ext cx="4283999" cy="0"/>
          </a:xfrm>
          <a:prstGeom prst="line">
            <a:avLst/>
          </a:prstGeom>
          <a:ln w="254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2433718" y="3626081"/>
            <a:ext cx="3644829" cy="892552"/>
          </a:xfrm>
          <a:prstGeom prst="rect">
            <a:avLst/>
          </a:prstGeom>
          <a:noFill/>
        </p:spPr>
        <p:txBody>
          <a:bodyPr wrap="square" rtlCol="0">
            <a:spAutoFit/>
          </a:bodyPr>
          <a:lstStyle/>
          <a:p>
            <a:r>
              <a:rPr lang="en-US" altLang="ja-JP" sz="2800" b="1" dirty="0" smtClean="0">
                <a:solidFill>
                  <a:schemeClr val="accent1">
                    <a:lumMod val="50000"/>
                  </a:schemeClr>
                </a:solidFill>
              </a:rPr>
              <a:t>contradiction</a:t>
            </a:r>
          </a:p>
          <a:p>
            <a:r>
              <a:rPr kumimoji="1" lang="en-US" altLang="ja-JP" sz="2000" dirty="0" smtClean="0"/>
              <a:t>It is difficult to increase ZT</a:t>
            </a:r>
            <a:r>
              <a:rPr kumimoji="1" lang="en-US" altLang="ja-JP" sz="2400" dirty="0" smtClean="0"/>
              <a:t>.</a:t>
            </a:r>
            <a:endParaRPr kumimoji="1" lang="ja-JP" altLang="en-US" sz="2800" dirty="0"/>
          </a:p>
        </p:txBody>
      </p:sp>
      <p:sp>
        <p:nvSpPr>
          <p:cNvPr id="24" name="屈折矢印 23"/>
          <p:cNvSpPr/>
          <p:nvPr/>
        </p:nvSpPr>
        <p:spPr>
          <a:xfrm rot="5400000">
            <a:off x="1498847" y="3643601"/>
            <a:ext cx="645336" cy="687100"/>
          </a:xfrm>
          <a:prstGeom prst="bentUpArrow">
            <a:avLst/>
          </a:prstGeom>
          <a:solidFill>
            <a:srgbClr val="8EB4E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1809992" y="4680582"/>
            <a:ext cx="4685096" cy="1508105"/>
          </a:xfrm>
          <a:prstGeom prst="rect">
            <a:avLst/>
          </a:prstGeom>
          <a:noFill/>
          <a:ln>
            <a:solidFill>
              <a:srgbClr val="008000"/>
            </a:solidFill>
          </a:ln>
        </p:spPr>
        <p:txBody>
          <a:bodyPr wrap="none" rtlCol="0">
            <a:spAutoFit/>
          </a:bodyPr>
          <a:lstStyle/>
          <a:p>
            <a:r>
              <a:rPr lang="en-US" altLang="ja-JP" sz="2800" b="1" dirty="0" smtClean="0"/>
              <a:t>BUT</a:t>
            </a:r>
          </a:p>
          <a:p>
            <a:r>
              <a:rPr kumimoji="1" lang="en-US" altLang="ja-JP" sz="2400" dirty="0" smtClean="0"/>
              <a:t> </a:t>
            </a:r>
            <a:r>
              <a:rPr kumimoji="1" lang="en-US" altLang="ja-JP" sz="2000" dirty="0" smtClean="0"/>
              <a:t> CuInTe</a:t>
            </a:r>
            <a:r>
              <a:rPr kumimoji="1" lang="en-US" altLang="ja-JP" sz="2000" baseline="-25000" dirty="0" smtClean="0"/>
              <a:t>2 </a:t>
            </a:r>
            <a:r>
              <a:rPr kumimoji="1" lang="en-US" altLang="ja-JP" sz="2000" dirty="0" smtClean="0"/>
              <a:t>has the good electric propertie</a:t>
            </a:r>
            <a:r>
              <a:rPr lang="en-US" altLang="ja-JP" sz="2000" dirty="0" smtClean="0"/>
              <a:t>s </a:t>
            </a:r>
            <a:endParaRPr lang="en-US" altLang="ja-JP" sz="2000" dirty="0"/>
          </a:p>
          <a:p>
            <a:r>
              <a:rPr kumimoji="1" lang="en-US" altLang="ja-JP" sz="2000" dirty="0" smtClean="0"/>
              <a:t>                        and low thermal conductivity.</a:t>
            </a:r>
          </a:p>
          <a:p>
            <a:r>
              <a:rPr lang="en-US" altLang="ja-JP" sz="2000" dirty="0"/>
              <a:t> </a:t>
            </a:r>
            <a:r>
              <a:rPr lang="en-US" altLang="ja-JP" sz="2000" dirty="0" smtClean="0"/>
              <a:t>      (</a:t>
            </a:r>
            <a:r>
              <a:rPr lang="en-US" altLang="ja-JP" sz="2000" dirty="0" err="1" smtClean="0"/>
              <a:t>ex.PGEC</a:t>
            </a:r>
            <a:r>
              <a:rPr lang="en-US" altLang="ja-JP" sz="2000" dirty="0" smtClean="0"/>
              <a:t>-phonon glass </a:t>
            </a:r>
            <a:r>
              <a:rPr lang="en-US" altLang="ja-JP" sz="2000" dirty="0" smtClean="0"/>
              <a:t>electron </a:t>
            </a:r>
            <a:r>
              <a:rPr lang="en-US" altLang="ja-JP" sz="2000" dirty="0" smtClean="0"/>
              <a:t>crystal)</a:t>
            </a:r>
            <a:r>
              <a:rPr kumimoji="1" lang="en-US" altLang="ja-JP" sz="2000" dirty="0" smtClean="0"/>
              <a:t> </a:t>
            </a:r>
            <a:endParaRPr kumimoji="1" lang="ja-JP" altLang="en-US" sz="2000" dirty="0"/>
          </a:p>
        </p:txBody>
      </p:sp>
    </p:spTree>
    <p:extLst>
      <p:ext uri="{BB962C8B-B14F-4D97-AF65-F5344CB8AC3E}">
        <p14:creationId xmlns:p14="http://schemas.microsoft.com/office/powerpoint/2010/main" val="3776724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3271"/>
            <a:ext cx="8049147" cy="1240883"/>
          </a:xfrm>
        </p:spPr>
        <p:txBody>
          <a:bodyPr>
            <a:normAutofit/>
          </a:bodyPr>
          <a:lstStyle/>
          <a:p>
            <a:pPr algn="l"/>
            <a:r>
              <a:rPr lang="en-US" altLang="ja-JP" sz="4000" dirty="0" smtClean="0"/>
              <a:t>Motivation</a:t>
            </a:r>
            <a:endParaRPr kumimoji="1" lang="ja-JP" altLang="en-US" sz="1400" dirty="0"/>
          </a:p>
        </p:txBody>
      </p:sp>
      <p:sp>
        <p:nvSpPr>
          <p:cNvPr id="4" name="テキスト ボックス 3"/>
          <p:cNvSpPr txBox="1"/>
          <p:nvPr/>
        </p:nvSpPr>
        <p:spPr>
          <a:xfrm>
            <a:off x="6822080" y="157795"/>
            <a:ext cx="1394057" cy="646331"/>
          </a:xfrm>
          <a:prstGeom prst="rect">
            <a:avLst/>
          </a:prstGeom>
          <a:noFill/>
        </p:spPr>
        <p:txBody>
          <a:bodyPr wrap="none" rtlCol="0">
            <a:spAutoFit/>
          </a:bodyPr>
          <a:lstStyle/>
          <a:p>
            <a:r>
              <a:rPr lang="en-US" altLang="ja-JP" dirty="0"/>
              <a:t>2</a:t>
            </a:r>
            <a:r>
              <a:rPr lang="en-US" altLang="ja-JP" dirty="0" smtClean="0"/>
              <a:t>.Motivation</a:t>
            </a:r>
            <a:r>
              <a:rPr lang="en-US" altLang="ja-JP" dirty="0"/>
              <a:t/>
            </a:r>
            <a:br>
              <a:rPr lang="en-US" altLang="ja-JP" dirty="0"/>
            </a:br>
            <a:endParaRPr kumimoji="1" lang="ja-JP" altLang="en-US"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9</a:t>
            </a:fld>
            <a:endParaRPr lang="en-US" dirty="0"/>
          </a:p>
        </p:txBody>
      </p:sp>
      <p:sp>
        <p:nvSpPr>
          <p:cNvPr id="11" name="日付プレースホルダー 10"/>
          <p:cNvSpPr>
            <a:spLocks noGrp="1"/>
          </p:cNvSpPr>
          <p:nvPr>
            <p:ph type="dt" sz="half" idx="10"/>
          </p:nvPr>
        </p:nvSpPr>
        <p:spPr/>
        <p:txBody>
          <a:bodyPr/>
          <a:lstStyle/>
          <a:p>
            <a:r>
              <a:rPr lang="en-US" altLang="ja-JP" smtClean="0"/>
              <a:t>2014/12/0</a:t>
            </a:r>
            <a:r>
              <a:rPr lang="ja-JP" altLang="en-US" smtClean="0"/>
              <a:t>３</a:t>
            </a:r>
            <a:endParaRPr lang="en-US"/>
          </a:p>
        </p:txBody>
      </p:sp>
      <p:sp>
        <p:nvSpPr>
          <p:cNvPr id="10" name="テキスト ボックス 9"/>
          <p:cNvSpPr txBox="1"/>
          <p:nvPr/>
        </p:nvSpPr>
        <p:spPr>
          <a:xfrm>
            <a:off x="8273038" y="-158771"/>
            <a:ext cx="184666" cy="369332"/>
          </a:xfrm>
          <a:prstGeom prst="rect">
            <a:avLst/>
          </a:prstGeom>
          <a:noFill/>
        </p:spPr>
        <p:txBody>
          <a:bodyPr wrap="none" rtlCol="0">
            <a:spAutoFit/>
          </a:bodyPr>
          <a:lstStyle/>
          <a:p>
            <a:endParaRPr kumimoji="1" lang="ja-JP" altLang="en-US" dirty="0"/>
          </a:p>
        </p:txBody>
      </p:sp>
      <p:sp>
        <p:nvSpPr>
          <p:cNvPr id="12" name="テキスト ボックス 11"/>
          <p:cNvSpPr txBox="1"/>
          <p:nvPr/>
        </p:nvSpPr>
        <p:spPr>
          <a:xfrm>
            <a:off x="293761" y="3010062"/>
            <a:ext cx="8632066" cy="3231654"/>
          </a:xfrm>
          <a:prstGeom prst="rect">
            <a:avLst/>
          </a:prstGeom>
          <a:noFill/>
        </p:spPr>
        <p:txBody>
          <a:bodyPr wrap="none" rtlCol="0">
            <a:spAutoFit/>
          </a:bodyPr>
          <a:lstStyle/>
          <a:p>
            <a:r>
              <a:rPr lang="ja-JP" altLang="en-US" sz="2400" dirty="0" smtClean="0"/>
              <a:t>・</a:t>
            </a:r>
            <a:r>
              <a:rPr lang="en-US" altLang="ja-JP" sz="2000" dirty="0"/>
              <a:t>I calculate </a:t>
            </a:r>
            <a:r>
              <a:rPr lang="en-US" altLang="ja-JP" sz="2000" dirty="0" err="1"/>
              <a:t>Seebeck</a:t>
            </a:r>
            <a:r>
              <a:rPr lang="en-US" altLang="ja-JP" sz="2000" dirty="0"/>
              <a:t> coefficient </a:t>
            </a:r>
            <a:r>
              <a:rPr lang="en-US" altLang="ja-JP" sz="2400" dirty="0"/>
              <a:t>.</a:t>
            </a:r>
          </a:p>
          <a:p>
            <a:r>
              <a:rPr lang="en-US" altLang="ja-JP" sz="2400" dirty="0"/>
              <a:t>                  </a:t>
            </a:r>
            <a:r>
              <a:rPr lang="en-US" altLang="ja-JP" sz="2800" b="1" u="sng" dirty="0" smtClean="0"/>
              <a:t>Compare </a:t>
            </a:r>
            <a:r>
              <a:rPr lang="en-US" altLang="ja-JP" sz="2800" b="1" u="sng" dirty="0"/>
              <a:t>theoretical </a:t>
            </a:r>
            <a:r>
              <a:rPr lang="en-US" altLang="ja-JP" sz="2800" b="1" u="sng" dirty="0" smtClean="0"/>
              <a:t>results &amp; experimental one</a:t>
            </a:r>
          </a:p>
          <a:p>
            <a:endParaRPr lang="en-US" altLang="ja-JP" sz="2400" dirty="0"/>
          </a:p>
          <a:p>
            <a:endParaRPr lang="en-US" altLang="ja-JP" sz="2400" dirty="0" smtClean="0"/>
          </a:p>
          <a:p>
            <a:endParaRPr lang="en-US" altLang="ja-JP" sz="2400" dirty="0" smtClean="0"/>
          </a:p>
          <a:p>
            <a:r>
              <a:rPr lang="ja-JP" altLang="en-US" sz="2000" dirty="0" smtClean="0"/>
              <a:t>・</a:t>
            </a:r>
            <a:r>
              <a:rPr lang="en-US" altLang="ja-JP" sz="2000" dirty="0" smtClean="0"/>
              <a:t>I will </a:t>
            </a:r>
            <a:r>
              <a:rPr lang="en-US" altLang="ja-JP" sz="2000" dirty="0" smtClean="0"/>
              <a:t>calculate the phonon-interaction.</a:t>
            </a:r>
          </a:p>
          <a:p>
            <a:r>
              <a:rPr lang="en-US" altLang="ja-JP" sz="2800" b="1" dirty="0" smtClean="0"/>
              <a:t>               </a:t>
            </a:r>
            <a:r>
              <a:rPr lang="en-US" altLang="ja-JP" sz="2800" b="1" u="sng" dirty="0" smtClean="0"/>
              <a:t>behavior </a:t>
            </a:r>
            <a:r>
              <a:rPr lang="en-US" altLang="ja-JP" sz="2800" b="1" u="sng" dirty="0" smtClean="0"/>
              <a:t>of </a:t>
            </a:r>
            <a:r>
              <a:rPr lang="en-US" altLang="ja-JP" sz="2800" b="1" u="sng" dirty="0"/>
              <a:t>t</a:t>
            </a:r>
            <a:r>
              <a:rPr lang="en-US" altLang="ja-JP" sz="2800" b="1" u="sng" dirty="0" smtClean="0"/>
              <a:t>hermal conductivity </a:t>
            </a:r>
          </a:p>
          <a:p>
            <a:r>
              <a:rPr lang="en-US" altLang="ja-JP" sz="2800" b="1" dirty="0"/>
              <a:t> </a:t>
            </a:r>
            <a:r>
              <a:rPr lang="en-US" altLang="ja-JP" sz="2800" b="1" dirty="0" smtClean="0"/>
              <a:t>                                                     </a:t>
            </a:r>
            <a:r>
              <a:rPr lang="en-US" altLang="ja-JP" sz="2800" b="1" u="sng" dirty="0" smtClean="0"/>
              <a:t>by phonon-interaction</a:t>
            </a:r>
          </a:p>
        </p:txBody>
      </p:sp>
      <p:sp>
        <p:nvSpPr>
          <p:cNvPr id="13" name="右矢印 12"/>
          <p:cNvSpPr/>
          <p:nvPr/>
        </p:nvSpPr>
        <p:spPr>
          <a:xfrm>
            <a:off x="843450" y="3547639"/>
            <a:ext cx="624519" cy="353961"/>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a:off x="864267" y="5362254"/>
            <a:ext cx="624519" cy="353961"/>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46421" y="1463213"/>
            <a:ext cx="7169716" cy="1015663"/>
          </a:xfrm>
          <a:prstGeom prst="rect">
            <a:avLst/>
          </a:prstGeom>
          <a:noFill/>
          <a:ln>
            <a:solidFill>
              <a:srgbClr val="000090"/>
            </a:solidFill>
          </a:ln>
        </p:spPr>
        <p:txBody>
          <a:bodyPr wrap="square" rtlCol="0">
            <a:spAutoFit/>
          </a:bodyPr>
          <a:lstStyle/>
          <a:p>
            <a:r>
              <a:rPr lang="en-US" altLang="ja-JP" sz="2000" dirty="0"/>
              <a:t>I</a:t>
            </a:r>
            <a:r>
              <a:rPr lang="en-US" altLang="ja-JP" sz="2000" dirty="0" smtClean="0"/>
              <a:t>n order to design good thermoelectric materials,</a:t>
            </a:r>
          </a:p>
          <a:p>
            <a:endParaRPr lang="en-US" altLang="ja-JP" sz="2000" dirty="0" smtClean="0"/>
          </a:p>
          <a:p>
            <a:r>
              <a:rPr lang="en-US" altLang="ja-JP" sz="2000" dirty="0" smtClean="0"/>
              <a:t>I </a:t>
            </a:r>
            <a:r>
              <a:rPr lang="en-US" altLang="ja-JP" sz="2000" dirty="0"/>
              <a:t>i</a:t>
            </a:r>
            <a:r>
              <a:rPr lang="en-US" altLang="ja-JP" sz="2000" dirty="0" smtClean="0"/>
              <a:t>nvestigate </a:t>
            </a:r>
            <a:r>
              <a:rPr lang="en-US" altLang="ja-JP" sz="2000" dirty="0"/>
              <a:t>physical </a:t>
            </a:r>
            <a:r>
              <a:rPr lang="en-US" altLang="ja-JP" sz="2000" dirty="0" smtClean="0"/>
              <a:t>property</a:t>
            </a:r>
            <a:r>
              <a:rPr lang="en-US" altLang="ja-JP" sz="2000" dirty="0"/>
              <a:t> </a:t>
            </a:r>
            <a:r>
              <a:rPr lang="en-US" altLang="ja-JP" sz="2000" dirty="0" smtClean="0"/>
              <a:t>of CuInTe</a:t>
            </a:r>
            <a:r>
              <a:rPr lang="en-US" altLang="ja-JP" sz="2000" baseline="-25000" dirty="0" smtClean="0"/>
              <a:t>2 </a:t>
            </a:r>
            <a:r>
              <a:rPr lang="en-US" altLang="ja-JP" sz="2000" dirty="0" smtClean="0"/>
              <a:t>about </a:t>
            </a:r>
            <a:r>
              <a:rPr lang="en-US" altLang="ja-JP" sz="2000" dirty="0" smtClean="0"/>
              <a:t>two</a:t>
            </a:r>
            <a:r>
              <a:rPr lang="en-US" altLang="ja-JP" sz="2000" dirty="0" smtClean="0"/>
              <a:t> points </a:t>
            </a:r>
            <a:r>
              <a:rPr lang="en-US" altLang="ja-JP" sz="2000" dirty="0" smtClean="0"/>
              <a:t>bellow. </a:t>
            </a:r>
          </a:p>
        </p:txBody>
      </p:sp>
      <p:sp>
        <p:nvSpPr>
          <p:cNvPr id="5" name="大かっこ 4"/>
          <p:cNvSpPr/>
          <p:nvPr/>
        </p:nvSpPr>
        <p:spPr>
          <a:xfrm>
            <a:off x="293761" y="4865240"/>
            <a:ext cx="8519364" cy="1376476"/>
          </a:xfrm>
          <a:prstGeom prst="bracketPair">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24916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1545</Words>
  <Application>Microsoft Macintosh PowerPoint</Application>
  <PresentationFormat>画面に合わせる (4:3)</PresentationFormat>
  <Paragraphs>342</Paragraphs>
  <Slides>19</Slides>
  <Notes>19</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2" baseType="lpstr">
      <vt:lpstr>ホワイト</vt:lpstr>
      <vt:lpstr>数式</vt:lpstr>
      <vt:lpstr>Microsoft 数式</vt:lpstr>
      <vt:lpstr>Theoretical Study of Chalcopyrite CuInTe2 as Thermoelectric(TE) materials</vt:lpstr>
      <vt:lpstr>Contents</vt:lpstr>
      <vt:lpstr>Thermoelectric Effect</vt:lpstr>
      <vt:lpstr>Thermoelectric materials</vt:lpstr>
      <vt:lpstr> Dimensionless Figure of Merit</vt:lpstr>
      <vt:lpstr> First principle calculation </vt:lpstr>
      <vt:lpstr>CuInTe2</vt:lpstr>
      <vt:lpstr>Approach to increase ZT</vt:lpstr>
      <vt:lpstr>Motivation</vt:lpstr>
      <vt:lpstr>Calculation method</vt:lpstr>
      <vt:lpstr>Boltzmann equation</vt:lpstr>
      <vt:lpstr>Boltzmann equation</vt:lpstr>
      <vt:lpstr>Previous work</vt:lpstr>
      <vt:lpstr>PowerPoint プレゼンテーション</vt:lpstr>
      <vt:lpstr>Electronic Structure of CuInTe2</vt:lpstr>
      <vt:lpstr>Electronic Structure of CuInTe2</vt:lpstr>
      <vt:lpstr>PowerPoint プレゼンテーション</vt:lpstr>
      <vt:lpstr>Summary</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Study of Chalcopyrite CuInTe2 as Thermoelectric(TE) materials</dc:title>
  <dc:creator>Shun Miyaue</dc:creator>
  <cp:lastModifiedBy>Shun Miyaue</cp:lastModifiedBy>
  <cp:revision>1</cp:revision>
  <dcterms:created xsi:type="dcterms:W3CDTF">2014-12-02T08:10:44Z</dcterms:created>
  <dcterms:modified xsi:type="dcterms:W3CDTF">2014-12-02T08:27:35Z</dcterms:modified>
</cp:coreProperties>
</file>