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52" r:id="rId2"/>
    <p:sldId id="353" r:id="rId3"/>
    <p:sldId id="340" r:id="rId4"/>
    <p:sldId id="381" r:id="rId5"/>
    <p:sldId id="301" r:id="rId6"/>
    <p:sldId id="345" r:id="rId7"/>
    <p:sldId id="372" r:id="rId8"/>
    <p:sldId id="347" r:id="rId9"/>
    <p:sldId id="348" r:id="rId10"/>
    <p:sldId id="349" r:id="rId11"/>
    <p:sldId id="350" r:id="rId12"/>
    <p:sldId id="360" r:id="rId13"/>
    <p:sldId id="361" r:id="rId14"/>
    <p:sldId id="368" r:id="rId15"/>
    <p:sldId id="369" r:id="rId16"/>
    <p:sldId id="380" r:id="rId17"/>
    <p:sldId id="382" r:id="rId18"/>
    <p:sldId id="374" r:id="rId19"/>
    <p:sldId id="370" r:id="rId2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oshito Tobe" initials="Y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0" autoAdjust="0"/>
    <p:restoredTop sz="81850" autoAdjust="0"/>
  </p:normalViewPr>
  <p:slideViewPr>
    <p:cSldViewPr>
      <p:cViewPr>
        <p:scale>
          <a:sx n="66" d="100"/>
          <a:sy n="66" d="100"/>
        </p:scale>
        <p:origin x="-1392" y="-276"/>
      </p:cViewPr>
      <p:guideLst>
        <p:guide orient="horz" pos="2160"/>
        <p:guide pos="2880"/>
      </p:guideLst>
    </p:cSldViewPr>
  </p:slideViewPr>
  <p:outlineViewPr>
    <p:cViewPr>
      <p:scale>
        <a:sx n="33" d="100"/>
        <a:sy n="33" d="100"/>
      </p:scale>
      <p:origin x="0" y="7440"/>
    </p:cViewPr>
  </p:outlineViewPr>
  <p:notesTextViewPr>
    <p:cViewPr>
      <p:scale>
        <a:sx n="100" d="100"/>
        <a:sy n="100" d="100"/>
      </p:scale>
      <p:origin x="0" y="0"/>
    </p:cViewPr>
  </p:notesTextViewPr>
  <p:notesViewPr>
    <p:cSldViewPr>
      <p:cViewPr varScale="1">
        <p:scale>
          <a:sx n="56" d="100"/>
          <a:sy n="56" d="100"/>
        </p:scale>
        <p:origin x="-2544" y="-90"/>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ujita\Desktop\20141203%20&#24460;&#26399;M1&#12467;&#12525;&#12461;&#12454;&#12512;\trassition%20stat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ujita\Desktop\20141203%20&#24460;&#26399;M1&#12467;&#12525;&#12461;&#12454;&#12512;\trassition%20st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ja-JP"/>
  <c:chart>
    <c:plotArea>
      <c:layout/>
      <c:lineChart>
        <c:grouping val="standard"/>
        <c:ser>
          <c:idx val="1"/>
          <c:order val="0"/>
          <c:spPr>
            <a:ln w="63500">
              <a:solidFill>
                <a:srgbClr val="00B0F0"/>
              </a:solidFill>
            </a:ln>
          </c:spPr>
          <c:marker>
            <c:symbol val="none"/>
          </c:marker>
          <c:val>
            <c:numRef>
              <c:f>Sheet2!$B$5:$B$22</c:f>
              <c:numCache>
                <c:formatCode>General</c:formatCode>
                <c:ptCount val="18"/>
                <c:pt idx="0">
                  <c:v>0</c:v>
                </c:pt>
                <c:pt idx="1">
                  <c:v>0</c:v>
                </c:pt>
                <c:pt idx="2">
                  <c:v>0</c:v>
                </c:pt>
                <c:pt idx="3">
                  <c:v>13.7</c:v>
                </c:pt>
                <c:pt idx="4">
                  <c:v>13.7</c:v>
                </c:pt>
                <c:pt idx="5">
                  <c:v>13.7</c:v>
                </c:pt>
                <c:pt idx="6">
                  <c:v>3.3</c:v>
                </c:pt>
                <c:pt idx="7">
                  <c:v>3.3</c:v>
                </c:pt>
                <c:pt idx="8">
                  <c:v>3.3</c:v>
                </c:pt>
                <c:pt idx="9">
                  <c:v>23.1</c:v>
                </c:pt>
                <c:pt idx="10">
                  <c:v>23.1</c:v>
                </c:pt>
                <c:pt idx="11">
                  <c:v>23.1</c:v>
                </c:pt>
                <c:pt idx="12">
                  <c:v>-27.2</c:v>
                </c:pt>
                <c:pt idx="13">
                  <c:v>-27.2</c:v>
                </c:pt>
                <c:pt idx="14">
                  <c:v>-27.2</c:v>
                </c:pt>
                <c:pt idx="15">
                  <c:v>-39.200000000000003</c:v>
                </c:pt>
                <c:pt idx="16">
                  <c:v>-39.200000000000003</c:v>
                </c:pt>
                <c:pt idx="17">
                  <c:v>-39.200000000000003</c:v>
                </c:pt>
              </c:numCache>
            </c:numRef>
          </c:val>
        </c:ser>
        <c:marker val="1"/>
        <c:axId val="59349632"/>
        <c:axId val="59512704"/>
      </c:lineChart>
      <c:catAx>
        <c:axId val="59349632"/>
        <c:scaling>
          <c:orientation val="minMax"/>
        </c:scaling>
        <c:delete val="1"/>
        <c:axPos val="b"/>
        <c:tickLblPos val="none"/>
        <c:crossAx val="59512704"/>
        <c:crosses val="autoZero"/>
        <c:auto val="1"/>
        <c:lblAlgn val="ctr"/>
        <c:lblOffset val="100"/>
      </c:catAx>
      <c:valAx>
        <c:axId val="59512704"/>
        <c:scaling>
          <c:orientation val="minMax"/>
          <c:min val="-40"/>
        </c:scaling>
        <c:axPos val="l"/>
        <c:numFmt formatCode="General" sourceLinked="1"/>
        <c:tickLblPos val="nextTo"/>
        <c:txPr>
          <a:bodyPr/>
          <a:lstStyle/>
          <a:p>
            <a:pPr>
              <a:defRPr sz="1600"/>
            </a:pPr>
            <a:endParaRPr lang="ja-JP"/>
          </a:p>
        </c:txPr>
        <c:crossAx val="5934963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1"/>
          <c:order val="0"/>
          <c:spPr>
            <a:ln w="63500">
              <a:solidFill>
                <a:srgbClr val="00B0F0"/>
              </a:solidFill>
            </a:ln>
          </c:spPr>
          <c:marker>
            <c:symbol val="none"/>
          </c:marker>
          <c:val>
            <c:numRef>
              <c:f>Sheet2!$B$5:$B$22</c:f>
              <c:numCache>
                <c:formatCode>General</c:formatCode>
                <c:ptCount val="18"/>
                <c:pt idx="0">
                  <c:v>0</c:v>
                </c:pt>
                <c:pt idx="1">
                  <c:v>0</c:v>
                </c:pt>
                <c:pt idx="2">
                  <c:v>0</c:v>
                </c:pt>
                <c:pt idx="3">
                  <c:v>13.7</c:v>
                </c:pt>
                <c:pt idx="4">
                  <c:v>13.7</c:v>
                </c:pt>
                <c:pt idx="5">
                  <c:v>13.7</c:v>
                </c:pt>
                <c:pt idx="6">
                  <c:v>3.3</c:v>
                </c:pt>
                <c:pt idx="7">
                  <c:v>3.3</c:v>
                </c:pt>
                <c:pt idx="8">
                  <c:v>3.3</c:v>
                </c:pt>
                <c:pt idx="9">
                  <c:v>23.1</c:v>
                </c:pt>
                <c:pt idx="10">
                  <c:v>23.1</c:v>
                </c:pt>
                <c:pt idx="11">
                  <c:v>23.1</c:v>
                </c:pt>
                <c:pt idx="12">
                  <c:v>-27.2</c:v>
                </c:pt>
                <c:pt idx="13">
                  <c:v>-27.2</c:v>
                </c:pt>
                <c:pt idx="14">
                  <c:v>-27.2</c:v>
                </c:pt>
                <c:pt idx="15">
                  <c:v>-39.200000000000003</c:v>
                </c:pt>
                <c:pt idx="16">
                  <c:v>-39.200000000000003</c:v>
                </c:pt>
                <c:pt idx="17">
                  <c:v>-39.200000000000003</c:v>
                </c:pt>
              </c:numCache>
            </c:numRef>
          </c:val>
        </c:ser>
        <c:ser>
          <c:idx val="2"/>
          <c:order val="1"/>
          <c:spPr>
            <a:ln w="63500">
              <a:solidFill>
                <a:srgbClr val="00B0F0"/>
              </a:solidFill>
              <a:prstDash val="sysDash"/>
            </a:ln>
          </c:spPr>
          <c:marker>
            <c:symbol val="none"/>
          </c:marker>
          <c:val>
            <c:numRef>
              <c:f>Sheet2!$C$5:$C$22</c:f>
              <c:numCache>
                <c:formatCode>General</c:formatCode>
                <c:ptCount val="18"/>
                <c:pt idx="0">
                  <c:v>0</c:v>
                </c:pt>
                <c:pt idx="1">
                  <c:v>0</c:v>
                </c:pt>
                <c:pt idx="2">
                  <c:v>0</c:v>
                </c:pt>
                <c:pt idx="3">
                  <c:v>20</c:v>
                </c:pt>
                <c:pt idx="4">
                  <c:v>20</c:v>
                </c:pt>
                <c:pt idx="5">
                  <c:v>20</c:v>
                </c:pt>
                <c:pt idx="6">
                  <c:v>3.3</c:v>
                </c:pt>
                <c:pt idx="7">
                  <c:v>3.3</c:v>
                </c:pt>
                <c:pt idx="8">
                  <c:v>3.3</c:v>
                </c:pt>
              </c:numCache>
            </c:numRef>
          </c:val>
        </c:ser>
        <c:marker val="1"/>
        <c:axId val="59496704"/>
        <c:axId val="59502592"/>
      </c:lineChart>
      <c:catAx>
        <c:axId val="59496704"/>
        <c:scaling>
          <c:orientation val="minMax"/>
        </c:scaling>
        <c:delete val="1"/>
        <c:axPos val="b"/>
        <c:tickLblPos val="none"/>
        <c:crossAx val="59502592"/>
        <c:crosses val="autoZero"/>
        <c:auto val="1"/>
        <c:lblAlgn val="ctr"/>
        <c:lblOffset val="100"/>
      </c:catAx>
      <c:valAx>
        <c:axId val="59502592"/>
        <c:scaling>
          <c:orientation val="minMax"/>
          <c:min val="-40"/>
        </c:scaling>
        <c:axPos val="l"/>
        <c:numFmt formatCode="General" sourceLinked="1"/>
        <c:tickLblPos val="nextTo"/>
        <c:txPr>
          <a:bodyPr/>
          <a:lstStyle/>
          <a:p>
            <a:pPr>
              <a:defRPr sz="1600"/>
            </a:pPr>
            <a:endParaRPr lang="ja-JP"/>
          </a:p>
        </c:txPr>
        <c:crossAx val="59496704"/>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2.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 Id="rId5" Type="http://schemas.openxmlformats.org/officeDocument/2006/relationships/image" Target="../media/image38.emf"/><Relationship Id="rId4"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 Id="rId4" Type="http://schemas.openxmlformats.org/officeDocument/2006/relationships/image" Target="../media/image37.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4"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4"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A9FA434E-9674-4B21-AC65-4E1F1E53DF1A}" type="datetimeFigureOut">
              <a:rPr kumimoji="1" lang="ja-JP" altLang="en-US" smtClean="0"/>
              <a:pPr/>
              <a:t>2014/12/2</a:t>
            </a:fld>
            <a:endParaRPr kumimoji="1" lang="ja-JP" altLang="en-US"/>
          </a:p>
        </p:txBody>
      </p:sp>
      <p:sp>
        <p:nvSpPr>
          <p:cNvPr id="4" name="フッター プレースホルダ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5287A677-0F6C-45EB-955C-35E5179FB8C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8428E3A6-DEC7-47F3-B4CA-329715D3ABC7}" type="datetimeFigureOut">
              <a:rPr kumimoji="1" lang="ja-JP" altLang="en-US" smtClean="0"/>
              <a:pPr/>
              <a:t>2014/12/2</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C6C9196-5E8A-4A83-8586-0C78C70E10E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latin typeface="Arial" pitchFamily="34" charset="0"/>
                <a:cs typeface="Arial" pitchFamily="34" charset="0"/>
              </a:rPr>
              <a:t>I’m Kazuya</a:t>
            </a:r>
            <a:r>
              <a:rPr kumimoji="1" lang="en-US" altLang="ja-JP" baseline="0" dirty="0" smtClean="0">
                <a:latin typeface="Arial" pitchFamily="34" charset="0"/>
                <a:cs typeface="Arial" pitchFamily="34" charset="0"/>
              </a:rPr>
              <a:t> Fujita. I belong to </a:t>
            </a:r>
            <a:r>
              <a:rPr kumimoji="1" lang="en-US" altLang="ja-JP" baseline="0" dirty="0" err="1" smtClean="0">
                <a:latin typeface="Arial" pitchFamily="34" charset="0"/>
                <a:cs typeface="Arial" pitchFamily="34" charset="0"/>
              </a:rPr>
              <a:t>Tobe</a:t>
            </a:r>
            <a:r>
              <a:rPr kumimoji="1" lang="en-US" altLang="ja-JP" baseline="0" dirty="0" smtClean="0">
                <a:latin typeface="Arial" pitchFamily="34" charset="0"/>
                <a:cs typeface="Arial" pitchFamily="34" charset="0"/>
              </a:rPr>
              <a:t> laboratory.</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latin typeface="Arial" pitchFamily="34" charset="0"/>
                <a:cs typeface="Arial" pitchFamily="34" charset="0"/>
              </a:rPr>
              <a:t>Today, I</a:t>
            </a:r>
            <a:r>
              <a:rPr kumimoji="1" lang="ja-JP" altLang="en-US" baseline="0" dirty="0" smtClean="0">
                <a:latin typeface="Arial" pitchFamily="34" charset="0"/>
                <a:cs typeface="Arial" pitchFamily="34" charset="0"/>
              </a:rPr>
              <a:t> </a:t>
            </a:r>
            <a:r>
              <a:rPr kumimoji="1" lang="en-US" altLang="ja-JP" baseline="0" dirty="0" smtClean="0">
                <a:latin typeface="Arial" pitchFamily="34" charset="0"/>
                <a:cs typeface="Arial" pitchFamily="34" charset="0"/>
              </a:rPr>
              <a:t>will talk about “Synthesis and Properties of </a:t>
            </a:r>
            <a:r>
              <a:rPr kumimoji="1" lang="en-US" altLang="ja-JP" baseline="0" dirty="0" err="1" smtClean="0">
                <a:latin typeface="Arial" pitchFamily="34" charset="0"/>
                <a:cs typeface="Arial" pitchFamily="34" charset="0"/>
              </a:rPr>
              <a:t>Cyclooctatetraene</a:t>
            </a:r>
            <a:r>
              <a:rPr kumimoji="1" lang="en-US" altLang="ja-JP" baseline="0" dirty="0" smtClean="0">
                <a:latin typeface="Arial" pitchFamily="34" charset="0"/>
                <a:cs typeface="Arial" pitchFamily="34" charset="0"/>
              </a:rPr>
              <a:t> Congeners</a:t>
            </a:r>
            <a:r>
              <a:rPr lang="en-US" altLang="ja-JP" sz="1200" b="0" dirty="0" smtClean="0">
                <a:solidFill>
                  <a:schemeClr val="tx1"/>
                </a:solidFill>
                <a:latin typeface="Arial" pitchFamily="34" charset="0"/>
                <a:cs typeface="Arial" pitchFamily="34" charset="0"/>
              </a:rPr>
              <a:t>”</a:t>
            </a:r>
            <a:r>
              <a:rPr kumimoji="1" lang="en-US" altLang="ja-JP" b="0" baseline="0" dirty="0" smtClean="0">
                <a:latin typeface="Arial" pitchFamily="34" charset="0"/>
                <a:cs typeface="Arial" pitchFamily="34" charset="0"/>
              </a:rPr>
              <a:t>.</a:t>
            </a:r>
          </a:p>
          <a:p>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以上のことから私は、インデノフルオレンの形式的</a:t>
            </a:r>
            <a:r>
              <a:rPr kumimoji="1" lang="en-US" altLang="ja-JP" dirty="0" smtClean="0"/>
              <a:t>[4+4]</a:t>
            </a:r>
            <a:r>
              <a:rPr kumimoji="1" lang="ja-JP" altLang="en-US" dirty="0" smtClean="0"/>
              <a:t>二量化反応の一般性を確認すること、新たな</a:t>
            </a:r>
            <a:r>
              <a:rPr kumimoji="1" lang="en-US" altLang="ja-JP" dirty="0" smtClean="0"/>
              <a:t>p</a:t>
            </a:r>
            <a:r>
              <a:rPr kumimoji="1" lang="ja-JP" altLang="en-US" dirty="0" smtClean="0"/>
              <a:t>共役系を持つ</a:t>
            </a:r>
            <a:r>
              <a:rPr kumimoji="1" lang="en-US" altLang="ja-JP" dirty="0" smtClean="0"/>
              <a:t>COT</a:t>
            </a:r>
            <a:r>
              <a:rPr kumimoji="1" lang="ja-JP" altLang="en-US" dirty="0" smtClean="0"/>
              <a:t>類縁体を合成しその物性を調査することを研究の目的としました。置換基を導入した誘導体の合成によりねじれの違い、非対称な二量体の合成の可能性を探ることを目的とし、</a:t>
            </a:r>
            <a:r>
              <a:rPr kumimoji="1" lang="en-US" altLang="ja-JP" dirty="0" smtClean="0"/>
              <a:t>Me</a:t>
            </a:r>
            <a:r>
              <a:rPr kumimoji="1" lang="ja-JP" altLang="en-US" dirty="0" smtClean="0"/>
              <a:t>基、</a:t>
            </a:r>
            <a:r>
              <a:rPr kumimoji="1" lang="en-US" altLang="ja-JP" dirty="0" smtClean="0"/>
              <a:t>Ph</a:t>
            </a:r>
            <a:r>
              <a:rPr kumimoji="1" lang="ja-JP" altLang="en-US" dirty="0" smtClean="0"/>
              <a:t>基を導入した二量体</a:t>
            </a:r>
            <a:r>
              <a:rPr kumimoji="1" lang="en-US" altLang="ja-JP" dirty="0" smtClean="0"/>
              <a:t>6</a:t>
            </a:r>
            <a:r>
              <a:rPr kumimoji="1" lang="ja-JP" altLang="en-US" dirty="0" smtClean="0"/>
              <a:t>および</a:t>
            </a:r>
            <a:r>
              <a:rPr kumimoji="1" lang="en-US" altLang="ja-JP" dirty="0" smtClean="0"/>
              <a:t>7</a:t>
            </a:r>
            <a:r>
              <a:rPr kumimoji="1" lang="ja-JP" altLang="en-US" dirty="0" smtClean="0"/>
              <a:t>の合成、また、末端のベンゼン環をナフタレン環に拡張した二量体</a:t>
            </a:r>
            <a:r>
              <a:rPr kumimoji="1" lang="en-US" altLang="ja-JP" dirty="0" smtClean="0"/>
              <a:t>8</a:t>
            </a:r>
            <a:r>
              <a:rPr kumimoji="1" lang="ja-JP" altLang="en-US" dirty="0" smtClean="0"/>
              <a:t>の合成を検討しています。当研究室では、</a:t>
            </a:r>
            <a:r>
              <a:rPr kumimoji="1" lang="en-US" altLang="ja-JP" dirty="0" smtClean="0"/>
              <a:t>8</a:t>
            </a:r>
            <a:r>
              <a:rPr kumimoji="1" lang="ja-JP" altLang="en-US" dirty="0" smtClean="0"/>
              <a:t>に類似の二量体が酸化的に結合を形成し、このような化合物が得られることを報告しています。二量体</a:t>
            </a:r>
            <a:r>
              <a:rPr kumimoji="1" lang="en-US" altLang="ja-JP" dirty="0" smtClean="0"/>
              <a:t>8</a:t>
            </a:r>
            <a:r>
              <a:rPr kumimoji="1" lang="ja-JP" altLang="en-US" dirty="0" smtClean="0"/>
              <a:t>において同様の反応が起きると、</a:t>
            </a:r>
            <a:r>
              <a:rPr kumimoji="1" lang="en-US" altLang="ja-JP" dirty="0" smtClean="0"/>
              <a:t>COT</a:t>
            </a:r>
            <a:r>
              <a:rPr kumimoji="1" lang="ja-JP" altLang="en-US" dirty="0" smtClean="0"/>
              <a:t>環を持つこのような</a:t>
            </a:r>
            <a:r>
              <a:rPr kumimoji="1" lang="en-US" altLang="ja-JP" dirty="0" smtClean="0"/>
              <a:t>p</a:t>
            </a:r>
            <a:r>
              <a:rPr kumimoji="1" lang="ja-JP" altLang="en-US" dirty="0" smtClean="0"/>
              <a:t>共役系化合物</a:t>
            </a:r>
            <a:r>
              <a:rPr kumimoji="1" lang="en-US" altLang="ja-JP" dirty="0" smtClean="0"/>
              <a:t>8’</a:t>
            </a:r>
            <a:r>
              <a:rPr kumimoji="1" lang="ja-JP" altLang="en-US" dirty="0" smtClean="0"/>
              <a:t>を合成することができると考えられます。本発表では時間の都合上、二量体</a:t>
            </a:r>
            <a:r>
              <a:rPr kumimoji="1" lang="en-US" altLang="ja-JP" dirty="0" smtClean="0"/>
              <a:t>7</a:t>
            </a:r>
            <a:r>
              <a:rPr kumimoji="1" lang="ja-JP" altLang="en-US" dirty="0" smtClean="0"/>
              <a:t>と</a:t>
            </a:r>
            <a:r>
              <a:rPr kumimoji="1" lang="en-US" altLang="ja-JP" dirty="0" smtClean="0"/>
              <a:t>8’</a:t>
            </a:r>
            <a:r>
              <a:rPr kumimoji="1" lang="ja-JP" altLang="en-US" dirty="0" smtClean="0"/>
              <a:t>の合成検討について説明したいと思います。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こちらは</a:t>
            </a:r>
            <a:r>
              <a:rPr kumimoji="1" lang="en-US" altLang="ja-JP" dirty="0" smtClean="0"/>
              <a:t>DFT</a:t>
            </a:r>
            <a:r>
              <a:rPr kumimoji="1" lang="ja-JP" altLang="en-US" dirty="0" smtClean="0"/>
              <a:t>計算によって最適化された二量体</a:t>
            </a:r>
            <a:r>
              <a:rPr kumimoji="1" lang="en-US" altLang="ja-JP" dirty="0" smtClean="0"/>
              <a:t>7</a:t>
            </a:r>
            <a:r>
              <a:rPr kumimoji="1" lang="ja-JP" altLang="en-US" dirty="0" smtClean="0"/>
              <a:t>及び</a:t>
            </a:r>
            <a:r>
              <a:rPr kumimoji="1" lang="en-US" altLang="ja-JP" dirty="0" smtClean="0"/>
              <a:t>8’</a:t>
            </a:r>
            <a:r>
              <a:rPr kumimoji="1" lang="ja-JP" altLang="en-US" dirty="0" smtClean="0"/>
              <a:t>の構造です。二量体</a:t>
            </a:r>
            <a:r>
              <a:rPr kumimoji="1" lang="en-US" altLang="ja-JP" dirty="0" smtClean="0"/>
              <a:t>7</a:t>
            </a:r>
            <a:r>
              <a:rPr kumimoji="1" lang="ja-JP" altLang="en-US" dirty="0" smtClean="0"/>
              <a:t>の中央の</a:t>
            </a:r>
            <a:r>
              <a:rPr kumimoji="1" lang="en-US" altLang="ja-JP" dirty="0" smtClean="0"/>
              <a:t>COT</a:t>
            </a:r>
            <a:r>
              <a:rPr kumimoji="1" lang="ja-JP" altLang="en-US" dirty="0" smtClean="0"/>
              <a:t>環は二量体</a:t>
            </a:r>
            <a:r>
              <a:rPr kumimoji="1" lang="en-US" altLang="ja-JP" dirty="0" smtClean="0"/>
              <a:t>5</a:t>
            </a:r>
            <a:r>
              <a:rPr kumimoji="1" lang="ja-JP" altLang="en-US" dirty="0" smtClean="0"/>
              <a:t>と同様にねじれた構造をとっています。その</a:t>
            </a:r>
            <a:r>
              <a:rPr kumimoji="1" lang="en-US" altLang="ja-JP" dirty="0" smtClean="0"/>
              <a:t>LUMO</a:t>
            </a:r>
            <a:r>
              <a:rPr kumimoji="1" lang="ja-JP" altLang="en-US" dirty="0" smtClean="0"/>
              <a:t>は低い準位であり</a:t>
            </a:r>
            <a:r>
              <a:rPr kumimoji="1" lang="en-US" altLang="ja-JP" dirty="0" smtClean="0"/>
              <a:t>HOMO-LUMO</a:t>
            </a:r>
            <a:r>
              <a:rPr kumimoji="1" lang="ja-JP" altLang="en-US" dirty="0" smtClean="0"/>
              <a:t> </a:t>
            </a:r>
            <a:r>
              <a:rPr kumimoji="1" lang="en-US" altLang="ja-JP" dirty="0" smtClean="0"/>
              <a:t>gap</a:t>
            </a:r>
            <a:r>
              <a:rPr kumimoji="1" lang="ja-JP" altLang="en-US" dirty="0" smtClean="0"/>
              <a:t>は比較的小さいことから、有機半導体や新規電子受容体材料としての利用に興味がもたれます。また、二量体</a:t>
            </a:r>
            <a:r>
              <a:rPr kumimoji="1" lang="en-US" altLang="ja-JP" dirty="0" smtClean="0"/>
              <a:t>8’</a:t>
            </a:r>
            <a:r>
              <a:rPr kumimoji="1" lang="ja-JP" altLang="en-US" dirty="0" smtClean="0"/>
              <a:t>の中央の</a:t>
            </a:r>
            <a:r>
              <a:rPr kumimoji="1" lang="en-US" altLang="ja-JP" dirty="0" smtClean="0"/>
              <a:t>COT</a:t>
            </a:r>
            <a:r>
              <a:rPr kumimoji="1" lang="ja-JP" altLang="en-US" dirty="0" smtClean="0"/>
              <a:t>環は脱水素化によって平面構造をとっており、その物性に興味が持たれます。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それではまず、二量体</a:t>
            </a:r>
            <a:r>
              <a:rPr kumimoji="1" lang="en-US" altLang="ja-JP" sz="1200" kern="1200" dirty="0" smtClean="0">
                <a:solidFill>
                  <a:schemeClr val="tx1"/>
                </a:solidFill>
                <a:latin typeface="+mn-lt"/>
                <a:ea typeface="+mn-ea"/>
                <a:cs typeface="+mn-cs"/>
              </a:rPr>
              <a:t>7</a:t>
            </a:r>
            <a:r>
              <a:rPr kumimoji="1" lang="ja-JP" altLang="en-US" sz="1200" kern="1200" dirty="0" smtClean="0">
                <a:solidFill>
                  <a:schemeClr val="tx1"/>
                </a:solidFill>
                <a:latin typeface="+mn-lt"/>
                <a:ea typeface="+mn-ea"/>
                <a:cs typeface="+mn-cs"/>
              </a:rPr>
              <a:t>の合成について説明します。ジエン</a:t>
            </a:r>
            <a:r>
              <a:rPr kumimoji="1" lang="en-US" altLang="ja-JP" sz="1200" kern="1200" dirty="0" smtClean="0">
                <a:solidFill>
                  <a:schemeClr val="tx1"/>
                </a:solidFill>
                <a:latin typeface="+mn-lt"/>
                <a:ea typeface="+mn-ea"/>
                <a:cs typeface="+mn-cs"/>
              </a:rPr>
              <a:t>9</a:t>
            </a:r>
            <a:r>
              <a:rPr kumimoji="1" lang="ja-JP" altLang="en-US" sz="1200" kern="1200" dirty="0" smtClean="0">
                <a:solidFill>
                  <a:schemeClr val="tx1"/>
                </a:solidFill>
                <a:latin typeface="+mn-lt"/>
                <a:ea typeface="+mn-ea"/>
                <a:cs typeface="+mn-cs"/>
              </a:rPr>
              <a:t>とアセチレン誘導体との</a:t>
            </a:r>
            <a:r>
              <a:rPr kumimoji="1" lang="en-US" altLang="ja-JP" sz="1200" kern="1200" dirty="0" smtClean="0">
                <a:solidFill>
                  <a:schemeClr val="tx1"/>
                </a:solidFill>
                <a:latin typeface="+mn-lt"/>
                <a:ea typeface="+mn-ea"/>
                <a:cs typeface="+mn-cs"/>
              </a:rPr>
              <a:t>Diels-Alder</a:t>
            </a:r>
            <a:r>
              <a:rPr kumimoji="1" lang="ja-JP" altLang="en-US" sz="1200" kern="1200" dirty="0" smtClean="0">
                <a:solidFill>
                  <a:schemeClr val="tx1"/>
                </a:solidFill>
                <a:latin typeface="+mn-lt"/>
                <a:ea typeface="+mn-ea"/>
                <a:cs typeface="+mn-cs"/>
              </a:rPr>
              <a:t>反応によってジエステル</a:t>
            </a:r>
            <a:r>
              <a:rPr kumimoji="1" lang="en-US" altLang="ja-JP" sz="1200" kern="1200" dirty="0" smtClean="0">
                <a:solidFill>
                  <a:schemeClr val="tx1"/>
                </a:solidFill>
                <a:latin typeface="+mn-lt"/>
                <a:ea typeface="+mn-ea"/>
                <a:cs typeface="+mn-cs"/>
              </a:rPr>
              <a:t>10</a:t>
            </a:r>
            <a:r>
              <a:rPr kumimoji="1" lang="ja-JP" altLang="en-US" sz="1200" kern="1200" dirty="0" smtClean="0">
                <a:solidFill>
                  <a:schemeClr val="tx1"/>
                </a:solidFill>
                <a:latin typeface="+mn-lt"/>
                <a:ea typeface="+mn-ea"/>
                <a:cs typeface="+mn-cs"/>
              </a:rPr>
              <a:t>を合成し、分子内</a:t>
            </a:r>
            <a:r>
              <a:rPr kumimoji="1" lang="en-US" altLang="ja-JP" sz="1200" kern="1200" dirty="0" err="1" smtClean="0">
                <a:solidFill>
                  <a:schemeClr val="tx1"/>
                </a:solidFill>
                <a:latin typeface="+mn-lt"/>
                <a:ea typeface="+mn-ea"/>
                <a:cs typeface="+mn-cs"/>
              </a:rPr>
              <a:t>Friedel</a:t>
            </a:r>
            <a:r>
              <a:rPr kumimoji="1" lang="en-US" altLang="ja-JP" sz="1200" kern="1200" dirty="0" smtClean="0">
                <a:solidFill>
                  <a:schemeClr val="tx1"/>
                </a:solidFill>
                <a:latin typeface="+mn-lt"/>
                <a:ea typeface="+mn-ea"/>
                <a:cs typeface="+mn-cs"/>
              </a:rPr>
              <a:t>-Crafts</a:t>
            </a:r>
            <a:r>
              <a:rPr kumimoji="1" lang="ja-JP" altLang="en-US" sz="1200" kern="1200" dirty="0" smtClean="0">
                <a:solidFill>
                  <a:schemeClr val="tx1"/>
                </a:solidFill>
                <a:latin typeface="+mn-lt"/>
                <a:ea typeface="+mn-ea"/>
                <a:cs typeface="+mn-cs"/>
              </a:rPr>
              <a:t>反応によってジケトン</a:t>
            </a:r>
            <a:r>
              <a:rPr kumimoji="1" lang="en-US" altLang="ja-JP" sz="1200" kern="1200" dirty="0" smtClean="0">
                <a:solidFill>
                  <a:schemeClr val="tx1"/>
                </a:solidFill>
                <a:latin typeface="+mn-lt"/>
                <a:ea typeface="+mn-ea"/>
                <a:cs typeface="+mn-cs"/>
              </a:rPr>
              <a:t>11</a:t>
            </a:r>
            <a:r>
              <a:rPr kumimoji="1" lang="ja-JP" altLang="en-US" sz="1200" kern="1200" dirty="0" smtClean="0">
                <a:solidFill>
                  <a:schemeClr val="tx1"/>
                </a:solidFill>
                <a:latin typeface="+mn-lt"/>
                <a:ea typeface="+mn-ea"/>
                <a:cs typeface="+mn-cs"/>
              </a:rPr>
              <a:t>を合成しました。水素化ホウ素ナトリウムによる還元、および三臭化リンによる臭素化によって、ジブロモジヒドロインデノフルオレン誘導体</a:t>
            </a:r>
            <a:r>
              <a:rPr kumimoji="1" lang="en-US" altLang="ja-JP" sz="1200" kern="1200" dirty="0" smtClean="0">
                <a:solidFill>
                  <a:schemeClr val="tx1"/>
                </a:solidFill>
                <a:latin typeface="+mn-lt"/>
                <a:ea typeface="+mn-ea"/>
                <a:cs typeface="+mn-cs"/>
              </a:rPr>
              <a:t>12</a:t>
            </a:r>
            <a:r>
              <a:rPr kumimoji="1" lang="ja-JP" altLang="en-US" sz="1200" kern="1200" dirty="0" smtClean="0">
                <a:solidFill>
                  <a:schemeClr val="tx1"/>
                </a:solidFill>
                <a:latin typeface="+mn-lt"/>
                <a:ea typeface="+mn-ea"/>
                <a:cs typeface="+mn-cs"/>
              </a:rPr>
              <a:t>を合成しました。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12</a:t>
            </a:r>
            <a:r>
              <a:rPr kumimoji="1" lang="ja-JP" altLang="en-US" dirty="0" smtClean="0"/>
              <a:t>に対して塩基として過剰量の</a:t>
            </a:r>
            <a:r>
              <a:rPr kumimoji="1" lang="ja-JP" altLang="ja-JP" sz="1200" kern="1200" dirty="0" smtClean="0">
                <a:solidFill>
                  <a:schemeClr val="tx1"/>
                </a:solidFill>
                <a:latin typeface="+mn-lt"/>
                <a:ea typeface="+mn-ea"/>
                <a:cs typeface="+mn-cs"/>
              </a:rPr>
              <a:t>カリウム </a:t>
            </a:r>
            <a:r>
              <a:rPr kumimoji="1" lang="en-US" altLang="ja-JP" sz="1200" i="1" kern="1200" dirty="0" err="1" smtClean="0">
                <a:solidFill>
                  <a:schemeClr val="tx1"/>
                </a:solidFill>
                <a:latin typeface="+mn-lt"/>
                <a:ea typeface="+mn-ea"/>
                <a:cs typeface="+mn-cs"/>
              </a:rPr>
              <a:t>tert</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ブトキシド</a:t>
            </a:r>
            <a:r>
              <a:rPr kumimoji="1" lang="ja-JP" altLang="en-US" sz="1200" kern="1200" dirty="0" smtClean="0">
                <a:solidFill>
                  <a:schemeClr val="tx1"/>
                </a:solidFill>
                <a:latin typeface="+mn-lt"/>
                <a:ea typeface="+mn-ea"/>
                <a:cs typeface="+mn-cs"/>
              </a:rPr>
              <a:t>を</a:t>
            </a:r>
            <a:r>
              <a:rPr kumimoji="1" lang="ja-JP" altLang="en-US" dirty="0" smtClean="0"/>
              <a:t>反応させたところ、期待した二量体</a:t>
            </a:r>
            <a:r>
              <a:rPr kumimoji="1" lang="en-US" altLang="ja-JP" dirty="0" smtClean="0"/>
              <a:t>7</a:t>
            </a:r>
            <a:r>
              <a:rPr kumimoji="1" lang="ja-JP" altLang="en-US" dirty="0" smtClean="0"/>
              <a:t>は得られず、低収率ながら</a:t>
            </a:r>
            <a:r>
              <a:rPr kumimoji="1" lang="en-US" altLang="ja-JP" dirty="0" smtClean="0"/>
              <a:t>12</a:t>
            </a:r>
            <a:r>
              <a:rPr kumimoji="1" lang="ja-JP" altLang="en-US" dirty="0" smtClean="0"/>
              <a:t>が酸化されたジケトンが得られました。これは、中間体として発生したブロモインデノフルオレンと、酸素を除く操作をしたにもかかわらず反応系中に存在していた少量の酸素が反応したためだと考えられます。</a:t>
            </a:r>
            <a:endParaRPr kumimoji="1" lang="en-US" altLang="ja-JP" dirty="0" smtClean="0"/>
          </a:p>
          <a:p>
            <a:r>
              <a:rPr kumimoji="1" lang="ja-JP" altLang="en-US" dirty="0" smtClean="0"/>
              <a:t>異性化</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二量体が得られなかった理由を考察するために、当研究室で行われた二量体</a:t>
            </a:r>
            <a:r>
              <a:rPr kumimoji="1" lang="en-US" altLang="ja-JP" dirty="0" smtClean="0"/>
              <a:t>5</a:t>
            </a:r>
            <a:r>
              <a:rPr kumimoji="1" lang="ja-JP" altLang="en-US" dirty="0" smtClean="0"/>
              <a:t>の遷移状態計算を参考にしました。二量体</a:t>
            </a:r>
            <a:r>
              <a:rPr kumimoji="1" lang="en-US" altLang="ja-JP" dirty="0" smtClean="0"/>
              <a:t>5</a:t>
            </a:r>
            <a:r>
              <a:rPr kumimoji="1" lang="ja-JP" altLang="en-US" dirty="0" smtClean="0"/>
              <a:t>の生成機構として</a:t>
            </a:r>
            <a:r>
              <a:rPr kumimoji="1" lang="en-US" altLang="ja-JP" dirty="0" smtClean="0"/>
              <a:t>2</a:t>
            </a:r>
            <a:r>
              <a:rPr kumimoji="1" lang="ja-JP" altLang="en-US" dirty="0" smtClean="0"/>
              <a:t>の脱臭化水素反応によって生成した</a:t>
            </a:r>
            <a:r>
              <a:rPr kumimoji="1" lang="en-US" altLang="ja-JP" dirty="0" smtClean="0"/>
              <a:t>3</a:t>
            </a:r>
            <a:r>
              <a:rPr kumimoji="1" lang="ja-JP" altLang="en-US" dirty="0" smtClean="0"/>
              <a:t>の赤丸で示した炭素間で結合を形成することで中間体</a:t>
            </a:r>
            <a:r>
              <a:rPr kumimoji="1" lang="en-US" altLang="ja-JP" dirty="0" smtClean="0"/>
              <a:t>INT1</a:t>
            </a:r>
            <a:r>
              <a:rPr kumimoji="1" lang="ja-JP" altLang="en-US" dirty="0" smtClean="0"/>
              <a:t>が生成し、さらに赤丸で示した部分で結合を形成した中間体</a:t>
            </a:r>
            <a:r>
              <a:rPr kumimoji="1" lang="en-US" altLang="ja-JP" dirty="0" smtClean="0"/>
              <a:t>2</a:t>
            </a:r>
            <a:r>
              <a:rPr kumimoji="1" lang="ja-JP" altLang="en-US" dirty="0" smtClean="0"/>
              <a:t>を経て、二量体</a:t>
            </a:r>
            <a:r>
              <a:rPr kumimoji="1" lang="en-US" altLang="ja-JP" dirty="0" smtClean="0"/>
              <a:t>5</a:t>
            </a:r>
            <a:r>
              <a:rPr kumimoji="1" lang="ja-JP" altLang="en-US" dirty="0" smtClean="0"/>
              <a:t>が生成する機構が考えられます。このような反応経路において、遷移状態</a:t>
            </a:r>
            <a:r>
              <a:rPr kumimoji="1" lang="en-US" altLang="ja-JP" dirty="0" smtClean="0"/>
              <a:t>TS1</a:t>
            </a:r>
            <a:r>
              <a:rPr kumimoji="1" lang="ja-JP" altLang="en-US" dirty="0" smtClean="0"/>
              <a:t>に注目しました。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rtl="0" eaLnBrk="1" latinLnBrk="0" hangingPunct="1"/>
            <a:r>
              <a:rPr kumimoji="1" lang="ja-JP" altLang="en-US" sz="1200" kern="1200" dirty="0" smtClean="0">
                <a:solidFill>
                  <a:schemeClr val="tx1"/>
                </a:solidFill>
                <a:latin typeface="+mn-lt"/>
                <a:ea typeface="+mn-ea"/>
                <a:cs typeface="+mn-cs"/>
              </a:rPr>
              <a:t>こちらが、計算によって得られた遷移状態</a:t>
            </a:r>
            <a:r>
              <a:rPr kumimoji="1" lang="en-US" altLang="ja-JP" sz="1200" kern="1200" dirty="0" smtClean="0">
                <a:solidFill>
                  <a:schemeClr val="tx1"/>
                </a:solidFill>
                <a:latin typeface="+mn-lt"/>
                <a:ea typeface="+mn-ea"/>
                <a:cs typeface="+mn-cs"/>
              </a:rPr>
              <a:t>1</a:t>
            </a:r>
            <a:r>
              <a:rPr kumimoji="1" lang="ja-JP" altLang="en-US" sz="1200" kern="1200" dirty="0" smtClean="0">
                <a:solidFill>
                  <a:schemeClr val="tx1"/>
                </a:solidFill>
                <a:latin typeface="+mn-lt"/>
                <a:ea typeface="+mn-ea"/>
                <a:cs typeface="+mn-cs"/>
              </a:rPr>
              <a:t>の構造です。</a:t>
            </a:r>
            <a:r>
              <a:rPr kumimoji="1" lang="en-US" altLang="ja-JP" sz="1200" kern="1200" dirty="0" smtClean="0">
                <a:solidFill>
                  <a:schemeClr val="tx1"/>
                </a:solidFill>
                <a:latin typeface="+mn-lt"/>
                <a:ea typeface="+mn-ea"/>
                <a:cs typeface="+mn-cs"/>
              </a:rPr>
              <a:t>2</a:t>
            </a:r>
            <a:r>
              <a:rPr kumimoji="1" lang="ja-JP" altLang="ja-JP" sz="1200" kern="1200" dirty="0" err="1" smtClean="0">
                <a:solidFill>
                  <a:schemeClr val="tx1"/>
                </a:solidFill>
                <a:latin typeface="+mn-lt"/>
                <a:ea typeface="+mn-ea"/>
                <a:cs typeface="+mn-cs"/>
              </a:rPr>
              <a:t>つの</a:t>
            </a:r>
            <a:r>
              <a:rPr kumimoji="1" lang="ja-JP" altLang="ja-JP" sz="1200" kern="1200" dirty="0" smtClean="0">
                <a:solidFill>
                  <a:schemeClr val="tx1"/>
                </a:solidFill>
                <a:latin typeface="+mn-lt"/>
                <a:ea typeface="+mn-ea"/>
                <a:cs typeface="+mn-cs"/>
              </a:rPr>
              <a:t>インデノフルオレン骨格が直交</a:t>
            </a:r>
            <a:r>
              <a:rPr kumimoji="1" lang="ja-JP" altLang="en-US" sz="1200" kern="1200" dirty="0" smtClean="0">
                <a:solidFill>
                  <a:schemeClr val="tx1"/>
                </a:solidFill>
                <a:latin typeface="+mn-lt"/>
                <a:ea typeface="+mn-ea"/>
                <a:cs typeface="+mn-cs"/>
              </a:rPr>
              <a:t>して</a:t>
            </a:r>
            <a:r>
              <a:rPr kumimoji="1" lang="ja-JP" altLang="ja-JP" sz="1200" kern="1200" dirty="0" smtClean="0">
                <a:solidFill>
                  <a:schemeClr val="tx1"/>
                </a:solidFill>
                <a:latin typeface="+mn-lt"/>
                <a:ea typeface="+mn-ea"/>
                <a:cs typeface="+mn-cs"/>
              </a:rPr>
              <a:t>重なる構造であり、赤い点線部で結合が形成されます。</a:t>
            </a:r>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また、こちらは出発原料である</a:t>
            </a:r>
            <a:r>
              <a:rPr kumimoji="1" lang="en-US" altLang="ja-JP" dirty="0" smtClean="0"/>
              <a:t>3</a:t>
            </a:r>
            <a:r>
              <a:rPr kumimoji="1" lang="ja-JP" altLang="en-US" dirty="0" smtClean="0"/>
              <a:t>を基準とし、遷移状態・中間体、および二量体</a:t>
            </a:r>
            <a:r>
              <a:rPr kumimoji="1" lang="en-US" altLang="ja-JP" dirty="0" smtClean="0"/>
              <a:t>5</a:t>
            </a:r>
            <a:r>
              <a:rPr kumimoji="1" lang="ja-JP" altLang="en-US" dirty="0" smtClean="0"/>
              <a:t>のエネルギーを示したものです。先ほど示した通り、遷移状態</a:t>
            </a:r>
            <a:r>
              <a:rPr kumimoji="1" lang="en-US" altLang="ja-JP" dirty="0" smtClean="0"/>
              <a:t>TS1</a:t>
            </a:r>
            <a:r>
              <a:rPr kumimoji="1" lang="ja-JP" altLang="en-US" dirty="0" smtClean="0"/>
              <a:t>は</a:t>
            </a:r>
            <a:r>
              <a:rPr kumimoji="1" lang="en-US" altLang="ja-JP" dirty="0" smtClean="0"/>
              <a:t>2</a:t>
            </a:r>
            <a:r>
              <a:rPr kumimoji="1" lang="ja-JP" altLang="en-US" dirty="0" err="1" smtClean="0"/>
              <a:t>つの</a:t>
            </a:r>
            <a:r>
              <a:rPr kumimoji="1" lang="ja-JP" altLang="en-US" dirty="0" smtClean="0"/>
              <a:t>インデノフルオレン骨格が</a:t>
            </a:r>
            <a:r>
              <a:rPr kumimoji="1" lang="ja-JP" altLang="ja-JP" sz="1200" kern="1200" dirty="0" smtClean="0">
                <a:solidFill>
                  <a:schemeClr val="tx1"/>
                </a:solidFill>
                <a:latin typeface="+mn-lt"/>
                <a:ea typeface="+mn-ea"/>
                <a:cs typeface="+mn-cs"/>
              </a:rPr>
              <a:t>直交</a:t>
            </a:r>
            <a:r>
              <a:rPr kumimoji="1" lang="ja-JP" altLang="en-US" sz="1200" kern="1200" dirty="0" smtClean="0">
                <a:solidFill>
                  <a:schemeClr val="tx1"/>
                </a:solidFill>
                <a:latin typeface="+mn-lt"/>
                <a:ea typeface="+mn-ea"/>
                <a:cs typeface="+mn-cs"/>
              </a:rPr>
              <a:t>して</a:t>
            </a:r>
            <a:r>
              <a:rPr kumimoji="1" lang="ja-JP" altLang="ja-JP" sz="1200" kern="1200" dirty="0" smtClean="0">
                <a:solidFill>
                  <a:schemeClr val="tx1"/>
                </a:solidFill>
                <a:latin typeface="+mn-lt"/>
                <a:ea typeface="+mn-ea"/>
                <a:cs typeface="+mn-cs"/>
              </a:rPr>
              <a:t>重なる構造</a:t>
            </a:r>
            <a:r>
              <a:rPr kumimoji="1" lang="ja-JP" altLang="en-US" sz="1200" kern="1200" dirty="0" smtClean="0">
                <a:solidFill>
                  <a:schemeClr val="tx1"/>
                </a:solidFill>
                <a:latin typeface="+mn-lt"/>
                <a:ea typeface="+mn-ea"/>
                <a:cs typeface="+mn-cs"/>
              </a:rPr>
              <a:t>です。</a:t>
            </a:r>
            <a:r>
              <a:rPr kumimoji="1" lang="ja-JP" altLang="ja-JP" sz="1200" kern="1200" dirty="0" smtClean="0">
                <a:solidFill>
                  <a:schemeClr val="tx1"/>
                </a:solidFill>
                <a:latin typeface="+mn-lt"/>
                <a:ea typeface="+mn-ea"/>
                <a:cs typeface="+mn-cs"/>
              </a:rPr>
              <a:t>青丸の部分にフェニル基が導入された場合、他方のインデノフルオレン骨格との立体障害によって活性障壁が高くな</a:t>
            </a:r>
            <a:r>
              <a:rPr kumimoji="1" lang="ja-JP" altLang="en-US" sz="1200" kern="1200" dirty="0" smtClean="0">
                <a:solidFill>
                  <a:schemeClr val="tx1"/>
                </a:solidFill>
                <a:latin typeface="+mn-lt"/>
                <a:ea typeface="+mn-ea"/>
                <a:cs typeface="+mn-cs"/>
              </a:rPr>
              <a:t>ることで</a:t>
            </a:r>
            <a:r>
              <a:rPr kumimoji="1" lang="ja-JP" altLang="ja-JP" sz="1200" kern="1200" dirty="0" smtClean="0">
                <a:solidFill>
                  <a:schemeClr val="tx1"/>
                </a:solidFill>
                <a:latin typeface="+mn-lt"/>
                <a:ea typeface="+mn-ea"/>
                <a:cs typeface="+mn-cs"/>
              </a:rPr>
              <a:t>二量化が起こりにくくな</a:t>
            </a:r>
            <a:r>
              <a:rPr kumimoji="1" lang="ja-JP" altLang="en-US" sz="1200" kern="1200" dirty="0" smtClean="0">
                <a:solidFill>
                  <a:schemeClr val="tx1"/>
                </a:solidFill>
                <a:latin typeface="+mn-lt"/>
                <a:ea typeface="+mn-ea"/>
                <a:cs typeface="+mn-cs"/>
              </a:rPr>
              <a:t>り、二量化する前に反応系中に存在する酸素と反応したために、ジケトンが生成したのだと考えられます。</a:t>
            </a:r>
            <a:r>
              <a:rPr kumimoji="1" lang="ja-JP" altLang="ja-JP" sz="1200" kern="1200" dirty="0" smtClean="0">
                <a:solidFill>
                  <a:schemeClr val="tx1"/>
                </a:solidFill>
                <a:latin typeface="+mn-lt"/>
                <a:ea typeface="+mn-ea"/>
                <a:cs typeface="+mn-cs"/>
              </a:rPr>
              <a:t>今後、反応条件を変え、二量体</a:t>
            </a:r>
            <a:r>
              <a:rPr kumimoji="1" lang="en-US" altLang="ja-JP" sz="1200" kern="1200" dirty="0" smtClean="0">
                <a:solidFill>
                  <a:schemeClr val="tx1"/>
                </a:solidFill>
                <a:latin typeface="+mn-lt"/>
                <a:ea typeface="+mn-ea"/>
                <a:cs typeface="+mn-cs"/>
              </a:rPr>
              <a:t>7</a:t>
            </a:r>
            <a:r>
              <a:rPr kumimoji="1" lang="ja-JP" altLang="ja-JP" sz="1200" kern="1200" dirty="0" smtClean="0">
                <a:solidFill>
                  <a:schemeClr val="tx1"/>
                </a:solidFill>
                <a:latin typeface="+mn-lt"/>
                <a:ea typeface="+mn-ea"/>
                <a:cs typeface="+mn-cs"/>
              </a:rPr>
              <a:t>の合成を検討する予定です。</a:t>
            </a:r>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また、こちらは出発原料である</a:t>
            </a:r>
            <a:r>
              <a:rPr kumimoji="1" lang="en-US" altLang="ja-JP" dirty="0" smtClean="0"/>
              <a:t>3</a:t>
            </a:r>
            <a:r>
              <a:rPr kumimoji="1" lang="ja-JP" altLang="en-US" dirty="0" smtClean="0"/>
              <a:t>を基準とし、遷移状態・中間体、および二量体</a:t>
            </a:r>
            <a:r>
              <a:rPr kumimoji="1" lang="en-US" altLang="ja-JP" dirty="0" smtClean="0"/>
              <a:t>5</a:t>
            </a:r>
            <a:r>
              <a:rPr kumimoji="1" lang="ja-JP" altLang="en-US" dirty="0" smtClean="0"/>
              <a:t>のエネルギーを示したものです。先ほど示した通り、遷移状態</a:t>
            </a:r>
            <a:r>
              <a:rPr kumimoji="1" lang="en-US" altLang="ja-JP" dirty="0" smtClean="0"/>
              <a:t>TS1</a:t>
            </a:r>
            <a:r>
              <a:rPr kumimoji="1" lang="ja-JP" altLang="en-US" dirty="0" smtClean="0"/>
              <a:t>は</a:t>
            </a:r>
            <a:r>
              <a:rPr kumimoji="1" lang="en-US" altLang="ja-JP" dirty="0" smtClean="0"/>
              <a:t>2</a:t>
            </a:r>
            <a:r>
              <a:rPr kumimoji="1" lang="ja-JP" altLang="en-US" dirty="0" err="1" smtClean="0"/>
              <a:t>つの</a:t>
            </a:r>
            <a:r>
              <a:rPr kumimoji="1" lang="ja-JP" altLang="en-US" dirty="0" smtClean="0"/>
              <a:t>インデノフルオレン骨格が</a:t>
            </a:r>
            <a:r>
              <a:rPr kumimoji="1" lang="ja-JP" altLang="ja-JP" sz="1200" kern="1200" dirty="0" smtClean="0">
                <a:solidFill>
                  <a:schemeClr val="tx1"/>
                </a:solidFill>
                <a:latin typeface="+mn-lt"/>
                <a:ea typeface="+mn-ea"/>
                <a:cs typeface="+mn-cs"/>
              </a:rPr>
              <a:t>直交</a:t>
            </a:r>
            <a:r>
              <a:rPr kumimoji="1" lang="ja-JP" altLang="en-US" sz="1200" kern="1200" dirty="0" smtClean="0">
                <a:solidFill>
                  <a:schemeClr val="tx1"/>
                </a:solidFill>
                <a:latin typeface="+mn-lt"/>
                <a:ea typeface="+mn-ea"/>
                <a:cs typeface="+mn-cs"/>
              </a:rPr>
              <a:t>して</a:t>
            </a:r>
            <a:r>
              <a:rPr kumimoji="1" lang="ja-JP" altLang="ja-JP" sz="1200" kern="1200" dirty="0" smtClean="0">
                <a:solidFill>
                  <a:schemeClr val="tx1"/>
                </a:solidFill>
                <a:latin typeface="+mn-lt"/>
                <a:ea typeface="+mn-ea"/>
                <a:cs typeface="+mn-cs"/>
              </a:rPr>
              <a:t>重なる構造</a:t>
            </a:r>
            <a:r>
              <a:rPr kumimoji="1" lang="ja-JP" altLang="en-US" sz="1200" kern="1200" dirty="0" smtClean="0">
                <a:solidFill>
                  <a:schemeClr val="tx1"/>
                </a:solidFill>
                <a:latin typeface="+mn-lt"/>
                <a:ea typeface="+mn-ea"/>
                <a:cs typeface="+mn-cs"/>
              </a:rPr>
              <a:t>です。</a:t>
            </a:r>
            <a:r>
              <a:rPr kumimoji="1" lang="ja-JP" altLang="ja-JP" sz="1200" kern="1200" dirty="0" smtClean="0">
                <a:solidFill>
                  <a:schemeClr val="tx1"/>
                </a:solidFill>
                <a:latin typeface="+mn-lt"/>
                <a:ea typeface="+mn-ea"/>
                <a:cs typeface="+mn-cs"/>
              </a:rPr>
              <a:t>青丸の部分にフェニル基が導入された場合、他方のインデノフルオレン骨格との立体障害によって活性障壁が高くな</a:t>
            </a:r>
            <a:r>
              <a:rPr kumimoji="1" lang="ja-JP" altLang="en-US" sz="1200" kern="1200" dirty="0" smtClean="0">
                <a:solidFill>
                  <a:schemeClr val="tx1"/>
                </a:solidFill>
                <a:latin typeface="+mn-lt"/>
                <a:ea typeface="+mn-ea"/>
                <a:cs typeface="+mn-cs"/>
              </a:rPr>
              <a:t>ることで</a:t>
            </a:r>
            <a:r>
              <a:rPr kumimoji="1" lang="ja-JP" altLang="ja-JP" sz="1200" kern="1200" dirty="0" smtClean="0">
                <a:solidFill>
                  <a:schemeClr val="tx1"/>
                </a:solidFill>
                <a:latin typeface="+mn-lt"/>
                <a:ea typeface="+mn-ea"/>
                <a:cs typeface="+mn-cs"/>
              </a:rPr>
              <a:t>二量化が起こりにくくな</a:t>
            </a:r>
            <a:r>
              <a:rPr kumimoji="1" lang="ja-JP" altLang="en-US" sz="1200" kern="1200" dirty="0" smtClean="0">
                <a:solidFill>
                  <a:schemeClr val="tx1"/>
                </a:solidFill>
                <a:latin typeface="+mn-lt"/>
                <a:ea typeface="+mn-ea"/>
                <a:cs typeface="+mn-cs"/>
              </a:rPr>
              <a:t>り、二量化する前に反応系中に存在する酸素と反応し、ジケトンが生成したのだと考えられます。</a:t>
            </a:r>
            <a:r>
              <a:rPr kumimoji="1" lang="ja-JP" altLang="ja-JP" sz="1200" kern="1200" dirty="0" smtClean="0">
                <a:solidFill>
                  <a:schemeClr val="tx1"/>
                </a:solidFill>
                <a:latin typeface="+mn-lt"/>
                <a:ea typeface="+mn-ea"/>
                <a:cs typeface="+mn-cs"/>
              </a:rPr>
              <a:t>今後、反応条件を変え、二量体</a:t>
            </a:r>
            <a:r>
              <a:rPr kumimoji="1" lang="en-US" altLang="ja-JP" sz="1200" kern="1200" dirty="0" smtClean="0">
                <a:solidFill>
                  <a:schemeClr val="tx1"/>
                </a:solidFill>
                <a:latin typeface="+mn-lt"/>
                <a:ea typeface="+mn-ea"/>
                <a:cs typeface="+mn-cs"/>
              </a:rPr>
              <a:t>7</a:t>
            </a:r>
            <a:r>
              <a:rPr kumimoji="1" lang="ja-JP" altLang="ja-JP" sz="1200" kern="1200" dirty="0" smtClean="0">
                <a:solidFill>
                  <a:schemeClr val="tx1"/>
                </a:solidFill>
                <a:latin typeface="+mn-lt"/>
                <a:ea typeface="+mn-ea"/>
                <a:cs typeface="+mn-cs"/>
              </a:rPr>
              <a:t>の合成を検討する予定です。</a:t>
            </a:r>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次に、二量体</a:t>
            </a:r>
            <a:r>
              <a:rPr kumimoji="1" lang="en-US" altLang="ja-JP" dirty="0" smtClean="0"/>
              <a:t>8</a:t>
            </a:r>
            <a:r>
              <a:rPr kumimoji="1" lang="ja-JP" altLang="en-US" dirty="0" smtClean="0"/>
              <a:t>および</a:t>
            </a:r>
            <a:r>
              <a:rPr kumimoji="1" lang="en-US" altLang="ja-JP" dirty="0" smtClean="0"/>
              <a:t>8’</a:t>
            </a:r>
            <a:r>
              <a:rPr kumimoji="1" lang="ja-JP" altLang="en-US" dirty="0" smtClean="0"/>
              <a:t>の合成について説明します。</a:t>
            </a:r>
            <a:r>
              <a:rPr kumimoji="1" lang="en-US" altLang="ja-JP" dirty="0" smtClean="0"/>
              <a:t>13</a:t>
            </a:r>
            <a:r>
              <a:rPr kumimoji="1" lang="ja-JP" altLang="en-US" dirty="0" smtClean="0"/>
              <a:t>を出発原料とし、ヨウ素化・エステル化・ボロン酸エステル化の</a:t>
            </a:r>
            <a:r>
              <a:rPr kumimoji="1" lang="en-US" altLang="ja-JP" dirty="0" smtClean="0"/>
              <a:t>3</a:t>
            </a:r>
            <a:r>
              <a:rPr kumimoji="1" lang="ja-JP" altLang="en-US" dirty="0" smtClean="0"/>
              <a:t>段階の反応で</a:t>
            </a:r>
            <a:r>
              <a:rPr kumimoji="1" lang="en-US" altLang="ja-JP" dirty="0" smtClean="0"/>
              <a:t>14</a:t>
            </a:r>
            <a:r>
              <a:rPr kumimoji="1" lang="ja-JP" altLang="en-US" dirty="0" smtClean="0"/>
              <a:t>を収率</a:t>
            </a:r>
            <a:r>
              <a:rPr kumimoji="1" lang="en-US" altLang="ja-JP" dirty="0" smtClean="0"/>
              <a:t>22%</a:t>
            </a:r>
            <a:r>
              <a:rPr kumimoji="1" lang="ja-JP" altLang="en-US" dirty="0" smtClean="0"/>
              <a:t>で合成しました。さらに、</a:t>
            </a:r>
            <a:r>
              <a:rPr kumimoji="1" lang="en-US" altLang="ja-JP" dirty="0" smtClean="0"/>
              <a:t>15</a:t>
            </a:r>
            <a:r>
              <a:rPr kumimoji="1" lang="ja-JP" altLang="en-US" dirty="0" smtClean="0"/>
              <a:t>から臭素化・</a:t>
            </a:r>
            <a:r>
              <a:rPr kumimoji="1" lang="en-US" altLang="ja-JP" dirty="0" err="1" smtClean="0"/>
              <a:t>Sandmeyer</a:t>
            </a:r>
            <a:r>
              <a:rPr kumimoji="1" lang="ja-JP" altLang="en-US" dirty="0" smtClean="0"/>
              <a:t>反応の</a:t>
            </a:r>
            <a:r>
              <a:rPr kumimoji="1" lang="en-US" altLang="ja-JP" dirty="0" smtClean="0"/>
              <a:t>2</a:t>
            </a:r>
            <a:r>
              <a:rPr kumimoji="1" lang="ja-JP" altLang="en-US" dirty="0" smtClean="0"/>
              <a:t>段階で合成された</a:t>
            </a:r>
            <a:r>
              <a:rPr kumimoji="1" lang="en-US" altLang="ja-JP" dirty="0" smtClean="0"/>
              <a:t>16</a:t>
            </a:r>
            <a:r>
              <a:rPr kumimoji="1" lang="ja-JP" altLang="en-US" dirty="0" smtClean="0"/>
              <a:t>と</a:t>
            </a:r>
            <a:r>
              <a:rPr kumimoji="1" lang="en-US" altLang="ja-JP" dirty="0" smtClean="0"/>
              <a:t>14</a:t>
            </a:r>
            <a:r>
              <a:rPr kumimoji="1" lang="ja-JP" altLang="en-US" dirty="0" smtClean="0"/>
              <a:t>との鈴木カップリングによってジエステル</a:t>
            </a:r>
            <a:r>
              <a:rPr kumimoji="1" lang="en-US" altLang="ja-JP" dirty="0" smtClean="0"/>
              <a:t>17</a:t>
            </a:r>
            <a:r>
              <a:rPr kumimoji="1" lang="ja-JP" altLang="en-US" dirty="0" smtClean="0"/>
              <a:t>を合成しました。今後、</a:t>
            </a:r>
            <a:r>
              <a:rPr kumimoji="1" lang="en-US" altLang="ja-JP" dirty="0" smtClean="0"/>
              <a:t>17</a:t>
            </a:r>
            <a:r>
              <a:rPr kumimoji="1" lang="ja-JP" altLang="en-US" dirty="0" smtClean="0"/>
              <a:t>から二量体</a:t>
            </a:r>
            <a:r>
              <a:rPr kumimoji="1" lang="en-US" altLang="ja-JP" dirty="0" smtClean="0"/>
              <a:t>7</a:t>
            </a:r>
            <a:r>
              <a:rPr kumimoji="1" lang="ja-JP" altLang="en-US" dirty="0" smtClean="0"/>
              <a:t>と同様にして前駆体である</a:t>
            </a:r>
            <a:r>
              <a:rPr kumimoji="1" lang="en-US" altLang="ja-JP" dirty="0" smtClean="0"/>
              <a:t>18</a:t>
            </a:r>
            <a:r>
              <a:rPr kumimoji="1" lang="ja-JP" altLang="en-US" dirty="0" smtClean="0"/>
              <a:t>を合成し、二量体</a:t>
            </a:r>
            <a:r>
              <a:rPr kumimoji="1" lang="en-US" altLang="ja-JP" dirty="0" smtClean="0"/>
              <a:t>8</a:t>
            </a:r>
            <a:r>
              <a:rPr kumimoji="1" lang="ja-JP" altLang="en-US" dirty="0" smtClean="0"/>
              <a:t>および</a:t>
            </a:r>
            <a:r>
              <a:rPr kumimoji="1" lang="en-US" altLang="ja-JP" dirty="0" smtClean="0"/>
              <a:t>8’</a:t>
            </a:r>
            <a:r>
              <a:rPr kumimoji="1" lang="ja-JP" altLang="en-US" dirty="0" smtClean="0"/>
              <a:t>の合成を検討する予定です。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This is a</a:t>
            </a:r>
            <a:r>
              <a:rPr kumimoji="1" lang="ja-JP" altLang="en-US" dirty="0" smtClean="0"/>
              <a:t> </a:t>
            </a:r>
            <a:r>
              <a:rPr kumimoji="1" lang="en-US" altLang="ja-JP" dirty="0" smtClean="0"/>
              <a:t>summary of my presentation. Tub-shaped</a:t>
            </a:r>
            <a:r>
              <a:rPr kumimoji="1" lang="en-US" altLang="ja-JP" baseline="0" dirty="0" smtClean="0"/>
              <a:t> COT exhibits non-</a:t>
            </a:r>
            <a:r>
              <a:rPr kumimoji="1" lang="en-US" altLang="ja-JP" baseline="0" dirty="0" err="1" smtClean="0"/>
              <a:t>aromaticity</a:t>
            </a:r>
            <a:r>
              <a:rPr kumimoji="1" lang="en-US" altLang="ja-JP" baseline="0" dirty="0" smtClean="0"/>
              <a:t> and</a:t>
            </a:r>
            <a:r>
              <a:rPr kumimoji="1" lang="en-US" altLang="ja-JP" dirty="0" smtClean="0"/>
              <a:t> </a:t>
            </a:r>
            <a:r>
              <a:rPr kumimoji="1" lang="en-US" altLang="ja-JP" dirty="0" err="1" smtClean="0"/>
              <a:t>planized</a:t>
            </a:r>
            <a:r>
              <a:rPr kumimoji="1" lang="en-US" altLang="ja-JP" baseline="0" dirty="0" smtClean="0"/>
              <a:t> </a:t>
            </a:r>
            <a:r>
              <a:rPr kumimoji="1" lang="en-US" altLang="ja-JP" dirty="0" smtClean="0"/>
              <a:t>COT congeners exhibit anti-</a:t>
            </a:r>
            <a:r>
              <a:rPr kumimoji="1" lang="en-US" altLang="ja-JP" dirty="0" err="1" smtClean="0"/>
              <a:t>aromaticity</a:t>
            </a:r>
            <a:r>
              <a:rPr kumimoji="1" lang="en-US" altLang="ja-JP" dirty="0" smtClean="0"/>
              <a:t>. Twisted COT congeners was formed by </a:t>
            </a:r>
            <a:r>
              <a:rPr kumimoji="1" lang="en-US" altLang="ja-JP" dirty="0" err="1" smtClean="0"/>
              <a:t>dimerization</a:t>
            </a:r>
            <a:r>
              <a:rPr kumimoji="1" lang="en-US" altLang="ja-JP" dirty="0" smtClean="0"/>
              <a:t> of </a:t>
            </a:r>
            <a:r>
              <a:rPr kumimoji="1" lang="en-US" altLang="ja-JP" dirty="0" err="1" smtClean="0"/>
              <a:t>indeno</a:t>
            </a:r>
            <a:r>
              <a:rPr kumimoji="1" lang="en-US" altLang="ja-JP" dirty="0" smtClean="0"/>
              <a:t>[2,1-a]</a:t>
            </a:r>
            <a:r>
              <a:rPr kumimoji="1" lang="en-US" altLang="ja-JP" dirty="0" err="1" smtClean="0"/>
              <a:t>fluorenes</a:t>
            </a:r>
            <a:r>
              <a:rPr kumimoji="1" lang="en-US" altLang="ja-JP" dirty="0" smtClean="0"/>
              <a:t> and twisted COT ring exhibits decreased anti-</a:t>
            </a:r>
            <a:r>
              <a:rPr kumimoji="1" lang="en-US" altLang="ja-JP" dirty="0" err="1" smtClean="0"/>
              <a:t>aromaticity</a:t>
            </a:r>
            <a:r>
              <a:rPr kumimoji="1" lang="en-US" altLang="ja-JP" dirty="0" smtClean="0"/>
              <a:t>. Synthesis of Ph-substituted </a:t>
            </a:r>
            <a:r>
              <a:rPr kumimoji="1" lang="en-US" altLang="ja-JP" dirty="0" err="1" smtClean="0"/>
              <a:t>indenofluorene</a:t>
            </a:r>
            <a:r>
              <a:rPr kumimoji="1" lang="en-US" altLang="ja-JP" dirty="0" smtClean="0"/>
              <a:t> </a:t>
            </a:r>
            <a:r>
              <a:rPr kumimoji="1" lang="en-US" altLang="ja-JP" dirty="0" err="1" smtClean="0"/>
              <a:t>dimer</a:t>
            </a:r>
            <a:r>
              <a:rPr kumimoji="1" lang="en-US" altLang="ja-JP" dirty="0" smtClean="0"/>
              <a:t> was attempted. However,</a:t>
            </a:r>
            <a:r>
              <a:rPr kumimoji="1" lang="en-US" altLang="ja-JP" baseline="0" dirty="0" smtClean="0"/>
              <a:t> unexpectedly</a:t>
            </a:r>
            <a:r>
              <a:rPr kumimoji="1" lang="ja-JP" altLang="en-US" baseline="0" dirty="0" smtClean="0"/>
              <a:t> </a:t>
            </a:r>
            <a:r>
              <a:rPr kumimoji="1" lang="en-US" altLang="ja-JP" baseline="0" dirty="0" smtClean="0"/>
              <a:t>due to </a:t>
            </a:r>
            <a:r>
              <a:rPr kumimoji="1" lang="en-US" altLang="ja-JP" baseline="0" dirty="0" err="1" smtClean="0"/>
              <a:t>steric</a:t>
            </a:r>
            <a:r>
              <a:rPr kumimoji="1" lang="en-US" altLang="ja-JP" baseline="0" dirty="0" smtClean="0"/>
              <a:t> repulsion the desired reaction did not occur.</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本発表の</a:t>
            </a:r>
            <a:r>
              <a:rPr kumimoji="1" lang="en-US" altLang="ja-JP" dirty="0" smtClean="0"/>
              <a:t>summary</a:t>
            </a:r>
            <a:r>
              <a:rPr kumimoji="1" lang="ja-JP" altLang="en-US" dirty="0" smtClean="0"/>
              <a:t>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非平面の</a:t>
            </a:r>
            <a:r>
              <a:rPr kumimoji="1" lang="en-US" altLang="ja-JP" dirty="0" smtClean="0"/>
              <a:t>tub</a:t>
            </a:r>
            <a:r>
              <a:rPr kumimoji="1" lang="ja-JP" altLang="en-US" dirty="0" smtClean="0"/>
              <a:t>型の</a:t>
            </a:r>
            <a:r>
              <a:rPr kumimoji="1" lang="en-US" altLang="ja-JP" dirty="0" smtClean="0"/>
              <a:t>COT</a:t>
            </a:r>
            <a:r>
              <a:rPr kumimoji="1" lang="ja-JP" altLang="en-US" dirty="0" smtClean="0"/>
              <a:t>は非芳香族性を示し、その構造を平面に固定すると反芳香族性を示すことが分かりました。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インデノ</a:t>
            </a:r>
            <a:r>
              <a:rPr kumimoji="1" lang="en-US" altLang="ja-JP" dirty="0" smtClean="0"/>
              <a:t>[2,1-a]</a:t>
            </a:r>
            <a:r>
              <a:rPr kumimoji="1" lang="ja-JP" altLang="en-US" dirty="0" smtClean="0"/>
              <a:t>フルオレンの二量化反応によってねじれた構造を持つ</a:t>
            </a:r>
            <a:r>
              <a:rPr kumimoji="1" lang="en-US" altLang="ja-JP" dirty="0" smtClean="0"/>
              <a:t>COT</a:t>
            </a:r>
            <a:r>
              <a:rPr kumimoji="1" lang="ja-JP" altLang="en-US" dirty="0" smtClean="0"/>
              <a:t>類縁体が合成され、そのねじれた</a:t>
            </a:r>
            <a:r>
              <a:rPr kumimoji="1" lang="en-US" altLang="ja-JP" dirty="0" smtClean="0"/>
              <a:t>COT</a:t>
            </a:r>
            <a:r>
              <a:rPr kumimoji="1" lang="ja-JP" altLang="en-US" dirty="0" smtClean="0"/>
              <a:t>環は反芳香族性を示すものの、その程度は小さくなっていることが分かりました。</a:t>
            </a:r>
            <a:r>
              <a:rPr kumimoji="1" lang="en-US" altLang="ja-JP" dirty="0" smtClean="0"/>
              <a:t>Ph</a:t>
            </a:r>
            <a:r>
              <a:rPr kumimoji="1" lang="ja-JP" altLang="en-US" dirty="0" smtClean="0"/>
              <a:t>基を導入したインデノフルオレン二量体の合成を検討しましたが、予想外にもおそらく立体障害のため期待した二量体は得られませんでした。</a:t>
            </a:r>
            <a:r>
              <a:rPr kumimoji="1" lang="ja-JP" altLang="ja-JP" sz="1200" kern="1200" dirty="0" smtClean="0">
                <a:solidFill>
                  <a:schemeClr val="tx1"/>
                </a:solidFill>
                <a:latin typeface="+mn-lt"/>
                <a:ea typeface="+mn-ea"/>
                <a:cs typeface="+mn-cs"/>
              </a:rPr>
              <a:t>今後、反応条件を変えながら二量体</a:t>
            </a:r>
            <a:r>
              <a:rPr kumimoji="1" lang="en-US" altLang="ja-JP" sz="1200" kern="1200" dirty="0" smtClean="0">
                <a:solidFill>
                  <a:schemeClr val="tx1"/>
                </a:solidFill>
                <a:latin typeface="+mn-lt"/>
                <a:ea typeface="+mn-ea"/>
                <a:cs typeface="+mn-cs"/>
              </a:rPr>
              <a:t>6</a:t>
            </a:r>
            <a:r>
              <a:rPr kumimoji="1" lang="ja-JP" altLang="ja-JP" sz="1200" kern="1200" dirty="0" err="1"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7</a:t>
            </a:r>
            <a:r>
              <a:rPr kumimoji="1" lang="ja-JP" altLang="ja-JP" sz="1200" kern="1200" dirty="0" err="1"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8</a:t>
            </a:r>
            <a:r>
              <a:rPr kumimoji="1" lang="ja-JP" altLang="ja-JP" sz="1200" kern="1200" dirty="0" smtClean="0">
                <a:solidFill>
                  <a:schemeClr val="tx1"/>
                </a:solidFill>
                <a:latin typeface="+mn-lt"/>
                <a:ea typeface="+mn-ea"/>
                <a:cs typeface="+mn-cs"/>
              </a:rPr>
              <a:t>の合成を検討する予定です。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These are today’s contents. </a:t>
            </a:r>
            <a:r>
              <a:rPr kumimoji="1" lang="en-US" altLang="ja-JP" baseline="0" dirty="0" smtClean="0"/>
              <a:t>I’ll start with </a:t>
            </a:r>
            <a:r>
              <a:rPr kumimoji="1" lang="en-US" altLang="ja-JP" baseline="0" dirty="0" err="1" smtClean="0"/>
              <a:t>Huckel’s</a:t>
            </a:r>
            <a:r>
              <a:rPr kumimoji="1" lang="en-US" altLang="ja-JP" baseline="0" dirty="0" smtClean="0"/>
              <a:t> Rule and NICS(0) value</a:t>
            </a:r>
            <a:r>
              <a:rPr kumimoji="1" lang="ja-JP" altLang="en-US" baseline="0" dirty="0" smtClean="0"/>
              <a:t> </a:t>
            </a:r>
            <a:r>
              <a:rPr kumimoji="1" lang="en-US" altLang="ja-JP" baseline="0" dirty="0" smtClean="0"/>
              <a:t>briefly followed by the structures and physical properties of </a:t>
            </a:r>
            <a:r>
              <a:rPr kumimoji="1" lang="en-US" altLang="ja-JP" baseline="0" dirty="0" err="1" smtClean="0"/>
              <a:t>cyclooctatetraene</a:t>
            </a:r>
            <a:r>
              <a:rPr kumimoji="1" lang="en-US" altLang="ja-JP" baseline="0" dirty="0" smtClean="0"/>
              <a:t> and its congeners. Next, I’ll talk about </a:t>
            </a:r>
            <a:r>
              <a:rPr kumimoji="1" lang="en-US" altLang="ja-JP" baseline="0" dirty="0" err="1" smtClean="0"/>
              <a:t>biradical</a:t>
            </a:r>
            <a:r>
              <a:rPr kumimoji="1" lang="en-US" altLang="ja-JP" baseline="0" dirty="0" smtClean="0"/>
              <a:t> character. Then, I will explain the synthesis and physical properties of twisted </a:t>
            </a:r>
            <a:r>
              <a:rPr kumimoji="1" lang="en-US" altLang="ja-JP" baseline="0" dirty="0" err="1" smtClean="0"/>
              <a:t>cyclooctatetraene</a:t>
            </a:r>
            <a:r>
              <a:rPr kumimoji="1" lang="en-US" altLang="ja-JP" baseline="0" dirty="0" smtClean="0"/>
              <a:t> congeners which were undertaken in </a:t>
            </a:r>
            <a:r>
              <a:rPr kumimoji="1" lang="en-US" altLang="ja-JP" baseline="0" dirty="0" err="1" smtClean="0"/>
              <a:t>Tobe</a:t>
            </a:r>
            <a:r>
              <a:rPr kumimoji="1" lang="en-US" altLang="ja-JP" baseline="0" dirty="0" smtClean="0"/>
              <a:t> Lab recently. Then, I’ll show you my work and results and summarized my presentation.</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こちらが本日の発表内容です。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まず、</a:t>
            </a:r>
            <a:r>
              <a:rPr kumimoji="1" lang="en-US" altLang="ja-JP" dirty="0" err="1" smtClean="0"/>
              <a:t>Huckel</a:t>
            </a:r>
            <a:r>
              <a:rPr kumimoji="1" lang="ja-JP" altLang="en-US" dirty="0" smtClean="0"/>
              <a:t>則・</a:t>
            </a:r>
            <a:r>
              <a:rPr kumimoji="1" lang="en-US" altLang="ja-JP" dirty="0" smtClean="0"/>
              <a:t>NICS(0)</a:t>
            </a:r>
            <a:r>
              <a:rPr kumimoji="1" lang="ja-JP" altLang="en-US" dirty="0" smtClean="0"/>
              <a:t>値について簡単に説明し、シクロオクタテトラエンとその類縁体について、構造と物性について説明します。次に、ビラジカル性について説明し、当研究室で合成されたねじれたシクロオクタテトラエン類縁体について合成法と物性について紹介します。最後に私の研究テーマと結果について説明し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One important concepts in organic chemistry is </a:t>
            </a:r>
            <a:r>
              <a:rPr kumimoji="1" lang="en-US" altLang="ja-JP" dirty="0" err="1" smtClean="0"/>
              <a:t>aromaticity</a:t>
            </a:r>
            <a:r>
              <a:rPr kumimoji="1" lang="en-US" altLang="ja-JP" dirty="0" smtClean="0"/>
              <a:t>. </a:t>
            </a:r>
            <a:r>
              <a:rPr kumimoji="1" lang="en-US" altLang="ja-JP" baseline="0" dirty="0" smtClean="0"/>
              <a:t>By using </a:t>
            </a:r>
            <a:r>
              <a:rPr kumimoji="1" lang="en-US" altLang="ja-JP" baseline="0" dirty="0" err="1" smtClean="0"/>
              <a:t>Huckel’s</a:t>
            </a:r>
            <a:r>
              <a:rPr kumimoji="1" lang="en-US" altLang="ja-JP" baseline="0" dirty="0" smtClean="0"/>
              <a:t> Rule, we can classify </a:t>
            </a:r>
            <a:r>
              <a:rPr kumimoji="1" lang="en-US" altLang="ja-JP" dirty="0" smtClean="0"/>
              <a:t>p-conjugated</a:t>
            </a:r>
            <a:r>
              <a:rPr kumimoji="1" lang="en-US" altLang="ja-JP" baseline="0" dirty="0" smtClean="0"/>
              <a:t> cyclic compounds into three groups on the basis of stabilization energy. </a:t>
            </a:r>
            <a:r>
              <a:rPr kumimoji="1" lang="en-US" altLang="ja-JP" dirty="0" smtClean="0"/>
              <a:t>If a compound has a planar structure and has 4N+2</a:t>
            </a:r>
            <a:r>
              <a:rPr kumimoji="1" lang="en-US" altLang="ja-JP" baseline="0" dirty="0" smtClean="0"/>
              <a:t> p-electrons, it is classified into aromatic. If a</a:t>
            </a:r>
            <a:r>
              <a:rPr kumimoji="1" lang="en-US" altLang="ja-JP" dirty="0" smtClean="0"/>
              <a:t> compound has a</a:t>
            </a:r>
            <a:r>
              <a:rPr kumimoji="1" lang="ja-JP" altLang="en-US" dirty="0" smtClean="0"/>
              <a:t> </a:t>
            </a:r>
            <a:r>
              <a:rPr kumimoji="1" lang="en-US" altLang="ja-JP" dirty="0" smtClean="0"/>
              <a:t>planar structure and has 4N</a:t>
            </a:r>
            <a:r>
              <a:rPr kumimoji="1" lang="en-US" altLang="ja-JP" baseline="0" dirty="0" smtClean="0"/>
              <a:t> p-electrons, it is classified into anti-aromatic. If a</a:t>
            </a:r>
            <a:r>
              <a:rPr kumimoji="1" lang="en-US" altLang="ja-JP" dirty="0" smtClean="0"/>
              <a:t> compound has a non-planar structure,</a:t>
            </a:r>
            <a:r>
              <a:rPr kumimoji="1" lang="en-US" altLang="ja-JP" baseline="0" dirty="0" smtClean="0"/>
              <a:t> it is classified into non-aromatic.</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We can also evaluate </a:t>
            </a:r>
            <a:r>
              <a:rPr kumimoji="1" lang="en-US" altLang="ja-JP" dirty="0" err="1" smtClean="0"/>
              <a:t>aromaticity</a:t>
            </a:r>
            <a:r>
              <a:rPr kumimoji="1" lang="en-US" altLang="ja-JP" dirty="0" smtClean="0"/>
              <a:t> of a compound by </a:t>
            </a:r>
            <a:r>
              <a:rPr kumimoji="1" lang="en-US" altLang="ja-JP" dirty="0" err="1" smtClean="0"/>
              <a:t>theoritical</a:t>
            </a:r>
            <a:r>
              <a:rPr kumimoji="1" lang="en-US" altLang="ja-JP" dirty="0" smtClean="0"/>
              <a:t> calculations. NICS(0) value is one of the criteria most widely used to estimate </a:t>
            </a:r>
            <a:r>
              <a:rPr kumimoji="1" lang="en-US" altLang="ja-JP" dirty="0" err="1" smtClean="0"/>
              <a:t>aromaticity</a:t>
            </a:r>
            <a:r>
              <a:rPr kumimoji="1" lang="en-US" altLang="ja-JP" baseline="0" dirty="0" smtClean="0"/>
              <a:t> and it expresses magnetic effects at the center of a ring exerted by surrounding atoms</a:t>
            </a:r>
            <a:r>
              <a:rPr kumimoji="1" lang="en-US" altLang="ja-JP" dirty="0" smtClean="0"/>
              <a:t>. A negative NICS(0) value indicates that the ring is aromatic, a positive NICS(0) value indicates anti-aromatic,</a:t>
            </a:r>
            <a:r>
              <a:rPr kumimoji="1" lang="en-US" altLang="ja-JP" baseline="0" dirty="0" smtClean="0"/>
              <a:t> and </a:t>
            </a:r>
            <a:r>
              <a:rPr kumimoji="1" lang="en-US" altLang="ja-JP" baseline="0" dirty="0" err="1" smtClean="0"/>
              <a:t>zeno</a:t>
            </a:r>
            <a:r>
              <a:rPr kumimoji="1" lang="en-US" altLang="ja-JP" baseline="0" dirty="0" smtClean="0"/>
              <a:t> indicates non-aromatic. And larger absolute value means stronger </a:t>
            </a:r>
            <a:r>
              <a:rPr kumimoji="1" lang="en-US" altLang="ja-JP" baseline="0" dirty="0" err="1" smtClean="0"/>
              <a:t>aromaticity</a:t>
            </a:r>
            <a:r>
              <a:rPr kumimoji="1" lang="en-US" altLang="ja-JP" baseline="0" dirty="0" smtClean="0"/>
              <a:t> or anti-</a:t>
            </a:r>
            <a:r>
              <a:rPr kumimoji="1" lang="en-US" altLang="ja-JP" baseline="0" dirty="0" err="1" smtClean="0"/>
              <a:t>aromaticity</a:t>
            </a:r>
            <a:r>
              <a:rPr kumimoji="1" lang="en-US" altLang="ja-JP"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有機化学において重要な概念の</a:t>
            </a:r>
            <a:r>
              <a:rPr kumimoji="1" lang="en-US" altLang="ja-JP" dirty="0" smtClean="0"/>
              <a:t>1</a:t>
            </a:r>
            <a:r>
              <a:rPr kumimoji="1" lang="ja-JP" altLang="en-US" dirty="0" err="1" smtClean="0"/>
              <a:t>つに</a:t>
            </a:r>
            <a:r>
              <a:rPr kumimoji="1" lang="ja-JP" altLang="en-US" dirty="0" smtClean="0"/>
              <a:t>芳香族性が挙げられ、環状の共役分子を安定化エネルギーに基づいて分類する規則として</a:t>
            </a:r>
            <a:r>
              <a:rPr kumimoji="1" lang="en-US" altLang="ja-JP" dirty="0" err="1" smtClean="0"/>
              <a:t>Huckel</a:t>
            </a:r>
            <a:r>
              <a:rPr kumimoji="1" lang="ja-JP" altLang="en-US" dirty="0" smtClean="0"/>
              <a:t>則があります。分子が平面構造の場合、</a:t>
            </a:r>
            <a:r>
              <a:rPr kumimoji="1" lang="en-US" altLang="ja-JP" dirty="0" smtClean="0"/>
              <a:t>p</a:t>
            </a:r>
            <a:r>
              <a:rPr kumimoji="1" lang="ja-JP" altLang="en-US" dirty="0" smtClean="0"/>
              <a:t>電子の数が</a:t>
            </a:r>
            <a:r>
              <a:rPr kumimoji="1" lang="en-US" altLang="ja-JP" dirty="0" smtClean="0"/>
              <a:t>4N+2</a:t>
            </a:r>
            <a:r>
              <a:rPr kumimoji="1" lang="ja-JP" altLang="en-US" dirty="0" smtClean="0"/>
              <a:t>であれば芳香族、</a:t>
            </a:r>
            <a:r>
              <a:rPr kumimoji="1" lang="en-US" altLang="ja-JP" dirty="0" smtClean="0"/>
              <a:t>4N</a:t>
            </a:r>
            <a:r>
              <a:rPr kumimoji="1" lang="ja-JP" altLang="en-US" dirty="0" smtClean="0"/>
              <a:t>であれば反芳香族、分子が非平面構造の場合、非芳香族に分類されます。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また、ある化合物の芳香族性を理論計算によって見積もることもできます。</a:t>
            </a:r>
            <a:r>
              <a:rPr kumimoji="1" lang="en-US" altLang="ja-JP" dirty="0" smtClean="0"/>
              <a:t>NICS(0)</a:t>
            </a:r>
            <a:r>
              <a:rPr kumimoji="1" lang="ja-JP" altLang="en-US" dirty="0" smtClean="0"/>
              <a:t>という値は芳香族性の指標として広く使われており、これは環中心の仮想原子が周囲の原子から受ける磁気的効果の指標です。</a:t>
            </a:r>
            <a:r>
              <a:rPr kumimoji="1" lang="en-US" altLang="ja-JP" dirty="0" smtClean="0"/>
              <a:t>NICS(0)</a:t>
            </a:r>
            <a:r>
              <a:rPr kumimoji="1" lang="ja-JP" altLang="en-US" dirty="0" smtClean="0"/>
              <a:t>値が負の場合、その環は芳香族、正の場合反芳香族、</a:t>
            </a:r>
            <a:r>
              <a:rPr kumimoji="1" lang="en-US" altLang="ja-JP" dirty="0" smtClean="0"/>
              <a:t>0</a:t>
            </a:r>
            <a:r>
              <a:rPr kumimoji="1" lang="ja-JP" altLang="en-US" dirty="0" smtClean="0"/>
              <a:t>の場合は非芳香族に分類されます。また、その絶対値が大きいほど芳香族性、反芳香族性が大きいことを表します。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For example, benzene</a:t>
            </a:r>
            <a:r>
              <a:rPr kumimoji="1" lang="en-US" altLang="ja-JP" baseline="0" dirty="0" smtClean="0"/>
              <a:t> is classified into aromatic</a:t>
            </a:r>
            <a:r>
              <a:rPr kumimoji="1" lang="en-US" altLang="ja-JP" dirty="0" smtClean="0"/>
              <a:t> because</a:t>
            </a:r>
            <a:r>
              <a:rPr kumimoji="1" lang="ja-JP" altLang="en-US" dirty="0" smtClean="0"/>
              <a:t> </a:t>
            </a:r>
            <a:r>
              <a:rPr kumimoji="1" lang="en-US" altLang="ja-JP" dirty="0" smtClean="0"/>
              <a:t>it has</a:t>
            </a:r>
            <a:r>
              <a:rPr kumimoji="1" lang="en-US" altLang="ja-JP" baseline="0" dirty="0" smtClean="0"/>
              <a:t> a planar structure and has 6 p electrons</a:t>
            </a:r>
            <a:r>
              <a:rPr kumimoji="1" lang="ja-JP" altLang="en-US" baseline="0" dirty="0" smtClean="0"/>
              <a:t> </a:t>
            </a:r>
            <a:r>
              <a:rPr kumimoji="1" lang="en-US" altLang="ja-JP" baseline="0" dirty="0" smtClean="0"/>
              <a:t>and its NICS(0) value is -11.5. We can draw two forms of benzene alternating the position of single bonds</a:t>
            </a:r>
            <a:r>
              <a:rPr kumimoji="1" lang="ja-JP" altLang="en-US" baseline="0" dirty="0" smtClean="0"/>
              <a:t> </a:t>
            </a:r>
            <a:r>
              <a:rPr kumimoji="1" lang="en-US" altLang="ja-JP" baseline="0" dirty="0" smtClean="0"/>
              <a:t>and double bonds. </a:t>
            </a:r>
            <a:r>
              <a:rPr kumimoji="1" lang="en-US" altLang="ja-JP" dirty="0" smtClean="0"/>
              <a:t>These</a:t>
            </a:r>
            <a:r>
              <a:rPr kumimoji="1" lang="en-US" altLang="ja-JP" baseline="0" dirty="0" smtClean="0"/>
              <a:t> two forms are called resonance and not under equilibrate. Individual resonance forms are connected by double-headed arrows like this. The true structure of benzene is mixture of these two forms, so bond lengths of</a:t>
            </a:r>
            <a:r>
              <a:rPr kumimoji="1" lang="ja-JP" altLang="en-US" baseline="0" dirty="0" smtClean="0"/>
              <a:t> </a:t>
            </a:r>
            <a:r>
              <a:rPr kumimoji="1" lang="en-US" altLang="ja-JP" baseline="0" dirty="0" smtClean="0"/>
              <a:t>benzene</a:t>
            </a:r>
            <a:r>
              <a:rPr kumimoji="1" lang="ja-JP" altLang="en-US" baseline="0" dirty="0" smtClean="0"/>
              <a:t> </a:t>
            </a:r>
            <a:r>
              <a:rPr kumimoji="1" lang="en-US" altLang="ja-JP" baseline="0" dirty="0" smtClean="0"/>
              <a:t>are equal. Additionally, aromatic compound is stabilized by resonance energy.</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例えば、ベンゼンは平面構造であり</a:t>
            </a:r>
            <a:r>
              <a:rPr kumimoji="1" lang="en-US" altLang="ja-JP" dirty="0" smtClean="0"/>
              <a:t>p</a:t>
            </a:r>
            <a:r>
              <a:rPr kumimoji="1" lang="ja-JP" altLang="en-US" dirty="0" smtClean="0"/>
              <a:t>電子の数が</a:t>
            </a:r>
            <a:r>
              <a:rPr kumimoji="1" lang="en-US" altLang="ja-JP" dirty="0" smtClean="0"/>
              <a:t>6</a:t>
            </a:r>
            <a:r>
              <a:rPr kumimoji="1" lang="ja-JP" altLang="en-US" dirty="0" smtClean="0"/>
              <a:t>個であるため</a:t>
            </a:r>
            <a:r>
              <a:rPr kumimoji="1" lang="en-US" altLang="ja-JP" dirty="0" err="1" smtClean="0"/>
              <a:t>Huckel</a:t>
            </a:r>
            <a:r>
              <a:rPr kumimoji="1" lang="ja-JP" altLang="en-US" dirty="0" smtClean="0"/>
              <a:t>則により芳香族に分類され、その</a:t>
            </a:r>
            <a:r>
              <a:rPr kumimoji="1" lang="en-US" altLang="ja-JP" dirty="0" smtClean="0"/>
              <a:t>NICS(0)</a:t>
            </a:r>
            <a:r>
              <a:rPr kumimoji="1" lang="ja-JP" altLang="en-US" dirty="0" smtClean="0"/>
              <a:t>値は</a:t>
            </a:r>
            <a:r>
              <a:rPr kumimoji="1" lang="en-US" altLang="ja-JP" dirty="0" smtClean="0"/>
              <a:t>-11.5</a:t>
            </a:r>
            <a:r>
              <a:rPr kumimoji="1" lang="ja-JP" altLang="en-US" dirty="0" smtClean="0"/>
              <a:t>です。ベンゼンは、単結合と二重結合の位置が入れ替わった</a:t>
            </a:r>
            <a:r>
              <a:rPr kumimoji="1" lang="en-US" altLang="ja-JP" dirty="0" smtClean="0"/>
              <a:t>2</a:t>
            </a:r>
            <a:r>
              <a:rPr kumimoji="1" lang="ja-JP" altLang="en-US" dirty="0" err="1" smtClean="0"/>
              <a:t>つの</a:t>
            </a:r>
            <a:r>
              <a:rPr kumimoji="1" lang="ja-JP" altLang="en-US" dirty="0" smtClean="0"/>
              <a:t>構造を書くことができます。このような</a:t>
            </a:r>
            <a:r>
              <a:rPr kumimoji="1" lang="en-US" altLang="ja-JP" dirty="0" smtClean="0"/>
              <a:t>2</a:t>
            </a:r>
            <a:r>
              <a:rPr kumimoji="1" lang="ja-JP" altLang="en-US" dirty="0" err="1" smtClean="0"/>
              <a:t>つの</a:t>
            </a:r>
            <a:r>
              <a:rPr kumimoji="1" lang="ja-JP" altLang="en-US" dirty="0" smtClean="0"/>
              <a:t>構造は共鳴と呼ばれ、このような両頭矢印で結ぶことで表わされます。共鳴の関係にある分子の真の構造はそれぞれの構造が混ざり合ったものであるため、ベンゼンの結合長はすべて同じ長さになります。また、芳香族性を持つ分子は共鳴エネルギーによって安定化されることが知られ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Next, I’ll</a:t>
            </a:r>
            <a:r>
              <a:rPr kumimoji="1" lang="en-US" altLang="ja-JP" baseline="0" dirty="0" smtClean="0"/>
              <a:t> introduce </a:t>
            </a:r>
            <a:r>
              <a:rPr kumimoji="1" lang="en-US" altLang="ja-JP" baseline="0" dirty="0" err="1" smtClean="0"/>
              <a:t>cyclooctatetraene</a:t>
            </a:r>
            <a:r>
              <a:rPr kumimoji="1" lang="en-US" altLang="ja-JP" baseline="0" dirty="0" smtClean="0"/>
              <a:t>.</a:t>
            </a:r>
            <a:r>
              <a:rPr kumimoji="1" lang="ja-JP" altLang="en-US" baseline="0" dirty="0" smtClean="0"/>
              <a:t> </a:t>
            </a:r>
            <a:r>
              <a:rPr kumimoji="1" lang="en-US" altLang="ja-JP" baseline="0" dirty="0" err="1" smtClean="0"/>
              <a:t>Cyclooctatetraene</a:t>
            </a:r>
            <a:r>
              <a:rPr kumimoji="1" lang="en-US" altLang="ja-JP" baseline="0" dirty="0" smtClean="0"/>
              <a:t> has 8 p-electrons with alternating single and double bonds. </a:t>
            </a:r>
            <a:r>
              <a:rPr kumimoji="1" lang="en-US" altLang="ja-JP" baseline="0" dirty="0" err="1" smtClean="0"/>
              <a:t>Cyclooctatetraene</a:t>
            </a:r>
            <a:r>
              <a:rPr kumimoji="1" lang="en-US" altLang="ja-JP" baseline="0" dirty="0" smtClean="0"/>
              <a:t> adopts a</a:t>
            </a:r>
            <a:r>
              <a:rPr kumimoji="1" lang="en-US" altLang="ja-JP" dirty="0" smtClean="0"/>
              <a:t> </a:t>
            </a:r>
            <a:r>
              <a:rPr kumimoji="1" lang="en-US" altLang="ja-JP" dirty="0" err="1" smtClean="0"/>
              <a:t>nonplanar</a:t>
            </a:r>
            <a:r>
              <a:rPr kumimoji="1" lang="en-US" altLang="ja-JP" baseline="0" dirty="0" smtClean="0"/>
              <a:t> tub-shaped structure </a:t>
            </a:r>
            <a:r>
              <a:rPr kumimoji="1" lang="en-US" altLang="ja-JP" baseline="0" dirty="0" err="1" smtClean="0"/>
              <a:t>bacause</a:t>
            </a:r>
            <a:r>
              <a:rPr kumimoji="1" lang="en-US" altLang="ja-JP" baseline="0" dirty="0" smtClean="0"/>
              <a:t> this makes the structure more stable due to the bend</a:t>
            </a:r>
            <a:r>
              <a:rPr kumimoji="1" lang="ja-JP" altLang="en-US" baseline="0" dirty="0" smtClean="0"/>
              <a:t> </a:t>
            </a:r>
            <a:r>
              <a:rPr kumimoji="1" lang="en-US" altLang="ja-JP" baseline="0" dirty="0" smtClean="0"/>
              <a:t>angle of 120 for an sp2 carbon.</a:t>
            </a:r>
            <a:r>
              <a:rPr kumimoji="1" lang="ja-JP" altLang="en-US" baseline="0" dirty="0" smtClean="0"/>
              <a:t> </a:t>
            </a:r>
            <a:r>
              <a:rPr kumimoji="1" lang="en-US" altLang="ja-JP" dirty="0" smtClean="0"/>
              <a:t>For these</a:t>
            </a:r>
            <a:r>
              <a:rPr kumimoji="1" lang="en-US" altLang="ja-JP" baseline="0" dirty="0" smtClean="0"/>
              <a:t> reasons, </a:t>
            </a:r>
            <a:r>
              <a:rPr kumimoji="1" lang="en-US" altLang="ja-JP" baseline="0" dirty="0" err="1" smtClean="0"/>
              <a:t>cyclooctatetraene</a:t>
            </a:r>
            <a:r>
              <a:rPr kumimoji="1" lang="en-US" altLang="ja-JP" baseline="0" dirty="0" smtClean="0"/>
              <a:t> is classified into non-aromatic and its NICS(0) value is +1.9.</a:t>
            </a:r>
            <a:r>
              <a:rPr kumimoji="1" lang="ja-JP" altLang="en-US" baseline="0" dirty="0" smtClean="0"/>
              <a:t> </a:t>
            </a:r>
            <a:r>
              <a:rPr kumimoji="1" lang="en-US" altLang="ja-JP" baseline="0" dirty="0" smtClean="0"/>
              <a:t>Additionally, </a:t>
            </a:r>
            <a:r>
              <a:rPr kumimoji="1" lang="en-US" altLang="ja-JP" baseline="0" dirty="0" err="1" smtClean="0"/>
              <a:t>cyclooctatetraene</a:t>
            </a:r>
            <a:r>
              <a:rPr kumimoji="1" lang="en-US" altLang="ja-JP" baseline="0" dirty="0" smtClean="0"/>
              <a:t> undergoes a tub-to-tub inversion in solution</a:t>
            </a:r>
            <a:r>
              <a:rPr kumimoji="1" lang="ja-JP" altLang="en-US" baseline="0" dirty="0" smtClean="0"/>
              <a:t> </a:t>
            </a:r>
            <a:r>
              <a:rPr kumimoji="1" lang="en-US" altLang="ja-JP" baseline="0" dirty="0" smtClean="0"/>
              <a:t>like</a:t>
            </a:r>
            <a:r>
              <a:rPr kumimoji="1" lang="ja-JP" altLang="en-US" baseline="0" dirty="0" smtClean="0"/>
              <a:t> </a:t>
            </a:r>
            <a:r>
              <a:rPr kumimoji="1" lang="en-US" altLang="ja-JP" baseline="0" dirty="0" smtClean="0"/>
              <a:t>this. So, </a:t>
            </a:r>
            <a:r>
              <a:rPr kumimoji="1" lang="en-US" altLang="ja-JP" baseline="0" dirty="0" err="1" smtClean="0"/>
              <a:t>cyclooctatetraene</a:t>
            </a:r>
            <a:r>
              <a:rPr kumimoji="1" lang="en-US" altLang="ja-JP" baseline="0" dirty="0" smtClean="0"/>
              <a:t> is known to flexible p-conjugated skeleton.</a:t>
            </a:r>
          </a:p>
          <a:p>
            <a:r>
              <a:rPr kumimoji="1" lang="en-US" altLang="ja-JP" baseline="0" dirty="0" smtClean="0"/>
              <a:t>From here, I will call </a:t>
            </a:r>
            <a:r>
              <a:rPr kumimoji="1" lang="en-US" altLang="ja-JP" baseline="0" dirty="0" err="1" smtClean="0"/>
              <a:t>cyclooctatetraene</a:t>
            </a:r>
            <a:r>
              <a:rPr kumimoji="1" lang="en-US" altLang="ja-JP" baseline="0" dirty="0" smtClean="0"/>
              <a:t> as COT.</a:t>
            </a:r>
          </a:p>
          <a:p>
            <a:endParaRPr kumimoji="1" lang="en-US" altLang="ja-JP" dirty="0" smtClean="0"/>
          </a:p>
          <a:p>
            <a:r>
              <a:rPr kumimoji="1" lang="ja-JP" altLang="en-US" dirty="0" smtClean="0"/>
              <a:t>次に、シクロオクタテトラエンについて説明します。シクロオクタテトラエンとは単結合と二重結合が交互につながった</a:t>
            </a:r>
            <a:r>
              <a:rPr kumimoji="1" lang="en-US" altLang="ja-JP" dirty="0" smtClean="0"/>
              <a:t>8</a:t>
            </a:r>
            <a:r>
              <a:rPr kumimoji="1" lang="ja-JP" altLang="en-US" dirty="0" smtClean="0"/>
              <a:t>個の</a:t>
            </a:r>
            <a:r>
              <a:rPr kumimoji="1" lang="en-US" altLang="ja-JP" dirty="0" smtClean="0"/>
              <a:t>p</a:t>
            </a:r>
            <a:r>
              <a:rPr kumimoji="1" lang="ja-JP" altLang="en-US" dirty="0" smtClean="0"/>
              <a:t>電子を持つ環状の化合物です。基底状態ではこのように折れ曲がった非平面的な</a:t>
            </a:r>
            <a:r>
              <a:rPr kumimoji="1" lang="en-US" altLang="ja-JP" dirty="0" smtClean="0"/>
              <a:t>tub</a:t>
            </a:r>
            <a:r>
              <a:rPr kumimoji="1" lang="ja-JP" altLang="en-US" dirty="0" smtClean="0"/>
              <a:t>型構造をとります。これは、</a:t>
            </a:r>
            <a:r>
              <a:rPr kumimoji="1" lang="en-US" altLang="ja-JP" dirty="0" smtClean="0"/>
              <a:t>sp2</a:t>
            </a:r>
            <a:r>
              <a:rPr kumimoji="1" lang="ja-JP" altLang="en-US" dirty="0" smtClean="0"/>
              <a:t>炭素の結合角が</a:t>
            </a:r>
            <a:r>
              <a:rPr kumimoji="1" lang="en-US" altLang="ja-JP" dirty="0" smtClean="0"/>
              <a:t>120</a:t>
            </a:r>
            <a:r>
              <a:rPr kumimoji="1" lang="ja-JP" altLang="en-US" dirty="0" smtClean="0"/>
              <a:t>度であるため、平面構造をとるより折れ曲がった構造をとるほうが安定であるためです。このため、</a:t>
            </a:r>
            <a:r>
              <a:rPr kumimoji="1" lang="en-US" altLang="ja-JP" dirty="0" err="1" smtClean="0"/>
              <a:t>Huckel</a:t>
            </a:r>
            <a:r>
              <a:rPr kumimoji="1" lang="ja-JP" altLang="en-US" dirty="0" smtClean="0"/>
              <a:t>則によって、シクロオクタテトラエンは非芳香族に分類されます。また、シクロオクタテトラエンは溶液中ではこのような</a:t>
            </a:r>
            <a:r>
              <a:rPr kumimoji="1" lang="en-US" altLang="ja-JP" dirty="0" smtClean="0"/>
              <a:t>tub-to-tub</a:t>
            </a:r>
            <a:r>
              <a:rPr kumimoji="1" lang="ja-JP" altLang="en-US" dirty="0" smtClean="0"/>
              <a:t>反転と呼ばれる構造変化を起こすことが知られています。ベンゼンとは異なり、基底状態が折れ曲がった構造をとっているため、シクロオクタテトラエンは柔軟な</a:t>
            </a:r>
            <a:r>
              <a:rPr kumimoji="1" lang="en-US" altLang="ja-JP" dirty="0" smtClean="0"/>
              <a:t>p</a:t>
            </a:r>
            <a:r>
              <a:rPr kumimoji="1" lang="ja-JP" altLang="en-US" dirty="0" smtClean="0"/>
              <a:t>共役骨格として知られています。</a:t>
            </a:r>
            <a:endParaRPr kumimoji="1" lang="en-US" altLang="ja-JP" dirty="0" smtClean="0"/>
          </a:p>
          <a:p>
            <a:r>
              <a:rPr kumimoji="1" lang="ja-JP" altLang="en-US" dirty="0" smtClean="0"/>
              <a:t>以下、シクロオクタテトラエンのことを</a:t>
            </a:r>
            <a:r>
              <a:rPr kumimoji="1" lang="en-US" altLang="ja-JP" dirty="0" smtClean="0"/>
              <a:t>COT</a:t>
            </a:r>
            <a:r>
              <a:rPr kumimoji="1" lang="ja-JP" altLang="en-US" dirty="0" smtClean="0"/>
              <a:t>と呼びます。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Due to the non-planar</a:t>
            </a:r>
            <a:r>
              <a:rPr kumimoji="1" lang="en-US" altLang="ja-JP" baseline="0" dirty="0" smtClean="0"/>
              <a:t> tub-shaped structure, COT can change its conformation by changing surrounding environment.</a:t>
            </a:r>
            <a:r>
              <a:rPr kumimoji="1" lang="ja-JP" altLang="en-US" baseline="0" dirty="0" smtClean="0"/>
              <a:t> </a:t>
            </a:r>
            <a:r>
              <a:rPr kumimoji="1" lang="en-US" altLang="ja-JP" dirty="0" smtClean="0"/>
              <a:t>Recently, COT</a:t>
            </a:r>
            <a:r>
              <a:rPr kumimoji="1" lang="en-US" altLang="ja-JP" baseline="0" dirty="0" smtClean="0"/>
              <a:t> congeners having different magnitude of bend angle have been synthesized by introducing </a:t>
            </a:r>
            <a:r>
              <a:rPr kumimoji="1" lang="en-US" altLang="ja-JP" baseline="0" dirty="0" err="1" smtClean="0"/>
              <a:t>substituents</a:t>
            </a:r>
            <a:r>
              <a:rPr kumimoji="1" lang="en-US" altLang="ja-JP" baseline="0" dirty="0" smtClean="0"/>
              <a:t> and their </a:t>
            </a:r>
            <a:r>
              <a:rPr kumimoji="1" lang="en-US" altLang="ja-JP" baseline="0" dirty="0" err="1" smtClean="0"/>
              <a:t>aromaticity</a:t>
            </a:r>
            <a:r>
              <a:rPr kumimoji="1" lang="en-US" altLang="ja-JP" baseline="0" dirty="0" smtClean="0"/>
              <a:t> have been investigated.</a:t>
            </a:r>
            <a:r>
              <a:rPr kumimoji="1" lang="ja-JP" altLang="en-US" baseline="0" dirty="0" smtClean="0"/>
              <a:t> </a:t>
            </a:r>
            <a:r>
              <a:rPr kumimoji="1" lang="en-US" altLang="ja-JP" baseline="0" dirty="0" smtClean="0"/>
              <a:t>For example, COT congener 1 which was fused four </a:t>
            </a:r>
            <a:r>
              <a:rPr kumimoji="1" lang="en-US" altLang="ja-JP" baseline="0" dirty="0" err="1" smtClean="0"/>
              <a:t>thiophenes</a:t>
            </a:r>
            <a:r>
              <a:rPr kumimoji="1" lang="en-US" altLang="ja-JP" baseline="0" dirty="0" smtClean="0"/>
              <a:t> bridged by sulfur atom was synthesized.</a:t>
            </a:r>
            <a:r>
              <a:rPr kumimoji="1" lang="ja-JP" altLang="en-US" baseline="0" dirty="0" smtClean="0"/>
              <a:t> </a:t>
            </a:r>
            <a:r>
              <a:rPr kumimoji="1" lang="en-US" altLang="ja-JP" dirty="0" smtClean="0"/>
              <a:t>X-ray crystallographic structure analysis</a:t>
            </a:r>
            <a:r>
              <a:rPr kumimoji="1" lang="en-US" altLang="ja-JP" baseline="0" dirty="0" smtClean="0"/>
              <a:t> revealed that 1 has a planar structure.</a:t>
            </a:r>
            <a:r>
              <a:rPr kumimoji="1" lang="ja-JP" altLang="en-US" baseline="0" dirty="0" smtClean="0"/>
              <a:t> </a:t>
            </a:r>
            <a:r>
              <a:rPr kumimoji="1" lang="en-US" altLang="ja-JP" baseline="0" dirty="0" smtClean="0"/>
              <a:t>NICS(0) value of 1 was +17.4 and this indicated that </a:t>
            </a:r>
            <a:r>
              <a:rPr kumimoji="1" lang="en-US" altLang="ja-JP" baseline="0" dirty="0" err="1" smtClean="0"/>
              <a:t>planalized</a:t>
            </a:r>
            <a:r>
              <a:rPr kumimoji="1" lang="en-US" altLang="ja-JP" baseline="0" dirty="0" smtClean="0"/>
              <a:t> COT ring showed strong anti-</a:t>
            </a:r>
            <a:r>
              <a:rPr kumimoji="1" lang="en-US" altLang="ja-JP" baseline="0" dirty="0" err="1" smtClean="0"/>
              <a:t>aromaticity</a:t>
            </a:r>
            <a:r>
              <a:rPr kumimoji="1" lang="en-US" altLang="ja-JP"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COT</a:t>
            </a:r>
            <a:r>
              <a:rPr kumimoji="1" lang="ja-JP" altLang="en-US" dirty="0" smtClean="0"/>
              <a:t>は非平面の</a:t>
            </a:r>
            <a:r>
              <a:rPr kumimoji="1" lang="en-US" altLang="ja-JP" dirty="0" smtClean="0"/>
              <a:t>tub</a:t>
            </a:r>
            <a:r>
              <a:rPr kumimoji="1" lang="ja-JP" altLang="en-US" dirty="0" smtClean="0"/>
              <a:t>型の構造をとるため、</a:t>
            </a:r>
            <a:r>
              <a:rPr kumimoji="1" lang="en-US" altLang="ja-JP" dirty="0" smtClean="0"/>
              <a:t>COT</a:t>
            </a:r>
            <a:r>
              <a:rPr kumimoji="1" lang="ja-JP" altLang="en-US" dirty="0" smtClean="0"/>
              <a:t>の周囲の環境を変化させることでその構造を変化させることができます。近年、置換基を導入することで折れ曲がり角が異なる</a:t>
            </a:r>
            <a:r>
              <a:rPr kumimoji="1" lang="en-US" altLang="ja-JP" dirty="0" smtClean="0"/>
              <a:t>COT</a:t>
            </a:r>
            <a:r>
              <a:rPr kumimoji="1" lang="ja-JP" altLang="en-US" dirty="0" smtClean="0"/>
              <a:t>類縁体が合成され、その芳香族性の変化について調査されています。例えば、</a:t>
            </a:r>
            <a:r>
              <a:rPr kumimoji="1" lang="en-US" altLang="ja-JP" sz="1200" kern="1200" dirty="0" smtClean="0">
                <a:solidFill>
                  <a:schemeClr val="tx1"/>
                </a:solidFill>
                <a:latin typeface="+mn-lt"/>
                <a:ea typeface="+mn-ea"/>
                <a:cs typeface="+mn-cs"/>
              </a:rPr>
              <a:t>COT</a:t>
            </a:r>
            <a:r>
              <a:rPr kumimoji="1" lang="ja-JP" altLang="en-US" sz="1200" kern="1200" dirty="0" smtClean="0">
                <a:solidFill>
                  <a:schemeClr val="tx1"/>
                </a:solidFill>
                <a:latin typeface="+mn-lt"/>
                <a:ea typeface="+mn-ea"/>
                <a:cs typeface="+mn-cs"/>
              </a:rPr>
              <a:t>にチオフェン環を縮環させ、それをさらに硫黄原子で架橋した化合物</a:t>
            </a:r>
            <a:r>
              <a:rPr kumimoji="1" lang="en-US" altLang="ja-JP" sz="1200" kern="1200" dirty="0" smtClean="0">
                <a:solidFill>
                  <a:schemeClr val="tx1"/>
                </a:solidFill>
                <a:latin typeface="+mn-lt"/>
                <a:ea typeface="+mn-ea"/>
                <a:cs typeface="+mn-cs"/>
              </a:rPr>
              <a:t>1</a:t>
            </a:r>
            <a:r>
              <a:rPr kumimoji="1" lang="ja-JP" altLang="en-US" sz="1200" kern="1200" dirty="0" err="1" smtClean="0">
                <a:solidFill>
                  <a:schemeClr val="tx1"/>
                </a:solidFill>
                <a:latin typeface="+mn-lt"/>
                <a:ea typeface="+mn-ea"/>
                <a:cs typeface="+mn-cs"/>
              </a:rPr>
              <a:t>が合</a:t>
            </a:r>
            <a:r>
              <a:rPr kumimoji="1" lang="ja-JP" altLang="en-US" sz="1200" kern="1200" dirty="0" smtClean="0">
                <a:solidFill>
                  <a:schemeClr val="tx1"/>
                </a:solidFill>
                <a:latin typeface="+mn-lt"/>
                <a:ea typeface="+mn-ea"/>
                <a:cs typeface="+mn-cs"/>
              </a:rPr>
              <a:t>成されました。単結晶</a:t>
            </a:r>
            <a:r>
              <a:rPr kumimoji="1" lang="en-US" altLang="ja-JP" sz="1200" kern="1200" dirty="0" smtClean="0">
                <a:solidFill>
                  <a:schemeClr val="tx1"/>
                </a:solidFill>
                <a:latin typeface="+mn-lt"/>
                <a:ea typeface="+mn-ea"/>
                <a:cs typeface="+mn-cs"/>
              </a:rPr>
              <a:t>X</a:t>
            </a:r>
            <a:r>
              <a:rPr kumimoji="1" lang="ja-JP" altLang="en-US" sz="1200" kern="1200" dirty="0" smtClean="0">
                <a:solidFill>
                  <a:schemeClr val="tx1"/>
                </a:solidFill>
                <a:latin typeface="+mn-lt"/>
                <a:ea typeface="+mn-ea"/>
                <a:cs typeface="+mn-cs"/>
              </a:rPr>
              <a:t>線構造解析から</a:t>
            </a:r>
            <a:r>
              <a:rPr kumimoji="1" lang="en-US" altLang="ja-JP" sz="1200" kern="1200" dirty="0" smtClean="0">
                <a:solidFill>
                  <a:schemeClr val="tx1"/>
                </a:solidFill>
                <a:latin typeface="+mn-lt"/>
                <a:ea typeface="+mn-ea"/>
                <a:cs typeface="+mn-cs"/>
              </a:rPr>
              <a:t>1</a:t>
            </a:r>
            <a:r>
              <a:rPr kumimoji="1" lang="ja-JP" altLang="en-US" sz="1200" kern="1200" dirty="0" smtClean="0">
                <a:solidFill>
                  <a:schemeClr val="tx1"/>
                </a:solidFill>
                <a:latin typeface="+mn-lt"/>
                <a:ea typeface="+mn-ea"/>
                <a:cs typeface="+mn-cs"/>
              </a:rPr>
              <a:t>は平面構造をとっていることがわかりました。中央の</a:t>
            </a:r>
            <a:r>
              <a:rPr kumimoji="1" lang="en-US" altLang="ja-JP" sz="1200" kern="1200" dirty="0" smtClean="0">
                <a:solidFill>
                  <a:schemeClr val="tx1"/>
                </a:solidFill>
                <a:latin typeface="+mn-lt"/>
                <a:ea typeface="+mn-ea"/>
                <a:cs typeface="+mn-cs"/>
              </a:rPr>
              <a:t>COT</a:t>
            </a:r>
            <a:r>
              <a:rPr kumimoji="1" lang="ja-JP" altLang="en-US" sz="1200" kern="1200" dirty="0" smtClean="0">
                <a:solidFill>
                  <a:schemeClr val="tx1"/>
                </a:solidFill>
                <a:latin typeface="+mn-lt"/>
                <a:ea typeface="+mn-ea"/>
                <a:cs typeface="+mn-cs"/>
              </a:rPr>
              <a:t>環の</a:t>
            </a:r>
            <a:r>
              <a:rPr kumimoji="1" lang="en-US" altLang="ja-JP" sz="1200" kern="1200" dirty="0" smtClean="0">
                <a:solidFill>
                  <a:schemeClr val="tx1"/>
                </a:solidFill>
                <a:latin typeface="+mn-lt"/>
                <a:ea typeface="+mn-ea"/>
                <a:cs typeface="+mn-cs"/>
              </a:rPr>
              <a:t>NICS(0)</a:t>
            </a:r>
            <a:r>
              <a:rPr kumimoji="1" lang="ja-JP" altLang="en-US" sz="1200" kern="1200" dirty="0" smtClean="0">
                <a:solidFill>
                  <a:schemeClr val="tx1"/>
                </a:solidFill>
                <a:latin typeface="+mn-lt"/>
                <a:ea typeface="+mn-ea"/>
                <a:cs typeface="+mn-cs"/>
              </a:rPr>
              <a:t>値は</a:t>
            </a:r>
            <a:r>
              <a:rPr kumimoji="1" lang="en-US" altLang="ja-JP" sz="1200" kern="1200" dirty="0" smtClean="0">
                <a:solidFill>
                  <a:schemeClr val="tx1"/>
                </a:solidFill>
                <a:latin typeface="+mn-lt"/>
                <a:ea typeface="+mn-ea"/>
                <a:cs typeface="+mn-cs"/>
              </a:rPr>
              <a:t>+17.4</a:t>
            </a:r>
            <a:r>
              <a:rPr kumimoji="1" lang="ja-JP" altLang="en-US" sz="1200" kern="1200" dirty="0" smtClean="0">
                <a:solidFill>
                  <a:schemeClr val="tx1"/>
                </a:solidFill>
                <a:latin typeface="+mn-lt"/>
                <a:ea typeface="+mn-ea"/>
                <a:cs typeface="+mn-cs"/>
              </a:rPr>
              <a:t>であり、</a:t>
            </a:r>
            <a:r>
              <a:rPr kumimoji="1" lang="en-US" altLang="ja-JP" sz="1200" kern="1200" dirty="0" smtClean="0">
                <a:solidFill>
                  <a:schemeClr val="tx1"/>
                </a:solidFill>
                <a:latin typeface="+mn-lt"/>
                <a:ea typeface="+mn-ea"/>
                <a:cs typeface="+mn-cs"/>
              </a:rPr>
              <a:t>8</a:t>
            </a:r>
            <a:r>
              <a:rPr kumimoji="1" lang="ja-JP" altLang="en-US" sz="1200" kern="1200" dirty="0" smtClean="0">
                <a:solidFill>
                  <a:schemeClr val="tx1"/>
                </a:solidFill>
                <a:latin typeface="+mn-lt"/>
                <a:ea typeface="+mn-ea"/>
                <a:cs typeface="+mn-cs"/>
              </a:rPr>
              <a:t>個の</a:t>
            </a:r>
            <a:r>
              <a:rPr kumimoji="1" lang="en-US" altLang="ja-JP" sz="1200" kern="1200" dirty="0" smtClean="0">
                <a:solidFill>
                  <a:schemeClr val="tx1"/>
                </a:solidFill>
                <a:latin typeface="+mn-lt"/>
                <a:ea typeface="+mn-ea"/>
                <a:cs typeface="+mn-cs"/>
              </a:rPr>
              <a:t>p</a:t>
            </a:r>
            <a:r>
              <a:rPr kumimoji="1" lang="ja-JP" altLang="en-US" sz="1200" kern="1200" dirty="0" smtClean="0">
                <a:solidFill>
                  <a:schemeClr val="tx1"/>
                </a:solidFill>
                <a:latin typeface="+mn-lt"/>
                <a:ea typeface="+mn-ea"/>
                <a:cs typeface="+mn-cs"/>
              </a:rPr>
              <a:t>電子を有する</a:t>
            </a:r>
            <a:r>
              <a:rPr kumimoji="1" lang="en-US" altLang="ja-JP" sz="1200" kern="1200" dirty="0" smtClean="0">
                <a:solidFill>
                  <a:schemeClr val="tx1"/>
                </a:solidFill>
                <a:latin typeface="+mn-lt"/>
                <a:ea typeface="+mn-ea"/>
                <a:cs typeface="+mn-cs"/>
              </a:rPr>
              <a:t>COT</a:t>
            </a:r>
            <a:r>
              <a:rPr kumimoji="1" lang="ja-JP" altLang="en-US" sz="1200" kern="1200" dirty="0" smtClean="0">
                <a:solidFill>
                  <a:schemeClr val="tx1"/>
                </a:solidFill>
                <a:latin typeface="+mn-lt"/>
                <a:ea typeface="+mn-ea"/>
                <a:cs typeface="+mn-cs"/>
              </a:rPr>
              <a:t>の構造を平面に固定すると反芳香族性を示すことがわかりました。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Next,</a:t>
            </a:r>
            <a:r>
              <a:rPr kumimoji="1" lang="en-US" altLang="ja-JP" baseline="0" dirty="0" smtClean="0"/>
              <a:t> I’ll talk about </a:t>
            </a:r>
            <a:r>
              <a:rPr kumimoji="1" lang="en-US" altLang="ja-JP" baseline="0" dirty="0" err="1" smtClean="0"/>
              <a:t>biradical</a:t>
            </a:r>
            <a:r>
              <a:rPr kumimoji="1" lang="en-US" altLang="ja-JP" baseline="0" dirty="0" smtClean="0"/>
              <a:t> character. First, let’s think about the structure of ethylene. The structure of ethylene is normally drawn like this having a double bond and we call this a closed shell structure. </a:t>
            </a:r>
            <a:r>
              <a:rPr kumimoji="1" lang="en-US" altLang="ja-JP" dirty="0" smtClean="0"/>
              <a:t>We can also draw the another structure having two radicals</a:t>
            </a:r>
            <a:r>
              <a:rPr kumimoji="1" lang="en-US" altLang="ja-JP" baseline="0" dirty="0" smtClean="0"/>
              <a:t> </a:t>
            </a:r>
            <a:r>
              <a:rPr kumimoji="1" lang="en-US" altLang="ja-JP" dirty="0" smtClean="0"/>
              <a:t>like this </a:t>
            </a:r>
            <a:r>
              <a:rPr kumimoji="1" lang="en-US" altLang="ja-JP" baseline="0" dirty="0" smtClean="0"/>
              <a:t>and we call this an open shell structure. </a:t>
            </a:r>
            <a:r>
              <a:rPr kumimoji="1" lang="en-US" altLang="ja-JP" dirty="0" smtClean="0"/>
              <a:t>However, open shell structure is unfavorable</a:t>
            </a:r>
            <a:r>
              <a:rPr kumimoji="1" lang="en-US" altLang="ja-JP" baseline="0" dirty="0" smtClean="0"/>
              <a:t> because cleavage of double bond, in other words p bond, leads to loss of bonding energy. So, ethylene is drawn as a closed shell structure.</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Next, let’s think about o-</a:t>
            </a:r>
            <a:r>
              <a:rPr kumimoji="1" lang="en-US" altLang="ja-JP" baseline="0" dirty="0" err="1" smtClean="0"/>
              <a:t>quinodimethane</a:t>
            </a:r>
            <a:r>
              <a:rPr kumimoji="1" lang="en-US" altLang="ja-JP" baseline="0" dirty="0" smtClean="0"/>
              <a:t>. Closed shell structure of o-</a:t>
            </a:r>
            <a:r>
              <a:rPr kumimoji="1" lang="en-US" altLang="ja-JP" baseline="0" dirty="0" err="1" smtClean="0"/>
              <a:t>quinodimethane</a:t>
            </a:r>
            <a:r>
              <a:rPr kumimoji="1" lang="en-US" altLang="ja-JP" baseline="0" dirty="0" smtClean="0"/>
              <a:t> is drawn like this. We can also draw an open shell structure having two radicals like this. Cleavage of p-bonds leads to loss of bonding energy. However, the open shell structure is stabilized by the benzene ring which gives rise to a resonance energy. Therefore, the</a:t>
            </a:r>
            <a:r>
              <a:rPr kumimoji="1" lang="en-US" altLang="ja-JP" dirty="0" smtClean="0"/>
              <a:t> open shell structure contributes to the resonance hybrid.</a:t>
            </a:r>
            <a:r>
              <a:rPr kumimoji="1" lang="en-US" altLang="ja-JP" baseline="0" dirty="0" smtClean="0"/>
              <a:t> Compounds in which open shell structure contributes to the resonance hybrid like o-</a:t>
            </a:r>
            <a:r>
              <a:rPr kumimoji="1" lang="en-US" altLang="ja-JP" baseline="0" dirty="0" err="1" smtClean="0"/>
              <a:t>quinodimethane</a:t>
            </a:r>
            <a:r>
              <a:rPr kumimoji="1" lang="en-US" altLang="ja-JP" baseline="0" dirty="0" smtClean="0"/>
              <a:t> are called </a:t>
            </a:r>
            <a:r>
              <a:rPr kumimoji="1" lang="en-US" altLang="ja-JP" baseline="0" dirty="0" err="1" smtClean="0"/>
              <a:t>biradical</a:t>
            </a:r>
            <a:r>
              <a:rPr kumimoji="1" lang="en-US" altLang="ja-JP" baseline="0" dirty="0" smtClean="0"/>
              <a:t> species and they have </a:t>
            </a:r>
            <a:r>
              <a:rPr kumimoji="1" lang="en-US" altLang="ja-JP" baseline="0" dirty="0" err="1" smtClean="0"/>
              <a:t>diradical</a:t>
            </a:r>
            <a:r>
              <a:rPr kumimoji="1" lang="en-US" altLang="ja-JP" baseline="0" dirty="0" smtClean="0"/>
              <a:t> character.</a:t>
            </a:r>
            <a:r>
              <a:rPr kumimoji="1" lang="en-US" altLang="ja-JP" dirty="0" smtClean="0"/>
              <a:t> Compounds with </a:t>
            </a:r>
            <a:r>
              <a:rPr kumimoji="1" lang="en-US" altLang="ja-JP" dirty="0" err="1" smtClean="0"/>
              <a:t>biradical</a:t>
            </a:r>
            <a:r>
              <a:rPr kumimoji="1" lang="en-US" altLang="ja-JP" dirty="0" smtClean="0"/>
              <a:t> character</a:t>
            </a:r>
            <a:r>
              <a:rPr kumimoji="1" lang="en-US" altLang="ja-JP" baseline="0" dirty="0" smtClean="0"/>
              <a:t> are known to have high reactivity. For example, o-</a:t>
            </a:r>
            <a:r>
              <a:rPr kumimoji="1" lang="en-US" altLang="ja-JP" baseline="0" dirty="0" err="1" smtClean="0"/>
              <a:t>quinodimethane</a:t>
            </a:r>
            <a:r>
              <a:rPr kumimoji="1" lang="en-US" altLang="ja-JP" baseline="0" dirty="0" smtClean="0"/>
              <a:t> generated by thermal cleavage of a </a:t>
            </a:r>
            <a:r>
              <a:rPr kumimoji="1" lang="en-US" altLang="ja-JP" baseline="0" dirty="0" err="1" smtClean="0"/>
              <a:t>cyclobutane</a:t>
            </a:r>
            <a:r>
              <a:rPr kumimoji="1" lang="en-US" altLang="ja-JP" baseline="0" dirty="0" smtClean="0"/>
              <a:t> ring underwent formal [4+4] </a:t>
            </a:r>
            <a:r>
              <a:rPr kumimoji="1" lang="en-US" altLang="ja-JP" baseline="0" dirty="0" err="1" smtClean="0"/>
              <a:t>dimerization</a:t>
            </a:r>
            <a:r>
              <a:rPr kumimoji="1" lang="en-US" altLang="ja-JP" baseline="0" dirty="0" smtClean="0"/>
              <a:t> to form bonds between radicals and compound with eight ring in the center</a:t>
            </a:r>
            <a:r>
              <a:rPr kumimoji="1" lang="ja-JP" altLang="en-US" baseline="0" dirty="0" smtClean="0"/>
              <a:t> </a:t>
            </a:r>
            <a:r>
              <a:rPr kumimoji="1" lang="en-US" altLang="ja-JP" baseline="0" dirty="0" smtClean="0"/>
              <a:t>was</a:t>
            </a:r>
            <a:r>
              <a:rPr kumimoji="1" lang="ja-JP" altLang="en-US" baseline="0" dirty="0" smtClean="0"/>
              <a:t> </a:t>
            </a:r>
            <a:r>
              <a:rPr kumimoji="1" lang="en-US" altLang="ja-JP" baseline="0" dirty="0" smtClean="0"/>
              <a:t>obtained.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次に、ビラジカル性について説明します。例えば、エチレンの構造を書く場合、二重結合すなわち</a:t>
            </a:r>
            <a:r>
              <a:rPr kumimoji="1" lang="en-US" altLang="ja-JP" dirty="0" smtClean="0"/>
              <a:t>p</a:t>
            </a:r>
            <a:r>
              <a:rPr kumimoji="1" lang="ja-JP" altLang="en-US" dirty="0" smtClean="0"/>
              <a:t>結合を有している閉殻構造のほかに、二重結合が開裂しラジカルを</a:t>
            </a:r>
            <a:r>
              <a:rPr kumimoji="1" lang="en-US" altLang="ja-JP" dirty="0" smtClean="0"/>
              <a:t>2</a:t>
            </a:r>
            <a:r>
              <a:rPr kumimoji="1" lang="ja-JP" altLang="en-US" dirty="0" smtClean="0"/>
              <a:t>つ持つこのような開殻構造を書くことができます。しかし、</a:t>
            </a:r>
            <a:r>
              <a:rPr kumimoji="1" lang="en-US" altLang="ja-JP" dirty="0" smtClean="0"/>
              <a:t>p</a:t>
            </a:r>
            <a:r>
              <a:rPr kumimoji="1" lang="ja-JP" altLang="en-US" dirty="0" smtClean="0"/>
              <a:t>結合が開裂すると結合エネルギーが失われるため、エチレンには開殻構造の寄与はなく通常閉殻構造で表されます。次に、閉殻構造がこのように表される</a:t>
            </a:r>
            <a:r>
              <a:rPr kumimoji="1" lang="en-US" altLang="ja-JP" dirty="0" smtClean="0"/>
              <a:t>o-</a:t>
            </a:r>
            <a:r>
              <a:rPr kumimoji="1" lang="ja-JP" altLang="en-US" dirty="0" smtClean="0"/>
              <a:t>キノジメタンを考えます。エチレンの場合と同様に</a:t>
            </a:r>
            <a:r>
              <a:rPr kumimoji="1" lang="en-US" altLang="ja-JP" dirty="0" smtClean="0"/>
              <a:t>2</a:t>
            </a:r>
            <a:r>
              <a:rPr kumimoji="1" lang="ja-JP" altLang="en-US" dirty="0" err="1" smtClean="0"/>
              <a:t>つの</a:t>
            </a:r>
            <a:r>
              <a:rPr kumimoji="1" lang="ja-JP" altLang="en-US" dirty="0" smtClean="0"/>
              <a:t>ラジカルを持つ開殻構造を書くことができます。</a:t>
            </a:r>
            <a:r>
              <a:rPr kumimoji="1" lang="en-US" altLang="ja-JP" dirty="0" smtClean="0"/>
              <a:t>p</a:t>
            </a:r>
            <a:r>
              <a:rPr kumimoji="1" lang="ja-JP" altLang="en-US" dirty="0" smtClean="0"/>
              <a:t>結合が開裂した分エネルギーが失われますが、ベンゼン環が形成されることで安定化エネルギーを受けることができます。このため、</a:t>
            </a:r>
            <a:r>
              <a:rPr kumimoji="1" lang="en-US" altLang="ja-JP" dirty="0" smtClean="0"/>
              <a:t>o-</a:t>
            </a:r>
            <a:r>
              <a:rPr kumimoji="1" lang="ja-JP" altLang="en-US" dirty="0" smtClean="0"/>
              <a:t>キノジメタンは</a:t>
            </a:r>
            <a:r>
              <a:rPr kumimoji="1" lang="en-US" altLang="ja-JP" dirty="0" smtClean="0"/>
              <a:t>p</a:t>
            </a:r>
            <a:r>
              <a:rPr kumimoji="1" lang="ja-JP" altLang="en-US" dirty="0" smtClean="0"/>
              <a:t>結合の開裂によって失われるエネルギーをベンゼン環が形成されることによる共鳴安定化によって補うことができるため、共鳴に開殻構造が寄与します。このような、共鳴に開殻構造が寄与する分子をビラジカル性を有する分子と呼びます。このようなビラジカル性を持つ化合物はジラジカルとしての性質を持つため不安定で反応性が高いことが知られています。例えば熱反応でシクロブタン環を開裂することによって反応系中で</a:t>
            </a:r>
            <a:r>
              <a:rPr kumimoji="1" lang="en-US" altLang="ja-JP" dirty="0" smtClean="0"/>
              <a:t>o-</a:t>
            </a:r>
            <a:r>
              <a:rPr kumimoji="1" lang="ja-JP" altLang="en-US" dirty="0" smtClean="0"/>
              <a:t>キノジメタンを発生させるとラジカル間に結合が形成される形式的</a:t>
            </a:r>
            <a:r>
              <a:rPr kumimoji="1" lang="en-US" altLang="ja-JP" dirty="0" smtClean="0"/>
              <a:t>[4+4]</a:t>
            </a:r>
            <a:r>
              <a:rPr kumimoji="1" lang="ja-JP" altLang="en-US" dirty="0" smtClean="0"/>
              <a:t>二量化反応が起き、中央に</a:t>
            </a:r>
            <a:r>
              <a:rPr kumimoji="1" lang="en-US" altLang="ja-JP" dirty="0" smtClean="0"/>
              <a:t>8</a:t>
            </a:r>
            <a:r>
              <a:rPr kumimoji="1" lang="ja-JP" altLang="en-US" dirty="0" smtClean="0"/>
              <a:t>員環を持つ化合物が得られることが報告されています。</a:t>
            </a:r>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n-lt"/>
                <a:ea typeface="+mn-ea"/>
                <a:cs typeface="+mn-cs"/>
              </a:rPr>
              <a:t>In </a:t>
            </a:r>
            <a:r>
              <a:rPr kumimoji="1" lang="en-US" altLang="ja-JP" sz="1200" kern="1200" dirty="0" err="1" smtClean="0">
                <a:solidFill>
                  <a:schemeClr val="tx1"/>
                </a:solidFill>
                <a:latin typeface="+mn-lt"/>
                <a:ea typeface="+mn-ea"/>
                <a:cs typeface="+mn-cs"/>
              </a:rPr>
              <a:t>Tobe</a:t>
            </a:r>
            <a:r>
              <a:rPr kumimoji="1" lang="en-US" altLang="ja-JP" sz="1200" kern="1200" dirty="0" smtClean="0">
                <a:solidFill>
                  <a:schemeClr val="tx1"/>
                </a:solidFill>
                <a:latin typeface="+mn-lt"/>
                <a:ea typeface="+mn-ea"/>
                <a:cs typeface="+mn-cs"/>
              </a:rPr>
              <a:t> laboratory,</a:t>
            </a:r>
            <a:r>
              <a:rPr kumimoji="1" lang="en-US" altLang="ja-JP" sz="1200" kern="1200" baseline="0" dirty="0" smtClean="0">
                <a:solidFill>
                  <a:schemeClr val="tx1"/>
                </a:solidFill>
                <a:latin typeface="+mn-lt"/>
                <a:ea typeface="+mn-ea"/>
                <a:cs typeface="+mn-cs"/>
              </a:rPr>
              <a:t> </a:t>
            </a:r>
            <a:r>
              <a:rPr kumimoji="1" lang="en-US" altLang="ja-JP" sz="1200" kern="1200" baseline="0" dirty="0" err="1" smtClean="0">
                <a:solidFill>
                  <a:schemeClr val="tx1"/>
                </a:solidFill>
                <a:latin typeface="+mn-lt"/>
                <a:ea typeface="+mn-ea"/>
                <a:cs typeface="+mn-cs"/>
              </a:rPr>
              <a:t>dimerization</a:t>
            </a:r>
            <a:r>
              <a:rPr kumimoji="1" lang="en-US" altLang="ja-JP" sz="1200" kern="1200" baseline="0" dirty="0" smtClean="0">
                <a:solidFill>
                  <a:schemeClr val="tx1"/>
                </a:solidFill>
                <a:latin typeface="+mn-lt"/>
                <a:ea typeface="+mn-ea"/>
                <a:cs typeface="+mn-cs"/>
              </a:rPr>
              <a:t> of </a:t>
            </a:r>
            <a:r>
              <a:rPr kumimoji="1" lang="en-US" altLang="ja-JP" sz="1200" kern="1200" baseline="0" dirty="0" err="1" smtClean="0">
                <a:solidFill>
                  <a:schemeClr val="tx1"/>
                </a:solidFill>
                <a:latin typeface="+mn-lt"/>
                <a:ea typeface="+mn-ea"/>
                <a:cs typeface="+mn-cs"/>
              </a:rPr>
              <a:t>indenofluorene</a:t>
            </a:r>
            <a:r>
              <a:rPr kumimoji="1" lang="en-US" altLang="ja-JP" sz="1200" kern="1200" baseline="0" dirty="0" smtClean="0">
                <a:solidFill>
                  <a:schemeClr val="tx1"/>
                </a:solidFill>
                <a:latin typeface="+mn-lt"/>
                <a:ea typeface="+mn-ea"/>
                <a:cs typeface="+mn-cs"/>
              </a:rPr>
              <a:t> was undertaken. By treating potassium </a:t>
            </a:r>
            <a:r>
              <a:rPr kumimoji="1" lang="en-US" altLang="ja-JP" sz="1200" kern="1200" baseline="0" dirty="0" err="1" smtClean="0">
                <a:solidFill>
                  <a:schemeClr val="tx1"/>
                </a:solidFill>
                <a:latin typeface="+mn-lt"/>
                <a:ea typeface="+mn-ea"/>
                <a:cs typeface="+mn-cs"/>
              </a:rPr>
              <a:t>tert-butoxide</a:t>
            </a:r>
            <a:r>
              <a:rPr kumimoji="1" lang="en-US" altLang="ja-JP" sz="1200" kern="1200" baseline="0" dirty="0" smtClean="0">
                <a:solidFill>
                  <a:schemeClr val="tx1"/>
                </a:solidFill>
                <a:latin typeface="+mn-lt"/>
                <a:ea typeface="+mn-ea"/>
                <a:cs typeface="+mn-cs"/>
              </a:rPr>
              <a:t> to </a:t>
            </a:r>
            <a:r>
              <a:rPr kumimoji="1" lang="en-US" altLang="ja-JP" sz="1200" kern="1200" baseline="0" dirty="0" err="1" smtClean="0">
                <a:solidFill>
                  <a:schemeClr val="tx1"/>
                </a:solidFill>
                <a:latin typeface="+mn-lt"/>
                <a:ea typeface="+mn-ea"/>
                <a:cs typeface="+mn-cs"/>
              </a:rPr>
              <a:t>dibromodihydroindeno</a:t>
            </a:r>
            <a:r>
              <a:rPr kumimoji="1" lang="en-US" altLang="ja-JP" sz="1200" kern="1200" baseline="0" dirty="0" smtClean="0">
                <a:solidFill>
                  <a:schemeClr val="tx1"/>
                </a:solidFill>
                <a:latin typeface="+mn-lt"/>
                <a:ea typeface="+mn-ea"/>
                <a:cs typeface="+mn-cs"/>
              </a:rPr>
              <a:t>[2,1-a]</a:t>
            </a:r>
            <a:r>
              <a:rPr kumimoji="1" lang="en-US" altLang="ja-JP" sz="1200" kern="1200" baseline="0" dirty="0" err="1" smtClean="0">
                <a:solidFill>
                  <a:schemeClr val="tx1"/>
                </a:solidFill>
                <a:latin typeface="+mn-lt"/>
                <a:ea typeface="+mn-ea"/>
                <a:cs typeface="+mn-cs"/>
              </a:rPr>
              <a:t>fluorene</a:t>
            </a:r>
            <a:r>
              <a:rPr kumimoji="1" lang="en-US" altLang="ja-JP" sz="1200" kern="1200" baseline="0" dirty="0" smtClean="0">
                <a:solidFill>
                  <a:schemeClr val="tx1"/>
                </a:solidFill>
                <a:latin typeface="+mn-lt"/>
                <a:ea typeface="+mn-ea"/>
                <a:cs typeface="+mn-cs"/>
              </a:rPr>
              <a:t> 2, </a:t>
            </a:r>
            <a:r>
              <a:rPr kumimoji="1" lang="en-US" altLang="ja-JP" sz="1200" kern="1200" baseline="0" dirty="0" err="1" smtClean="0">
                <a:solidFill>
                  <a:schemeClr val="tx1"/>
                </a:solidFill>
                <a:latin typeface="+mn-lt"/>
                <a:ea typeface="+mn-ea"/>
                <a:cs typeface="+mn-cs"/>
              </a:rPr>
              <a:t>dimer</a:t>
            </a:r>
            <a:r>
              <a:rPr kumimoji="1" lang="en-US" altLang="ja-JP" sz="1200" kern="1200" baseline="0" dirty="0" smtClean="0">
                <a:solidFill>
                  <a:schemeClr val="tx1"/>
                </a:solidFill>
                <a:latin typeface="+mn-lt"/>
                <a:ea typeface="+mn-ea"/>
                <a:cs typeface="+mn-cs"/>
              </a:rPr>
              <a:t> 5 was obtained in 34% yield. A plausible reaction mechanism is shown here. 1,4-elimination of hydrogen bromide from 2 gives </a:t>
            </a:r>
            <a:r>
              <a:rPr kumimoji="1" lang="en-US" altLang="ja-JP" sz="1200" kern="1200" baseline="0" dirty="0" err="1" smtClean="0">
                <a:solidFill>
                  <a:schemeClr val="tx1"/>
                </a:solidFill>
                <a:latin typeface="+mn-lt"/>
                <a:ea typeface="+mn-ea"/>
                <a:cs typeface="+mn-cs"/>
              </a:rPr>
              <a:t>bromoindeno</a:t>
            </a:r>
            <a:r>
              <a:rPr kumimoji="1" lang="en-US" altLang="ja-JP" sz="1200" kern="1200" baseline="0" dirty="0" smtClean="0">
                <a:solidFill>
                  <a:schemeClr val="tx1"/>
                </a:solidFill>
                <a:latin typeface="+mn-lt"/>
                <a:ea typeface="+mn-ea"/>
                <a:cs typeface="+mn-cs"/>
              </a:rPr>
              <a:t>[2,1-a]</a:t>
            </a:r>
            <a:r>
              <a:rPr kumimoji="1" lang="en-US" altLang="ja-JP" sz="1200" kern="1200" baseline="0" dirty="0" err="1" smtClean="0">
                <a:solidFill>
                  <a:schemeClr val="tx1"/>
                </a:solidFill>
                <a:latin typeface="+mn-lt"/>
                <a:ea typeface="+mn-ea"/>
                <a:cs typeface="+mn-cs"/>
              </a:rPr>
              <a:t>fluorene</a:t>
            </a:r>
            <a:r>
              <a:rPr kumimoji="1" lang="en-US" altLang="ja-JP" sz="1200" kern="1200" baseline="0" dirty="0" smtClean="0">
                <a:solidFill>
                  <a:schemeClr val="tx1"/>
                </a:solidFill>
                <a:latin typeface="+mn-lt"/>
                <a:ea typeface="+mn-ea"/>
                <a:cs typeface="+mn-cs"/>
              </a:rPr>
              <a:t> 3 which has o-</a:t>
            </a:r>
            <a:r>
              <a:rPr kumimoji="1" lang="en-US" altLang="ja-JP" sz="1200" kern="1200" baseline="0" dirty="0" err="1" smtClean="0">
                <a:solidFill>
                  <a:schemeClr val="tx1"/>
                </a:solidFill>
                <a:latin typeface="+mn-lt"/>
                <a:ea typeface="+mn-ea"/>
                <a:cs typeface="+mn-cs"/>
              </a:rPr>
              <a:t>quinodimethane</a:t>
            </a:r>
            <a:r>
              <a:rPr kumimoji="1" lang="en-US" altLang="ja-JP" sz="1200" kern="1200" baseline="0" dirty="0" smtClean="0">
                <a:solidFill>
                  <a:schemeClr val="tx1"/>
                </a:solidFill>
                <a:latin typeface="+mn-lt"/>
                <a:ea typeface="+mn-ea"/>
                <a:cs typeface="+mn-cs"/>
              </a:rPr>
              <a:t> structure. [4+4] </a:t>
            </a:r>
            <a:r>
              <a:rPr kumimoji="1" lang="en-US" altLang="ja-JP" sz="1200" kern="1200" baseline="0" dirty="0" err="1" smtClean="0">
                <a:solidFill>
                  <a:schemeClr val="tx1"/>
                </a:solidFill>
                <a:latin typeface="+mn-lt"/>
                <a:ea typeface="+mn-ea"/>
                <a:cs typeface="+mn-cs"/>
              </a:rPr>
              <a:t>dimerization</a:t>
            </a:r>
            <a:r>
              <a:rPr kumimoji="1" lang="en-US" altLang="ja-JP" sz="1200" kern="1200" baseline="0" dirty="0" smtClean="0">
                <a:solidFill>
                  <a:schemeClr val="tx1"/>
                </a:solidFill>
                <a:latin typeface="+mn-lt"/>
                <a:ea typeface="+mn-ea"/>
                <a:cs typeface="+mn-cs"/>
              </a:rPr>
              <a:t> of 3 gives 4 and subsequent elimination of two molecules of hydrogen bromide gives </a:t>
            </a:r>
            <a:r>
              <a:rPr kumimoji="1" lang="en-US" altLang="ja-JP" sz="1200" kern="1200" baseline="0" dirty="0" err="1" smtClean="0">
                <a:solidFill>
                  <a:schemeClr val="tx1"/>
                </a:solidFill>
                <a:latin typeface="+mn-lt"/>
                <a:ea typeface="+mn-ea"/>
                <a:cs typeface="+mn-cs"/>
              </a:rPr>
              <a:t>dimer</a:t>
            </a:r>
            <a:r>
              <a:rPr kumimoji="1" lang="en-US" altLang="ja-JP" sz="1200" kern="1200" baseline="0" dirty="0" smtClean="0">
                <a:solidFill>
                  <a:schemeClr val="tx1"/>
                </a:solidFill>
                <a:latin typeface="+mn-lt"/>
                <a:ea typeface="+mn-ea"/>
                <a:cs typeface="+mn-cs"/>
              </a:rPr>
              <a:t> 5. In this reaction, </a:t>
            </a:r>
            <a:r>
              <a:rPr kumimoji="1" lang="en-US" altLang="ja-JP" sz="1200" kern="1200" baseline="0" dirty="0" err="1" smtClean="0">
                <a:solidFill>
                  <a:schemeClr val="tx1"/>
                </a:solidFill>
                <a:latin typeface="+mn-lt"/>
                <a:ea typeface="+mn-ea"/>
                <a:cs typeface="+mn-cs"/>
              </a:rPr>
              <a:t>dimerization</a:t>
            </a:r>
            <a:r>
              <a:rPr kumimoji="1" lang="en-US" altLang="ja-JP" sz="1200" kern="1200" baseline="0" dirty="0" smtClean="0">
                <a:solidFill>
                  <a:schemeClr val="tx1"/>
                </a:solidFill>
                <a:latin typeface="+mn-lt"/>
                <a:ea typeface="+mn-ea"/>
                <a:cs typeface="+mn-cs"/>
              </a:rPr>
              <a:t> and formation of COT ring took</a:t>
            </a:r>
            <a:r>
              <a:rPr kumimoji="1" lang="ja-JP" altLang="en-US" sz="1200" kern="1200" baseline="0" dirty="0" smtClean="0">
                <a:solidFill>
                  <a:schemeClr val="tx1"/>
                </a:solidFill>
                <a:latin typeface="+mn-lt"/>
                <a:ea typeface="+mn-ea"/>
                <a:cs typeface="+mn-cs"/>
              </a:rPr>
              <a:t> </a:t>
            </a:r>
            <a:r>
              <a:rPr kumimoji="1" lang="en-US" altLang="ja-JP" sz="1200" kern="1200" baseline="0" dirty="0" smtClean="0">
                <a:solidFill>
                  <a:schemeClr val="tx1"/>
                </a:solidFill>
                <a:latin typeface="+mn-lt"/>
                <a:ea typeface="+mn-ea"/>
                <a:cs typeface="+mn-cs"/>
              </a:rPr>
              <a:t>place</a:t>
            </a:r>
            <a:r>
              <a:rPr kumimoji="1" lang="ja-JP" altLang="en-US" sz="1200" kern="1200" baseline="0" dirty="0" smtClean="0">
                <a:solidFill>
                  <a:schemeClr val="tx1"/>
                </a:solidFill>
                <a:latin typeface="+mn-lt"/>
                <a:ea typeface="+mn-ea"/>
                <a:cs typeface="+mn-cs"/>
              </a:rPr>
              <a:t> </a:t>
            </a:r>
            <a:r>
              <a:rPr kumimoji="1" lang="en-US" altLang="ja-JP" sz="1200" kern="1200" baseline="0" dirty="0" smtClean="0">
                <a:solidFill>
                  <a:schemeClr val="tx1"/>
                </a:solidFill>
                <a:latin typeface="+mn-lt"/>
                <a:ea typeface="+mn-ea"/>
                <a:cs typeface="+mn-cs"/>
              </a:rPr>
              <a:t>in one operation. By the way, by using this </a:t>
            </a:r>
            <a:r>
              <a:rPr kumimoji="1" lang="en-US" altLang="ja-JP" sz="1200" kern="1200" baseline="0" dirty="0" err="1" smtClean="0">
                <a:solidFill>
                  <a:schemeClr val="tx1"/>
                </a:solidFill>
                <a:latin typeface="+mn-lt"/>
                <a:ea typeface="+mn-ea"/>
                <a:cs typeface="+mn-cs"/>
              </a:rPr>
              <a:t>dimerization</a:t>
            </a:r>
            <a:r>
              <a:rPr kumimoji="1" lang="en-US" altLang="ja-JP" sz="1200" kern="1200" baseline="0" dirty="0" smtClean="0">
                <a:solidFill>
                  <a:schemeClr val="tx1"/>
                </a:solidFill>
                <a:latin typeface="+mn-lt"/>
                <a:ea typeface="+mn-ea"/>
                <a:cs typeface="+mn-cs"/>
              </a:rPr>
              <a:t> reaction of </a:t>
            </a:r>
            <a:r>
              <a:rPr kumimoji="1" lang="en-US" altLang="ja-JP" sz="1200" kern="1200" baseline="0" dirty="0" err="1" smtClean="0">
                <a:solidFill>
                  <a:schemeClr val="tx1"/>
                </a:solidFill>
                <a:latin typeface="+mn-lt"/>
                <a:ea typeface="+mn-ea"/>
                <a:cs typeface="+mn-cs"/>
              </a:rPr>
              <a:t>indenofluorene</a:t>
            </a:r>
            <a:r>
              <a:rPr kumimoji="1" lang="en-US" altLang="ja-JP" sz="1200" kern="1200" baseline="0" dirty="0" smtClean="0">
                <a:solidFill>
                  <a:schemeClr val="tx1"/>
                </a:solidFill>
                <a:latin typeface="+mn-lt"/>
                <a:ea typeface="+mn-ea"/>
                <a:cs typeface="+mn-cs"/>
              </a:rPr>
              <a:t> derivatives, more p conjugated system having COT ring can be synthesized. So, </a:t>
            </a:r>
            <a:r>
              <a:rPr kumimoji="1" lang="en-US" altLang="ja-JP" sz="1200" kern="1200" baseline="0" dirty="0" err="1" smtClean="0">
                <a:solidFill>
                  <a:schemeClr val="tx1"/>
                </a:solidFill>
                <a:latin typeface="+mn-lt"/>
                <a:ea typeface="+mn-ea"/>
                <a:cs typeface="+mn-cs"/>
              </a:rPr>
              <a:t>dimerization</a:t>
            </a:r>
            <a:r>
              <a:rPr kumimoji="1" lang="en-US" altLang="ja-JP" sz="1200" kern="1200" baseline="0" dirty="0" smtClean="0">
                <a:solidFill>
                  <a:schemeClr val="tx1"/>
                </a:solidFill>
                <a:latin typeface="+mn-lt"/>
                <a:ea typeface="+mn-ea"/>
                <a:cs typeface="+mn-cs"/>
              </a:rPr>
              <a:t> of </a:t>
            </a:r>
            <a:r>
              <a:rPr kumimoji="1" lang="en-US" altLang="ja-JP" sz="1200" kern="1200" baseline="0" dirty="0" err="1" smtClean="0">
                <a:solidFill>
                  <a:schemeClr val="tx1"/>
                </a:solidFill>
                <a:latin typeface="+mn-lt"/>
                <a:ea typeface="+mn-ea"/>
                <a:cs typeface="+mn-cs"/>
              </a:rPr>
              <a:t>indenofluorene</a:t>
            </a:r>
            <a:r>
              <a:rPr kumimoji="1" lang="en-US" altLang="ja-JP" sz="1200" kern="1200" baseline="0" dirty="0" smtClean="0">
                <a:solidFill>
                  <a:schemeClr val="tx1"/>
                </a:solidFill>
                <a:latin typeface="+mn-lt"/>
                <a:ea typeface="+mn-ea"/>
                <a:cs typeface="+mn-cs"/>
              </a:rPr>
              <a:t> may provide a new synthetic method of COT congeners.</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次に、当研究室で行われたインデノフルオレンを利用した二量化反応について説明します。このようなジブロモジヒドロインデノ</a:t>
            </a:r>
            <a:r>
              <a:rPr kumimoji="1" lang="en-US" altLang="ja-JP" sz="1200" kern="1200" dirty="0" smtClean="0">
                <a:solidFill>
                  <a:schemeClr val="tx1"/>
                </a:solidFill>
                <a:latin typeface="+mn-lt"/>
                <a:ea typeface="+mn-ea"/>
                <a:cs typeface="+mn-cs"/>
              </a:rPr>
              <a:t>[2,1-a]</a:t>
            </a:r>
            <a:r>
              <a:rPr kumimoji="1" lang="ja-JP" altLang="en-US" sz="1200" kern="1200" dirty="0" smtClean="0">
                <a:solidFill>
                  <a:schemeClr val="tx1"/>
                </a:solidFill>
                <a:latin typeface="+mn-lt"/>
                <a:ea typeface="+mn-ea"/>
                <a:cs typeface="+mn-cs"/>
              </a:rPr>
              <a:t>フルオレン</a:t>
            </a:r>
            <a:r>
              <a:rPr kumimoji="1" lang="en-US" altLang="ja-JP" sz="1200" kern="1200" dirty="0" smtClean="0">
                <a:solidFill>
                  <a:schemeClr val="tx1"/>
                </a:solidFill>
                <a:latin typeface="+mn-lt"/>
                <a:ea typeface="+mn-ea"/>
                <a:cs typeface="+mn-cs"/>
              </a:rPr>
              <a:t>2</a:t>
            </a:r>
            <a:r>
              <a:rPr kumimoji="1" lang="ja-JP" altLang="ja-JP" sz="1200" kern="1200" dirty="0" smtClean="0">
                <a:solidFill>
                  <a:schemeClr val="tx1"/>
                </a:solidFill>
                <a:latin typeface="+mn-lt"/>
                <a:ea typeface="+mn-ea"/>
                <a:cs typeface="+mn-cs"/>
              </a:rPr>
              <a:t>に</a:t>
            </a:r>
            <a:r>
              <a:rPr kumimoji="1" lang="ja-JP" altLang="en-US" sz="1200" kern="1200" dirty="0" smtClean="0">
                <a:solidFill>
                  <a:schemeClr val="tx1"/>
                </a:solidFill>
                <a:latin typeface="+mn-lt"/>
                <a:ea typeface="+mn-ea"/>
                <a:cs typeface="+mn-cs"/>
              </a:rPr>
              <a:t>対して塩基として</a:t>
            </a:r>
            <a:r>
              <a:rPr kumimoji="1" lang="en-US" altLang="ja-JP" sz="1200" kern="1200" dirty="0" smtClean="0">
                <a:solidFill>
                  <a:schemeClr val="tx1"/>
                </a:solidFill>
                <a:latin typeface="+mn-lt"/>
                <a:ea typeface="+mn-ea"/>
                <a:cs typeface="+mn-cs"/>
              </a:rPr>
              <a:t>t-</a:t>
            </a:r>
            <a:r>
              <a:rPr kumimoji="1" lang="en-US" altLang="ja-JP" sz="1200" kern="1200" dirty="0" err="1" smtClean="0">
                <a:solidFill>
                  <a:schemeClr val="tx1"/>
                </a:solidFill>
                <a:latin typeface="+mn-lt"/>
                <a:ea typeface="+mn-ea"/>
                <a:cs typeface="+mn-cs"/>
              </a:rPr>
              <a:t>BuOK</a:t>
            </a:r>
            <a:r>
              <a:rPr kumimoji="1" lang="ja-JP" altLang="en-US" sz="1200" kern="1200" dirty="0" smtClean="0">
                <a:solidFill>
                  <a:schemeClr val="tx1"/>
                </a:solidFill>
                <a:latin typeface="+mn-lt"/>
                <a:ea typeface="+mn-ea"/>
                <a:cs typeface="+mn-cs"/>
              </a:rPr>
              <a:t>を</a:t>
            </a:r>
            <a:r>
              <a:rPr kumimoji="1" lang="ja-JP" altLang="ja-JP" sz="1200" kern="1200" dirty="0" smtClean="0">
                <a:solidFill>
                  <a:schemeClr val="tx1"/>
                </a:solidFill>
                <a:latin typeface="+mn-lt"/>
                <a:ea typeface="+mn-ea"/>
                <a:cs typeface="+mn-cs"/>
              </a:rPr>
              <a:t>作用</a:t>
            </a:r>
            <a:r>
              <a:rPr kumimoji="1" lang="ja-JP" altLang="en-US" sz="1200" kern="1200" dirty="0" smtClean="0">
                <a:solidFill>
                  <a:schemeClr val="tx1"/>
                </a:solidFill>
                <a:latin typeface="+mn-lt"/>
                <a:ea typeface="+mn-ea"/>
                <a:cs typeface="+mn-cs"/>
              </a:rPr>
              <a:t>させたところ、中央に</a:t>
            </a:r>
            <a:r>
              <a:rPr kumimoji="1" lang="en-US" altLang="ja-JP" sz="1200" kern="1200" dirty="0" smtClean="0">
                <a:solidFill>
                  <a:schemeClr val="tx1"/>
                </a:solidFill>
                <a:latin typeface="+mn-lt"/>
                <a:ea typeface="+mn-ea"/>
                <a:cs typeface="+mn-cs"/>
              </a:rPr>
              <a:t>COT</a:t>
            </a:r>
            <a:r>
              <a:rPr kumimoji="1" lang="ja-JP" altLang="en-US" sz="1200" kern="1200" dirty="0" smtClean="0">
                <a:solidFill>
                  <a:schemeClr val="tx1"/>
                </a:solidFill>
                <a:latin typeface="+mn-lt"/>
                <a:ea typeface="+mn-ea"/>
                <a:cs typeface="+mn-cs"/>
              </a:rPr>
              <a:t>環を持つこのような二量体</a:t>
            </a:r>
            <a:r>
              <a:rPr kumimoji="1" lang="en-US" altLang="ja-JP" sz="1200" kern="1200" dirty="0" smtClean="0">
                <a:solidFill>
                  <a:schemeClr val="tx1"/>
                </a:solidFill>
                <a:latin typeface="+mn-lt"/>
                <a:ea typeface="+mn-ea"/>
                <a:cs typeface="+mn-cs"/>
              </a:rPr>
              <a:t>5</a:t>
            </a:r>
            <a:r>
              <a:rPr kumimoji="1" lang="ja-JP" altLang="en-US" sz="1200" kern="1200" dirty="0" smtClean="0">
                <a:solidFill>
                  <a:schemeClr val="tx1"/>
                </a:solidFill>
                <a:latin typeface="+mn-lt"/>
                <a:ea typeface="+mn-ea"/>
                <a:cs typeface="+mn-cs"/>
              </a:rPr>
              <a:t>が得られました。これは、</a:t>
            </a:r>
            <a:r>
              <a:rPr kumimoji="1" lang="en-US" altLang="ja-JP" sz="1200" kern="1200" dirty="0" smtClean="0">
                <a:solidFill>
                  <a:schemeClr val="tx1"/>
                </a:solidFill>
                <a:latin typeface="+mn-lt"/>
                <a:ea typeface="+mn-ea"/>
                <a:cs typeface="+mn-cs"/>
              </a:rPr>
              <a:t>2</a:t>
            </a:r>
            <a:r>
              <a:rPr kumimoji="1" lang="ja-JP" altLang="en-US" sz="1200" kern="1200" dirty="0" smtClean="0">
                <a:solidFill>
                  <a:schemeClr val="tx1"/>
                </a:solidFill>
                <a:latin typeface="+mn-lt"/>
                <a:ea typeface="+mn-ea"/>
                <a:cs typeface="+mn-cs"/>
              </a:rPr>
              <a:t>に対して塩基を作用させると</a:t>
            </a:r>
            <a:r>
              <a:rPr kumimoji="1" lang="en-US" altLang="ja-JP" sz="1200" kern="1200" dirty="0" smtClean="0">
                <a:solidFill>
                  <a:schemeClr val="tx1"/>
                </a:solidFill>
                <a:latin typeface="+mn-lt"/>
                <a:ea typeface="+mn-ea"/>
                <a:cs typeface="+mn-cs"/>
              </a:rPr>
              <a:t>1,4-</a:t>
            </a:r>
            <a:r>
              <a:rPr kumimoji="1" lang="ja-JP" altLang="en-US" sz="1200" kern="1200" dirty="0" smtClean="0">
                <a:solidFill>
                  <a:schemeClr val="tx1"/>
                </a:solidFill>
                <a:latin typeface="+mn-lt"/>
                <a:ea typeface="+mn-ea"/>
                <a:cs typeface="+mn-cs"/>
              </a:rPr>
              <a:t>脱臭化水素反応によって</a:t>
            </a:r>
            <a:r>
              <a:rPr kumimoji="1" lang="en-US" altLang="ja-JP" sz="1200" i="1" kern="1200" dirty="0" smtClean="0">
                <a:solidFill>
                  <a:schemeClr val="tx1"/>
                </a:solidFill>
                <a:latin typeface="+mn-lt"/>
                <a:ea typeface="+mn-ea"/>
                <a:cs typeface="+mn-cs"/>
              </a:rPr>
              <a:t>o</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キノジメタン骨格を持つブロモインデノフルオレン</a:t>
            </a:r>
            <a:r>
              <a:rPr kumimoji="1" lang="ja-JP" altLang="en-US" sz="1200" kern="1200" dirty="0" smtClean="0">
                <a:solidFill>
                  <a:schemeClr val="tx1"/>
                </a:solidFill>
                <a:latin typeface="+mn-lt"/>
                <a:ea typeface="+mn-ea"/>
                <a:cs typeface="+mn-cs"/>
              </a:rPr>
              <a:t>が発生し</a:t>
            </a:r>
            <a:r>
              <a:rPr kumimoji="1" lang="ja-JP" altLang="ja-JP"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[4+4]</a:t>
            </a:r>
            <a:r>
              <a:rPr kumimoji="1" lang="ja-JP" altLang="en-US" sz="1200" kern="1200" dirty="0" smtClean="0">
                <a:solidFill>
                  <a:schemeClr val="tx1"/>
                </a:solidFill>
                <a:latin typeface="+mn-lt"/>
                <a:ea typeface="+mn-ea"/>
                <a:cs typeface="+mn-cs"/>
              </a:rPr>
              <a:t>二量化反応によってこのような二量体が得られた後、さらに</a:t>
            </a:r>
            <a:r>
              <a:rPr kumimoji="1" lang="ja-JP" altLang="ja-JP" sz="1200" kern="1200" dirty="0" smtClean="0">
                <a:solidFill>
                  <a:schemeClr val="tx1"/>
                </a:solidFill>
                <a:latin typeface="+mn-lt"/>
                <a:ea typeface="+mn-ea"/>
                <a:cs typeface="+mn-cs"/>
              </a:rPr>
              <a:t>脱</a:t>
            </a:r>
            <a:r>
              <a:rPr kumimoji="1" lang="ja-JP" altLang="en-US" sz="1200" kern="1200" dirty="0" smtClean="0">
                <a:solidFill>
                  <a:schemeClr val="tx1"/>
                </a:solidFill>
                <a:latin typeface="+mn-lt"/>
                <a:ea typeface="+mn-ea"/>
                <a:cs typeface="+mn-cs"/>
              </a:rPr>
              <a:t>臭化水素反応が起きることで</a:t>
            </a:r>
            <a:r>
              <a:rPr kumimoji="1" lang="en-US" altLang="ja-JP" sz="1200" kern="1200" dirty="0" smtClean="0">
                <a:solidFill>
                  <a:schemeClr val="tx1"/>
                </a:solidFill>
                <a:latin typeface="+mn-lt"/>
                <a:ea typeface="+mn-ea"/>
                <a:cs typeface="+mn-cs"/>
              </a:rPr>
              <a:t>COT</a:t>
            </a:r>
            <a:r>
              <a:rPr kumimoji="1" lang="ja-JP" altLang="en-US" sz="1200" kern="1200" dirty="0" smtClean="0">
                <a:solidFill>
                  <a:schemeClr val="tx1"/>
                </a:solidFill>
                <a:latin typeface="+mn-lt"/>
                <a:ea typeface="+mn-ea"/>
                <a:cs typeface="+mn-cs"/>
              </a:rPr>
              <a:t>環が形成され二量体</a:t>
            </a:r>
            <a:r>
              <a:rPr kumimoji="1" lang="en-US" altLang="ja-JP" sz="1200" kern="1200" dirty="0" smtClean="0">
                <a:solidFill>
                  <a:schemeClr val="tx1"/>
                </a:solidFill>
                <a:latin typeface="+mn-lt"/>
                <a:ea typeface="+mn-ea"/>
                <a:cs typeface="+mn-cs"/>
              </a:rPr>
              <a:t>5</a:t>
            </a:r>
            <a:r>
              <a:rPr kumimoji="1" lang="ja-JP" altLang="en-US" sz="1200" kern="1200" dirty="0" smtClean="0">
                <a:solidFill>
                  <a:schemeClr val="tx1"/>
                </a:solidFill>
                <a:latin typeface="+mn-lt"/>
                <a:ea typeface="+mn-ea"/>
                <a:cs typeface="+mn-cs"/>
              </a:rPr>
              <a:t>が得られたと考えられます。本反応は、二量化と</a:t>
            </a:r>
            <a:r>
              <a:rPr kumimoji="1" lang="en-US" altLang="ja-JP" sz="1200" kern="1200" dirty="0" smtClean="0">
                <a:solidFill>
                  <a:schemeClr val="tx1"/>
                </a:solidFill>
                <a:latin typeface="+mn-lt"/>
                <a:ea typeface="+mn-ea"/>
                <a:cs typeface="+mn-cs"/>
              </a:rPr>
              <a:t>COT</a:t>
            </a:r>
            <a:r>
              <a:rPr kumimoji="1" lang="ja-JP" altLang="en-US" sz="1200" kern="1200" dirty="0" smtClean="0">
                <a:solidFill>
                  <a:schemeClr val="tx1"/>
                </a:solidFill>
                <a:latin typeface="+mn-lt"/>
                <a:ea typeface="+mn-ea"/>
                <a:cs typeface="+mn-cs"/>
              </a:rPr>
              <a:t>環の形成が</a:t>
            </a:r>
            <a:r>
              <a:rPr kumimoji="1" lang="en-US" altLang="ja-JP" sz="1200" kern="1200" dirty="0" smtClean="0">
                <a:solidFill>
                  <a:schemeClr val="tx1"/>
                </a:solidFill>
                <a:latin typeface="+mn-lt"/>
                <a:ea typeface="+mn-ea"/>
                <a:cs typeface="+mn-cs"/>
              </a:rPr>
              <a:t>1</a:t>
            </a:r>
            <a:r>
              <a:rPr kumimoji="1" lang="ja-JP" altLang="en-US" sz="1200" kern="1200" dirty="0" smtClean="0">
                <a:solidFill>
                  <a:schemeClr val="tx1"/>
                </a:solidFill>
                <a:latin typeface="+mn-lt"/>
                <a:ea typeface="+mn-ea"/>
                <a:cs typeface="+mn-cs"/>
              </a:rPr>
              <a:t>回の操作で起きます。ところで、このようなインデノフルオレン誘導体の二量化を用いることでより</a:t>
            </a:r>
            <a:r>
              <a:rPr kumimoji="1" lang="en-US" altLang="ja-JP" sz="1200" kern="1200" dirty="0" smtClean="0">
                <a:solidFill>
                  <a:schemeClr val="tx1"/>
                </a:solidFill>
                <a:latin typeface="+mn-lt"/>
                <a:ea typeface="+mn-ea"/>
                <a:cs typeface="+mn-cs"/>
              </a:rPr>
              <a:t>p</a:t>
            </a:r>
            <a:r>
              <a:rPr kumimoji="1" lang="ja-JP" altLang="en-US" sz="1200" kern="1200" dirty="0" smtClean="0">
                <a:solidFill>
                  <a:schemeClr val="tx1"/>
                </a:solidFill>
                <a:latin typeface="+mn-lt"/>
                <a:ea typeface="+mn-ea"/>
                <a:cs typeface="+mn-cs"/>
              </a:rPr>
              <a:t>共役系が拡張した</a:t>
            </a:r>
            <a:r>
              <a:rPr kumimoji="1" lang="en-US" altLang="ja-JP" sz="1200" kern="1200" dirty="0" smtClean="0">
                <a:solidFill>
                  <a:schemeClr val="tx1"/>
                </a:solidFill>
                <a:latin typeface="+mn-lt"/>
                <a:ea typeface="+mn-ea"/>
                <a:cs typeface="+mn-cs"/>
              </a:rPr>
              <a:t>COT</a:t>
            </a:r>
            <a:r>
              <a:rPr kumimoji="1" lang="ja-JP" altLang="en-US" sz="1200" kern="1200" dirty="0" smtClean="0">
                <a:solidFill>
                  <a:schemeClr val="tx1"/>
                </a:solidFill>
                <a:latin typeface="+mn-lt"/>
                <a:ea typeface="+mn-ea"/>
                <a:cs typeface="+mn-cs"/>
              </a:rPr>
              <a:t>類縁体を合成することができると考えられます。このため、このようなインデノフルオレン骨格を用いた</a:t>
            </a:r>
            <a:r>
              <a:rPr kumimoji="1" lang="en-US" altLang="ja-JP" sz="1200" kern="1200" dirty="0" smtClean="0">
                <a:solidFill>
                  <a:schemeClr val="tx1"/>
                </a:solidFill>
                <a:latin typeface="+mn-lt"/>
                <a:ea typeface="+mn-ea"/>
                <a:cs typeface="+mn-cs"/>
              </a:rPr>
              <a:t>[4+4]</a:t>
            </a:r>
            <a:r>
              <a:rPr kumimoji="1" lang="ja-JP" altLang="en-US" sz="1200" kern="1200" dirty="0" smtClean="0">
                <a:solidFill>
                  <a:schemeClr val="tx1"/>
                </a:solidFill>
                <a:latin typeface="+mn-lt"/>
                <a:ea typeface="+mn-ea"/>
                <a:cs typeface="+mn-cs"/>
              </a:rPr>
              <a:t>二量化反応は新たな</a:t>
            </a:r>
            <a:r>
              <a:rPr kumimoji="1" lang="en-US" altLang="ja-JP" sz="1200" kern="1200" dirty="0" smtClean="0">
                <a:solidFill>
                  <a:schemeClr val="tx1"/>
                </a:solidFill>
                <a:latin typeface="+mn-lt"/>
                <a:ea typeface="+mn-ea"/>
                <a:cs typeface="+mn-cs"/>
              </a:rPr>
              <a:t>COT</a:t>
            </a:r>
            <a:r>
              <a:rPr kumimoji="1" lang="ja-JP" altLang="en-US" sz="1200" kern="1200" dirty="0" smtClean="0">
                <a:solidFill>
                  <a:schemeClr val="tx1"/>
                </a:solidFill>
                <a:latin typeface="+mn-lt"/>
                <a:ea typeface="+mn-ea"/>
                <a:cs typeface="+mn-cs"/>
              </a:rPr>
              <a:t>類縁体の合成法として期待されます。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This is the crystal structure of </a:t>
            </a:r>
            <a:r>
              <a:rPr kumimoji="1" lang="en-US" altLang="ja-JP" dirty="0" err="1" smtClean="0"/>
              <a:t>dimer</a:t>
            </a:r>
            <a:r>
              <a:rPr kumimoji="1" lang="en-US" altLang="ja-JP" dirty="0" smtClean="0"/>
              <a:t> 5. COT</a:t>
            </a:r>
            <a:r>
              <a:rPr kumimoji="1" lang="en-US" altLang="ja-JP" baseline="0" dirty="0" smtClean="0"/>
              <a:t> ring in the center is twisted due to the </a:t>
            </a:r>
            <a:r>
              <a:rPr kumimoji="1" lang="en-US" altLang="ja-JP" baseline="0" dirty="0" err="1" smtClean="0"/>
              <a:t>steric</a:t>
            </a:r>
            <a:r>
              <a:rPr kumimoji="1" lang="en-US" altLang="ja-JP" baseline="0" dirty="0" smtClean="0"/>
              <a:t> repulsion between the closely located </a:t>
            </a:r>
            <a:r>
              <a:rPr kumimoji="1" lang="en-US" altLang="ja-JP" baseline="0" dirty="0" err="1" smtClean="0"/>
              <a:t>hydrogens</a:t>
            </a:r>
            <a:r>
              <a:rPr kumimoji="1" lang="en-US" altLang="ja-JP" baseline="0" dirty="0" smtClean="0"/>
              <a:t> attached to the peripheral benzene rings. There are few compounds with twisted COT ring , so it is of</a:t>
            </a:r>
            <a:r>
              <a:rPr kumimoji="1" lang="ja-JP" altLang="en-US" baseline="0" dirty="0" smtClean="0"/>
              <a:t> </a:t>
            </a:r>
            <a:r>
              <a:rPr kumimoji="1" lang="en-US" altLang="ja-JP" baseline="0" dirty="0" smtClean="0"/>
              <a:t>great </a:t>
            </a:r>
            <a:r>
              <a:rPr kumimoji="1" lang="en-US" altLang="ja-JP" baseline="0" dirty="0" err="1" smtClean="0"/>
              <a:t>interset</a:t>
            </a:r>
            <a:r>
              <a:rPr kumimoji="1" lang="en-US" altLang="ja-JP" baseline="0" dirty="0" smtClean="0"/>
              <a:t> to study the physical properties of twisted COT ring. NICS(0) value of twisted</a:t>
            </a:r>
            <a:r>
              <a:rPr kumimoji="1" lang="ja-JP" altLang="en-US" baseline="0" dirty="0" smtClean="0"/>
              <a:t> </a:t>
            </a:r>
            <a:r>
              <a:rPr kumimoji="1" lang="en-US" altLang="ja-JP" baseline="0" dirty="0" smtClean="0"/>
              <a:t>COT ring is +11.9, and this indicates that twisted COT ring shows anti-</a:t>
            </a:r>
            <a:r>
              <a:rPr kumimoji="1" lang="en-US" altLang="ja-JP" baseline="0" dirty="0" err="1" smtClean="0"/>
              <a:t>aromaticity</a:t>
            </a:r>
            <a:r>
              <a:rPr kumimoji="1" lang="en-US" altLang="ja-JP" baseline="0" dirty="0" smtClean="0"/>
              <a:t>. However, smaller NICS(0) value than </a:t>
            </a:r>
            <a:r>
              <a:rPr kumimoji="1" lang="en-US" altLang="ja-JP" baseline="0" dirty="0" err="1" smtClean="0"/>
              <a:t>planarized</a:t>
            </a:r>
            <a:r>
              <a:rPr kumimoji="1" lang="en-US" altLang="ja-JP" baseline="0" dirty="0" smtClean="0"/>
              <a:t> COT congeners indicates the decreased anti-</a:t>
            </a:r>
            <a:r>
              <a:rPr kumimoji="1" lang="en-US" altLang="ja-JP" baseline="0" dirty="0" err="1" smtClean="0"/>
              <a:t>aromaticity</a:t>
            </a:r>
            <a:r>
              <a:rPr kumimoji="1" lang="en-US" altLang="ja-JP" baseline="0" dirty="0" smtClean="0"/>
              <a:t> owing to the geometrical </a:t>
            </a:r>
            <a:r>
              <a:rPr kumimoji="1" lang="en-US" altLang="ja-JP" baseline="0" dirty="0" err="1" smtClean="0"/>
              <a:t>twisiting</a:t>
            </a:r>
            <a:r>
              <a:rPr kumimoji="1" lang="en-US" altLang="ja-JP" baseline="0" dirty="0" smtClean="0"/>
              <a:t>.</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こちらが二量体</a:t>
            </a:r>
            <a:r>
              <a:rPr kumimoji="1" lang="en-US" altLang="ja-JP" dirty="0" smtClean="0"/>
              <a:t>5</a:t>
            </a:r>
            <a:r>
              <a:rPr kumimoji="1" lang="ja-JP" altLang="en-US" dirty="0" smtClean="0"/>
              <a:t>の単結晶</a:t>
            </a:r>
            <a:r>
              <a:rPr kumimoji="1" lang="en-US" altLang="ja-JP" dirty="0" smtClean="0"/>
              <a:t>X</a:t>
            </a:r>
            <a:r>
              <a:rPr kumimoji="1" lang="ja-JP" altLang="en-US" dirty="0" smtClean="0"/>
              <a:t>線構造解析の結果です。</a:t>
            </a:r>
            <a:r>
              <a:rPr kumimoji="1" lang="en-US" altLang="ja-JP" dirty="0" smtClean="0"/>
              <a:t>C2-C3</a:t>
            </a:r>
            <a:r>
              <a:rPr kumimoji="1" lang="ja-JP" altLang="en-US" dirty="0" smtClean="0"/>
              <a:t>と</a:t>
            </a:r>
            <a:r>
              <a:rPr kumimoji="1" lang="en-US" altLang="ja-JP" dirty="0" smtClean="0"/>
              <a:t>C2’-C3’</a:t>
            </a:r>
            <a:r>
              <a:rPr kumimoji="1" lang="ja-JP" altLang="en-US" dirty="0" smtClean="0"/>
              <a:t>が作る二面角が</a:t>
            </a:r>
            <a:r>
              <a:rPr kumimoji="1" lang="en-US" altLang="ja-JP" dirty="0" smtClean="0"/>
              <a:t>38.6°</a:t>
            </a:r>
            <a:r>
              <a:rPr kumimoji="1" lang="ja-JP" altLang="en-US" dirty="0" smtClean="0"/>
              <a:t>と中央の</a:t>
            </a:r>
            <a:r>
              <a:rPr kumimoji="1" lang="en-US" altLang="ja-JP" dirty="0" smtClean="0"/>
              <a:t>COT</a:t>
            </a:r>
            <a:r>
              <a:rPr kumimoji="1" lang="ja-JP" altLang="en-US" dirty="0" smtClean="0"/>
              <a:t>環がねじれていることが明らかとなりました。これは、隣接するベンゼン環の水素間の立体反発によるためだと考えられます。このようなねじれた</a:t>
            </a:r>
            <a:r>
              <a:rPr kumimoji="1" lang="en-US" altLang="ja-JP" dirty="0" smtClean="0"/>
              <a:t>COT</a:t>
            </a:r>
            <a:r>
              <a:rPr kumimoji="1" lang="ja-JP" altLang="en-US" dirty="0" smtClean="0"/>
              <a:t>環をもつ化合物の合成例はほとんどなく、ねじれた</a:t>
            </a:r>
            <a:r>
              <a:rPr kumimoji="1" lang="en-US" altLang="ja-JP" dirty="0" smtClean="0"/>
              <a:t>COT</a:t>
            </a:r>
            <a:r>
              <a:rPr kumimoji="1" lang="ja-JP" altLang="en-US" dirty="0" smtClean="0"/>
              <a:t>環を持つ化合物の物性に興味がもたれます。中央のねじれた</a:t>
            </a:r>
            <a:r>
              <a:rPr kumimoji="1" lang="en-US" altLang="ja-JP" dirty="0" smtClean="0"/>
              <a:t>COT</a:t>
            </a:r>
            <a:r>
              <a:rPr kumimoji="1" lang="ja-JP" altLang="en-US" dirty="0" smtClean="0"/>
              <a:t>環の</a:t>
            </a:r>
            <a:r>
              <a:rPr kumimoji="1" lang="en-US" altLang="ja-JP" dirty="0" smtClean="0"/>
              <a:t>NICS(0)</a:t>
            </a:r>
            <a:r>
              <a:rPr kumimoji="1" lang="ja-JP" altLang="en-US" dirty="0" smtClean="0"/>
              <a:t>値は</a:t>
            </a:r>
            <a:r>
              <a:rPr kumimoji="1" lang="en-US" altLang="ja-JP" dirty="0" smtClean="0"/>
              <a:t>+11.9</a:t>
            </a:r>
            <a:r>
              <a:rPr kumimoji="1" lang="ja-JP" altLang="en-US" dirty="0" smtClean="0"/>
              <a:t>と反芳香族性を示すものの、その程度は完全に平面化された</a:t>
            </a:r>
            <a:r>
              <a:rPr kumimoji="1" lang="en-US" altLang="ja-JP" dirty="0" smtClean="0"/>
              <a:t>COT</a:t>
            </a:r>
            <a:r>
              <a:rPr kumimoji="1" lang="ja-JP" altLang="en-US" dirty="0" smtClean="0"/>
              <a:t>よりも小さくなることが明らかとなりました。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DC6C9196-5E8A-4A83-8586-0C78C70E10ED}"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E9A17BA-F903-4448-9D56-2E7D1002297D}" type="datetime1">
              <a:rPr kumimoji="1" lang="ja-JP" altLang="en-US" smtClean="0"/>
              <a:pPr/>
              <a:t>2014/12/2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2817EB5-D3A1-4BE6-A503-C0AE8218218D}"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72D0AAF-CC6D-4D06-A315-FEE375EAAB92}" type="datetime1">
              <a:rPr kumimoji="1" lang="ja-JP" altLang="en-US" smtClean="0"/>
              <a:pPr/>
              <a:t>2014/12/2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2817EB5-D3A1-4BE6-A503-C0AE8218218D}"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433D205-711F-4D93-9B26-4F74272B6CDC}" type="datetime1">
              <a:rPr kumimoji="1" lang="ja-JP" altLang="en-US" smtClean="0"/>
              <a:pPr/>
              <a:t>2014/12/2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2817EB5-D3A1-4BE6-A503-C0AE8218218D}"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B90FDEB-8E92-4BBA-B0E9-09FE127E5F2E}" type="datetime1">
              <a:rPr kumimoji="1" lang="ja-JP" altLang="en-US" smtClean="0"/>
              <a:pPr/>
              <a:t>2014/12/2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2817EB5-D3A1-4BE6-A503-C0AE8218218D}"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336F8A2-CD04-4619-A805-C03F7835CB7C}" type="datetime1">
              <a:rPr kumimoji="1" lang="ja-JP" altLang="en-US" smtClean="0"/>
              <a:pPr/>
              <a:t>2014/12/2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2817EB5-D3A1-4BE6-A503-C0AE8218218D}"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3FA4495-D5DB-469F-B445-C022358406CD}" type="datetime1">
              <a:rPr kumimoji="1" lang="ja-JP" altLang="en-US" smtClean="0"/>
              <a:pPr/>
              <a:t>2014/12/2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2817EB5-D3A1-4BE6-A503-C0AE8218218D}"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7023A73-3871-4210-BDCA-DE0D8F230020}" type="datetime1">
              <a:rPr kumimoji="1" lang="ja-JP" altLang="en-US" smtClean="0"/>
              <a:pPr/>
              <a:t>2014/12/2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2817EB5-D3A1-4BE6-A503-C0AE8218218D}"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A56DF4F-F7AF-47A1-80FF-074FF0D512F5}" type="datetime1">
              <a:rPr kumimoji="1" lang="ja-JP" altLang="en-US" smtClean="0"/>
              <a:pPr/>
              <a:t>2014/12/2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2817EB5-D3A1-4BE6-A503-C0AE8218218D}"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F54CE47-25E2-401E-9DD1-DDE2B419D1BC}" type="datetime1">
              <a:rPr kumimoji="1" lang="ja-JP" altLang="en-US" smtClean="0"/>
              <a:pPr/>
              <a:t>2014/12/2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2817EB5-D3A1-4BE6-A503-C0AE8218218D}"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0F6B4B6-945A-4811-818B-4D83B1E2622A}" type="datetime1">
              <a:rPr kumimoji="1" lang="ja-JP" altLang="en-US" smtClean="0"/>
              <a:pPr/>
              <a:t>2014/12/2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2817EB5-D3A1-4BE6-A503-C0AE8218218D}"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773758B-14C0-4550-B56A-8CDFDD47CC45}" type="datetime1">
              <a:rPr kumimoji="1" lang="ja-JP" altLang="en-US" smtClean="0"/>
              <a:pPr/>
              <a:t>2014/12/2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2817EB5-D3A1-4BE6-A503-C0AE8218218D}"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CF8BD-8421-4518-994A-6707657EA883}" type="datetime1">
              <a:rPr kumimoji="1" lang="ja-JP" altLang="en-US" smtClean="0"/>
              <a:pPr/>
              <a:t>2014/12/2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17EB5-D3A1-4BE6-A503-C0AE8218218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image" Target="../media/image26.tiff"/><Relationship Id="rId4" Type="http://schemas.openxmlformats.org/officeDocument/2006/relationships/image" Target="../media/image25.tif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2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7.bin"/><Relationship Id="rId5" Type="http://schemas.openxmlformats.org/officeDocument/2006/relationships/image" Target="../media/image33.tiff"/><Relationship Id="rId4" Type="http://schemas.openxmlformats.org/officeDocument/2006/relationships/oleObject" Target="../embeddings/oleObject26.bin"/></Relationships>
</file>

<file path=ppt/slides/_rels/slide16.xml.rels><?xml version="1.0" encoding="UTF-8" standalone="yes"?>
<Relationships xmlns="http://schemas.openxmlformats.org/package/2006/relationships"><Relationship Id="rId8" Type="http://schemas.openxmlformats.org/officeDocument/2006/relationships/image" Target="../media/image33.tiff"/><Relationship Id="rId3" Type="http://schemas.openxmlformats.org/officeDocument/2006/relationships/notesSlide" Target="../notesSlides/notesSlide16.xml"/><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9.bin"/><Relationship Id="rId5" Type="http://schemas.openxmlformats.org/officeDocument/2006/relationships/oleObject" Target="../embeddings/oleObject28.bin"/><Relationship Id="rId10" Type="http://schemas.openxmlformats.org/officeDocument/2006/relationships/oleObject" Target="../embeddings/oleObject32.bin"/><Relationship Id="rId4" Type="http://schemas.openxmlformats.org/officeDocument/2006/relationships/chart" Target="../charts/chart1.xml"/><Relationship Id="rId9"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8" Type="http://schemas.openxmlformats.org/officeDocument/2006/relationships/image" Target="../media/image33.tiff"/><Relationship Id="rId3" Type="http://schemas.openxmlformats.org/officeDocument/2006/relationships/notesSlide" Target="../notesSlides/notesSlide17.xml"/><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4.bin"/><Relationship Id="rId5" Type="http://schemas.openxmlformats.org/officeDocument/2006/relationships/oleObject" Target="../embeddings/oleObject33.bin"/><Relationship Id="rId4" Type="http://schemas.openxmlformats.org/officeDocument/2006/relationships/chart" Target="../charts/chart2.xml"/><Relationship Id="rId9" Type="http://schemas.openxmlformats.org/officeDocument/2006/relationships/oleObject" Target="../embeddings/oleObject3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6.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2.tiff"/><Relationship Id="rId4" Type="http://schemas.openxmlformats.org/officeDocument/2006/relationships/image" Target="../media/image11.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4.bin"/><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000" y="620688"/>
            <a:ext cx="9180000" cy="2880320"/>
          </a:xfrm>
        </p:spPr>
        <p:txBody>
          <a:bodyPr>
            <a:normAutofit/>
          </a:bodyPr>
          <a:lstStyle/>
          <a:p>
            <a:r>
              <a:rPr lang="en-US" altLang="ja-JP" sz="4000" dirty="0" smtClean="0">
                <a:latin typeface="Arial" pitchFamily="34" charset="0"/>
                <a:cs typeface="Arial" pitchFamily="34" charset="0"/>
              </a:rPr>
              <a:t>Synthesis and Properties of </a:t>
            </a:r>
            <a:r>
              <a:rPr lang="en-US" altLang="ja-JP" sz="4000" dirty="0" err="1" smtClean="0">
                <a:latin typeface="Arial" pitchFamily="34" charset="0"/>
                <a:cs typeface="Arial" pitchFamily="34" charset="0"/>
              </a:rPr>
              <a:t>Cyclooctatetraene</a:t>
            </a:r>
            <a:r>
              <a:rPr lang="en-US" altLang="ja-JP" sz="4000" dirty="0" smtClean="0">
                <a:latin typeface="Arial" pitchFamily="34" charset="0"/>
                <a:cs typeface="Arial" pitchFamily="34" charset="0"/>
              </a:rPr>
              <a:t> Congeners</a:t>
            </a:r>
            <a:r>
              <a:rPr lang="en-US" altLang="ja-JP" sz="2600" dirty="0" smtClean="0">
                <a:latin typeface="Arial" pitchFamily="34" charset="0"/>
                <a:cs typeface="Arial" pitchFamily="34" charset="0"/>
              </a:rPr>
              <a:t/>
            </a:r>
            <a:br>
              <a:rPr lang="en-US" altLang="ja-JP" sz="2600" dirty="0" smtClean="0">
                <a:latin typeface="Arial" pitchFamily="34" charset="0"/>
                <a:cs typeface="Arial" pitchFamily="34" charset="0"/>
              </a:rPr>
            </a:br>
            <a:endParaRPr kumimoji="1" lang="ja-JP" altLang="en-US" sz="2600" i="1" dirty="0">
              <a:latin typeface="Arial" pitchFamily="34" charset="0"/>
              <a:cs typeface="Arial" pitchFamily="34" charset="0"/>
            </a:endParaRPr>
          </a:p>
        </p:txBody>
      </p:sp>
      <p:sp>
        <p:nvSpPr>
          <p:cNvPr id="3" name="サブタイトル 2"/>
          <p:cNvSpPr>
            <a:spLocks noGrp="1"/>
          </p:cNvSpPr>
          <p:nvPr>
            <p:ph type="subTitle" idx="1"/>
          </p:nvPr>
        </p:nvSpPr>
        <p:spPr>
          <a:xfrm>
            <a:off x="2663788" y="4005064"/>
            <a:ext cx="3816424" cy="1368152"/>
          </a:xfrm>
        </p:spPr>
        <p:txBody>
          <a:bodyPr>
            <a:noAutofit/>
          </a:bodyPr>
          <a:lstStyle/>
          <a:p>
            <a:r>
              <a:rPr kumimoji="1" lang="en-US" altLang="ja-JP" sz="2400" dirty="0" smtClean="0">
                <a:solidFill>
                  <a:schemeClr val="tx1"/>
                </a:solidFill>
                <a:latin typeface="Arial" pitchFamily="34" charset="0"/>
                <a:cs typeface="Arial" pitchFamily="34" charset="0"/>
              </a:rPr>
              <a:t>2014.</a:t>
            </a:r>
            <a:r>
              <a:rPr kumimoji="1" lang="ja-JP" altLang="en-US" sz="2400" dirty="0" smtClean="0">
                <a:solidFill>
                  <a:schemeClr val="tx1"/>
                </a:solidFill>
                <a:latin typeface="Arial" pitchFamily="34" charset="0"/>
                <a:cs typeface="Arial" pitchFamily="34" charset="0"/>
              </a:rPr>
              <a:t> </a:t>
            </a:r>
            <a:r>
              <a:rPr lang="en-US" altLang="ja-JP" sz="2400" dirty="0" smtClean="0">
                <a:solidFill>
                  <a:schemeClr val="tx1"/>
                </a:solidFill>
                <a:latin typeface="Arial" pitchFamily="34" charset="0"/>
                <a:cs typeface="Arial" pitchFamily="34" charset="0"/>
              </a:rPr>
              <a:t>12</a:t>
            </a:r>
            <a:r>
              <a:rPr kumimoji="1" lang="en-US" altLang="ja-JP" sz="2400" dirty="0" smtClean="0">
                <a:solidFill>
                  <a:schemeClr val="tx1"/>
                </a:solidFill>
                <a:latin typeface="Arial" pitchFamily="34" charset="0"/>
                <a:cs typeface="Arial" pitchFamily="34" charset="0"/>
              </a:rPr>
              <a:t>.</a:t>
            </a:r>
            <a:r>
              <a:rPr kumimoji="1" lang="ja-JP" altLang="en-US" sz="2400" dirty="0" smtClean="0">
                <a:solidFill>
                  <a:schemeClr val="tx1"/>
                </a:solidFill>
                <a:latin typeface="Arial" pitchFamily="34" charset="0"/>
                <a:cs typeface="Arial" pitchFamily="34" charset="0"/>
              </a:rPr>
              <a:t> </a:t>
            </a:r>
            <a:r>
              <a:rPr lang="en-US" altLang="ja-JP" sz="2400" dirty="0" smtClean="0">
                <a:solidFill>
                  <a:schemeClr val="tx1"/>
                </a:solidFill>
                <a:latin typeface="Arial" pitchFamily="34" charset="0"/>
                <a:cs typeface="Arial" pitchFamily="34" charset="0"/>
              </a:rPr>
              <a:t>3</a:t>
            </a:r>
            <a:endParaRPr kumimoji="1" lang="en-US" altLang="ja-JP" sz="2400" dirty="0" smtClean="0">
              <a:solidFill>
                <a:schemeClr val="tx1"/>
              </a:solidFill>
              <a:latin typeface="Arial" pitchFamily="34" charset="0"/>
              <a:cs typeface="Arial" pitchFamily="34" charset="0"/>
            </a:endParaRPr>
          </a:p>
          <a:p>
            <a:r>
              <a:rPr lang="en-US" altLang="ja-JP" sz="2400" dirty="0" err="1" smtClean="0">
                <a:solidFill>
                  <a:schemeClr val="tx1"/>
                </a:solidFill>
                <a:latin typeface="Arial" pitchFamily="34" charset="0"/>
                <a:cs typeface="Arial" pitchFamily="34" charset="0"/>
              </a:rPr>
              <a:t>Tobe</a:t>
            </a:r>
            <a:r>
              <a:rPr lang="ja-JP" altLang="en-US" sz="2400" dirty="0" smtClean="0">
                <a:solidFill>
                  <a:schemeClr val="tx1"/>
                </a:solidFill>
                <a:latin typeface="Arial" pitchFamily="34" charset="0"/>
                <a:cs typeface="Arial" pitchFamily="34" charset="0"/>
              </a:rPr>
              <a:t> </a:t>
            </a:r>
            <a:r>
              <a:rPr lang="en-US" altLang="ja-JP" sz="2400" dirty="0" smtClean="0">
                <a:solidFill>
                  <a:schemeClr val="tx1"/>
                </a:solidFill>
                <a:latin typeface="Arial" pitchFamily="34" charset="0"/>
                <a:cs typeface="Arial" pitchFamily="34" charset="0"/>
              </a:rPr>
              <a:t>Lab.</a:t>
            </a:r>
          </a:p>
          <a:p>
            <a:r>
              <a:rPr kumimoji="1" lang="en-US" altLang="ja-JP" sz="2400" dirty="0" smtClean="0">
                <a:solidFill>
                  <a:schemeClr val="tx1"/>
                </a:solidFill>
                <a:latin typeface="Arial" pitchFamily="34" charset="0"/>
                <a:cs typeface="Arial" pitchFamily="34" charset="0"/>
              </a:rPr>
              <a:t>Kazuya Fujita</a:t>
            </a:r>
            <a:endParaRPr kumimoji="1" lang="ja-JP" altLang="en-US" sz="2400" dirty="0">
              <a:solidFill>
                <a:schemeClr val="tx1"/>
              </a:solidFill>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840000" y="6356350"/>
            <a:ext cx="2133600" cy="365125"/>
          </a:xfrm>
        </p:spPr>
        <p:txBody>
          <a:bodyPr/>
          <a:lstStyle/>
          <a:p>
            <a:fld id="{E2817EB5-D3A1-4BE6-A503-C0AE8218218D}" type="slidenum">
              <a:rPr kumimoji="1" lang="ja-JP" altLang="en-US" smtClean="0"/>
              <a:pPr/>
              <a:t>1</a:t>
            </a:fld>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lang="en-US" altLang="ja-JP" sz="3200" dirty="0" smtClean="0">
                <a:latin typeface="Arial" pitchFamily="34" charset="0"/>
                <a:cs typeface="Arial" pitchFamily="34" charset="0"/>
              </a:rPr>
              <a:t>My Work</a:t>
            </a:r>
            <a:endParaRPr kumimoji="1" lang="ja-JP" altLang="en-US" sz="3200"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10</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756592" y="4509120"/>
            <a:ext cx="11305256"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417849" y="6486586"/>
            <a:ext cx="4426148" cy="307777"/>
          </a:xfrm>
          <a:prstGeom prst="rect">
            <a:avLst/>
          </a:prstGeom>
          <a:noFill/>
        </p:spPr>
        <p:txBody>
          <a:bodyPr wrap="none" rtlCol="0">
            <a:spAutoFit/>
          </a:bodyPr>
          <a:lstStyle/>
          <a:p>
            <a:pPr algn="r"/>
            <a:r>
              <a:rPr lang="en-US" altLang="ja-JP" sz="1400" dirty="0" err="1" smtClean="0">
                <a:latin typeface="Arial" pitchFamily="34" charset="0"/>
                <a:cs typeface="Arial" pitchFamily="34" charset="0"/>
              </a:rPr>
              <a:t>Tobe</a:t>
            </a:r>
            <a:r>
              <a:rPr lang="en-US" altLang="ja-JP" sz="1400" dirty="0" smtClean="0">
                <a:latin typeface="Arial" pitchFamily="34" charset="0"/>
                <a:cs typeface="Arial" pitchFamily="34" charset="0"/>
              </a:rPr>
              <a:t>, Y. et al. </a:t>
            </a:r>
            <a:r>
              <a:rPr lang="en-US" altLang="ja-JP" sz="1400" i="1" dirty="0" err="1" smtClean="0">
                <a:latin typeface="Arial" pitchFamily="34" charset="0"/>
                <a:cs typeface="Arial" pitchFamily="34" charset="0"/>
              </a:rPr>
              <a:t>Angew</a:t>
            </a:r>
            <a:r>
              <a:rPr lang="en-US" altLang="ja-JP" sz="1400" i="1" dirty="0" smtClean="0">
                <a:latin typeface="Arial" pitchFamily="34" charset="0"/>
                <a:cs typeface="Arial" pitchFamily="34" charset="0"/>
              </a:rPr>
              <a:t>. Chem. Int. Ed.</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2013</a:t>
            </a:r>
            <a:r>
              <a:rPr lang="en-US" altLang="ja-JP" sz="1400" dirty="0" smtClean="0">
                <a:latin typeface="Arial" pitchFamily="34" charset="0"/>
                <a:cs typeface="Arial" pitchFamily="34" charset="0"/>
              </a:rPr>
              <a:t>, </a:t>
            </a:r>
            <a:r>
              <a:rPr lang="en-US" altLang="ja-JP" sz="1400" i="1" dirty="0" smtClean="0">
                <a:latin typeface="Arial" pitchFamily="34" charset="0"/>
                <a:cs typeface="Arial" pitchFamily="34" charset="0"/>
              </a:rPr>
              <a:t>52</a:t>
            </a:r>
            <a:r>
              <a:rPr lang="en-US" altLang="ja-JP" sz="1400" dirty="0" smtClean="0">
                <a:latin typeface="Arial" pitchFamily="34" charset="0"/>
                <a:cs typeface="Arial" pitchFamily="34" charset="0"/>
              </a:rPr>
              <a:t>, 4184. </a:t>
            </a:r>
          </a:p>
        </p:txBody>
      </p:sp>
      <p:graphicFrame>
        <p:nvGraphicFramePr>
          <p:cNvPr id="236555" name="Object 11"/>
          <p:cNvGraphicFramePr>
            <a:graphicFrameLocks noChangeAspect="1"/>
          </p:cNvGraphicFramePr>
          <p:nvPr/>
        </p:nvGraphicFramePr>
        <p:xfrm>
          <a:off x="539750" y="4583113"/>
          <a:ext cx="8299450" cy="1951037"/>
        </p:xfrm>
        <a:graphic>
          <a:graphicData uri="http://schemas.openxmlformats.org/presentationml/2006/ole">
            <p:oleObj spid="_x0000_s490498" name="CS ChemDraw Drawing" r:id="rId4" imgW="10378035" imgH="2442453" progId="ChemDraw.Document.6.0">
              <p:embed/>
            </p:oleObj>
          </a:graphicData>
        </a:graphic>
      </p:graphicFrame>
      <p:graphicFrame>
        <p:nvGraphicFramePr>
          <p:cNvPr id="236561" name="Object 17"/>
          <p:cNvGraphicFramePr>
            <a:graphicFrameLocks noChangeAspect="1"/>
          </p:cNvGraphicFramePr>
          <p:nvPr/>
        </p:nvGraphicFramePr>
        <p:xfrm>
          <a:off x="1565275" y="857250"/>
          <a:ext cx="6018213" cy="1722438"/>
        </p:xfrm>
        <a:graphic>
          <a:graphicData uri="http://schemas.openxmlformats.org/presentationml/2006/ole">
            <p:oleObj spid="_x0000_s490499" name="CS ChemDraw Drawing" r:id="rId5" imgW="7526672" imgH="2156298" progId="ChemDraw.Document.6.0">
              <p:embed/>
            </p:oleObj>
          </a:graphicData>
        </a:graphic>
      </p:graphicFrame>
      <p:graphicFrame>
        <p:nvGraphicFramePr>
          <p:cNvPr id="236562" name="Object 18"/>
          <p:cNvGraphicFramePr>
            <a:graphicFrameLocks noChangeAspect="1"/>
          </p:cNvGraphicFramePr>
          <p:nvPr/>
        </p:nvGraphicFramePr>
        <p:xfrm>
          <a:off x="558800" y="2484438"/>
          <a:ext cx="5359400" cy="2001837"/>
        </p:xfrm>
        <a:graphic>
          <a:graphicData uri="http://schemas.openxmlformats.org/presentationml/2006/ole">
            <p:oleObj spid="_x0000_s490500" name="CS ChemDraw Drawing" r:id="rId6" imgW="6700745" imgH="2502170" progId="ChemDraw.Document.6.0">
              <p:embed/>
            </p:oleObj>
          </a:graphicData>
        </a:graphic>
      </p:graphicFrame>
      <p:graphicFrame>
        <p:nvGraphicFramePr>
          <p:cNvPr id="236563" name="Object 19"/>
          <p:cNvGraphicFramePr>
            <a:graphicFrameLocks noChangeAspect="1"/>
          </p:cNvGraphicFramePr>
          <p:nvPr/>
        </p:nvGraphicFramePr>
        <p:xfrm>
          <a:off x="5940425" y="2503488"/>
          <a:ext cx="2678113" cy="1962150"/>
        </p:xfrm>
        <a:graphic>
          <a:graphicData uri="http://schemas.openxmlformats.org/presentationml/2006/ole">
            <p:oleObj spid="_x0000_s490501" name="CS ChemDraw Drawing" r:id="rId7" imgW="3349293" imgH="2451911" progId="ChemDraw.Document.6.0">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kumimoji="1" lang="en-US" altLang="ja-JP" sz="3200" dirty="0" smtClean="0">
                <a:latin typeface="Arial" pitchFamily="34" charset="0"/>
                <a:cs typeface="Arial" pitchFamily="34" charset="0"/>
              </a:rPr>
              <a:t>Structures</a:t>
            </a:r>
            <a:r>
              <a:rPr kumimoji="1" lang="ja-JP" altLang="en-US" sz="3200" dirty="0" smtClean="0">
                <a:latin typeface="Arial" pitchFamily="34" charset="0"/>
                <a:cs typeface="Arial" pitchFamily="34" charset="0"/>
              </a:rPr>
              <a:t> </a:t>
            </a:r>
            <a:r>
              <a:rPr kumimoji="1" lang="en-US" altLang="ja-JP" sz="3200" dirty="0" smtClean="0">
                <a:latin typeface="Arial" pitchFamily="34" charset="0"/>
                <a:cs typeface="Arial" pitchFamily="34" charset="0"/>
              </a:rPr>
              <a:t>of</a:t>
            </a:r>
            <a:r>
              <a:rPr kumimoji="1" lang="ja-JP" altLang="en-US" sz="3200" dirty="0" smtClean="0">
                <a:latin typeface="Arial" pitchFamily="34" charset="0"/>
                <a:cs typeface="Arial" pitchFamily="34" charset="0"/>
              </a:rPr>
              <a:t> </a:t>
            </a:r>
            <a:r>
              <a:rPr kumimoji="1" lang="en-US" altLang="ja-JP" sz="3200" dirty="0" err="1" smtClean="0">
                <a:latin typeface="Arial" pitchFamily="34" charset="0"/>
                <a:cs typeface="Arial" pitchFamily="34" charset="0"/>
              </a:rPr>
              <a:t>Dimer</a:t>
            </a:r>
            <a:r>
              <a:rPr kumimoji="1" lang="en-US" altLang="ja-JP" sz="3200" dirty="0" smtClean="0">
                <a:latin typeface="Arial" pitchFamily="34" charset="0"/>
                <a:cs typeface="Arial" pitchFamily="34" charset="0"/>
              </a:rPr>
              <a:t> </a:t>
            </a:r>
            <a:r>
              <a:rPr lang="en-US" altLang="ja-JP" sz="3200" b="1" dirty="0" smtClean="0">
                <a:latin typeface="Arial" pitchFamily="34" charset="0"/>
                <a:cs typeface="Arial" pitchFamily="34" charset="0"/>
              </a:rPr>
              <a:t>7</a:t>
            </a:r>
            <a:r>
              <a:rPr lang="ja-JP" altLang="en-US" sz="3200" dirty="0" smtClean="0">
                <a:latin typeface="Arial" pitchFamily="34" charset="0"/>
                <a:cs typeface="Arial" pitchFamily="34" charset="0"/>
              </a:rPr>
              <a:t> </a:t>
            </a:r>
            <a:r>
              <a:rPr kumimoji="1" lang="en-US" altLang="ja-JP" sz="3200" dirty="0" smtClean="0">
                <a:latin typeface="Arial" pitchFamily="34" charset="0"/>
                <a:cs typeface="Arial" pitchFamily="34" charset="0"/>
              </a:rPr>
              <a:t>and </a:t>
            </a:r>
            <a:r>
              <a:rPr lang="en-US" altLang="ja-JP" sz="3200" b="1" dirty="0" smtClean="0">
                <a:latin typeface="Arial" pitchFamily="34" charset="0"/>
                <a:cs typeface="Arial" pitchFamily="34" charset="0"/>
              </a:rPr>
              <a:t>8</a:t>
            </a:r>
            <a:r>
              <a:rPr kumimoji="1" lang="en-US" altLang="ja-JP" sz="3200" b="1" dirty="0" smtClean="0">
                <a:latin typeface="Arial" pitchFamily="34" charset="0"/>
                <a:cs typeface="Arial" pitchFamily="34" charset="0"/>
              </a:rPr>
              <a:t>’</a:t>
            </a:r>
            <a:endParaRPr kumimoji="1" lang="ja-JP" altLang="en-US" sz="3200" b="1"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11</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1" name="Picture 7" descr="F:\INT2\tetra phenyl IF Dimer\twisted COT.tif"/>
          <p:cNvPicPr>
            <a:picLocks noChangeAspect="1" noChangeArrowheads="1"/>
          </p:cNvPicPr>
          <p:nvPr/>
        </p:nvPicPr>
        <p:blipFill>
          <a:blip r:embed="rId4" cstate="print"/>
          <a:srcRect t="8333"/>
          <a:stretch>
            <a:fillRect/>
          </a:stretch>
        </p:blipFill>
        <p:spPr bwMode="auto">
          <a:xfrm>
            <a:off x="742801" y="2204864"/>
            <a:ext cx="4117231" cy="2758599"/>
          </a:xfrm>
          <a:prstGeom prst="rect">
            <a:avLst/>
          </a:prstGeom>
          <a:noFill/>
        </p:spPr>
      </p:pic>
      <p:pic>
        <p:nvPicPr>
          <p:cNvPr id="12" name="Picture 10" descr="F:\calculation\dehydro.tif"/>
          <p:cNvPicPr>
            <a:picLocks noChangeAspect="1" noChangeArrowheads="1"/>
          </p:cNvPicPr>
          <p:nvPr/>
        </p:nvPicPr>
        <p:blipFill>
          <a:blip r:embed="rId5" cstate="print"/>
          <a:srcRect t="12029"/>
          <a:stretch>
            <a:fillRect/>
          </a:stretch>
        </p:blipFill>
        <p:spPr bwMode="auto">
          <a:xfrm>
            <a:off x="5225240" y="2550077"/>
            <a:ext cx="3667240" cy="2751131"/>
          </a:xfrm>
          <a:prstGeom prst="rect">
            <a:avLst/>
          </a:prstGeom>
          <a:noFill/>
        </p:spPr>
      </p:pic>
      <p:sp>
        <p:nvSpPr>
          <p:cNvPr id="10" name="テキスト ボックス 9"/>
          <p:cNvSpPr txBox="1"/>
          <p:nvPr/>
        </p:nvSpPr>
        <p:spPr>
          <a:xfrm>
            <a:off x="3262269" y="4644425"/>
            <a:ext cx="2694970" cy="584775"/>
          </a:xfrm>
          <a:prstGeom prst="rect">
            <a:avLst/>
          </a:prstGeom>
          <a:noFill/>
        </p:spPr>
        <p:txBody>
          <a:bodyPr wrap="none" rtlCol="0">
            <a:spAutoFit/>
          </a:bodyPr>
          <a:lstStyle/>
          <a:p>
            <a:pPr algn="ctr"/>
            <a:r>
              <a:rPr lang="en-US" altLang="ja-JP" sz="1600" dirty="0" smtClean="0">
                <a:latin typeface="Arial" pitchFamily="34" charset="0"/>
                <a:cs typeface="Arial" pitchFamily="34" charset="0"/>
              </a:rPr>
              <a:t>Optimized structure by DFT</a:t>
            </a:r>
          </a:p>
          <a:p>
            <a:pPr algn="ctr"/>
            <a:r>
              <a:rPr lang="en-US" altLang="ja-JP" sz="1600" dirty="0" smtClean="0">
                <a:latin typeface="Arial" pitchFamily="34" charset="0"/>
                <a:cs typeface="Arial" pitchFamily="34" charset="0"/>
              </a:rPr>
              <a:t>(B3LYP/6-31G</a:t>
            </a:r>
            <a:r>
              <a:rPr lang="en-US" altLang="ja-JP" sz="1600" baseline="30000" dirty="0" smtClean="0">
                <a:latin typeface="Arial" pitchFamily="34" charset="0"/>
                <a:cs typeface="Arial" pitchFamily="34" charset="0"/>
              </a:rPr>
              <a:t>*</a:t>
            </a:r>
            <a:r>
              <a:rPr lang="en-US" altLang="ja-JP" sz="1600" dirty="0" smtClean="0">
                <a:latin typeface="Arial" pitchFamily="34" charset="0"/>
                <a:cs typeface="Arial" pitchFamily="34" charset="0"/>
              </a:rPr>
              <a:t> )</a:t>
            </a:r>
          </a:p>
        </p:txBody>
      </p:sp>
      <p:graphicFrame>
        <p:nvGraphicFramePr>
          <p:cNvPr id="14" name="表 13"/>
          <p:cNvGraphicFramePr>
            <a:graphicFrameLocks noGrp="1"/>
          </p:cNvGraphicFramePr>
          <p:nvPr/>
        </p:nvGraphicFramePr>
        <p:xfrm>
          <a:off x="395535" y="5287600"/>
          <a:ext cx="8352929" cy="1381760"/>
        </p:xfrm>
        <a:graphic>
          <a:graphicData uri="http://schemas.openxmlformats.org/drawingml/2006/table">
            <a:tbl>
              <a:tblPr firstRow="1" bandRow="1">
                <a:tableStyleId>{5C22544A-7EE6-4342-B048-85BDC9FD1C3A}</a:tableStyleId>
              </a:tblPr>
              <a:tblGrid>
                <a:gridCol w="432049"/>
                <a:gridCol w="1080120"/>
                <a:gridCol w="1080120"/>
                <a:gridCol w="1368152"/>
                <a:gridCol w="1656184"/>
                <a:gridCol w="1656184"/>
                <a:gridCol w="1080120"/>
              </a:tblGrid>
              <a:tr h="370840">
                <a:tc>
                  <a:txBody>
                    <a:bodyPr/>
                    <a:lstStyle/>
                    <a:p>
                      <a:pPr algn="ctr"/>
                      <a:endParaRPr kumimoji="1" lang="ja-JP" altLang="en-US" dirty="0">
                        <a:latin typeface="Arial" pitchFamily="34" charset="0"/>
                        <a:cs typeface="Arial" pitchFamily="34" charset="0"/>
                      </a:endParaRP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cs typeface="Arial" pitchFamily="34" charset="0"/>
                        </a:rPr>
                        <a:t>HOMO</a:t>
                      </a:r>
                      <a:endParaRPr kumimoji="1" lang="ja-JP" altLang="en-US" dirty="0" smtClean="0">
                        <a:latin typeface="Arial" pitchFamily="34" charset="0"/>
                        <a:cs typeface="Arial" pitchFamily="34" charset="0"/>
                      </a:endParaRP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cs typeface="Arial" pitchFamily="34" charset="0"/>
                        </a:rPr>
                        <a:t>LUMO</a:t>
                      </a:r>
                      <a:endParaRPr kumimoji="1" lang="ja-JP" altLang="en-US" dirty="0" smtClean="0">
                        <a:latin typeface="Arial" pitchFamily="34" charset="0"/>
                        <a:cs typeface="Arial" pitchFamily="34" charset="0"/>
                      </a:endParaRP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cs typeface="Arial" pitchFamily="34" charset="0"/>
                        </a:rPr>
                        <a:t>HOMO-</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cs typeface="Arial" pitchFamily="34" charset="0"/>
                        </a:rPr>
                        <a:t>LUMO</a:t>
                      </a:r>
                      <a:r>
                        <a:rPr kumimoji="1" lang="ja-JP" altLang="en-US" dirty="0" smtClean="0">
                          <a:latin typeface="Arial" pitchFamily="34" charset="0"/>
                          <a:cs typeface="Arial" pitchFamily="34" charset="0"/>
                        </a:rPr>
                        <a:t> </a:t>
                      </a:r>
                      <a:r>
                        <a:rPr kumimoji="1" lang="en-US" altLang="ja-JP" dirty="0" smtClean="0">
                          <a:latin typeface="Arial" pitchFamily="34" charset="0"/>
                          <a:cs typeface="Arial" pitchFamily="34" charset="0"/>
                        </a:rPr>
                        <a:t>gap</a:t>
                      </a:r>
                      <a:endParaRPr kumimoji="1" lang="ja-JP" altLang="en-US" dirty="0" smtClean="0">
                        <a:latin typeface="Arial" pitchFamily="34" charset="0"/>
                        <a:cs typeface="Arial" pitchFamily="34" charset="0"/>
                      </a:endParaRP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cs typeface="Arial" pitchFamily="34" charset="0"/>
                        </a:rPr>
                        <a:t>torsion</a:t>
                      </a:r>
                      <a:r>
                        <a:rPr kumimoji="1" lang="ja-JP" altLang="en-US" dirty="0" smtClean="0">
                          <a:latin typeface="Arial" pitchFamily="34" charset="0"/>
                          <a:cs typeface="Arial" pitchFamily="34" charset="0"/>
                        </a:rPr>
                        <a:t> </a:t>
                      </a:r>
                      <a:r>
                        <a:rPr kumimoji="1" lang="en-US" altLang="ja-JP" dirty="0" smtClean="0">
                          <a:latin typeface="Arial" pitchFamily="34" charset="0"/>
                          <a:cs typeface="Arial" pitchFamily="34" charset="0"/>
                        </a:rPr>
                        <a:t>angle</a:t>
                      </a:r>
                      <a:endParaRPr kumimoji="1" lang="ja-JP" altLang="en-US"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rgbClr val="FF0000"/>
                          </a:solidFill>
                          <a:latin typeface="Arial" pitchFamily="34" charset="0"/>
                          <a:cs typeface="Arial" pitchFamily="34" charset="0"/>
                        </a:rPr>
                        <a:t>red</a:t>
                      </a:r>
                      <a:endParaRPr kumimoji="1" lang="ja-JP" altLang="en-US" dirty="0" smtClean="0">
                        <a:solidFill>
                          <a:srgbClr val="FF0000"/>
                        </a:solidFill>
                        <a:latin typeface="Arial" pitchFamily="34" charset="0"/>
                        <a:cs typeface="Arial" pitchFamily="34" charset="0"/>
                      </a:endParaRP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cs typeface="Arial" pitchFamily="34" charset="0"/>
                        </a:rPr>
                        <a:t>torsion</a:t>
                      </a:r>
                      <a:r>
                        <a:rPr kumimoji="1" lang="ja-JP" altLang="en-US" dirty="0" smtClean="0">
                          <a:latin typeface="Arial" pitchFamily="34" charset="0"/>
                          <a:cs typeface="Arial" pitchFamily="34" charset="0"/>
                        </a:rPr>
                        <a:t> </a:t>
                      </a:r>
                      <a:r>
                        <a:rPr kumimoji="1" lang="en-US" altLang="ja-JP" dirty="0" smtClean="0">
                          <a:latin typeface="Arial" pitchFamily="34" charset="0"/>
                          <a:cs typeface="Arial" pitchFamily="34" charset="0"/>
                        </a:rPr>
                        <a:t>angle</a:t>
                      </a:r>
                      <a:endParaRPr kumimoji="1" lang="ja-JP" altLang="en-US"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rgbClr val="FFC000"/>
                          </a:solidFill>
                          <a:latin typeface="Arial" pitchFamily="34" charset="0"/>
                          <a:cs typeface="Arial" pitchFamily="34" charset="0"/>
                        </a:rPr>
                        <a:t>orange</a:t>
                      </a:r>
                      <a:endParaRPr kumimoji="1" lang="ja-JP" altLang="en-US" dirty="0" smtClean="0">
                        <a:solidFill>
                          <a:srgbClr val="92D050"/>
                        </a:solidFill>
                        <a:latin typeface="Arial" pitchFamily="34" charset="0"/>
                        <a:cs typeface="Arial" pitchFamily="34" charset="0"/>
                      </a:endParaRPr>
                    </a:p>
                  </a:txBody>
                  <a:tcPr anchor="ctr">
                    <a:solidFill>
                      <a:schemeClr val="accent1"/>
                    </a:solidFill>
                  </a:tcPr>
                </a:tc>
                <a:tc>
                  <a:txBody>
                    <a:bodyPr/>
                    <a:lstStyle/>
                    <a:p>
                      <a:pPr algn="ctr"/>
                      <a:r>
                        <a:rPr kumimoji="1" lang="en-US" altLang="ja-JP" dirty="0" smtClean="0">
                          <a:latin typeface="Arial" pitchFamily="34" charset="0"/>
                          <a:cs typeface="Arial" pitchFamily="34" charset="0"/>
                        </a:rPr>
                        <a:t>NICS(0)</a:t>
                      </a:r>
                      <a:endParaRPr kumimoji="1" lang="ja-JP" altLang="en-US" dirty="0">
                        <a:latin typeface="Arial" pitchFamily="34" charset="0"/>
                        <a:cs typeface="Arial" pitchFamily="34" charset="0"/>
                      </a:endParaRPr>
                    </a:p>
                  </a:txBody>
                  <a:tcPr anchor="ctr">
                    <a:solidFill>
                      <a:schemeClr val="accent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smtClean="0">
                          <a:latin typeface="Arial" pitchFamily="34" charset="0"/>
                          <a:cs typeface="Arial" pitchFamily="34" charset="0"/>
                        </a:rPr>
                        <a:t>7</a:t>
                      </a:r>
                      <a:endParaRPr kumimoji="1" lang="ja-JP" altLang="en-US" b="1" dirty="0" smtClean="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cs typeface="Arial" pitchFamily="34" charset="0"/>
                        </a:rPr>
                        <a:t>-4.89</a:t>
                      </a:r>
                      <a:r>
                        <a:rPr kumimoji="1" lang="ja-JP" altLang="en-US" dirty="0" smtClean="0">
                          <a:latin typeface="Arial" pitchFamily="34" charset="0"/>
                          <a:cs typeface="Arial" pitchFamily="34" charset="0"/>
                        </a:rPr>
                        <a:t> </a:t>
                      </a:r>
                      <a:r>
                        <a:rPr kumimoji="1" lang="en-US" altLang="ja-JP" dirty="0" err="1" smtClean="0">
                          <a:latin typeface="Arial" pitchFamily="34" charset="0"/>
                          <a:cs typeface="Arial" pitchFamily="34" charset="0"/>
                        </a:rPr>
                        <a:t>eV</a:t>
                      </a:r>
                      <a:endParaRPr kumimoji="1" lang="ja-JP" altLang="en-US" dirty="0" smtClean="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cs typeface="Arial" pitchFamily="34" charset="0"/>
                        </a:rPr>
                        <a:t>-2.81</a:t>
                      </a:r>
                      <a:r>
                        <a:rPr kumimoji="1" lang="ja-JP" altLang="en-US" dirty="0" smtClean="0">
                          <a:latin typeface="Arial" pitchFamily="34" charset="0"/>
                          <a:cs typeface="Arial" pitchFamily="34" charset="0"/>
                        </a:rPr>
                        <a:t> </a:t>
                      </a:r>
                      <a:r>
                        <a:rPr kumimoji="1" lang="en-US" altLang="ja-JP" dirty="0" err="1" smtClean="0">
                          <a:latin typeface="Arial" pitchFamily="34" charset="0"/>
                          <a:cs typeface="Arial" pitchFamily="34" charset="0"/>
                        </a:rPr>
                        <a:t>eV</a:t>
                      </a:r>
                      <a:endParaRPr kumimoji="1" lang="ja-JP" altLang="en-US" dirty="0" smtClean="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cs typeface="Arial" pitchFamily="34" charset="0"/>
                        </a:rPr>
                        <a:t>2.08</a:t>
                      </a:r>
                      <a:r>
                        <a:rPr kumimoji="1" lang="ja-JP" altLang="en-US" dirty="0" smtClean="0">
                          <a:latin typeface="Arial" pitchFamily="34" charset="0"/>
                          <a:cs typeface="Arial" pitchFamily="34" charset="0"/>
                        </a:rPr>
                        <a:t> </a:t>
                      </a:r>
                      <a:r>
                        <a:rPr kumimoji="1" lang="en-US" altLang="ja-JP" dirty="0" err="1" smtClean="0">
                          <a:latin typeface="Arial" pitchFamily="34" charset="0"/>
                          <a:cs typeface="Arial" pitchFamily="34" charset="0"/>
                        </a:rPr>
                        <a:t>eV</a:t>
                      </a:r>
                      <a:endParaRPr kumimoji="1" lang="ja-JP" altLang="en-US" dirty="0" smtClean="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cs typeface="Arial" pitchFamily="34" charset="0"/>
                        </a:rPr>
                        <a:t>42.7</a:t>
                      </a:r>
                      <a:r>
                        <a:rPr kumimoji="1" lang="en-US" altLang="ja-JP" baseline="0" dirty="0" smtClean="0">
                          <a:latin typeface="Arial" pitchFamily="34" charset="0"/>
                          <a:cs typeface="Arial" pitchFamily="34" charset="0"/>
                        </a:rPr>
                        <a:t> </a:t>
                      </a:r>
                      <a:r>
                        <a:rPr kumimoji="1" lang="en-US" altLang="ja-JP" dirty="0" smtClean="0">
                          <a:latin typeface="Arial" pitchFamily="34" charset="0"/>
                          <a:cs typeface="Arial" pitchFamily="34" charset="0"/>
                        </a:rPr>
                        <a:t>°</a:t>
                      </a:r>
                      <a:endParaRPr kumimoji="1" lang="ja-JP" altLang="en-US" dirty="0" smtClean="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cs typeface="Arial" pitchFamily="34" charset="0"/>
                        </a:rPr>
                        <a:t>33.6 °</a:t>
                      </a:r>
                      <a:endParaRPr kumimoji="1" lang="ja-JP" altLang="en-US" dirty="0">
                        <a:latin typeface="Arial" pitchFamily="34" charset="0"/>
                        <a:cs typeface="Arial" pitchFamily="34" charset="0"/>
                      </a:endParaRPr>
                    </a:p>
                  </a:txBody>
                  <a:tcPr anchor="ctr"/>
                </a:tc>
                <a:tc>
                  <a:txBody>
                    <a:bodyPr/>
                    <a:lstStyle/>
                    <a:p>
                      <a:pPr algn="ctr"/>
                      <a:r>
                        <a:rPr kumimoji="1" lang="en-US" altLang="ja-JP" dirty="0" smtClean="0">
                          <a:latin typeface="Arial" pitchFamily="34" charset="0"/>
                          <a:cs typeface="Arial" pitchFamily="34" charset="0"/>
                        </a:rPr>
                        <a:t>+12.7</a:t>
                      </a:r>
                      <a:endParaRPr kumimoji="1" lang="ja-JP" altLang="en-US" dirty="0">
                        <a:latin typeface="Arial" pitchFamily="34" charset="0"/>
                        <a:cs typeface="Arial" pitchFamily="34" charset="0"/>
                      </a:endParaRPr>
                    </a:p>
                  </a:txBody>
                  <a:tcPr anchor="ctr"/>
                </a:tc>
              </a:tr>
              <a:tr h="370840">
                <a:tc>
                  <a:txBody>
                    <a:bodyPr/>
                    <a:lstStyle/>
                    <a:p>
                      <a:pPr algn="ctr"/>
                      <a:r>
                        <a:rPr kumimoji="1" lang="en-US" altLang="ja-JP" b="1" dirty="0" smtClean="0">
                          <a:latin typeface="Arial" pitchFamily="34" charset="0"/>
                          <a:cs typeface="Arial" pitchFamily="34" charset="0"/>
                        </a:rPr>
                        <a:t>8’</a:t>
                      </a:r>
                      <a:endParaRPr kumimoji="1" lang="ja-JP" altLang="en-US" b="1" dirty="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cs typeface="Arial" pitchFamily="34" charset="0"/>
                        </a:rPr>
                        <a:t>-5.10</a:t>
                      </a:r>
                      <a:r>
                        <a:rPr kumimoji="1" lang="ja-JP" altLang="en-US" dirty="0" smtClean="0">
                          <a:latin typeface="Arial" pitchFamily="34" charset="0"/>
                          <a:cs typeface="Arial" pitchFamily="34" charset="0"/>
                        </a:rPr>
                        <a:t> </a:t>
                      </a:r>
                      <a:r>
                        <a:rPr kumimoji="1" lang="en-US" altLang="ja-JP" dirty="0" err="1" smtClean="0">
                          <a:latin typeface="Arial" pitchFamily="34" charset="0"/>
                          <a:cs typeface="Arial" pitchFamily="34" charset="0"/>
                        </a:rPr>
                        <a:t>eV</a:t>
                      </a:r>
                      <a:endParaRPr kumimoji="1" lang="ja-JP" altLang="en-US" dirty="0" smtClean="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cs typeface="Arial" pitchFamily="34" charset="0"/>
                        </a:rPr>
                        <a:t>-2.30</a:t>
                      </a:r>
                      <a:r>
                        <a:rPr kumimoji="1" lang="ja-JP" altLang="en-US" dirty="0" smtClean="0">
                          <a:latin typeface="Arial" pitchFamily="34" charset="0"/>
                          <a:cs typeface="Arial" pitchFamily="34" charset="0"/>
                        </a:rPr>
                        <a:t> </a:t>
                      </a:r>
                      <a:r>
                        <a:rPr kumimoji="1" lang="en-US" altLang="ja-JP" dirty="0" err="1" smtClean="0">
                          <a:latin typeface="Arial" pitchFamily="34" charset="0"/>
                          <a:cs typeface="Arial" pitchFamily="34" charset="0"/>
                        </a:rPr>
                        <a:t>eV</a:t>
                      </a:r>
                      <a:endParaRPr kumimoji="1" lang="ja-JP" altLang="en-US" dirty="0" smtClean="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cs typeface="Arial" pitchFamily="34" charset="0"/>
                        </a:rPr>
                        <a:t>2.80</a:t>
                      </a:r>
                      <a:r>
                        <a:rPr kumimoji="1" lang="ja-JP" altLang="en-US" dirty="0" smtClean="0">
                          <a:latin typeface="Arial" pitchFamily="34" charset="0"/>
                          <a:cs typeface="Arial" pitchFamily="34" charset="0"/>
                        </a:rPr>
                        <a:t> </a:t>
                      </a:r>
                      <a:r>
                        <a:rPr kumimoji="1" lang="en-US" altLang="ja-JP" dirty="0" err="1" smtClean="0">
                          <a:latin typeface="Arial" pitchFamily="34" charset="0"/>
                          <a:cs typeface="Arial" pitchFamily="34" charset="0"/>
                        </a:rPr>
                        <a:t>eV</a:t>
                      </a:r>
                      <a:endParaRPr kumimoji="1" lang="ja-JP" altLang="en-US" dirty="0" smtClean="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cs typeface="Arial" pitchFamily="34" charset="0"/>
                        </a:rPr>
                        <a:t>4.5 °</a:t>
                      </a:r>
                      <a:endParaRPr kumimoji="1" lang="ja-JP" altLang="en-US" dirty="0" smtClean="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cs typeface="Arial" pitchFamily="34" charset="0"/>
                        </a:rPr>
                        <a:t>5.5 °</a:t>
                      </a:r>
                      <a:endParaRPr kumimoji="1" lang="ja-JP" altLang="en-US" dirty="0">
                        <a:latin typeface="Arial" pitchFamily="34" charset="0"/>
                        <a:cs typeface="Arial" pitchFamily="34" charset="0"/>
                      </a:endParaRPr>
                    </a:p>
                  </a:txBody>
                  <a:tcPr anchor="ctr"/>
                </a:tc>
                <a:tc>
                  <a:txBody>
                    <a:bodyPr/>
                    <a:lstStyle/>
                    <a:p>
                      <a:pPr algn="ctr"/>
                      <a:r>
                        <a:rPr kumimoji="1" lang="en-US" altLang="ja-JP" dirty="0" smtClean="0">
                          <a:latin typeface="Arial" pitchFamily="34" charset="0"/>
                          <a:cs typeface="Arial" pitchFamily="34" charset="0"/>
                        </a:rPr>
                        <a:t>+12.2</a:t>
                      </a:r>
                      <a:endParaRPr kumimoji="1" lang="ja-JP" altLang="en-US" dirty="0">
                        <a:latin typeface="Arial" pitchFamily="34" charset="0"/>
                        <a:cs typeface="Arial" pitchFamily="34" charset="0"/>
                      </a:endParaRPr>
                    </a:p>
                  </a:txBody>
                  <a:tcPr anchor="ctr"/>
                </a:tc>
              </a:tr>
            </a:tbl>
          </a:graphicData>
        </a:graphic>
      </p:graphicFrame>
      <p:graphicFrame>
        <p:nvGraphicFramePr>
          <p:cNvPr id="313354" name="Object 10"/>
          <p:cNvGraphicFramePr>
            <a:graphicFrameLocks noChangeAspect="1"/>
          </p:cNvGraphicFramePr>
          <p:nvPr/>
        </p:nvGraphicFramePr>
        <p:xfrm>
          <a:off x="250825" y="976313"/>
          <a:ext cx="1722438" cy="1800225"/>
        </p:xfrm>
        <a:graphic>
          <a:graphicData uri="http://schemas.openxmlformats.org/presentationml/2006/ole">
            <p:oleObj spid="_x0000_s491522" name="CS ChemDraw Drawing" r:id="rId6" imgW="1723064" imgH="1800968" progId="ChemDraw.Document.6.0">
              <p:embed/>
            </p:oleObj>
          </a:graphicData>
        </a:graphic>
      </p:graphicFrame>
      <p:graphicFrame>
        <p:nvGraphicFramePr>
          <p:cNvPr id="313355" name="Object 11"/>
          <p:cNvGraphicFramePr>
            <a:graphicFrameLocks noChangeAspect="1"/>
          </p:cNvGraphicFramePr>
          <p:nvPr/>
        </p:nvGraphicFramePr>
        <p:xfrm>
          <a:off x="4284663" y="908720"/>
          <a:ext cx="1903412" cy="2452687"/>
        </p:xfrm>
        <a:graphic>
          <a:graphicData uri="http://schemas.openxmlformats.org/presentationml/2006/ole">
            <p:oleObj spid="_x0000_s491523" name="CS ChemDraw Drawing" r:id="rId7" imgW="1903247" imgH="2451911" progId="ChemDraw.Document.6.0">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lang="en-US" altLang="ja-JP" sz="3200" dirty="0" smtClean="0">
                <a:latin typeface="Arial" pitchFamily="34" charset="0"/>
                <a:cs typeface="Arial" pitchFamily="34" charset="0"/>
              </a:rPr>
              <a:t>Synthesis</a:t>
            </a:r>
            <a:r>
              <a:rPr kumimoji="1" lang="en-US" altLang="ja-JP" sz="3200" dirty="0" smtClean="0">
                <a:latin typeface="Arial" pitchFamily="34" charset="0"/>
                <a:cs typeface="Arial" pitchFamily="34" charset="0"/>
              </a:rPr>
              <a:t> of </a:t>
            </a:r>
            <a:r>
              <a:rPr kumimoji="1" lang="en-US" altLang="ja-JP" sz="3200" dirty="0" err="1" smtClean="0">
                <a:latin typeface="Arial" pitchFamily="34" charset="0"/>
                <a:cs typeface="Arial" pitchFamily="34" charset="0"/>
              </a:rPr>
              <a:t>dibromodihydroindenofluorene</a:t>
            </a:r>
            <a:r>
              <a:rPr kumimoji="1" lang="ja-JP" altLang="en-US" sz="3200" dirty="0" smtClean="0">
                <a:latin typeface="Arial" pitchFamily="34" charset="0"/>
                <a:cs typeface="Arial" pitchFamily="34" charset="0"/>
              </a:rPr>
              <a:t> </a:t>
            </a:r>
            <a:r>
              <a:rPr kumimoji="1" lang="en-US" altLang="ja-JP" sz="3200" b="1" dirty="0" smtClean="0">
                <a:latin typeface="Arial" pitchFamily="34" charset="0"/>
                <a:cs typeface="Arial" pitchFamily="34" charset="0"/>
              </a:rPr>
              <a:t>12</a:t>
            </a:r>
            <a:endParaRPr kumimoji="1" lang="ja-JP" altLang="en-US" sz="3200" b="1"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12</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267744" y="3337247"/>
            <a:ext cx="3960440" cy="307777"/>
          </a:xfrm>
          <a:prstGeom prst="rect">
            <a:avLst/>
          </a:prstGeom>
        </p:spPr>
        <p:txBody>
          <a:bodyPr wrap="square">
            <a:spAutoFit/>
          </a:bodyPr>
          <a:lstStyle/>
          <a:p>
            <a:pPr algn="ctr"/>
            <a:r>
              <a:rPr lang="en-US" altLang="ja-JP" sz="1400" dirty="0" err="1" smtClean="0">
                <a:latin typeface="Arial" pitchFamily="34" charset="0"/>
                <a:cs typeface="Arial" pitchFamily="34" charset="0"/>
              </a:rPr>
              <a:t>Mataka</a:t>
            </a:r>
            <a:r>
              <a:rPr lang="en-US" altLang="ja-JP" sz="1400" dirty="0" smtClean="0">
                <a:latin typeface="Arial" pitchFamily="34" charset="0"/>
                <a:cs typeface="Arial" pitchFamily="34" charset="0"/>
              </a:rPr>
              <a:t>, S. et al. </a:t>
            </a:r>
            <a:r>
              <a:rPr lang="en-US" altLang="ja-JP" sz="1400" i="1" dirty="0" smtClean="0">
                <a:latin typeface="Arial" pitchFamily="34" charset="0"/>
                <a:cs typeface="Arial" pitchFamily="34" charset="0"/>
              </a:rPr>
              <a:t>New. J. Chem.</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2003</a:t>
            </a:r>
            <a:r>
              <a:rPr lang="en-US" altLang="ja-JP" sz="1400" dirty="0" smtClean="0">
                <a:latin typeface="Arial" pitchFamily="34" charset="0"/>
                <a:cs typeface="Arial" pitchFamily="34" charset="0"/>
              </a:rPr>
              <a:t>, </a:t>
            </a:r>
            <a:r>
              <a:rPr lang="en-US" altLang="ja-JP" sz="1400" i="1" dirty="0" smtClean="0">
                <a:latin typeface="Arial" pitchFamily="34" charset="0"/>
                <a:cs typeface="Arial" pitchFamily="34" charset="0"/>
              </a:rPr>
              <a:t>27</a:t>
            </a:r>
            <a:r>
              <a:rPr lang="en-US" altLang="ja-JP" sz="1400" dirty="0" smtClean="0">
                <a:latin typeface="Arial" pitchFamily="34" charset="0"/>
                <a:cs typeface="Arial" pitchFamily="34" charset="0"/>
              </a:rPr>
              <a:t>, 1377. </a:t>
            </a:r>
            <a:endParaRPr lang="ja-JP" altLang="en-US" sz="1400" dirty="0">
              <a:latin typeface="Arial" pitchFamily="34" charset="0"/>
              <a:cs typeface="Arial" pitchFamily="34" charset="0"/>
            </a:endParaRPr>
          </a:p>
        </p:txBody>
      </p:sp>
      <p:graphicFrame>
        <p:nvGraphicFramePr>
          <p:cNvPr id="12" name="Object 15"/>
          <p:cNvGraphicFramePr>
            <a:graphicFrameLocks noChangeAspect="1"/>
          </p:cNvGraphicFramePr>
          <p:nvPr/>
        </p:nvGraphicFramePr>
        <p:xfrm>
          <a:off x="261938" y="1354138"/>
          <a:ext cx="6073775" cy="1892300"/>
        </p:xfrm>
        <a:graphic>
          <a:graphicData uri="http://schemas.openxmlformats.org/presentationml/2006/ole">
            <p:oleObj spid="_x0000_s566276" name="CS ChemDraw Drawing" r:id="rId4" imgW="6074152" imgH="1892300" progId="ChemDraw.Document.6.0">
              <p:embed/>
            </p:oleObj>
          </a:graphicData>
        </a:graphic>
      </p:graphicFrame>
      <p:graphicFrame>
        <p:nvGraphicFramePr>
          <p:cNvPr id="13" name="Object 19"/>
          <p:cNvGraphicFramePr>
            <a:graphicFrameLocks noChangeAspect="1"/>
          </p:cNvGraphicFramePr>
          <p:nvPr/>
        </p:nvGraphicFramePr>
        <p:xfrm>
          <a:off x="3319214" y="4015705"/>
          <a:ext cx="5429250" cy="1933575"/>
        </p:xfrm>
        <a:graphic>
          <a:graphicData uri="http://schemas.openxmlformats.org/presentationml/2006/ole">
            <p:oleObj spid="_x0000_s566277" name="CS ChemDraw Drawing" r:id="rId5" imgW="5429756" imgH="1933643" progId="ChemDraw.Document.6.0">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lang="en-US" altLang="ja-JP" sz="3200" dirty="0" smtClean="0">
                <a:latin typeface="Arial" pitchFamily="34" charset="0"/>
                <a:cs typeface="Arial" pitchFamily="34" charset="0"/>
              </a:rPr>
              <a:t>Attempted</a:t>
            </a:r>
            <a:r>
              <a:rPr lang="ja-JP" altLang="en-US" sz="3200" dirty="0" smtClean="0">
                <a:latin typeface="Arial" pitchFamily="34" charset="0"/>
                <a:cs typeface="Arial" pitchFamily="34" charset="0"/>
              </a:rPr>
              <a:t> </a:t>
            </a:r>
            <a:r>
              <a:rPr lang="en-US" altLang="ja-JP" sz="3200" dirty="0" smtClean="0">
                <a:latin typeface="Arial" pitchFamily="34" charset="0"/>
                <a:cs typeface="Arial" pitchFamily="34" charset="0"/>
              </a:rPr>
              <a:t>Synthesis</a:t>
            </a:r>
            <a:r>
              <a:rPr kumimoji="1" lang="en-US" altLang="ja-JP" sz="3200" dirty="0" smtClean="0">
                <a:latin typeface="Arial" pitchFamily="34" charset="0"/>
                <a:cs typeface="Arial" pitchFamily="34" charset="0"/>
              </a:rPr>
              <a:t> of</a:t>
            </a:r>
            <a:r>
              <a:rPr kumimoji="1" lang="ja-JP" altLang="en-US" sz="3200" dirty="0" smtClean="0">
                <a:latin typeface="Arial" pitchFamily="34" charset="0"/>
                <a:cs typeface="Arial" pitchFamily="34" charset="0"/>
              </a:rPr>
              <a:t> </a:t>
            </a:r>
            <a:r>
              <a:rPr kumimoji="1" lang="en-US" altLang="ja-JP" sz="3200" dirty="0" err="1" smtClean="0">
                <a:latin typeface="Arial" pitchFamily="34" charset="0"/>
                <a:cs typeface="Arial" pitchFamily="34" charset="0"/>
              </a:rPr>
              <a:t>Dimer</a:t>
            </a:r>
            <a:r>
              <a:rPr kumimoji="1" lang="ja-JP" altLang="en-US" sz="3200" dirty="0" smtClean="0">
                <a:latin typeface="Arial" pitchFamily="34" charset="0"/>
                <a:cs typeface="Arial" pitchFamily="34" charset="0"/>
              </a:rPr>
              <a:t> </a:t>
            </a:r>
            <a:r>
              <a:rPr kumimoji="1" lang="en-US" altLang="ja-JP" sz="3200" b="1" dirty="0" smtClean="0">
                <a:latin typeface="Arial" pitchFamily="34" charset="0"/>
                <a:cs typeface="Arial" pitchFamily="34" charset="0"/>
              </a:rPr>
              <a:t>7</a:t>
            </a:r>
            <a:endParaRPr kumimoji="1" lang="ja-JP" altLang="en-US" sz="3200" b="1"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13</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567305" name="Object 9"/>
          <p:cNvGraphicFramePr>
            <a:graphicFrameLocks noChangeAspect="1"/>
          </p:cNvGraphicFramePr>
          <p:nvPr/>
        </p:nvGraphicFramePr>
        <p:xfrm>
          <a:off x="590550" y="1484313"/>
          <a:ext cx="7996238" cy="4192587"/>
        </p:xfrm>
        <a:graphic>
          <a:graphicData uri="http://schemas.openxmlformats.org/presentationml/2006/ole">
            <p:oleObj spid="_x0000_s567305" name="CS ChemDraw Drawing" r:id="rId4" imgW="8480723" imgH="4445000" progId="ChemDraw.Document.6.0">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lang="en-US" altLang="ja-JP" sz="3200" dirty="0" smtClean="0">
                <a:latin typeface="Arial" pitchFamily="34" charset="0"/>
                <a:cs typeface="Arial" pitchFamily="34" charset="0"/>
              </a:rPr>
              <a:t>Reaction</a:t>
            </a:r>
            <a:r>
              <a:rPr lang="ja-JP" altLang="en-US" sz="3200" dirty="0" smtClean="0">
                <a:latin typeface="Arial" pitchFamily="34" charset="0"/>
                <a:cs typeface="Arial" pitchFamily="34" charset="0"/>
              </a:rPr>
              <a:t> </a:t>
            </a:r>
            <a:r>
              <a:rPr lang="en-US" altLang="ja-JP" sz="3200" dirty="0" smtClean="0">
                <a:latin typeface="Arial" pitchFamily="34" charset="0"/>
                <a:cs typeface="Arial" pitchFamily="34" charset="0"/>
              </a:rPr>
              <a:t>Mechanism of </a:t>
            </a:r>
            <a:r>
              <a:rPr lang="en-US" altLang="ja-JP" sz="3200" dirty="0" err="1" smtClean="0">
                <a:latin typeface="Arial" pitchFamily="34" charset="0"/>
                <a:cs typeface="Arial" pitchFamily="34" charset="0"/>
              </a:rPr>
              <a:t>Dimerization</a:t>
            </a:r>
            <a:endParaRPr kumimoji="1" lang="ja-JP" altLang="en-US" sz="3200"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14</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11" name="Object 15"/>
          <p:cNvGraphicFramePr>
            <a:graphicFrameLocks noChangeAspect="1"/>
          </p:cNvGraphicFramePr>
          <p:nvPr/>
        </p:nvGraphicFramePr>
        <p:xfrm>
          <a:off x="161925" y="898525"/>
          <a:ext cx="8820150" cy="1960563"/>
        </p:xfrm>
        <a:graphic>
          <a:graphicData uri="http://schemas.openxmlformats.org/presentationml/2006/ole">
            <p:oleObj spid="_x0000_s616454" name="CS ChemDraw Drawing" r:id="rId4" imgW="9446912" imgH="2098202" progId="ChemDraw.Document.6.0">
              <p:embed/>
            </p:oleObj>
          </a:graphicData>
        </a:graphic>
      </p:graphicFrame>
      <p:sp>
        <p:nvSpPr>
          <p:cNvPr id="12" name="円/楕円 11"/>
          <p:cNvSpPr/>
          <p:nvPr/>
        </p:nvSpPr>
        <p:spPr>
          <a:xfrm>
            <a:off x="437264" y="1816898"/>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259632" y="898374"/>
            <a:ext cx="1656183" cy="1944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635896" y="2914598"/>
            <a:ext cx="5249642" cy="738664"/>
          </a:xfrm>
          <a:prstGeom prst="rect">
            <a:avLst/>
          </a:prstGeom>
          <a:noFill/>
        </p:spPr>
        <p:txBody>
          <a:bodyPr wrap="none" rtlCol="0">
            <a:spAutoFit/>
          </a:bodyPr>
          <a:lstStyle/>
          <a:p>
            <a:pPr algn="ctr"/>
            <a:r>
              <a:rPr lang="en-US" altLang="ja-JP" sz="1400" dirty="0" smtClean="0">
                <a:latin typeface="Arial" pitchFamily="34" charset="0"/>
                <a:cs typeface="Arial" pitchFamily="34" charset="0"/>
              </a:rPr>
              <a:t>Calculated</a:t>
            </a:r>
            <a:r>
              <a:rPr lang="ja-JP" altLang="en-US" sz="1400" dirty="0" smtClean="0">
                <a:latin typeface="Arial" pitchFamily="34" charset="0"/>
                <a:cs typeface="Arial" pitchFamily="34" charset="0"/>
              </a:rPr>
              <a:t> </a:t>
            </a:r>
            <a:r>
              <a:rPr lang="en-US" altLang="ja-JP" sz="1400" dirty="0" smtClean="0">
                <a:latin typeface="Arial" pitchFamily="34" charset="0"/>
                <a:cs typeface="Arial" pitchFamily="34" charset="0"/>
              </a:rPr>
              <a:t>at</a:t>
            </a:r>
            <a:r>
              <a:rPr lang="ja-JP" altLang="en-US" sz="1400" dirty="0" smtClean="0">
                <a:latin typeface="Arial" pitchFamily="34" charset="0"/>
                <a:cs typeface="Arial" pitchFamily="34" charset="0"/>
              </a:rPr>
              <a:t> </a:t>
            </a:r>
            <a:r>
              <a:rPr lang="en-US" altLang="ja-JP" sz="1400" dirty="0" smtClean="0">
                <a:latin typeface="Arial" pitchFamily="34" charset="0"/>
                <a:cs typeface="Arial" pitchFamily="34" charset="0"/>
              </a:rPr>
              <a:t>RB3LYP/6-31G(d) + LanL2DZ (for Br) (</a:t>
            </a:r>
            <a:r>
              <a:rPr lang="en-US" altLang="ja-JP" sz="1400" b="1" dirty="0" smtClean="0">
                <a:latin typeface="Arial" pitchFamily="34" charset="0"/>
                <a:cs typeface="Arial" pitchFamily="34" charset="0"/>
              </a:rPr>
              <a:t>TS1</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INT2</a:t>
            </a:r>
            <a:r>
              <a:rPr lang="en-US" altLang="ja-JP" sz="1400" dirty="0" smtClean="0">
                <a:latin typeface="Arial" pitchFamily="34" charset="0"/>
                <a:cs typeface="Arial" pitchFamily="34" charset="0"/>
              </a:rPr>
              <a:t>)</a:t>
            </a:r>
          </a:p>
          <a:p>
            <a:pPr algn="ctr"/>
            <a:r>
              <a:rPr lang="en-US" altLang="ja-JP" sz="1400" dirty="0" smtClean="0">
                <a:latin typeface="Arial" pitchFamily="34" charset="0"/>
                <a:cs typeface="Arial" pitchFamily="34" charset="0"/>
              </a:rPr>
              <a:t>Calculated</a:t>
            </a:r>
            <a:r>
              <a:rPr lang="ja-JP" altLang="en-US" sz="1400" dirty="0" smtClean="0">
                <a:latin typeface="Arial" pitchFamily="34" charset="0"/>
                <a:cs typeface="Arial" pitchFamily="34" charset="0"/>
              </a:rPr>
              <a:t> </a:t>
            </a:r>
            <a:r>
              <a:rPr lang="en-US" altLang="ja-JP" sz="1400" dirty="0" smtClean="0">
                <a:latin typeface="Arial" pitchFamily="34" charset="0"/>
                <a:cs typeface="Arial" pitchFamily="34" charset="0"/>
              </a:rPr>
              <a:t>at</a:t>
            </a:r>
            <a:r>
              <a:rPr lang="ja-JP" altLang="en-US" sz="1400" dirty="0" smtClean="0">
                <a:latin typeface="Arial" pitchFamily="34" charset="0"/>
                <a:cs typeface="Arial" pitchFamily="34" charset="0"/>
              </a:rPr>
              <a:t> </a:t>
            </a:r>
            <a:r>
              <a:rPr lang="en-US" altLang="ja-JP" sz="1400" dirty="0" smtClean="0">
                <a:latin typeface="Arial" pitchFamily="34" charset="0"/>
                <a:cs typeface="Arial" pitchFamily="34" charset="0"/>
              </a:rPr>
              <a:t>UB3LYP/6-31G(d) + LanL2DZ (for Br)</a:t>
            </a:r>
            <a:r>
              <a:rPr lang="ja-JP" altLang="en-US" sz="1400" dirty="0" smtClean="0">
                <a:latin typeface="Arial" pitchFamily="34" charset="0"/>
                <a:cs typeface="Arial" pitchFamily="34" charset="0"/>
              </a:rPr>
              <a:t> </a:t>
            </a:r>
            <a:r>
              <a:rPr lang="en-US" altLang="ja-JP" sz="1400" dirty="0" smtClean="0">
                <a:latin typeface="Arial" pitchFamily="34" charset="0"/>
                <a:cs typeface="Arial" pitchFamily="34" charset="0"/>
              </a:rPr>
              <a:t>(</a:t>
            </a:r>
            <a:r>
              <a:rPr lang="en-US" altLang="ja-JP" sz="1400" b="1" dirty="0" smtClean="0">
                <a:latin typeface="Arial" pitchFamily="34" charset="0"/>
                <a:cs typeface="Arial" pitchFamily="34" charset="0"/>
              </a:rPr>
              <a:t>INT1</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TS2</a:t>
            </a:r>
            <a:r>
              <a:rPr lang="en-US" altLang="ja-JP" sz="1400" dirty="0" smtClean="0">
                <a:latin typeface="Arial" pitchFamily="34" charset="0"/>
                <a:cs typeface="Arial" pitchFamily="34" charset="0"/>
              </a:rPr>
              <a:t>)</a:t>
            </a:r>
          </a:p>
          <a:p>
            <a:pPr algn="ctr"/>
            <a:r>
              <a:rPr lang="en-US" altLang="ja-JP" sz="1400" dirty="0" smtClean="0">
                <a:latin typeface="Arial" pitchFamily="34" charset="0"/>
                <a:cs typeface="Arial" pitchFamily="34" charset="0"/>
              </a:rPr>
              <a:t>by Dr.</a:t>
            </a:r>
            <a:r>
              <a:rPr lang="ja-JP" altLang="en-US" sz="1400" dirty="0" smtClean="0">
                <a:latin typeface="Arial" pitchFamily="34" charset="0"/>
                <a:cs typeface="Arial" pitchFamily="34" charset="0"/>
              </a:rPr>
              <a:t> </a:t>
            </a:r>
            <a:r>
              <a:rPr lang="en-US" altLang="ja-JP" sz="1400" dirty="0" err="1" smtClean="0">
                <a:latin typeface="Arial" pitchFamily="34" charset="0"/>
                <a:cs typeface="Arial" pitchFamily="34" charset="0"/>
              </a:rPr>
              <a:t>Nobusue</a:t>
            </a:r>
            <a:r>
              <a:rPr lang="en-US" altLang="ja-JP" sz="1400" dirty="0" smtClean="0">
                <a:latin typeface="Arial" pitchFamily="34" charset="0"/>
                <a:cs typeface="Arial" pitchFamily="34" charset="0"/>
              </a:rPr>
              <a:t>, S</a:t>
            </a:r>
            <a:endParaRPr lang="ja-JP" altLang="en-US" sz="1400" dirty="0">
              <a:latin typeface="Arial" pitchFamily="34" charset="0"/>
              <a:cs typeface="Arial" pitchFamily="34" charset="0"/>
            </a:endParaRPr>
          </a:p>
        </p:txBody>
      </p:sp>
      <p:sp>
        <p:nvSpPr>
          <p:cNvPr id="15" name="円/楕円 14"/>
          <p:cNvSpPr/>
          <p:nvPr/>
        </p:nvSpPr>
        <p:spPr>
          <a:xfrm>
            <a:off x="3650301" y="1229386"/>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4025090" y="1988128"/>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a:off x="1907704" y="2842590"/>
            <a:ext cx="432048" cy="7920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0" name="Object 17"/>
          <p:cNvGraphicFramePr>
            <a:graphicFrameLocks noChangeAspect="1"/>
          </p:cNvGraphicFramePr>
          <p:nvPr/>
        </p:nvGraphicFramePr>
        <p:xfrm>
          <a:off x="827584" y="3922710"/>
          <a:ext cx="2736304" cy="2386610"/>
        </p:xfrm>
        <a:graphic>
          <a:graphicData uri="http://schemas.openxmlformats.org/presentationml/2006/ole">
            <p:oleObj spid="_x0000_s616455" name="CS ChemDraw Drawing" r:id="rId5" imgW="1701755" imgH="1484009" progId="ChemDraw.Document.6.0">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ct 17"/>
          <p:cNvGraphicFramePr>
            <a:graphicFrameLocks noChangeAspect="1"/>
          </p:cNvGraphicFramePr>
          <p:nvPr/>
        </p:nvGraphicFramePr>
        <p:xfrm>
          <a:off x="827584" y="3922710"/>
          <a:ext cx="2736304" cy="2386610"/>
        </p:xfrm>
        <a:graphic>
          <a:graphicData uri="http://schemas.openxmlformats.org/presentationml/2006/ole">
            <p:oleObj spid="_x0000_s617479" name="CS ChemDraw Drawing" r:id="rId4" imgW="1701755" imgH="1484009" progId="ChemDraw.Document.6.0">
              <p:embed/>
            </p:oleObj>
          </a:graphicData>
        </a:graphic>
      </p:graphicFrame>
      <p:sp>
        <p:nvSpPr>
          <p:cNvPr id="2" name="タイトル 1"/>
          <p:cNvSpPr>
            <a:spLocks noGrp="1"/>
          </p:cNvSpPr>
          <p:nvPr>
            <p:ph type="title"/>
          </p:nvPr>
        </p:nvSpPr>
        <p:spPr>
          <a:xfrm>
            <a:off x="252000" y="59614"/>
            <a:ext cx="8640000" cy="720000"/>
          </a:xfrm>
        </p:spPr>
        <p:txBody>
          <a:bodyPr>
            <a:normAutofit/>
          </a:bodyPr>
          <a:lstStyle/>
          <a:p>
            <a:r>
              <a:rPr lang="en-US" altLang="ja-JP" sz="3200" dirty="0" smtClean="0">
                <a:latin typeface="Arial" pitchFamily="34" charset="0"/>
                <a:cs typeface="Arial" pitchFamily="34" charset="0"/>
              </a:rPr>
              <a:t>Reaction</a:t>
            </a:r>
            <a:r>
              <a:rPr lang="ja-JP" altLang="en-US" sz="3200" dirty="0" smtClean="0">
                <a:latin typeface="Arial" pitchFamily="34" charset="0"/>
                <a:cs typeface="Arial" pitchFamily="34" charset="0"/>
              </a:rPr>
              <a:t> </a:t>
            </a:r>
            <a:r>
              <a:rPr lang="en-US" altLang="ja-JP" sz="3200" dirty="0" smtClean="0">
                <a:latin typeface="Arial" pitchFamily="34" charset="0"/>
                <a:cs typeface="Arial" pitchFamily="34" charset="0"/>
              </a:rPr>
              <a:t>Mechanism of </a:t>
            </a:r>
            <a:r>
              <a:rPr lang="en-US" altLang="ja-JP" sz="3200" dirty="0" err="1" smtClean="0">
                <a:latin typeface="Arial" pitchFamily="34" charset="0"/>
                <a:cs typeface="Arial" pitchFamily="34" charset="0"/>
              </a:rPr>
              <a:t>Dimerization</a:t>
            </a:r>
            <a:endParaRPr kumimoji="1" lang="ja-JP" altLang="en-US" sz="3200"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15</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9" name="Picture 8" descr="F:\TS1_1.tif"/>
          <p:cNvPicPr>
            <a:picLocks noChangeAspect="1" noChangeArrowheads="1"/>
          </p:cNvPicPr>
          <p:nvPr/>
        </p:nvPicPr>
        <p:blipFill>
          <a:blip r:embed="rId5" cstate="print"/>
          <a:srcRect l="23173" t="14720" r="15029" b="26675"/>
          <a:stretch>
            <a:fillRect/>
          </a:stretch>
        </p:blipFill>
        <p:spPr bwMode="auto">
          <a:xfrm>
            <a:off x="4283968" y="3057699"/>
            <a:ext cx="4176464" cy="3096344"/>
          </a:xfrm>
          <a:prstGeom prst="rect">
            <a:avLst/>
          </a:prstGeom>
          <a:noFill/>
        </p:spPr>
      </p:pic>
      <p:cxnSp>
        <p:nvCxnSpPr>
          <p:cNvPr id="17" name="直線コネクタ 16"/>
          <p:cNvCxnSpPr/>
          <p:nvPr/>
        </p:nvCxnSpPr>
        <p:spPr>
          <a:xfrm flipH="1">
            <a:off x="6666911" y="4353843"/>
            <a:ext cx="288032" cy="72008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997318" y="6422330"/>
            <a:ext cx="4862998" cy="338554"/>
          </a:xfrm>
          <a:prstGeom prst="rect">
            <a:avLst/>
          </a:prstGeom>
          <a:noFill/>
        </p:spPr>
        <p:txBody>
          <a:bodyPr wrap="none" rtlCol="0">
            <a:spAutoFit/>
          </a:bodyPr>
          <a:lstStyle/>
          <a:p>
            <a:pPr algn="ctr"/>
            <a:r>
              <a:rPr lang="en-US" altLang="ja-JP" sz="1600" dirty="0" smtClean="0">
                <a:latin typeface="Arial" pitchFamily="34" charset="0"/>
                <a:cs typeface="Arial" pitchFamily="34" charset="0"/>
              </a:rPr>
              <a:t>Calculated</a:t>
            </a:r>
            <a:r>
              <a:rPr lang="ja-JP" altLang="en-US" sz="1600" dirty="0" smtClean="0">
                <a:latin typeface="Arial" pitchFamily="34" charset="0"/>
                <a:cs typeface="Arial" pitchFamily="34" charset="0"/>
              </a:rPr>
              <a:t> </a:t>
            </a:r>
            <a:r>
              <a:rPr lang="en-US" altLang="ja-JP" sz="1600" dirty="0" smtClean="0">
                <a:latin typeface="Arial" pitchFamily="34" charset="0"/>
                <a:cs typeface="Arial" pitchFamily="34" charset="0"/>
              </a:rPr>
              <a:t>at</a:t>
            </a:r>
            <a:r>
              <a:rPr lang="ja-JP" altLang="en-US" sz="1600" dirty="0" smtClean="0">
                <a:latin typeface="Arial" pitchFamily="34" charset="0"/>
                <a:cs typeface="Arial" pitchFamily="34" charset="0"/>
              </a:rPr>
              <a:t> </a:t>
            </a:r>
            <a:r>
              <a:rPr lang="en-US" altLang="ja-JP" sz="1600" dirty="0" smtClean="0">
                <a:latin typeface="Arial" pitchFamily="34" charset="0"/>
                <a:cs typeface="Arial" pitchFamily="34" charset="0"/>
              </a:rPr>
              <a:t>RB3LYP/6-31G(d) + LanL2DZ (for Br)</a:t>
            </a:r>
            <a:endParaRPr lang="ja-JP" altLang="en-US" sz="1600" dirty="0">
              <a:latin typeface="Arial" pitchFamily="34" charset="0"/>
              <a:cs typeface="Arial" pitchFamily="34" charset="0"/>
            </a:endParaRPr>
          </a:p>
        </p:txBody>
      </p:sp>
      <p:sp>
        <p:nvSpPr>
          <p:cNvPr id="23" name="テキスト ボックス 22"/>
          <p:cNvSpPr txBox="1"/>
          <p:nvPr/>
        </p:nvSpPr>
        <p:spPr>
          <a:xfrm>
            <a:off x="5292080" y="6072743"/>
            <a:ext cx="2160240" cy="369332"/>
          </a:xfrm>
          <a:prstGeom prst="rect">
            <a:avLst/>
          </a:prstGeom>
          <a:noFill/>
        </p:spPr>
        <p:txBody>
          <a:bodyPr wrap="square" rtlCol="0">
            <a:spAutoFit/>
          </a:bodyPr>
          <a:lstStyle/>
          <a:p>
            <a:pPr algn="ctr"/>
            <a:r>
              <a:rPr lang="en-US" altLang="ja-JP" dirty="0" smtClean="0">
                <a:latin typeface="Arial" pitchFamily="34" charset="0"/>
                <a:cs typeface="Arial" pitchFamily="34" charset="0"/>
              </a:rPr>
              <a:t>Structure of </a:t>
            </a:r>
            <a:r>
              <a:rPr lang="en-US" altLang="ja-JP" b="1" dirty="0" smtClean="0">
                <a:latin typeface="Arial" pitchFamily="34" charset="0"/>
                <a:cs typeface="Arial" pitchFamily="34" charset="0"/>
              </a:rPr>
              <a:t>TS1</a:t>
            </a:r>
          </a:p>
        </p:txBody>
      </p:sp>
      <p:graphicFrame>
        <p:nvGraphicFramePr>
          <p:cNvPr id="32" name="Object 15"/>
          <p:cNvGraphicFramePr>
            <a:graphicFrameLocks noChangeAspect="1"/>
          </p:cNvGraphicFramePr>
          <p:nvPr/>
        </p:nvGraphicFramePr>
        <p:xfrm>
          <a:off x="161925" y="898525"/>
          <a:ext cx="8820150" cy="1960563"/>
        </p:xfrm>
        <a:graphic>
          <a:graphicData uri="http://schemas.openxmlformats.org/presentationml/2006/ole">
            <p:oleObj spid="_x0000_s617478" name="CS ChemDraw Drawing" r:id="rId6" imgW="9446912" imgH="2098202" progId="ChemDraw.Document.6.0">
              <p:embed/>
            </p:oleObj>
          </a:graphicData>
        </a:graphic>
      </p:graphicFrame>
      <p:sp>
        <p:nvSpPr>
          <p:cNvPr id="33" name="円/楕円 32"/>
          <p:cNvSpPr/>
          <p:nvPr/>
        </p:nvSpPr>
        <p:spPr>
          <a:xfrm>
            <a:off x="437264" y="1816898"/>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1259632" y="898374"/>
            <a:ext cx="1656183" cy="1944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3650301" y="1229386"/>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4025090" y="1988128"/>
            <a:ext cx="21602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下矢印 37"/>
          <p:cNvSpPr/>
          <p:nvPr/>
        </p:nvSpPr>
        <p:spPr>
          <a:xfrm>
            <a:off x="1907704" y="2842590"/>
            <a:ext cx="432048" cy="7920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グラフ 40"/>
          <p:cNvGraphicFramePr/>
          <p:nvPr/>
        </p:nvGraphicFramePr>
        <p:xfrm>
          <a:off x="755576" y="925938"/>
          <a:ext cx="8137121" cy="4879326"/>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p:cNvSpPr>
            <a:spLocks noGrp="1"/>
          </p:cNvSpPr>
          <p:nvPr>
            <p:ph type="title"/>
          </p:nvPr>
        </p:nvSpPr>
        <p:spPr>
          <a:xfrm>
            <a:off x="252000" y="59614"/>
            <a:ext cx="8640000" cy="720000"/>
          </a:xfrm>
        </p:spPr>
        <p:txBody>
          <a:bodyPr>
            <a:normAutofit/>
          </a:bodyPr>
          <a:lstStyle/>
          <a:p>
            <a:r>
              <a:rPr lang="en-US" altLang="ja-JP" sz="3200" dirty="0" smtClean="0">
                <a:latin typeface="Arial" pitchFamily="34" charset="0"/>
                <a:cs typeface="Arial" pitchFamily="34" charset="0"/>
              </a:rPr>
              <a:t>Energy Diagram of </a:t>
            </a:r>
            <a:r>
              <a:rPr lang="en-US" altLang="ja-JP" sz="3200" dirty="0" err="1" smtClean="0">
                <a:latin typeface="Arial" pitchFamily="34" charset="0"/>
                <a:cs typeface="Arial" pitchFamily="34" charset="0"/>
              </a:rPr>
              <a:t>Dimerization</a:t>
            </a:r>
            <a:endParaRPr kumimoji="1" lang="ja-JP" altLang="en-US" sz="3200" b="1"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16</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 2"/>
          <p:cNvSpPr txBox="1">
            <a:spLocks/>
          </p:cNvSpPr>
          <p:nvPr/>
        </p:nvSpPr>
        <p:spPr>
          <a:xfrm>
            <a:off x="7956376" y="5136700"/>
            <a:ext cx="504056" cy="360040"/>
          </a:xfrm>
          <a:prstGeom prst="rect">
            <a:avLst/>
          </a:prstGeom>
        </p:spPr>
        <p:txBody>
          <a:bodyPr vert="horz" lIns="91440" tIns="45720" rIns="91440" bIns="45720" rtlCol="0">
            <a:normAutofit lnSpcReduction="10000"/>
          </a:bodyPr>
          <a:lstStyle/>
          <a:p>
            <a:pPr lvl="0" algn="ctr">
              <a:spcBef>
                <a:spcPct val="20000"/>
              </a:spcBef>
              <a:defRPr/>
            </a:pPr>
            <a:r>
              <a:rPr lang="en-US" altLang="ja-JP" b="1" dirty="0" smtClean="0">
                <a:latin typeface="Arial" pitchFamily="34" charset="0"/>
                <a:cs typeface="Arial" pitchFamily="34" charset="0"/>
              </a:rPr>
              <a:t>5</a:t>
            </a:r>
            <a:endParaRPr lang="ja-JP" altLang="en-US" b="1" dirty="0">
              <a:latin typeface="Arial" pitchFamily="34" charset="0"/>
              <a:cs typeface="Arial" pitchFamily="34" charset="0"/>
            </a:endParaRPr>
          </a:p>
        </p:txBody>
      </p:sp>
      <p:graphicFrame>
        <p:nvGraphicFramePr>
          <p:cNvPr id="13" name="Object 4"/>
          <p:cNvGraphicFramePr>
            <a:graphicFrameLocks noChangeAspect="1"/>
          </p:cNvGraphicFramePr>
          <p:nvPr/>
        </p:nvGraphicFramePr>
        <p:xfrm>
          <a:off x="6948264" y="3068960"/>
          <a:ext cx="1094424" cy="1310164"/>
        </p:xfrm>
        <a:graphic>
          <a:graphicData uri="http://schemas.openxmlformats.org/presentationml/2006/ole">
            <p:oleObj spid="_x0000_s654341" name="CS ChemDraw Drawing" r:id="rId5" imgW="1215693" imgH="1455096" progId="ChemDraw.Document.6.0">
              <p:embed/>
            </p:oleObj>
          </a:graphicData>
        </a:graphic>
      </p:graphicFrame>
      <p:graphicFrame>
        <p:nvGraphicFramePr>
          <p:cNvPr id="15" name="Object 5"/>
          <p:cNvGraphicFramePr>
            <a:graphicFrameLocks noChangeAspect="1"/>
          </p:cNvGraphicFramePr>
          <p:nvPr/>
        </p:nvGraphicFramePr>
        <p:xfrm>
          <a:off x="6318740" y="902699"/>
          <a:ext cx="1781652" cy="1590197"/>
        </p:xfrm>
        <a:graphic>
          <a:graphicData uri="http://schemas.openxmlformats.org/presentationml/2006/ole">
            <p:oleObj spid="_x0000_s654342" name="CS ChemDraw Drawing" r:id="rId6" imgW="1979312" imgH="1767462" progId="ChemDraw.Document.6.0">
              <p:embed/>
            </p:oleObj>
          </a:graphicData>
        </a:graphic>
      </p:graphicFrame>
      <p:sp>
        <p:nvSpPr>
          <p:cNvPr id="17" name="コンテンツ プレースホルダ 2"/>
          <p:cNvSpPr txBox="1">
            <a:spLocks/>
          </p:cNvSpPr>
          <p:nvPr/>
        </p:nvSpPr>
        <p:spPr>
          <a:xfrm>
            <a:off x="6516216" y="4383907"/>
            <a:ext cx="864096" cy="360040"/>
          </a:xfrm>
          <a:prstGeom prst="rect">
            <a:avLst/>
          </a:prstGeom>
        </p:spPr>
        <p:txBody>
          <a:bodyPr vert="horz" lIns="91440" tIns="45720" rIns="91440" bIns="45720" rtlCol="0">
            <a:normAutofit lnSpcReduction="10000"/>
          </a:bodyPr>
          <a:lstStyle/>
          <a:p>
            <a:pPr lvl="0" algn="ctr">
              <a:spcBef>
                <a:spcPct val="20000"/>
              </a:spcBef>
              <a:defRPr/>
            </a:pPr>
            <a:r>
              <a:rPr lang="en-US" altLang="ja-JP" b="1" dirty="0" smtClean="0">
                <a:latin typeface="Arial" pitchFamily="34" charset="0"/>
                <a:cs typeface="Arial" pitchFamily="34" charset="0"/>
              </a:rPr>
              <a:t>INT2</a:t>
            </a:r>
            <a:endParaRPr lang="ja-JP" altLang="en-US" b="1" dirty="0">
              <a:latin typeface="Arial" pitchFamily="34" charset="0"/>
              <a:cs typeface="Arial" pitchFamily="34" charset="0"/>
            </a:endParaRPr>
          </a:p>
        </p:txBody>
      </p:sp>
      <p:sp>
        <p:nvSpPr>
          <p:cNvPr id="18" name="コンテンツ プレースホルダ 2"/>
          <p:cNvSpPr txBox="1">
            <a:spLocks/>
          </p:cNvSpPr>
          <p:nvPr/>
        </p:nvSpPr>
        <p:spPr>
          <a:xfrm>
            <a:off x="3998932" y="2454671"/>
            <a:ext cx="864096" cy="360040"/>
          </a:xfrm>
          <a:prstGeom prst="rect">
            <a:avLst/>
          </a:prstGeom>
        </p:spPr>
        <p:txBody>
          <a:bodyPr vert="horz" lIns="91440" tIns="45720" rIns="91440" bIns="45720" rtlCol="0">
            <a:normAutofit lnSpcReduction="10000"/>
          </a:bodyPr>
          <a:lstStyle/>
          <a:p>
            <a:pPr lvl="0" algn="ctr">
              <a:spcBef>
                <a:spcPct val="20000"/>
              </a:spcBef>
              <a:defRPr/>
            </a:pPr>
            <a:r>
              <a:rPr lang="en-US" altLang="ja-JP" b="1" dirty="0" smtClean="0">
                <a:latin typeface="Arial" pitchFamily="34" charset="0"/>
                <a:cs typeface="Arial" pitchFamily="34" charset="0"/>
              </a:rPr>
              <a:t>INT1</a:t>
            </a:r>
            <a:endParaRPr lang="ja-JP" altLang="en-US" b="1" dirty="0">
              <a:latin typeface="Arial" pitchFamily="34" charset="0"/>
              <a:cs typeface="Arial" pitchFamily="34" charset="0"/>
            </a:endParaRPr>
          </a:p>
        </p:txBody>
      </p:sp>
      <p:sp>
        <p:nvSpPr>
          <p:cNvPr id="19" name="コンテンツ プレースホルダ 2"/>
          <p:cNvSpPr txBox="1">
            <a:spLocks/>
          </p:cNvSpPr>
          <p:nvPr/>
        </p:nvSpPr>
        <p:spPr>
          <a:xfrm>
            <a:off x="2733700" y="2276872"/>
            <a:ext cx="864096" cy="360040"/>
          </a:xfrm>
          <a:prstGeom prst="rect">
            <a:avLst/>
          </a:prstGeom>
        </p:spPr>
        <p:txBody>
          <a:bodyPr vert="horz" lIns="91440" tIns="45720" rIns="91440" bIns="45720" rtlCol="0">
            <a:normAutofit lnSpcReduction="10000"/>
          </a:bodyPr>
          <a:lstStyle/>
          <a:p>
            <a:pPr lvl="0" algn="ctr">
              <a:spcBef>
                <a:spcPct val="20000"/>
              </a:spcBef>
              <a:defRPr/>
            </a:pPr>
            <a:r>
              <a:rPr lang="en-US" altLang="ja-JP" b="1" dirty="0" smtClean="0">
                <a:latin typeface="Arial" pitchFamily="34" charset="0"/>
                <a:cs typeface="Arial" pitchFamily="34" charset="0"/>
              </a:rPr>
              <a:t>TS1</a:t>
            </a:r>
            <a:endParaRPr lang="ja-JP" altLang="en-US" b="1" dirty="0">
              <a:latin typeface="Arial" pitchFamily="34" charset="0"/>
              <a:cs typeface="Arial" pitchFamily="34" charset="0"/>
            </a:endParaRPr>
          </a:p>
        </p:txBody>
      </p:sp>
      <p:sp>
        <p:nvSpPr>
          <p:cNvPr id="20" name="コンテンツ プレースホルダ 2"/>
          <p:cNvSpPr txBox="1">
            <a:spLocks/>
          </p:cNvSpPr>
          <p:nvPr/>
        </p:nvSpPr>
        <p:spPr>
          <a:xfrm>
            <a:off x="5208811" y="1170511"/>
            <a:ext cx="864096" cy="360040"/>
          </a:xfrm>
          <a:prstGeom prst="rect">
            <a:avLst/>
          </a:prstGeom>
        </p:spPr>
        <p:txBody>
          <a:bodyPr vert="horz" lIns="91440" tIns="45720" rIns="91440" bIns="45720" rtlCol="0">
            <a:normAutofit lnSpcReduction="10000"/>
          </a:bodyPr>
          <a:lstStyle/>
          <a:p>
            <a:pPr lvl="0" algn="ctr">
              <a:spcBef>
                <a:spcPct val="20000"/>
              </a:spcBef>
              <a:defRPr/>
            </a:pPr>
            <a:r>
              <a:rPr lang="en-US" altLang="ja-JP" b="1" dirty="0" smtClean="0">
                <a:latin typeface="Arial" pitchFamily="34" charset="0"/>
                <a:cs typeface="Arial" pitchFamily="34" charset="0"/>
              </a:rPr>
              <a:t>TS2</a:t>
            </a:r>
            <a:endParaRPr lang="ja-JP" altLang="en-US" b="1" dirty="0">
              <a:latin typeface="Arial" pitchFamily="34" charset="0"/>
              <a:cs typeface="Arial" pitchFamily="34" charset="0"/>
            </a:endParaRPr>
          </a:p>
        </p:txBody>
      </p:sp>
      <p:sp>
        <p:nvSpPr>
          <p:cNvPr id="22" name="コンテンツ プレースホルダ 2"/>
          <p:cNvSpPr txBox="1">
            <a:spLocks/>
          </p:cNvSpPr>
          <p:nvPr/>
        </p:nvSpPr>
        <p:spPr>
          <a:xfrm>
            <a:off x="1403648" y="2689394"/>
            <a:ext cx="540000" cy="360040"/>
          </a:xfrm>
          <a:prstGeom prst="rect">
            <a:avLst/>
          </a:prstGeom>
        </p:spPr>
        <p:txBody>
          <a:bodyPr vert="horz" lIns="91440" tIns="45720" rIns="91440" bIns="45720" rtlCol="0">
            <a:normAutofit lnSpcReduction="10000"/>
          </a:bodyPr>
          <a:lstStyle/>
          <a:p>
            <a:pPr lvl="0" algn="ctr">
              <a:spcBef>
                <a:spcPct val="20000"/>
              </a:spcBef>
              <a:defRPr/>
            </a:pPr>
            <a:r>
              <a:rPr lang="en-US" altLang="ja-JP" b="1" dirty="0" smtClean="0">
                <a:latin typeface="Arial" pitchFamily="34" charset="0"/>
                <a:cs typeface="Arial" pitchFamily="34" charset="0"/>
              </a:rPr>
              <a:t>3</a:t>
            </a:r>
            <a:endParaRPr lang="ja-JP" altLang="en-US" b="1" dirty="0">
              <a:latin typeface="Arial" pitchFamily="34" charset="0"/>
              <a:cs typeface="Arial" pitchFamily="34" charset="0"/>
            </a:endParaRPr>
          </a:p>
        </p:txBody>
      </p:sp>
      <p:cxnSp>
        <p:nvCxnSpPr>
          <p:cNvPr id="23" name="直線矢印コネクタ 22"/>
          <p:cNvCxnSpPr/>
          <p:nvPr/>
        </p:nvCxnSpPr>
        <p:spPr>
          <a:xfrm flipV="1">
            <a:off x="611560" y="1441290"/>
            <a:ext cx="0" cy="42199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コンテンツ プレースホルダ 2"/>
          <p:cNvSpPr txBox="1">
            <a:spLocks/>
          </p:cNvSpPr>
          <p:nvPr/>
        </p:nvSpPr>
        <p:spPr>
          <a:xfrm rot="16200000">
            <a:off x="-1116633" y="3385506"/>
            <a:ext cx="2952328" cy="504056"/>
          </a:xfrm>
          <a:prstGeom prst="rect">
            <a:avLst/>
          </a:prstGeom>
        </p:spPr>
        <p:txBody>
          <a:bodyPr vert="horz" lIns="91440" tIns="45720" rIns="91440" bIns="45720" rtlCol="0">
            <a:normAutofit/>
          </a:bodyPr>
          <a:lstStyle/>
          <a:p>
            <a:pPr lvl="0" algn="ctr">
              <a:spcBef>
                <a:spcPct val="20000"/>
              </a:spcBef>
              <a:defRPr/>
            </a:pPr>
            <a:r>
              <a:rPr lang="en-US" altLang="ja-JP" dirty="0" smtClean="0">
                <a:latin typeface="Arial" pitchFamily="34" charset="0"/>
                <a:cs typeface="Arial" pitchFamily="34" charset="0"/>
              </a:rPr>
              <a:t>Relative energy / kcal mol</a:t>
            </a:r>
            <a:r>
              <a:rPr lang="en-US" altLang="ja-JP" baseline="30000" dirty="0" smtClean="0">
                <a:latin typeface="Arial" pitchFamily="34" charset="0"/>
                <a:cs typeface="Arial" pitchFamily="34" charset="0"/>
              </a:rPr>
              <a:t>-1</a:t>
            </a:r>
            <a:endParaRPr lang="ja-JP" altLang="en-US" baseline="30000" dirty="0">
              <a:latin typeface="Arial" pitchFamily="34" charset="0"/>
              <a:cs typeface="Arial" pitchFamily="34" charset="0"/>
            </a:endParaRPr>
          </a:p>
        </p:txBody>
      </p:sp>
      <p:graphicFrame>
        <p:nvGraphicFramePr>
          <p:cNvPr id="26" name="Object 8"/>
          <p:cNvGraphicFramePr>
            <a:graphicFrameLocks noChangeAspect="1"/>
          </p:cNvGraphicFramePr>
          <p:nvPr/>
        </p:nvGraphicFramePr>
        <p:xfrm>
          <a:off x="1403648" y="1253183"/>
          <a:ext cx="782637" cy="1455737"/>
        </p:xfrm>
        <a:graphic>
          <a:graphicData uri="http://schemas.openxmlformats.org/presentationml/2006/ole">
            <p:oleObj spid="_x0000_s654343" name="CS ChemDraw Drawing" r:id="rId7" imgW="783039" imgH="1455096" progId="ChemDraw.Document.6.0">
              <p:embed/>
            </p:oleObj>
          </a:graphicData>
        </a:graphic>
      </p:graphicFrame>
      <p:sp>
        <p:nvSpPr>
          <p:cNvPr id="27" name="テキスト ボックス 26"/>
          <p:cNvSpPr txBox="1"/>
          <p:nvPr/>
        </p:nvSpPr>
        <p:spPr>
          <a:xfrm>
            <a:off x="231271" y="6240107"/>
            <a:ext cx="8568951" cy="523220"/>
          </a:xfrm>
          <a:prstGeom prst="rect">
            <a:avLst/>
          </a:prstGeom>
          <a:noFill/>
        </p:spPr>
        <p:txBody>
          <a:bodyPr wrap="square" rtlCol="0">
            <a:spAutoFit/>
          </a:bodyPr>
          <a:lstStyle/>
          <a:p>
            <a:r>
              <a:rPr lang="en-US" altLang="ja-JP" sz="1400" dirty="0" smtClean="0">
                <a:latin typeface="Arial" pitchFamily="34" charset="0"/>
                <a:cs typeface="Arial" pitchFamily="34" charset="0"/>
              </a:rPr>
              <a:t>Calculated</a:t>
            </a:r>
            <a:r>
              <a:rPr lang="ja-JP" altLang="en-US" sz="1400" dirty="0" smtClean="0">
                <a:latin typeface="Arial" pitchFamily="34" charset="0"/>
                <a:cs typeface="Arial" pitchFamily="34" charset="0"/>
              </a:rPr>
              <a:t> </a:t>
            </a:r>
            <a:r>
              <a:rPr lang="en-US" altLang="ja-JP" sz="1400" dirty="0" smtClean="0">
                <a:latin typeface="Arial" pitchFamily="34" charset="0"/>
                <a:cs typeface="Arial" pitchFamily="34" charset="0"/>
              </a:rPr>
              <a:t>at</a:t>
            </a:r>
            <a:r>
              <a:rPr lang="ja-JP" altLang="en-US" sz="1400" dirty="0" smtClean="0">
                <a:latin typeface="Arial" pitchFamily="34" charset="0"/>
                <a:cs typeface="Arial" pitchFamily="34" charset="0"/>
              </a:rPr>
              <a:t> </a:t>
            </a:r>
            <a:r>
              <a:rPr lang="en-US" altLang="ja-JP" sz="1400" dirty="0" smtClean="0">
                <a:latin typeface="Arial" pitchFamily="34" charset="0"/>
                <a:cs typeface="Arial" pitchFamily="34" charset="0"/>
              </a:rPr>
              <a:t>RB3LYP/6-31G(d) + LanL2DZ (for Br) (</a:t>
            </a:r>
            <a:r>
              <a:rPr lang="en-US" altLang="ja-JP" sz="1400" b="1" dirty="0" smtClean="0">
                <a:latin typeface="Arial" pitchFamily="34" charset="0"/>
                <a:cs typeface="Arial" pitchFamily="34" charset="0"/>
              </a:rPr>
              <a:t>TS1</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INT2</a:t>
            </a:r>
            <a:r>
              <a:rPr lang="en-US" altLang="ja-JP" sz="1400" dirty="0" smtClean="0">
                <a:latin typeface="Arial" pitchFamily="34" charset="0"/>
                <a:cs typeface="Arial" pitchFamily="34" charset="0"/>
              </a:rPr>
              <a:t>); Calculated</a:t>
            </a:r>
            <a:r>
              <a:rPr lang="ja-JP" altLang="en-US" sz="1400" dirty="0" smtClean="0">
                <a:latin typeface="Arial" pitchFamily="34" charset="0"/>
                <a:cs typeface="Arial" pitchFamily="34" charset="0"/>
              </a:rPr>
              <a:t> </a:t>
            </a:r>
            <a:r>
              <a:rPr lang="en-US" altLang="ja-JP" sz="1400" dirty="0" smtClean="0">
                <a:latin typeface="Arial" pitchFamily="34" charset="0"/>
                <a:cs typeface="Arial" pitchFamily="34" charset="0"/>
              </a:rPr>
              <a:t>at</a:t>
            </a:r>
            <a:r>
              <a:rPr lang="ja-JP" altLang="en-US" sz="1400" dirty="0" smtClean="0">
                <a:latin typeface="Arial" pitchFamily="34" charset="0"/>
                <a:cs typeface="Arial" pitchFamily="34" charset="0"/>
              </a:rPr>
              <a:t> </a:t>
            </a:r>
            <a:r>
              <a:rPr lang="en-US" altLang="ja-JP" sz="1400" dirty="0" smtClean="0">
                <a:latin typeface="Arial" pitchFamily="34" charset="0"/>
                <a:cs typeface="Arial" pitchFamily="34" charset="0"/>
              </a:rPr>
              <a:t>UB3LYP/6-31G(d) + LanL2DZ (for Br)</a:t>
            </a:r>
            <a:r>
              <a:rPr lang="ja-JP" altLang="en-US" sz="1400" dirty="0" smtClean="0">
                <a:latin typeface="Arial" pitchFamily="34" charset="0"/>
                <a:cs typeface="Arial" pitchFamily="34" charset="0"/>
              </a:rPr>
              <a:t> </a:t>
            </a:r>
            <a:r>
              <a:rPr lang="en-US" altLang="ja-JP" sz="1400" dirty="0" smtClean="0">
                <a:latin typeface="Arial" pitchFamily="34" charset="0"/>
                <a:cs typeface="Arial" pitchFamily="34" charset="0"/>
              </a:rPr>
              <a:t>(</a:t>
            </a:r>
            <a:r>
              <a:rPr lang="en-US" altLang="ja-JP" sz="1400" b="1" dirty="0" smtClean="0">
                <a:latin typeface="Arial" pitchFamily="34" charset="0"/>
                <a:cs typeface="Arial" pitchFamily="34" charset="0"/>
              </a:rPr>
              <a:t>INT1</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TS2</a:t>
            </a:r>
            <a:r>
              <a:rPr lang="en-US" altLang="ja-JP" sz="1400" dirty="0" smtClean="0">
                <a:latin typeface="Arial" pitchFamily="34" charset="0"/>
                <a:cs typeface="Arial" pitchFamily="34" charset="0"/>
              </a:rPr>
              <a:t>) by Dr.</a:t>
            </a:r>
            <a:r>
              <a:rPr lang="ja-JP" altLang="en-US" sz="1400" dirty="0" smtClean="0">
                <a:latin typeface="Arial" pitchFamily="34" charset="0"/>
                <a:cs typeface="Arial" pitchFamily="34" charset="0"/>
              </a:rPr>
              <a:t> </a:t>
            </a:r>
            <a:r>
              <a:rPr lang="en-US" altLang="ja-JP" sz="1400" dirty="0" err="1" smtClean="0">
                <a:latin typeface="Arial" pitchFamily="34" charset="0"/>
                <a:cs typeface="Arial" pitchFamily="34" charset="0"/>
              </a:rPr>
              <a:t>Nobusue</a:t>
            </a:r>
            <a:r>
              <a:rPr lang="en-US" altLang="ja-JP" sz="1400" dirty="0" smtClean="0">
                <a:latin typeface="Arial" pitchFamily="34" charset="0"/>
                <a:cs typeface="Arial" pitchFamily="34" charset="0"/>
              </a:rPr>
              <a:t>, S</a:t>
            </a:r>
            <a:endParaRPr lang="ja-JP" altLang="en-US" sz="1400" dirty="0">
              <a:latin typeface="Arial" pitchFamily="34" charset="0"/>
              <a:cs typeface="Arial" pitchFamily="34" charset="0"/>
            </a:endParaRPr>
          </a:p>
        </p:txBody>
      </p:sp>
      <p:cxnSp>
        <p:nvCxnSpPr>
          <p:cNvPr id="36" name="直線矢印コネクタ 35"/>
          <p:cNvCxnSpPr/>
          <p:nvPr/>
        </p:nvCxnSpPr>
        <p:spPr>
          <a:xfrm>
            <a:off x="1475656" y="6104557"/>
            <a:ext cx="7200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コンテンツ プレースホルダ 2"/>
          <p:cNvSpPr txBox="1">
            <a:spLocks/>
          </p:cNvSpPr>
          <p:nvPr/>
        </p:nvSpPr>
        <p:spPr>
          <a:xfrm>
            <a:off x="3707904" y="5926035"/>
            <a:ext cx="2376264" cy="360040"/>
          </a:xfrm>
          <a:prstGeom prst="rect">
            <a:avLst/>
          </a:prstGeom>
          <a:solidFill>
            <a:schemeClr val="bg1"/>
          </a:solidFill>
        </p:spPr>
        <p:txBody>
          <a:bodyPr vert="horz" lIns="91440" tIns="45720" rIns="91440" bIns="45720" rtlCol="0">
            <a:normAutofit lnSpcReduction="10000"/>
          </a:bodyPr>
          <a:lstStyle/>
          <a:p>
            <a:pPr lvl="0" algn="ctr">
              <a:spcBef>
                <a:spcPct val="20000"/>
              </a:spcBef>
              <a:defRPr/>
            </a:pPr>
            <a:r>
              <a:rPr lang="en-US" altLang="ja-JP" dirty="0" smtClean="0">
                <a:latin typeface="Arial" pitchFamily="34" charset="0"/>
                <a:cs typeface="Arial" pitchFamily="34" charset="0"/>
              </a:rPr>
              <a:t>reaction coordinate</a:t>
            </a:r>
            <a:endParaRPr lang="ja-JP" altLang="en-US" dirty="0">
              <a:latin typeface="Arial" pitchFamily="34" charset="0"/>
              <a:cs typeface="Arial" pitchFamily="34" charset="0"/>
            </a:endParaRPr>
          </a:p>
        </p:txBody>
      </p:sp>
      <p:pic>
        <p:nvPicPr>
          <p:cNvPr id="42" name="Picture 8" descr="F:\TS1_1.tif"/>
          <p:cNvPicPr>
            <a:picLocks noChangeAspect="1" noChangeArrowheads="1"/>
          </p:cNvPicPr>
          <p:nvPr/>
        </p:nvPicPr>
        <p:blipFill>
          <a:blip r:embed="rId8" cstate="print"/>
          <a:srcRect l="23173" t="14720" r="15029" b="26675"/>
          <a:stretch>
            <a:fillRect/>
          </a:stretch>
        </p:blipFill>
        <p:spPr bwMode="auto">
          <a:xfrm>
            <a:off x="1659447" y="3092205"/>
            <a:ext cx="3600400" cy="2669262"/>
          </a:xfrm>
          <a:prstGeom prst="rect">
            <a:avLst/>
          </a:prstGeom>
          <a:noFill/>
        </p:spPr>
      </p:pic>
      <p:sp>
        <p:nvSpPr>
          <p:cNvPr id="43" name="円/楕円 42"/>
          <p:cNvSpPr/>
          <p:nvPr/>
        </p:nvSpPr>
        <p:spPr>
          <a:xfrm>
            <a:off x="2285058" y="5044932"/>
            <a:ext cx="279310" cy="279310"/>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2243685" y="4778010"/>
            <a:ext cx="279310" cy="279310"/>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2603127" y="3164597"/>
            <a:ext cx="279310" cy="279310"/>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3208104" y="3240797"/>
            <a:ext cx="279310" cy="279310"/>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コネクタ 46"/>
          <p:cNvCxnSpPr/>
          <p:nvPr/>
        </p:nvCxnSpPr>
        <p:spPr>
          <a:xfrm flipH="1">
            <a:off x="3695920" y="4244333"/>
            <a:ext cx="216024" cy="526404"/>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3" name="円/楕円 32"/>
          <p:cNvSpPr/>
          <p:nvPr/>
        </p:nvSpPr>
        <p:spPr>
          <a:xfrm>
            <a:off x="4543486" y="5271642"/>
            <a:ext cx="360040" cy="360040"/>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コンテンツ プレースホルダ 2"/>
          <p:cNvSpPr txBox="1">
            <a:spLocks/>
          </p:cNvSpPr>
          <p:nvPr/>
        </p:nvSpPr>
        <p:spPr>
          <a:xfrm>
            <a:off x="4831518" y="5280959"/>
            <a:ext cx="720080" cy="360040"/>
          </a:xfrm>
          <a:prstGeom prst="rect">
            <a:avLst/>
          </a:prstGeom>
        </p:spPr>
        <p:txBody>
          <a:bodyPr vert="horz" lIns="91440" tIns="45720" rIns="91440" bIns="45720" rtlCol="0">
            <a:noAutofit/>
          </a:bodyPr>
          <a:lstStyle/>
          <a:p>
            <a:pPr lvl="0" algn="ctr">
              <a:spcBef>
                <a:spcPct val="20000"/>
              </a:spcBef>
              <a:defRPr/>
            </a:pPr>
            <a:r>
              <a:rPr lang="en-US" altLang="ja-JP" sz="1600" dirty="0" smtClean="0">
                <a:latin typeface="Arial" pitchFamily="34" charset="0"/>
                <a:cs typeface="Arial" pitchFamily="34" charset="0"/>
              </a:rPr>
              <a:t>= Ph</a:t>
            </a:r>
            <a:endParaRPr lang="ja-JP" altLang="en-US" sz="1600" dirty="0">
              <a:latin typeface="Arial" pitchFamily="34" charset="0"/>
              <a:cs typeface="Arial" pitchFamily="34" charset="0"/>
            </a:endParaRPr>
          </a:p>
        </p:txBody>
      </p:sp>
      <p:sp>
        <p:nvSpPr>
          <p:cNvPr id="39" name="コンテンツ プレースホルダ 2"/>
          <p:cNvSpPr txBox="1">
            <a:spLocks/>
          </p:cNvSpPr>
          <p:nvPr/>
        </p:nvSpPr>
        <p:spPr>
          <a:xfrm>
            <a:off x="2912820" y="5695754"/>
            <a:ext cx="864096" cy="360040"/>
          </a:xfrm>
          <a:prstGeom prst="rect">
            <a:avLst/>
          </a:prstGeom>
        </p:spPr>
        <p:txBody>
          <a:bodyPr vert="horz" lIns="91440" tIns="45720" rIns="91440" bIns="45720" rtlCol="0">
            <a:normAutofit lnSpcReduction="10000"/>
          </a:bodyPr>
          <a:lstStyle/>
          <a:p>
            <a:pPr lvl="0" algn="ctr">
              <a:spcBef>
                <a:spcPct val="20000"/>
              </a:spcBef>
              <a:defRPr/>
            </a:pPr>
            <a:r>
              <a:rPr lang="en-US" altLang="ja-JP" b="1" dirty="0" smtClean="0">
                <a:latin typeface="Arial" pitchFamily="34" charset="0"/>
                <a:cs typeface="Arial" pitchFamily="34" charset="0"/>
              </a:rPr>
              <a:t>TS1</a:t>
            </a:r>
            <a:endParaRPr lang="ja-JP" altLang="en-US" b="1" dirty="0">
              <a:latin typeface="Arial" pitchFamily="34" charset="0"/>
              <a:cs typeface="Arial" pitchFamily="34" charset="0"/>
            </a:endParaRPr>
          </a:p>
        </p:txBody>
      </p:sp>
      <p:graphicFrame>
        <p:nvGraphicFramePr>
          <p:cNvPr id="35" name="Object 9"/>
          <p:cNvGraphicFramePr>
            <a:graphicFrameLocks noChangeAspect="1"/>
          </p:cNvGraphicFramePr>
          <p:nvPr/>
        </p:nvGraphicFramePr>
        <p:xfrm>
          <a:off x="4894538" y="2414896"/>
          <a:ext cx="1189038" cy="1727200"/>
        </p:xfrm>
        <a:graphic>
          <a:graphicData uri="http://schemas.openxmlformats.org/presentationml/2006/ole">
            <p:oleObj spid="_x0000_s654345" name="CS ChemDraw Drawing" r:id="rId9" imgW="1322508" imgH="1918511" progId="ChemDraw.Document.6.0">
              <p:embed/>
            </p:oleObj>
          </a:graphicData>
        </a:graphic>
      </p:graphicFrame>
      <p:graphicFrame>
        <p:nvGraphicFramePr>
          <p:cNvPr id="654346" name="Object 10"/>
          <p:cNvGraphicFramePr>
            <a:graphicFrameLocks noChangeAspect="1"/>
          </p:cNvGraphicFramePr>
          <p:nvPr/>
        </p:nvGraphicFramePr>
        <p:xfrm>
          <a:off x="3491880" y="879872"/>
          <a:ext cx="1500187" cy="1397000"/>
        </p:xfrm>
        <a:graphic>
          <a:graphicData uri="http://schemas.openxmlformats.org/presentationml/2006/ole">
            <p:oleObj spid="_x0000_s654346" name="CS ChemDraw Drawing" r:id="rId10" imgW="1499454" imgH="1397000" progId="ChemDraw.Document.6.0">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33" grpId="0" animBg="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グラフ 40"/>
          <p:cNvGraphicFramePr/>
          <p:nvPr/>
        </p:nvGraphicFramePr>
        <p:xfrm>
          <a:off x="755576" y="925938"/>
          <a:ext cx="8137121" cy="4879326"/>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p:cNvSpPr>
            <a:spLocks noGrp="1"/>
          </p:cNvSpPr>
          <p:nvPr>
            <p:ph type="title"/>
          </p:nvPr>
        </p:nvSpPr>
        <p:spPr>
          <a:xfrm>
            <a:off x="252000" y="59614"/>
            <a:ext cx="8640000" cy="720000"/>
          </a:xfrm>
        </p:spPr>
        <p:txBody>
          <a:bodyPr>
            <a:normAutofit/>
          </a:bodyPr>
          <a:lstStyle/>
          <a:p>
            <a:r>
              <a:rPr lang="en-US" altLang="ja-JP" sz="3200" dirty="0" smtClean="0">
                <a:latin typeface="Arial" pitchFamily="34" charset="0"/>
                <a:cs typeface="Arial" pitchFamily="34" charset="0"/>
              </a:rPr>
              <a:t>Energy Diagram of </a:t>
            </a:r>
            <a:r>
              <a:rPr lang="en-US" altLang="ja-JP" sz="3200" dirty="0" err="1" smtClean="0">
                <a:latin typeface="Arial" pitchFamily="34" charset="0"/>
                <a:cs typeface="Arial" pitchFamily="34" charset="0"/>
              </a:rPr>
              <a:t>Dimerization</a:t>
            </a:r>
            <a:endParaRPr kumimoji="1" lang="ja-JP" altLang="en-US" sz="3200" b="1"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17</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 2"/>
          <p:cNvSpPr txBox="1">
            <a:spLocks/>
          </p:cNvSpPr>
          <p:nvPr/>
        </p:nvSpPr>
        <p:spPr>
          <a:xfrm>
            <a:off x="7956376" y="5136700"/>
            <a:ext cx="504056" cy="360040"/>
          </a:xfrm>
          <a:prstGeom prst="rect">
            <a:avLst/>
          </a:prstGeom>
        </p:spPr>
        <p:txBody>
          <a:bodyPr vert="horz" lIns="91440" tIns="45720" rIns="91440" bIns="45720" rtlCol="0">
            <a:normAutofit lnSpcReduction="10000"/>
          </a:bodyPr>
          <a:lstStyle/>
          <a:p>
            <a:pPr lvl="0" algn="ctr">
              <a:spcBef>
                <a:spcPct val="20000"/>
              </a:spcBef>
              <a:defRPr/>
            </a:pPr>
            <a:r>
              <a:rPr lang="en-US" altLang="ja-JP" b="1" dirty="0" smtClean="0">
                <a:latin typeface="Arial" pitchFamily="34" charset="0"/>
                <a:cs typeface="Arial" pitchFamily="34" charset="0"/>
              </a:rPr>
              <a:t>5</a:t>
            </a:r>
            <a:endParaRPr lang="ja-JP" altLang="en-US" b="1" dirty="0">
              <a:latin typeface="Arial" pitchFamily="34" charset="0"/>
              <a:cs typeface="Arial" pitchFamily="34" charset="0"/>
            </a:endParaRPr>
          </a:p>
        </p:txBody>
      </p:sp>
      <p:graphicFrame>
        <p:nvGraphicFramePr>
          <p:cNvPr id="13" name="Object 4"/>
          <p:cNvGraphicFramePr>
            <a:graphicFrameLocks noChangeAspect="1"/>
          </p:cNvGraphicFramePr>
          <p:nvPr/>
        </p:nvGraphicFramePr>
        <p:xfrm>
          <a:off x="6948264" y="3068960"/>
          <a:ext cx="1094424" cy="1310164"/>
        </p:xfrm>
        <a:graphic>
          <a:graphicData uri="http://schemas.openxmlformats.org/presentationml/2006/ole">
            <p:oleObj spid="_x0000_s777218" name="CS ChemDraw Drawing" r:id="rId5" imgW="1215693" imgH="1455096" progId="ChemDraw.Document.6.0">
              <p:embed/>
            </p:oleObj>
          </a:graphicData>
        </a:graphic>
      </p:graphicFrame>
      <p:graphicFrame>
        <p:nvGraphicFramePr>
          <p:cNvPr id="15" name="Object 5"/>
          <p:cNvGraphicFramePr>
            <a:graphicFrameLocks noChangeAspect="1"/>
          </p:cNvGraphicFramePr>
          <p:nvPr/>
        </p:nvGraphicFramePr>
        <p:xfrm>
          <a:off x="6318740" y="902699"/>
          <a:ext cx="1781652" cy="1590197"/>
        </p:xfrm>
        <a:graphic>
          <a:graphicData uri="http://schemas.openxmlformats.org/presentationml/2006/ole">
            <p:oleObj spid="_x0000_s777219" name="CS ChemDraw Drawing" r:id="rId6" imgW="1979312" imgH="1767462" progId="ChemDraw.Document.6.0">
              <p:embed/>
            </p:oleObj>
          </a:graphicData>
        </a:graphic>
      </p:graphicFrame>
      <p:sp>
        <p:nvSpPr>
          <p:cNvPr id="17" name="コンテンツ プレースホルダ 2"/>
          <p:cNvSpPr txBox="1">
            <a:spLocks/>
          </p:cNvSpPr>
          <p:nvPr/>
        </p:nvSpPr>
        <p:spPr>
          <a:xfrm>
            <a:off x="6516216" y="4383907"/>
            <a:ext cx="864096" cy="360040"/>
          </a:xfrm>
          <a:prstGeom prst="rect">
            <a:avLst/>
          </a:prstGeom>
        </p:spPr>
        <p:txBody>
          <a:bodyPr vert="horz" lIns="91440" tIns="45720" rIns="91440" bIns="45720" rtlCol="0">
            <a:normAutofit lnSpcReduction="10000"/>
          </a:bodyPr>
          <a:lstStyle/>
          <a:p>
            <a:pPr lvl="0" algn="ctr">
              <a:spcBef>
                <a:spcPct val="20000"/>
              </a:spcBef>
              <a:defRPr/>
            </a:pPr>
            <a:r>
              <a:rPr lang="en-US" altLang="ja-JP" b="1" dirty="0" smtClean="0">
                <a:latin typeface="Arial" pitchFamily="34" charset="0"/>
                <a:cs typeface="Arial" pitchFamily="34" charset="0"/>
              </a:rPr>
              <a:t>INT2</a:t>
            </a:r>
            <a:endParaRPr lang="ja-JP" altLang="en-US" b="1" dirty="0">
              <a:latin typeface="Arial" pitchFamily="34" charset="0"/>
              <a:cs typeface="Arial" pitchFamily="34" charset="0"/>
            </a:endParaRPr>
          </a:p>
        </p:txBody>
      </p:sp>
      <p:sp>
        <p:nvSpPr>
          <p:cNvPr id="18" name="コンテンツ プレースホルダ 2"/>
          <p:cNvSpPr txBox="1">
            <a:spLocks/>
          </p:cNvSpPr>
          <p:nvPr/>
        </p:nvSpPr>
        <p:spPr>
          <a:xfrm>
            <a:off x="3998932" y="2454671"/>
            <a:ext cx="864096" cy="360040"/>
          </a:xfrm>
          <a:prstGeom prst="rect">
            <a:avLst/>
          </a:prstGeom>
        </p:spPr>
        <p:txBody>
          <a:bodyPr vert="horz" lIns="91440" tIns="45720" rIns="91440" bIns="45720" rtlCol="0">
            <a:normAutofit lnSpcReduction="10000"/>
          </a:bodyPr>
          <a:lstStyle/>
          <a:p>
            <a:pPr lvl="0" algn="ctr">
              <a:spcBef>
                <a:spcPct val="20000"/>
              </a:spcBef>
              <a:defRPr/>
            </a:pPr>
            <a:r>
              <a:rPr lang="en-US" altLang="ja-JP" b="1" dirty="0" smtClean="0">
                <a:latin typeface="Arial" pitchFamily="34" charset="0"/>
                <a:cs typeface="Arial" pitchFamily="34" charset="0"/>
              </a:rPr>
              <a:t>INT1</a:t>
            </a:r>
            <a:endParaRPr lang="ja-JP" altLang="en-US" b="1" dirty="0">
              <a:latin typeface="Arial" pitchFamily="34" charset="0"/>
              <a:cs typeface="Arial" pitchFamily="34" charset="0"/>
            </a:endParaRPr>
          </a:p>
        </p:txBody>
      </p:sp>
      <p:sp>
        <p:nvSpPr>
          <p:cNvPr id="19" name="コンテンツ プレースホルダ 2"/>
          <p:cNvSpPr txBox="1">
            <a:spLocks/>
          </p:cNvSpPr>
          <p:nvPr/>
        </p:nvSpPr>
        <p:spPr>
          <a:xfrm>
            <a:off x="2733700" y="2276872"/>
            <a:ext cx="864096" cy="360040"/>
          </a:xfrm>
          <a:prstGeom prst="rect">
            <a:avLst/>
          </a:prstGeom>
        </p:spPr>
        <p:txBody>
          <a:bodyPr vert="horz" lIns="91440" tIns="45720" rIns="91440" bIns="45720" rtlCol="0">
            <a:normAutofit lnSpcReduction="10000"/>
          </a:bodyPr>
          <a:lstStyle/>
          <a:p>
            <a:pPr lvl="0" algn="ctr">
              <a:spcBef>
                <a:spcPct val="20000"/>
              </a:spcBef>
              <a:defRPr/>
            </a:pPr>
            <a:r>
              <a:rPr lang="en-US" altLang="ja-JP" b="1" dirty="0" smtClean="0">
                <a:latin typeface="Arial" pitchFamily="34" charset="0"/>
                <a:cs typeface="Arial" pitchFamily="34" charset="0"/>
              </a:rPr>
              <a:t>TS1</a:t>
            </a:r>
            <a:endParaRPr lang="ja-JP" altLang="en-US" b="1" dirty="0">
              <a:latin typeface="Arial" pitchFamily="34" charset="0"/>
              <a:cs typeface="Arial" pitchFamily="34" charset="0"/>
            </a:endParaRPr>
          </a:p>
        </p:txBody>
      </p:sp>
      <p:sp>
        <p:nvSpPr>
          <p:cNvPr id="20" name="コンテンツ プレースホルダ 2"/>
          <p:cNvSpPr txBox="1">
            <a:spLocks/>
          </p:cNvSpPr>
          <p:nvPr/>
        </p:nvSpPr>
        <p:spPr>
          <a:xfrm>
            <a:off x="5208811" y="1170511"/>
            <a:ext cx="864096" cy="360040"/>
          </a:xfrm>
          <a:prstGeom prst="rect">
            <a:avLst/>
          </a:prstGeom>
        </p:spPr>
        <p:txBody>
          <a:bodyPr vert="horz" lIns="91440" tIns="45720" rIns="91440" bIns="45720" rtlCol="0">
            <a:normAutofit lnSpcReduction="10000"/>
          </a:bodyPr>
          <a:lstStyle/>
          <a:p>
            <a:pPr lvl="0" algn="ctr">
              <a:spcBef>
                <a:spcPct val="20000"/>
              </a:spcBef>
              <a:defRPr/>
            </a:pPr>
            <a:r>
              <a:rPr lang="en-US" altLang="ja-JP" b="1" dirty="0" smtClean="0">
                <a:latin typeface="Arial" pitchFamily="34" charset="0"/>
                <a:cs typeface="Arial" pitchFamily="34" charset="0"/>
              </a:rPr>
              <a:t>TS2</a:t>
            </a:r>
            <a:endParaRPr lang="ja-JP" altLang="en-US" b="1" dirty="0">
              <a:latin typeface="Arial" pitchFamily="34" charset="0"/>
              <a:cs typeface="Arial" pitchFamily="34" charset="0"/>
            </a:endParaRPr>
          </a:p>
        </p:txBody>
      </p:sp>
      <p:sp>
        <p:nvSpPr>
          <p:cNvPr id="22" name="コンテンツ プレースホルダ 2"/>
          <p:cNvSpPr txBox="1">
            <a:spLocks/>
          </p:cNvSpPr>
          <p:nvPr/>
        </p:nvSpPr>
        <p:spPr>
          <a:xfrm>
            <a:off x="1403648" y="2689394"/>
            <a:ext cx="540000" cy="360040"/>
          </a:xfrm>
          <a:prstGeom prst="rect">
            <a:avLst/>
          </a:prstGeom>
        </p:spPr>
        <p:txBody>
          <a:bodyPr vert="horz" lIns="91440" tIns="45720" rIns="91440" bIns="45720" rtlCol="0">
            <a:normAutofit lnSpcReduction="10000"/>
          </a:bodyPr>
          <a:lstStyle/>
          <a:p>
            <a:pPr lvl="0" algn="ctr">
              <a:spcBef>
                <a:spcPct val="20000"/>
              </a:spcBef>
              <a:defRPr/>
            </a:pPr>
            <a:r>
              <a:rPr lang="en-US" altLang="ja-JP" b="1" dirty="0" smtClean="0">
                <a:latin typeface="Arial" pitchFamily="34" charset="0"/>
                <a:cs typeface="Arial" pitchFamily="34" charset="0"/>
              </a:rPr>
              <a:t>3</a:t>
            </a:r>
            <a:endParaRPr lang="ja-JP" altLang="en-US" b="1" dirty="0">
              <a:latin typeface="Arial" pitchFamily="34" charset="0"/>
              <a:cs typeface="Arial" pitchFamily="34" charset="0"/>
            </a:endParaRPr>
          </a:p>
        </p:txBody>
      </p:sp>
      <p:cxnSp>
        <p:nvCxnSpPr>
          <p:cNvPr id="23" name="直線矢印コネクタ 22"/>
          <p:cNvCxnSpPr/>
          <p:nvPr/>
        </p:nvCxnSpPr>
        <p:spPr>
          <a:xfrm flipV="1">
            <a:off x="611560" y="1441290"/>
            <a:ext cx="0" cy="42199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コンテンツ プレースホルダ 2"/>
          <p:cNvSpPr txBox="1">
            <a:spLocks/>
          </p:cNvSpPr>
          <p:nvPr/>
        </p:nvSpPr>
        <p:spPr>
          <a:xfrm rot="16200000">
            <a:off x="-1116633" y="3385506"/>
            <a:ext cx="2952328" cy="504056"/>
          </a:xfrm>
          <a:prstGeom prst="rect">
            <a:avLst/>
          </a:prstGeom>
        </p:spPr>
        <p:txBody>
          <a:bodyPr vert="horz" lIns="91440" tIns="45720" rIns="91440" bIns="45720" rtlCol="0">
            <a:normAutofit/>
          </a:bodyPr>
          <a:lstStyle/>
          <a:p>
            <a:pPr lvl="0" algn="ctr">
              <a:spcBef>
                <a:spcPct val="20000"/>
              </a:spcBef>
              <a:defRPr/>
            </a:pPr>
            <a:r>
              <a:rPr lang="en-US" altLang="ja-JP" dirty="0" smtClean="0">
                <a:latin typeface="Arial" pitchFamily="34" charset="0"/>
                <a:cs typeface="Arial" pitchFamily="34" charset="0"/>
              </a:rPr>
              <a:t>Relative energy / kcal mol</a:t>
            </a:r>
            <a:r>
              <a:rPr lang="en-US" altLang="ja-JP" baseline="30000" dirty="0" smtClean="0">
                <a:latin typeface="Arial" pitchFamily="34" charset="0"/>
                <a:cs typeface="Arial" pitchFamily="34" charset="0"/>
              </a:rPr>
              <a:t>-1</a:t>
            </a:r>
            <a:endParaRPr lang="ja-JP" altLang="en-US" baseline="30000" dirty="0">
              <a:latin typeface="Arial" pitchFamily="34" charset="0"/>
              <a:cs typeface="Arial" pitchFamily="34" charset="0"/>
            </a:endParaRPr>
          </a:p>
        </p:txBody>
      </p:sp>
      <p:graphicFrame>
        <p:nvGraphicFramePr>
          <p:cNvPr id="26" name="Object 8"/>
          <p:cNvGraphicFramePr>
            <a:graphicFrameLocks noChangeAspect="1"/>
          </p:cNvGraphicFramePr>
          <p:nvPr/>
        </p:nvGraphicFramePr>
        <p:xfrm>
          <a:off x="1403648" y="1253183"/>
          <a:ext cx="782637" cy="1455737"/>
        </p:xfrm>
        <a:graphic>
          <a:graphicData uri="http://schemas.openxmlformats.org/presentationml/2006/ole">
            <p:oleObj spid="_x0000_s777220" name="CS ChemDraw Drawing" r:id="rId7" imgW="783039" imgH="1455096" progId="ChemDraw.Document.6.0">
              <p:embed/>
            </p:oleObj>
          </a:graphicData>
        </a:graphic>
      </p:graphicFrame>
      <p:sp>
        <p:nvSpPr>
          <p:cNvPr id="27" name="テキスト ボックス 26"/>
          <p:cNvSpPr txBox="1"/>
          <p:nvPr/>
        </p:nvSpPr>
        <p:spPr>
          <a:xfrm>
            <a:off x="231271" y="6240107"/>
            <a:ext cx="8568951" cy="523220"/>
          </a:xfrm>
          <a:prstGeom prst="rect">
            <a:avLst/>
          </a:prstGeom>
          <a:noFill/>
        </p:spPr>
        <p:txBody>
          <a:bodyPr wrap="square" rtlCol="0">
            <a:spAutoFit/>
          </a:bodyPr>
          <a:lstStyle/>
          <a:p>
            <a:r>
              <a:rPr lang="en-US" altLang="ja-JP" sz="1400" dirty="0" smtClean="0">
                <a:latin typeface="Arial" pitchFamily="34" charset="0"/>
                <a:cs typeface="Arial" pitchFamily="34" charset="0"/>
              </a:rPr>
              <a:t>Calculated</a:t>
            </a:r>
            <a:r>
              <a:rPr lang="ja-JP" altLang="en-US" sz="1400" dirty="0" smtClean="0">
                <a:latin typeface="Arial" pitchFamily="34" charset="0"/>
                <a:cs typeface="Arial" pitchFamily="34" charset="0"/>
              </a:rPr>
              <a:t> </a:t>
            </a:r>
            <a:r>
              <a:rPr lang="en-US" altLang="ja-JP" sz="1400" dirty="0" smtClean="0">
                <a:latin typeface="Arial" pitchFamily="34" charset="0"/>
                <a:cs typeface="Arial" pitchFamily="34" charset="0"/>
              </a:rPr>
              <a:t>at</a:t>
            </a:r>
            <a:r>
              <a:rPr lang="ja-JP" altLang="en-US" sz="1400" dirty="0" smtClean="0">
                <a:latin typeface="Arial" pitchFamily="34" charset="0"/>
                <a:cs typeface="Arial" pitchFamily="34" charset="0"/>
              </a:rPr>
              <a:t> </a:t>
            </a:r>
            <a:r>
              <a:rPr lang="en-US" altLang="ja-JP" sz="1400" dirty="0" smtClean="0">
                <a:latin typeface="Arial" pitchFamily="34" charset="0"/>
                <a:cs typeface="Arial" pitchFamily="34" charset="0"/>
              </a:rPr>
              <a:t>RB3LYP/6-31G(d) + LanL2DZ (for Br) (</a:t>
            </a:r>
            <a:r>
              <a:rPr lang="en-US" altLang="ja-JP" sz="1400" b="1" dirty="0" smtClean="0">
                <a:latin typeface="Arial" pitchFamily="34" charset="0"/>
                <a:cs typeface="Arial" pitchFamily="34" charset="0"/>
              </a:rPr>
              <a:t>TS1</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INT2</a:t>
            </a:r>
            <a:r>
              <a:rPr lang="en-US" altLang="ja-JP" sz="1400" dirty="0" smtClean="0">
                <a:latin typeface="Arial" pitchFamily="34" charset="0"/>
                <a:cs typeface="Arial" pitchFamily="34" charset="0"/>
              </a:rPr>
              <a:t>); Calculated</a:t>
            </a:r>
            <a:r>
              <a:rPr lang="ja-JP" altLang="en-US" sz="1400" dirty="0" smtClean="0">
                <a:latin typeface="Arial" pitchFamily="34" charset="0"/>
                <a:cs typeface="Arial" pitchFamily="34" charset="0"/>
              </a:rPr>
              <a:t> </a:t>
            </a:r>
            <a:r>
              <a:rPr lang="en-US" altLang="ja-JP" sz="1400" dirty="0" smtClean="0">
                <a:latin typeface="Arial" pitchFamily="34" charset="0"/>
                <a:cs typeface="Arial" pitchFamily="34" charset="0"/>
              </a:rPr>
              <a:t>at</a:t>
            </a:r>
            <a:r>
              <a:rPr lang="ja-JP" altLang="en-US" sz="1400" dirty="0" smtClean="0">
                <a:latin typeface="Arial" pitchFamily="34" charset="0"/>
                <a:cs typeface="Arial" pitchFamily="34" charset="0"/>
              </a:rPr>
              <a:t> </a:t>
            </a:r>
            <a:r>
              <a:rPr lang="en-US" altLang="ja-JP" sz="1400" dirty="0" smtClean="0">
                <a:latin typeface="Arial" pitchFamily="34" charset="0"/>
                <a:cs typeface="Arial" pitchFamily="34" charset="0"/>
              </a:rPr>
              <a:t>UB3LYP/6-31G(d) + LanL2DZ (for Br)</a:t>
            </a:r>
            <a:r>
              <a:rPr lang="ja-JP" altLang="en-US" sz="1400" dirty="0" smtClean="0">
                <a:latin typeface="Arial" pitchFamily="34" charset="0"/>
                <a:cs typeface="Arial" pitchFamily="34" charset="0"/>
              </a:rPr>
              <a:t> </a:t>
            </a:r>
            <a:r>
              <a:rPr lang="en-US" altLang="ja-JP" sz="1400" dirty="0" smtClean="0">
                <a:latin typeface="Arial" pitchFamily="34" charset="0"/>
                <a:cs typeface="Arial" pitchFamily="34" charset="0"/>
              </a:rPr>
              <a:t>(</a:t>
            </a:r>
            <a:r>
              <a:rPr lang="en-US" altLang="ja-JP" sz="1400" b="1" dirty="0" smtClean="0">
                <a:latin typeface="Arial" pitchFamily="34" charset="0"/>
                <a:cs typeface="Arial" pitchFamily="34" charset="0"/>
              </a:rPr>
              <a:t>INT1</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TS2</a:t>
            </a:r>
            <a:r>
              <a:rPr lang="en-US" altLang="ja-JP" sz="1400" dirty="0" smtClean="0">
                <a:latin typeface="Arial" pitchFamily="34" charset="0"/>
                <a:cs typeface="Arial" pitchFamily="34" charset="0"/>
              </a:rPr>
              <a:t>) by Dr.</a:t>
            </a:r>
            <a:r>
              <a:rPr lang="ja-JP" altLang="en-US" sz="1400" dirty="0" smtClean="0">
                <a:latin typeface="Arial" pitchFamily="34" charset="0"/>
                <a:cs typeface="Arial" pitchFamily="34" charset="0"/>
              </a:rPr>
              <a:t> </a:t>
            </a:r>
            <a:r>
              <a:rPr lang="en-US" altLang="ja-JP" sz="1400" dirty="0" err="1" smtClean="0">
                <a:latin typeface="Arial" pitchFamily="34" charset="0"/>
                <a:cs typeface="Arial" pitchFamily="34" charset="0"/>
              </a:rPr>
              <a:t>Nobusue</a:t>
            </a:r>
            <a:r>
              <a:rPr lang="en-US" altLang="ja-JP" sz="1400" dirty="0" smtClean="0">
                <a:latin typeface="Arial" pitchFamily="34" charset="0"/>
                <a:cs typeface="Arial" pitchFamily="34" charset="0"/>
              </a:rPr>
              <a:t>, S</a:t>
            </a:r>
            <a:endParaRPr lang="ja-JP" altLang="en-US" sz="1400" dirty="0">
              <a:latin typeface="Arial" pitchFamily="34" charset="0"/>
              <a:cs typeface="Arial" pitchFamily="34" charset="0"/>
            </a:endParaRPr>
          </a:p>
        </p:txBody>
      </p:sp>
      <p:cxnSp>
        <p:nvCxnSpPr>
          <p:cNvPr id="36" name="直線矢印コネクタ 35"/>
          <p:cNvCxnSpPr/>
          <p:nvPr/>
        </p:nvCxnSpPr>
        <p:spPr>
          <a:xfrm>
            <a:off x="1475656" y="6104557"/>
            <a:ext cx="7200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コンテンツ プレースホルダ 2"/>
          <p:cNvSpPr txBox="1">
            <a:spLocks/>
          </p:cNvSpPr>
          <p:nvPr/>
        </p:nvSpPr>
        <p:spPr>
          <a:xfrm>
            <a:off x="3707904" y="5926035"/>
            <a:ext cx="2376264" cy="360040"/>
          </a:xfrm>
          <a:prstGeom prst="rect">
            <a:avLst/>
          </a:prstGeom>
          <a:solidFill>
            <a:schemeClr val="bg1"/>
          </a:solidFill>
        </p:spPr>
        <p:txBody>
          <a:bodyPr vert="horz" lIns="91440" tIns="45720" rIns="91440" bIns="45720" rtlCol="0">
            <a:normAutofit lnSpcReduction="10000"/>
          </a:bodyPr>
          <a:lstStyle/>
          <a:p>
            <a:pPr lvl="0" algn="ctr">
              <a:spcBef>
                <a:spcPct val="20000"/>
              </a:spcBef>
              <a:defRPr/>
            </a:pPr>
            <a:r>
              <a:rPr lang="en-US" altLang="ja-JP" dirty="0" smtClean="0">
                <a:latin typeface="Arial" pitchFamily="34" charset="0"/>
                <a:cs typeface="Arial" pitchFamily="34" charset="0"/>
              </a:rPr>
              <a:t>reaction coordinate</a:t>
            </a:r>
            <a:endParaRPr lang="ja-JP" altLang="en-US" dirty="0">
              <a:latin typeface="Arial" pitchFamily="34" charset="0"/>
              <a:cs typeface="Arial" pitchFamily="34" charset="0"/>
            </a:endParaRPr>
          </a:p>
        </p:txBody>
      </p:sp>
      <p:pic>
        <p:nvPicPr>
          <p:cNvPr id="42" name="Picture 8" descr="F:\TS1_1.tif"/>
          <p:cNvPicPr>
            <a:picLocks noChangeAspect="1" noChangeArrowheads="1"/>
          </p:cNvPicPr>
          <p:nvPr/>
        </p:nvPicPr>
        <p:blipFill>
          <a:blip r:embed="rId8" cstate="print"/>
          <a:srcRect l="23173" t="14720" r="15029" b="26675"/>
          <a:stretch>
            <a:fillRect/>
          </a:stretch>
        </p:blipFill>
        <p:spPr bwMode="auto">
          <a:xfrm>
            <a:off x="1659447" y="3092205"/>
            <a:ext cx="3600400" cy="2669262"/>
          </a:xfrm>
          <a:prstGeom prst="rect">
            <a:avLst/>
          </a:prstGeom>
          <a:noFill/>
        </p:spPr>
      </p:pic>
      <p:sp>
        <p:nvSpPr>
          <p:cNvPr id="43" name="円/楕円 42"/>
          <p:cNvSpPr/>
          <p:nvPr/>
        </p:nvSpPr>
        <p:spPr>
          <a:xfrm>
            <a:off x="2285058" y="5044932"/>
            <a:ext cx="279310" cy="279310"/>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2243685" y="4778010"/>
            <a:ext cx="279310" cy="279310"/>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2603127" y="3164597"/>
            <a:ext cx="279310" cy="279310"/>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3208104" y="3240797"/>
            <a:ext cx="279310" cy="279310"/>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コネクタ 46"/>
          <p:cNvCxnSpPr/>
          <p:nvPr/>
        </p:nvCxnSpPr>
        <p:spPr>
          <a:xfrm flipH="1">
            <a:off x="3695920" y="4244333"/>
            <a:ext cx="216024" cy="526404"/>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3" name="円/楕円 32"/>
          <p:cNvSpPr/>
          <p:nvPr/>
        </p:nvSpPr>
        <p:spPr>
          <a:xfrm>
            <a:off x="4543486" y="5271642"/>
            <a:ext cx="360040" cy="360040"/>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コンテンツ プレースホルダ 2"/>
          <p:cNvSpPr txBox="1">
            <a:spLocks/>
          </p:cNvSpPr>
          <p:nvPr/>
        </p:nvSpPr>
        <p:spPr>
          <a:xfrm>
            <a:off x="4831518" y="5280959"/>
            <a:ext cx="720080" cy="360040"/>
          </a:xfrm>
          <a:prstGeom prst="rect">
            <a:avLst/>
          </a:prstGeom>
        </p:spPr>
        <p:txBody>
          <a:bodyPr vert="horz" lIns="91440" tIns="45720" rIns="91440" bIns="45720" rtlCol="0">
            <a:noAutofit/>
          </a:bodyPr>
          <a:lstStyle/>
          <a:p>
            <a:pPr lvl="0" algn="ctr">
              <a:spcBef>
                <a:spcPct val="20000"/>
              </a:spcBef>
              <a:defRPr/>
            </a:pPr>
            <a:r>
              <a:rPr lang="en-US" altLang="ja-JP" sz="1600" dirty="0" smtClean="0">
                <a:latin typeface="Arial" pitchFamily="34" charset="0"/>
                <a:cs typeface="Arial" pitchFamily="34" charset="0"/>
              </a:rPr>
              <a:t>= Ph</a:t>
            </a:r>
            <a:endParaRPr lang="ja-JP" altLang="en-US" sz="1600" dirty="0">
              <a:latin typeface="Arial" pitchFamily="34" charset="0"/>
              <a:cs typeface="Arial" pitchFamily="34" charset="0"/>
            </a:endParaRPr>
          </a:p>
        </p:txBody>
      </p:sp>
      <p:sp>
        <p:nvSpPr>
          <p:cNvPr id="39" name="コンテンツ プレースホルダ 2"/>
          <p:cNvSpPr txBox="1">
            <a:spLocks/>
          </p:cNvSpPr>
          <p:nvPr/>
        </p:nvSpPr>
        <p:spPr>
          <a:xfrm>
            <a:off x="2912820" y="5695754"/>
            <a:ext cx="864096" cy="360040"/>
          </a:xfrm>
          <a:prstGeom prst="rect">
            <a:avLst/>
          </a:prstGeom>
        </p:spPr>
        <p:txBody>
          <a:bodyPr vert="horz" lIns="91440" tIns="45720" rIns="91440" bIns="45720" rtlCol="0">
            <a:normAutofit lnSpcReduction="10000"/>
          </a:bodyPr>
          <a:lstStyle/>
          <a:p>
            <a:pPr lvl="0" algn="ctr">
              <a:spcBef>
                <a:spcPct val="20000"/>
              </a:spcBef>
              <a:defRPr/>
            </a:pPr>
            <a:r>
              <a:rPr lang="en-US" altLang="ja-JP" b="1" dirty="0" smtClean="0">
                <a:latin typeface="Arial" pitchFamily="34" charset="0"/>
                <a:cs typeface="Arial" pitchFamily="34" charset="0"/>
              </a:rPr>
              <a:t>TS1</a:t>
            </a:r>
            <a:endParaRPr lang="ja-JP" altLang="en-US" b="1" dirty="0">
              <a:latin typeface="Arial" pitchFamily="34" charset="0"/>
              <a:cs typeface="Arial" pitchFamily="34" charset="0"/>
            </a:endParaRPr>
          </a:p>
        </p:txBody>
      </p:sp>
      <p:sp>
        <p:nvSpPr>
          <p:cNvPr id="52" name="コンテンツ プレースホルダ 2"/>
          <p:cNvSpPr txBox="1">
            <a:spLocks/>
          </p:cNvSpPr>
          <p:nvPr/>
        </p:nvSpPr>
        <p:spPr>
          <a:xfrm>
            <a:off x="1774473" y="1273489"/>
            <a:ext cx="3384376" cy="504056"/>
          </a:xfrm>
          <a:prstGeom prst="rect">
            <a:avLst/>
          </a:prstGeom>
        </p:spPr>
        <p:txBody>
          <a:bodyPr vert="horz" lIns="91440" tIns="45720" rIns="91440" bIns="45720" rtlCol="0">
            <a:noAutofit/>
          </a:bodyPr>
          <a:lstStyle/>
          <a:p>
            <a:pPr lvl="0" algn="ctr">
              <a:spcBef>
                <a:spcPct val="20000"/>
              </a:spcBef>
              <a:defRPr/>
            </a:pPr>
            <a:r>
              <a:rPr lang="en-US" altLang="ja-JP" sz="2200" dirty="0" smtClean="0">
                <a:solidFill>
                  <a:srgbClr val="FF0000"/>
                </a:solidFill>
                <a:latin typeface="Arial" pitchFamily="34" charset="0"/>
                <a:cs typeface="Arial" pitchFamily="34" charset="0"/>
              </a:rPr>
              <a:t>higher</a:t>
            </a:r>
            <a:r>
              <a:rPr lang="ja-JP" altLang="en-US" sz="2200" dirty="0" smtClean="0">
                <a:solidFill>
                  <a:srgbClr val="FF0000"/>
                </a:solidFill>
                <a:latin typeface="Arial" pitchFamily="34" charset="0"/>
                <a:cs typeface="Arial" pitchFamily="34" charset="0"/>
              </a:rPr>
              <a:t> </a:t>
            </a:r>
            <a:r>
              <a:rPr lang="en-US" altLang="ja-JP" sz="2200" dirty="0" smtClean="0">
                <a:solidFill>
                  <a:srgbClr val="FF0000"/>
                </a:solidFill>
                <a:latin typeface="Arial" pitchFamily="34" charset="0"/>
                <a:cs typeface="Arial" pitchFamily="34" charset="0"/>
              </a:rPr>
              <a:t>activation</a:t>
            </a:r>
            <a:r>
              <a:rPr lang="ja-JP" altLang="en-US" sz="2200" dirty="0" smtClean="0">
                <a:solidFill>
                  <a:srgbClr val="FF0000"/>
                </a:solidFill>
                <a:latin typeface="Arial" pitchFamily="34" charset="0"/>
                <a:cs typeface="Arial" pitchFamily="34" charset="0"/>
              </a:rPr>
              <a:t> </a:t>
            </a:r>
            <a:r>
              <a:rPr lang="en-US" altLang="ja-JP" sz="2200" dirty="0" smtClean="0">
                <a:solidFill>
                  <a:srgbClr val="FF0000"/>
                </a:solidFill>
                <a:latin typeface="Arial" pitchFamily="34" charset="0"/>
                <a:cs typeface="Arial" pitchFamily="34" charset="0"/>
              </a:rPr>
              <a:t>barrier</a:t>
            </a:r>
            <a:endParaRPr lang="ja-JP" altLang="en-US" sz="2200" dirty="0">
              <a:solidFill>
                <a:srgbClr val="FF0000"/>
              </a:solidFill>
              <a:latin typeface="Arial" pitchFamily="34" charset="0"/>
              <a:cs typeface="Arial" pitchFamily="34" charset="0"/>
            </a:endParaRPr>
          </a:p>
        </p:txBody>
      </p:sp>
      <p:cxnSp>
        <p:nvCxnSpPr>
          <p:cNvPr id="53" name="直線矢印コネクタ 52"/>
          <p:cNvCxnSpPr/>
          <p:nvPr/>
        </p:nvCxnSpPr>
        <p:spPr>
          <a:xfrm flipV="1">
            <a:off x="3131840" y="1775812"/>
            <a:ext cx="0"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5" name="Object 9"/>
          <p:cNvGraphicFramePr>
            <a:graphicFrameLocks noChangeAspect="1"/>
          </p:cNvGraphicFramePr>
          <p:nvPr/>
        </p:nvGraphicFramePr>
        <p:xfrm>
          <a:off x="4894538" y="2414896"/>
          <a:ext cx="1189038" cy="1727200"/>
        </p:xfrm>
        <a:graphic>
          <a:graphicData uri="http://schemas.openxmlformats.org/presentationml/2006/ole">
            <p:oleObj spid="_x0000_s777221" name="CS ChemDraw Drawing" r:id="rId9" imgW="1322508" imgH="1918511" progId="ChemDraw.Document.6.0">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 grpId="0">
        <p:bldAsOne/>
      </p:bldGraphic>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lang="en-US" altLang="ja-JP" sz="3200" dirty="0" smtClean="0">
                <a:latin typeface="Arial" pitchFamily="34" charset="0"/>
                <a:cs typeface="Arial" pitchFamily="34" charset="0"/>
              </a:rPr>
              <a:t>Synthetic Scheme of </a:t>
            </a:r>
            <a:r>
              <a:rPr lang="en-US" altLang="ja-JP" sz="3200" dirty="0" err="1" smtClean="0">
                <a:latin typeface="Arial" pitchFamily="34" charset="0"/>
                <a:cs typeface="Arial" pitchFamily="34" charset="0"/>
              </a:rPr>
              <a:t>Dimer</a:t>
            </a:r>
            <a:r>
              <a:rPr lang="en-US" altLang="ja-JP" sz="3200" dirty="0" smtClean="0">
                <a:latin typeface="Arial" pitchFamily="34" charset="0"/>
                <a:cs typeface="Arial" pitchFamily="34" charset="0"/>
              </a:rPr>
              <a:t> </a:t>
            </a:r>
            <a:r>
              <a:rPr lang="en-US" altLang="ja-JP" sz="3200" b="1" dirty="0" smtClean="0">
                <a:latin typeface="Arial" pitchFamily="34" charset="0"/>
                <a:cs typeface="Arial" pitchFamily="34" charset="0"/>
              </a:rPr>
              <a:t>8</a:t>
            </a:r>
            <a:r>
              <a:rPr lang="ja-JP" altLang="en-US" sz="3200" dirty="0" smtClean="0">
                <a:latin typeface="Arial" pitchFamily="34" charset="0"/>
                <a:cs typeface="Arial" pitchFamily="34" charset="0"/>
              </a:rPr>
              <a:t> </a:t>
            </a:r>
            <a:r>
              <a:rPr lang="en-US" altLang="ja-JP" sz="3200" dirty="0" smtClean="0">
                <a:latin typeface="Arial" pitchFamily="34" charset="0"/>
                <a:cs typeface="Arial" pitchFamily="34" charset="0"/>
              </a:rPr>
              <a:t>and</a:t>
            </a:r>
            <a:r>
              <a:rPr lang="ja-JP" altLang="en-US" sz="3200" dirty="0" smtClean="0">
                <a:latin typeface="Arial" pitchFamily="34" charset="0"/>
                <a:cs typeface="Arial" pitchFamily="34" charset="0"/>
              </a:rPr>
              <a:t> </a:t>
            </a:r>
            <a:r>
              <a:rPr lang="en-US" altLang="ja-JP" sz="3200" b="1" dirty="0" smtClean="0">
                <a:latin typeface="Arial" pitchFamily="34" charset="0"/>
                <a:cs typeface="Arial" pitchFamily="34" charset="0"/>
              </a:rPr>
              <a:t>8’</a:t>
            </a:r>
            <a:endParaRPr kumimoji="1" lang="ja-JP" altLang="en-US" sz="3200" b="1"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18</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649220" name="Object 4"/>
          <p:cNvGraphicFramePr>
            <a:graphicFrameLocks noChangeAspect="1"/>
          </p:cNvGraphicFramePr>
          <p:nvPr/>
        </p:nvGraphicFramePr>
        <p:xfrm>
          <a:off x="179388" y="4189413"/>
          <a:ext cx="6967537" cy="2230437"/>
        </p:xfrm>
        <a:graphic>
          <a:graphicData uri="http://schemas.openxmlformats.org/presentationml/2006/ole">
            <p:oleObj spid="_x0000_s649220" name="CS ChemDraw Drawing" r:id="rId4" imgW="7739762" imgH="2477581" progId="ChemDraw.Document.6.0">
              <p:embed/>
            </p:oleObj>
          </a:graphicData>
        </a:graphic>
      </p:graphicFrame>
      <p:graphicFrame>
        <p:nvGraphicFramePr>
          <p:cNvPr id="649221" name="Object 5"/>
          <p:cNvGraphicFramePr>
            <a:graphicFrameLocks noChangeAspect="1"/>
          </p:cNvGraphicFramePr>
          <p:nvPr/>
        </p:nvGraphicFramePr>
        <p:xfrm>
          <a:off x="71438" y="2039938"/>
          <a:ext cx="9002712" cy="2120900"/>
        </p:xfrm>
        <a:graphic>
          <a:graphicData uri="http://schemas.openxmlformats.org/presentationml/2006/ole">
            <p:oleObj spid="_x0000_s649221" name="CS ChemDraw Drawing" r:id="rId5" imgW="9931355" imgH="2335989" progId="ChemDraw.Document.6.0">
              <p:embed/>
            </p:oleObj>
          </a:graphicData>
        </a:graphic>
      </p:graphicFrame>
      <p:sp>
        <p:nvSpPr>
          <p:cNvPr id="10" name="正方形/長方形 9"/>
          <p:cNvSpPr/>
          <p:nvPr/>
        </p:nvSpPr>
        <p:spPr>
          <a:xfrm>
            <a:off x="-2988840" y="5085184"/>
            <a:ext cx="2664296" cy="307777"/>
          </a:xfrm>
          <a:prstGeom prst="rect">
            <a:avLst/>
          </a:prstGeom>
        </p:spPr>
        <p:txBody>
          <a:bodyPr wrap="square">
            <a:spAutoFit/>
          </a:bodyPr>
          <a:lstStyle/>
          <a:p>
            <a:pPr algn="ctr"/>
            <a:endParaRPr lang="ja-JP" altLang="en-US" sz="1400" dirty="0">
              <a:latin typeface="Arial" pitchFamily="34" charset="0"/>
              <a:cs typeface="Arial" pitchFamily="34" charset="0"/>
            </a:endParaRPr>
          </a:p>
        </p:txBody>
      </p:sp>
      <p:sp>
        <p:nvSpPr>
          <p:cNvPr id="14" name="正方形/長方形 13"/>
          <p:cNvSpPr/>
          <p:nvPr/>
        </p:nvSpPr>
        <p:spPr>
          <a:xfrm>
            <a:off x="237568" y="6334780"/>
            <a:ext cx="6624736" cy="523220"/>
          </a:xfrm>
          <a:prstGeom prst="rect">
            <a:avLst/>
          </a:prstGeom>
        </p:spPr>
        <p:txBody>
          <a:bodyPr wrap="square">
            <a:spAutoFit/>
          </a:bodyPr>
          <a:lstStyle/>
          <a:p>
            <a:r>
              <a:rPr lang="en-US" altLang="ja-JP" sz="1400" dirty="0" smtClean="0">
                <a:latin typeface="Arial"/>
                <a:cs typeface="Arial"/>
              </a:rPr>
              <a:t>†</a:t>
            </a:r>
            <a:r>
              <a:rPr lang="ja-JP" altLang="en-US" sz="1400" dirty="0" smtClean="0">
                <a:latin typeface="Arial"/>
                <a:cs typeface="Arial"/>
              </a:rPr>
              <a:t>　</a:t>
            </a:r>
            <a:r>
              <a:rPr lang="en-US" altLang="ja-JP" sz="1400" dirty="0" smtClean="0">
                <a:latin typeface="Arial" pitchFamily="34" charset="0"/>
                <a:cs typeface="Arial" pitchFamily="34" charset="0"/>
              </a:rPr>
              <a:t>Steven, G. N. et al. PCT Int. Appl. US 03/022898, A1, </a:t>
            </a:r>
            <a:r>
              <a:rPr lang="en-US" altLang="ja-JP" sz="1400" b="1" dirty="0" smtClean="0">
                <a:latin typeface="Arial" pitchFamily="34" charset="0"/>
                <a:cs typeface="Arial" pitchFamily="34" charset="0"/>
              </a:rPr>
              <a:t>2003</a:t>
            </a:r>
            <a:r>
              <a:rPr lang="en-US" altLang="ja-JP" sz="1400" dirty="0" smtClean="0">
                <a:latin typeface="Arial" pitchFamily="34" charset="0"/>
                <a:cs typeface="Arial" pitchFamily="34" charset="0"/>
              </a:rPr>
              <a:t>. </a:t>
            </a:r>
          </a:p>
          <a:p>
            <a:r>
              <a:rPr lang="en-US" altLang="ja-JP" sz="1400" dirty="0" smtClean="0">
                <a:latin typeface="Arial"/>
                <a:cs typeface="Arial"/>
              </a:rPr>
              <a:t>‡</a:t>
            </a:r>
            <a:r>
              <a:rPr lang="ja-JP" altLang="en-US" sz="1400" dirty="0" smtClean="0">
                <a:latin typeface="Arial"/>
                <a:cs typeface="Arial"/>
              </a:rPr>
              <a:t>　</a:t>
            </a:r>
            <a:r>
              <a:rPr lang="en-US" altLang="ja-JP" sz="1400" dirty="0" smtClean="0">
                <a:latin typeface="Arial" pitchFamily="34" charset="0"/>
                <a:cs typeface="Arial" pitchFamily="34" charset="0"/>
              </a:rPr>
              <a:t>Lai, Y-H. et al. </a:t>
            </a:r>
            <a:r>
              <a:rPr lang="en-US" altLang="ja-JP" sz="1400" i="1" dirty="0" smtClean="0">
                <a:latin typeface="Arial" pitchFamily="34" charset="0"/>
                <a:cs typeface="Arial" pitchFamily="34" charset="0"/>
              </a:rPr>
              <a:t>J. Chem. Soc.</a:t>
            </a:r>
            <a:r>
              <a:rPr lang="ja-JP" altLang="en-US" sz="1400" i="1" dirty="0" smtClean="0">
                <a:latin typeface="Arial" pitchFamily="34" charset="0"/>
                <a:cs typeface="Arial" pitchFamily="34" charset="0"/>
              </a:rPr>
              <a:t> </a:t>
            </a:r>
            <a:r>
              <a:rPr lang="en-US" altLang="ja-JP" sz="1400" i="1" dirty="0" smtClean="0">
                <a:latin typeface="Arial" pitchFamily="34" charset="0"/>
                <a:cs typeface="Arial" pitchFamily="34" charset="0"/>
              </a:rPr>
              <a:t>Perkin Trans. 2</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1993</a:t>
            </a:r>
            <a:r>
              <a:rPr lang="en-US" altLang="ja-JP" sz="1400" dirty="0" smtClean="0">
                <a:latin typeface="Arial" pitchFamily="34" charset="0"/>
                <a:cs typeface="Arial" pitchFamily="34" charset="0"/>
              </a:rPr>
              <a:t>, </a:t>
            </a:r>
            <a:r>
              <a:rPr lang="en-US" altLang="ja-JP" sz="1400" i="1" dirty="0" smtClean="0">
                <a:latin typeface="Arial" pitchFamily="34" charset="0"/>
                <a:cs typeface="Arial" pitchFamily="34" charset="0"/>
              </a:rPr>
              <a:t>7</a:t>
            </a:r>
            <a:r>
              <a:rPr lang="en-US" altLang="ja-JP" sz="1400" dirty="0" smtClean="0">
                <a:latin typeface="Arial" pitchFamily="34" charset="0"/>
                <a:cs typeface="Arial" pitchFamily="34" charset="0"/>
              </a:rPr>
              <a:t>, 1377. </a:t>
            </a:r>
            <a:endParaRPr lang="ja-JP" altLang="en-US" sz="1400" dirty="0" smtClean="0">
              <a:latin typeface="Arial" pitchFamily="34" charset="0"/>
              <a:cs typeface="Arial" pitchFamily="34" charset="0"/>
            </a:endParaRPr>
          </a:p>
        </p:txBody>
      </p:sp>
      <p:graphicFrame>
        <p:nvGraphicFramePr>
          <p:cNvPr id="16" name="Object 5"/>
          <p:cNvGraphicFramePr>
            <a:graphicFrameLocks noChangeAspect="1"/>
          </p:cNvGraphicFramePr>
          <p:nvPr/>
        </p:nvGraphicFramePr>
        <p:xfrm>
          <a:off x="127000" y="863600"/>
          <a:ext cx="8890000" cy="1136650"/>
        </p:xfrm>
        <a:graphic>
          <a:graphicData uri="http://schemas.openxmlformats.org/presentationml/2006/ole">
            <p:oleObj spid="_x0000_s649224" name="CS ChemDraw Drawing" r:id="rId6" imgW="9806468" imgH="1251085" progId="ChemDraw.Document.6.0">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kumimoji="1" lang="en-US" altLang="ja-JP" sz="3200" dirty="0" smtClean="0">
                <a:latin typeface="Arial" pitchFamily="34" charset="0"/>
                <a:cs typeface="Arial" pitchFamily="34" charset="0"/>
              </a:rPr>
              <a:t>Summary</a:t>
            </a:r>
            <a:endParaRPr kumimoji="1" lang="ja-JP" altLang="en-US" sz="3200" dirty="0">
              <a:latin typeface="Arial" pitchFamily="34" charset="0"/>
              <a:cs typeface="Arial" pitchFamily="34" charset="0"/>
            </a:endParaRPr>
          </a:p>
        </p:txBody>
      </p:sp>
      <p:sp>
        <p:nvSpPr>
          <p:cNvPr id="3" name="コンテンツ プレースホルダ 2"/>
          <p:cNvSpPr>
            <a:spLocks noGrp="1"/>
          </p:cNvSpPr>
          <p:nvPr>
            <p:ph idx="1"/>
          </p:nvPr>
        </p:nvSpPr>
        <p:spPr>
          <a:xfrm>
            <a:off x="252000" y="980728"/>
            <a:ext cx="8640000" cy="2736304"/>
          </a:xfrm>
        </p:spPr>
        <p:txBody>
          <a:bodyPr>
            <a:normAutofit/>
          </a:bodyPr>
          <a:lstStyle/>
          <a:p>
            <a:pPr marL="0" indent="0"/>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Non-planar</a:t>
            </a: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tub-shaped COT exhibits non-</a:t>
            </a:r>
            <a:r>
              <a:rPr lang="en-US" altLang="ja-JP" sz="2200" dirty="0" err="1" smtClean="0">
                <a:latin typeface="Arial" pitchFamily="34" charset="0"/>
                <a:cs typeface="Arial" pitchFamily="34" charset="0"/>
              </a:rPr>
              <a:t>aromaticity</a:t>
            </a:r>
            <a:r>
              <a:rPr lang="en-US" altLang="ja-JP" sz="2200" dirty="0" smtClean="0">
                <a:latin typeface="Arial" pitchFamily="34" charset="0"/>
                <a:cs typeface="Arial" pitchFamily="34" charset="0"/>
              </a:rPr>
              <a:t> and </a:t>
            </a:r>
            <a:r>
              <a:rPr lang="en-US" altLang="ja-JP" sz="2200" dirty="0" err="1" smtClean="0">
                <a:latin typeface="Arial" pitchFamily="34" charset="0"/>
                <a:cs typeface="Arial" pitchFamily="34" charset="0"/>
              </a:rPr>
              <a:t>planarized</a:t>
            </a:r>
            <a:r>
              <a:rPr lang="en-US" altLang="ja-JP" sz="2200" dirty="0" smtClean="0">
                <a:latin typeface="Arial" pitchFamily="34" charset="0"/>
                <a:cs typeface="Arial" pitchFamily="34" charset="0"/>
              </a:rPr>
              <a:t> COT exhibits anti-</a:t>
            </a:r>
            <a:r>
              <a:rPr lang="en-US" altLang="ja-JP" sz="2200" dirty="0" err="1" smtClean="0">
                <a:latin typeface="Arial" pitchFamily="34" charset="0"/>
                <a:cs typeface="Arial" pitchFamily="34" charset="0"/>
              </a:rPr>
              <a:t>aromaticity</a:t>
            </a:r>
            <a:r>
              <a:rPr lang="en-US" altLang="ja-JP" sz="2200" dirty="0" smtClean="0">
                <a:latin typeface="Arial" pitchFamily="34" charset="0"/>
                <a:cs typeface="Arial" pitchFamily="34" charset="0"/>
              </a:rPr>
              <a:t>.</a:t>
            </a:r>
          </a:p>
          <a:p>
            <a:pPr marL="0" indent="0"/>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Twisted COT congener was formed by </a:t>
            </a:r>
            <a:r>
              <a:rPr lang="en-US" altLang="ja-JP" sz="2200" dirty="0" err="1" smtClean="0">
                <a:latin typeface="Arial" pitchFamily="34" charset="0"/>
                <a:cs typeface="Arial" pitchFamily="34" charset="0"/>
              </a:rPr>
              <a:t>dimerization</a:t>
            </a:r>
            <a:r>
              <a:rPr lang="en-US" altLang="ja-JP" sz="2200" dirty="0" smtClean="0">
                <a:latin typeface="Arial" pitchFamily="34" charset="0"/>
                <a:cs typeface="Arial" pitchFamily="34" charset="0"/>
              </a:rPr>
              <a:t> of </a:t>
            </a:r>
            <a:r>
              <a:rPr lang="en-US" altLang="ja-JP" sz="2200" dirty="0" err="1" smtClean="0">
                <a:latin typeface="Arial" pitchFamily="34" charset="0"/>
                <a:cs typeface="Arial" pitchFamily="34" charset="0"/>
              </a:rPr>
              <a:t>indeno</a:t>
            </a:r>
            <a:r>
              <a:rPr lang="en-US" altLang="ja-JP" sz="2200" dirty="0" smtClean="0">
                <a:latin typeface="Arial" pitchFamily="34" charset="0"/>
                <a:cs typeface="Arial" pitchFamily="34" charset="0"/>
              </a:rPr>
              <a:t>[2,1-</a:t>
            </a:r>
            <a:r>
              <a:rPr lang="en-US" altLang="ja-JP" sz="2200" i="1" dirty="0" smtClean="0">
                <a:latin typeface="Arial" pitchFamily="34" charset="0"/>
                <a:cs typeface="Arial" pitchFamily="34" charset="0"/>
              </a:rPr>
              <a:t>a</a:t>
            </a:r>
            <a:r>
              <a:rPr lang="en-US" altLang="ja-JP" sz="2200" dirty="0" smtClean="0">
                <a:latin typeface="Arial" pitchFamily="34" charset="0"/>
                <a:cs typeface="Arial" pitchFamily="34" charset="0"/>
              </a:rPr>
              <a:t>]</a:t>
            </a:r>
            <a:r>
              <a:rPr lang="en-US" altLang="ja-JP" sz="2200" dirty="0" err="1" smtClean="0">
                <a:latin typeface="Arial" pitchFamily="34" charset="0"/>
                <a:cs typeface="Arial" pitchFamily="34" charset="0"/>
              </a:rPr>
              <a:t>fluorenes</a:t>
            </a: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and its twisted COT ring exhibits decreased anti-</a:t>
            </a:r>
            <a:r>
              <a:rPr lang="en-US" altLang="ja-JP" sz="2200" dirty="0" err="1" smtClean="0">
                <a:latin typeface="Arial" pitchFamily="34" charset="0"/>
                <a:cs typeface="Arial" pitchFamily="34" charset="0"/>
              </a:rPr>
              <a:t>aromaticity</a:t>
            </a:r>
            <a:r>
              <a:rPr lang="en-US" altLang="ja-JP" sz="2200" dirty="0" smtClean="0">
                <a:latin typeface="Arial" pitchFamily="34" charset="0"/>
                <a:cs typeface="Arial" pitchFamily="34" charset="0"/>
              </a:rPr>
              <a:t>.</a:t>
            </a:r>
          </a:p>
          <a:p>
            <a:pPr marL="88900" indent="-88900"/>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Synthesis of Ph-substituted </a:t>
            </a:r>
            <a:r>
              <a:rPr lang="en-US" altLang="ja-JP" sz="2200" dirty="0" err="1" smtClean="0">
                <a:latin typeface="Arial" pitchFamily="34" charset="0"/>
                <a:cs typeface="Arial" pitchFamily="34" charset="0"/>
              </a:rPr>
              <a:t>indenofluorene</a:t>
            </a:r>
            <a:r>
              <a:rPr lang="en-US" altLang="ja-JP" sz="2200" dirty="0" smtClean="0">
                <a:latin typeface="Arial" pitchFamily="34" charset="0"/>
                <a:cs typeface="Arial" pitchFamily="34" charset="0"/>
              </a:rPr>
              <a:t> </a:t>
            </a:r>
            <a:r>
              <a:rPr lang="en-US" altLang="ja-JP" sz="2200" dirty="0" err="1" smtClean="0">
                <a:latin typeface="Arial" pitchFamily="34" charset="0"/>
                <a:cs typeface="Arial" pitchFamily="34" charset="0"/>
              </a:rPr>
              <a:t>dimer</a:t>
            </a:r>
            <a:r>
              <a:rPr lang="en-US" altLang="ja-JP" sz="2200" dirty="0" smtClean="0">
                <a:latin typeface="Arial" pitchFamily="34" charset="0"/>
                <a:cs typeface="Arial" pitchFamily="34" charset="0"/>
              </a:rPr>
              <a:t> was attempted, but unexpected reaction occurred.</a:t>
            </a:r>
          </a:p>
          <a:p>
            <a:pPr marL="88900" indent="-88900"/>
            <a:endParaRPr lang="en-US" altLang="ja-JP" sz="2200" dirty="0" smtClean="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19</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387073" name="Object 1"/>
          <p:cNvGraphicFramePr>
            <a:graphicFrameLocks noChangeAspect="1"/>
          </p:cNvGraphicFramePr>
          <p:nvPr/>
        </p:nvGraphicFramePr>
        <p:xfrm>
          <a:off x="1476375" y="3637670"/>
          <a:ext cx="6226175" cy="1641475"/>
        </p:xfrm>
        <a:graphic>
          <a:graphicData uri="http://schemas.openxmlformats.org/presentationml/2006/ole">
            <p:oleObj spid="_x0000_s618498" name="CS ChemDraw Drawing" r:id="rId4" imgW="6920309" imgH="1822315" progId="ChemDraw.Document.6.0">
              <p:embed/>
            </p:oleObj>
          </a:graphicData>
        </a:graphic>
      </p:graphicFrame>
      <p:graphicFrame>
        <p:nvGraphicFramePr>
          <p:cNvPr id="618501" name="Object 4"/>
          <p:cNvGraphicFramePr>
            <a:graphicFrameLocks noChangeAspect="1"/>
          </p:cNvGraphicFramePr>
          <p:nvPr/>
        </p:nvGraphicFramePr>
        <p:xfrm>
          <a:off x="1625600" y="5234439"/>
          <a:ext cx="5607050" cy="1457325"/>
        </p:xfrm>
        <a:graphic>
          <a:graphicData uri="http://schemas.openxmlformats.org/presentationml/2006/ole">
            <p:oleObj spid="_x0000_s618501" name="CS ChemDraw Drawing" r:id="rId5" imgW="5606432" imgH="1458068" progId="ChemDraw.Document.6.0">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kumimoji="1" lang="en-US" altLang="ja-JP" sz="3200" dirty="0" smtClean="0">
                <a:latin typeface="Arial" pitchFamily="34" charset="0"/>
                <a:cs typeface="Arial" pitchFamily="34" charset="0"/>
              </a:rPr>
              <a:t>Contents</a:t>
            </a:r>
            <a:endParaRPr kumimoji="1" lang="ja-JP" altLang="en-US" sz="3200" dirty="0">
              <a:latin typeface="Arial" pitchFamily="34" charset="0"/>
              <a:cs typeface="Arial" pitchFamily="34" charset="0"/>
            </a:endParaRPr>
          </a:p>
        </p:txBody>
      </p:sp>
      <p:sp>
        <p:nvSpPr>
          <p:cNvPr id="3" name="コンテンツ プレースホルダ 2"/>
          <p:cNvSpPr>
            <a:spLocks noGrp="1"/>
          </p:cNvSpPr>
          <p:nvPr>
            <p:ph idx="1"/>
          </p:nvPr>
        </p:nvSpPr>
        <p:spPr>
          <a:xfrm>
            <a:off x="252000" y="865740"/>
            <a:ext cx="8640000" cy="5515588"/>
          </a:xfrm>
        </p:spPr>
        <p:txBody>
          <a:bodyPr>
            <a:normAutofit/>
          </a:bodyPr>
          <a:lstStyle/>
          <a:p>
            <a:pPr marL="0" indent="0"/>
            <a:r>
              <a:rPr lang="en-US" altLang="ja-JP" sz="2600" dirty="0" smtClean="0">
                <a:latin typeface="Arial" pitchFamily="34" charset="0"/>
                <a:cs typeface="Arial" pitchFamily="34" charset="0"/>
              </a:rPr>
              <a:t> Introduction</a:t>
            </a:r>
          </a:p>
          <a:p>
            <a:pPr marL="0" indent="0">
              <a:buNone/>
            </a:pPr>
            <a:r>
              <a:rPr lang="en-US" altLang="ja-JP" sz="2200" dirty="0" smtClean="0">
                <a:latin typeface="Arial" pitchFamily="34" charset="0"/>
                <a:cs typeface="Arial" pitchFamily="34" charset="0"/>
              </a:rPr>
              <a:t>      </a:t>
            </a:r>
            <a:r>
              <a:rPr lang="en-US" altLang="ja-JP" sz="2200" dirty="0" err="1" smtClean="0">
                <a:latin typeface="Arial" pitchFamily="34" charset="0"/>
                <a:cs typeface="Arial" pitchFamily="34" charset="0"/>
              </a:rPr>
              <a:t>Aromaticity</a:t>
            </a:r>
            <a:r>
              <a:rPr lang="en-US" altLang="ja-JP" sz="2200" dirty="0" smtClean="0">
                <a:latin typeface="Arial" pitchFamily="34" charset="0"/>
                <a:cs typeface="Arial" pitchFamily="34" charset="0"/>
              </a:rPr>
              <a:t>-</a:t>
            </a:r>
            <a:r>
              <a:rPr lang="ja-JP" altLang="en-US" sz="2200" dirty="0" smtClean="0">
                <a:latin typeface="Arial" pitchFamily="34" charset="0"/>
                <a:cs typeface="Arial" pitchFamily="34" charset="0"/>
              </a:rPr>
              <a:t> </a:t>
            </a:r>
            <a:r>
              <a:rPr lang="en-US" altLang="ja-JP" sz="2200" dirty="0" err="1" smtClean="0">
                <a:latin typeface="Arial" pitchFamily="34" charset="0"/>
                <a:cs typeface="Arial" pitchFamily="34" charset="0"/>
              </a:rPr>
              <a:t>Hückel’s</a:t>
            </a:r>
            <a:r>
              <a:rPr lang="en-US" altLang="ja-JP" sz="2200" dirty="0" smtClean="0">
                <a:latin typeface="Arial" pitchFamily="34" charset="0"/>
                <a:cs typeface="Arial" pitchFamily="34" charset="0"/>
              </a:rPr>
              <a:t> Rule and NICS(0) value</a:t>
            </a:r>
          </a:p>
          <a:p>
            <a:pPr marL="449263" indent="-449263">
              <a:buNone/>
            </a:pP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Structure and physical properties of </a:t>
            </a:r>
            <a:r>
              <a:rPr lang="en-US" altLang="ja-JP" sz="2200" dirty="0" err="1" smtClean="0">
                <a:latin typeface="Arial" pitchFamily="34" charset="0"/>
                <a:cs typeface="Arial" pitchFamily="34" charset="0"/>
              </a:rPr>
              <a:t>cyclooctatetraene</a:t>
            </a: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and its        congeners</a:t>
            </a:r>
          </a:p>
          <a:p>
            <a:pPr marL="0" indent="0">
              <a:buNone/>
            </a:pPr>
            <a:r>
              <a:rPr lang="en-US" altLang="ja-JP" sz="2200" dirty="0" smtClean="0">
                <a:latin typeface="Arial" pitchFamily="34" charset="0"/>
                <a:cs typeface="Arial" pitchFamily="34" charset="0"/>
              </a:rPr>
              <a:t>      </a:t>
            </a:r>
            <a:r>
              <a:rPr lang="en-US" altLang="ja-JP" sz="2200" dirty="0" err="1" smtClean="0">
                <a:latin typeface="Arial" pitchFamily="34" charset="0"/>
                <a:cs typeface="Arial" pitchFamily="34" charset="0"/>
              </a:rPr>
              <a:t>Biradical</a:t>
            </a:r>
            <a:r>
              <a:rPr lang="en-US" altLang="ja-JP" sz="2200" dirty="0" smtClean="0">
                <a:latin typeface="Arial" pitchFamily="34" charset="0"/>
                <a:cs typeface="Arial" pitchFamily="34" charset="0"/>
              </a:rPr>
              <a:t> character</a:t>
            </a:r>
          </a:p>
          <a:p>
            <a:pPr marL="0" indent="0">
              <a:buNone/>
            </a:pPr>
            <a:endParaRPr lang="en-US" altLang="ja-JP" sz="2200" dirty="0" smtClean="0">
              <a:latin typeface="Arial" pitchFamily="34" charset="0"/>
              <a:cs typeface="Arial" pitchFamily="34" charset="0"/>
            </a:endParaRPr>
          </a:p>
          <a:p>
            <a:pPr marL="0" indent="0">
              <a:buNone/>
            </a:pPr>
            <a:endParaRPr lang="en-US" altLang="ja-JP" sz="2200" dirty="0" smtClean="0">
              <a:latin typeface="Arial" pitchFamily="34" charset="0"/>
              <a:cs typeface="Arial" pitchFamily="34" charset="0"/>
            </a:endParaRPr>
          </a:p>
          <a:p>
            <a:pPr marL="0" indent="0"/>
            <a:r>
              <a:rPr lang="en-US" altLang="ja-JP" sz="2600" dirty="0" smtClean="0">
                <a:latin typeface="Arial" pitchFamily="34" charset="0"/>
                <a:cs typeface="Arial" pitchFamily="34" charset="0"/>
              </a:rPr>
              <a:t> Twisted </a:t>
            </a:r>
            <a:r>
              <a:rPr lang="en-US" altLang="ja-JP" sz="2600" dirty="0" err="1" smtClean="0">
                <a:latin typeface="Arial" pitchFamily="34" charset="0"/>
                <a:cs typeface="Arial" pitchFamily="34" charset="0"/>
              </a:rPr>
              <a:t>cyclooctatetraene</a:t>
            </a:r>
            <a:r>
              <a:rPr lang="en-US" altLang="ja-JP" sz="2600" dirty="0" smtClean="0">
                <a:latin typeface="Arial" pitchFamily="34" charset="0"/>
                <a:cs typeface="Arial" pitchFamily="34" charset="0"/>
              </a:rPr>
              <a:t> congeners</a:t>
            </a:r>
          </a:p>
          <a:p>
            <a:pPr marL="0" indent="0">
              <a:buNone/>
            </a:pP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Synthesis and physical properties</a:t>
            </a:r>
          </a:p>
          <a:p>
            <a:pPr marL="0" indent="0">
              <a:buNone/>
            </a:pPr>
            <a:r>
              <a:rPr lang="en-US" altLang="ja-JP" sz="2200" dirty="0" smtClean="0">
                <a:latin typeface="Arial" pitchFamily="34" charset="0"/>
                <a:cs typeface="Arial" pitchFamily="34" charset="0"/>
              </a:rPr>
              <a:t>     My work and results</a:t>
            </a:r>
          </a:p>
          <a:p>
            <a:pPr marL="0" indent="0">
              <a:buNone/>
            </a:pPr>
            <a:endParaRPr lang="en-US" altLang="ja-JP" sz="2200" dirty="0" smtClean="0">
              <a:latin typeface="Arial" pitchFamily="34" charset="0"/>
              <a:cs typeface="Arial" pitchFamily="34" charset="0"/>
            </a:endParaRPr>
          </a:p>
          <a:p>
            <a:pPr marL="0" indent="0">
              <a:buNone/>
            </a:pPr>
            <a:endParaRPr lang="en-US" altLang="ja-JP" sz="2200" dirty="0" smtClean="0">
              <a:latin typeface="Arial" pitchFamily="34" charset="0"/>
              <a:cs typeface="Arial" pitchFamily="34" charset="0"/>
            </a:endParaRPr>
          </a:p>
          <a:p>
            <a:pPr marL="0" indent="0"/>
            <a:r>
              <a:rPr lang="en-US" altLang="ja-JP" sz="2600" dirty="0" smtClean="0">
                <a:latin typeface="Arial" pitchFamily="34" charset="0"/>
                <a:cs typeface="Arial" pitchFamily="34" charset="0"/>
              </a:rPr>
              <a:t> Summary</a:t>
            </a: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2</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kumimoji="1" lang="en-US" altLang="ja-JP" sz="3200" dirty="0" err="1" smtClean="0">
                <a:latin typeface="Arial" pitchFamily="34" charset="0"/>
                <a:cs typeface="Arial" pitchFamily="34" charset="0"/>
              </a:rPr>
              <a:t>H</a:t>
            </a:r>
            <a:r>
              <a:rPr kumimoji="1" lang="en-US" altLang="ja-JP" sz="3200" dirty="0" err="1" smtClean="0">
                <a:latin typeface="Arial"/>
                <a:cs typeface="Arial"/>
              </a:rPr>
              <a:t>ü</a:t>
            </a:r>
            <a:r>
              <a:rPr kumimoji="1" lang="en-US" altLang="ja-JP" sz="3200" dirty="0" err="1" smtClean="0">
                <a:latin typeface="Arial" pitchFamily="34" charset="0"/>
                <a:cs typeface="Arial" pitchFamily="34" charset="0"/>
              </a:rPr>
              <a:t>ckel’s</a:t>
            </a:r>
            <a:r>
              <a:rPr kumimoji="1" lang="en-US" altLang="ja-JP" sz="3200" dirty="0" smtClean="0">
                <a:latin typeface="Arial" pitchFamily="34" charset="0"/>
                <a:cs typeface="Arial" pitchFamily="34" charset="0"/>
              </a:rPr>
              <a:t> Rule and NICS(0) Value</a:t>
            </a:r>
            <a:endParaRPr kumimoji="1" lang="ja-JP" altLang="en-US" sz="3200" dirty="0">
              <a:latin typeface="Arial" pitchFamily="34" charset="0"/>
              <a:cs typeface="Arial" pitchFamily="34" charset="0"/>
            </a:endParaRPr>
          </a:p>
        </p:txBody>
      </p:sp>
      <p:sp>
        <p:nvSpPr>
          <p:cNvPr id="3" name="コンテンツ プレースホルダ 2"/>
          <p:cNvSpPr>
            <a:spLocks noGrp="1"/>
          </p:cNvSpPr>
          <p:nvPr>
            <p:ph idx="1"/>
          </p:nvPr>
        </p:nvSpPr>
        <p:spPr>
          <a:xfrm>
            <a:off x="252000" y="865740"/>
            <a:ext cx="2159760" cy="475028"/>
          </a:xfrm>
        </p:spPr>
        <p:txBody>
          <a:bodyPr>
            <a:normAutofit/>
          </a:bodyPr>
          <a:lstStyle/>
          <a:p>
            <a:pPr marL="0" indent="0" algn="just"/>
            <a:r>
              <a:rPr lang="ja-JP" altLang="en-US" sz="2200" dirty="0" smtClean="0">
                <a:latin typeface="Arial" pitchFamily="34" charset="0"/>
                <a:cs typeface="Arial" pitchFamily="34" charset="0"/>
              </a:rPr>
              <a:t> </a:t>
            </a:r>
            <a:r>
              <a:rPr lang="en-US" altLang="ja-JP" sz="2200" dirty="0" err="1" smtClean="0">
                <a:latin typeface="Arial" pitchFamily="34" charset="0"/>
                <a:cs typeface="Arial" pitchFamily="34" charset="0"/>
              </a:rPr>
              <a:t>H</a:t>
            </a:r>
            <a:r>
              <a:rPr lang="en-US" altLang="ja-JP" sz="2200" dirty="0" err="1" smtClean="0">
                <a:latin typeface="Arial"/>
                <a:cs typeface="Arial"/>
              </a:rPr>
              <a:t>ü</a:t>
            </a:r>
            <a:r>
              <a:rPr lang="en-US" altLang="ja-JP" sz="2200" dirty="0" err="1" smtClean="0">
                <a:latin typeface="Arial" pitchFamily="34" charset="0"/>
                <a:cs typeface="Arial" pitchFamily="34" charset="0"/>
              </a:rPr>
              <a:t>ckel’s</a:t>
            </a: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Rule:</a:t>
            </a: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3</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コンテンツ プレースホルダ 2"/>
          <p:cNvSpPr txBox="1">
            <a:spLocks/>
          </p:cNvSpPr>
          <p:nvPr/>
        </p:nvSpPr>
        <p:spPr>
          <a:xfrm>
            <a:off x="4494383" y="4287763"/>
            <a:ext cx="2700300" cy="432048"/>
          </a:xfrm>
          <a:prstGeom prst="rect">
            <a:avLst/>
          </a:prstGeom>
        </p:spPr>
        <p:txBody>
          <a:bodyPr vert="horz" lIns="91440" tIns="45720" rIns="91440" bIns="45720" rtlCol="0">
            <a:normAutofit/>
          </a:bodyPr>
          <a:lstStyle/>
          <a:p>
            <a:pPr algn="ctr"/>
            <a:r>
              <a:rPr lang="en-US" altLang="ja-JP" sz="2200" dirty="0" smtClean="0">
                <a:latin typeface="Arial" pitchFamily="34" charset="0"/>
                <a:cs typeface="Arial" pitchFamily="34" charset="0"/>
              </a:rPr>
              <a:t>aromatic (</a:t>
            </a:r>
            <a:r>
              <a:rPr lang="ja-JP" altLang="en-US" sz="2200" dirty="0" smtClean="0">
                <a:latin typeface="Arial" pitchFamily="34" charset="0"/>
                <a:cs typeface="Arial" pitchFamily="34" charset="0"/>
              </a:rPr>
              <a:t>芳香族</a:t>
            </a:r>
            <a:r>
              <a:rPr lang="en-US" altLang="ja-JP" sz="2200" dirty="0" smtClean="0">
                <a:latin typeface="Arial" pitchFamily="34" charset="0"/>
                <a:cs typeface="Arial" pitchFamily="34" charset="0"/>
              </a:rPr>
              <a:t>)</a:t>
            </a:r>
          </a:p>
          <a:p>
            <a:pPr algn="ctr"/>
            <a:endParaRPr lang="en-US" altLang="ja-JP" sz="2200" dirty="0" smtClean="0">
              <a:latin typeface="Arial" pitchFamily="34" charset="0"/>
              <a:cs typeface="Arial" pitchFamily="34" charset="0"/>
            </a:endParaRPr>
          </a:p>
        </p:txBody>
      </p:sp>
      <p:sp>
        <p:nvSpPr>
          <p:cNvPr id="30" name="コンテンツ プレースホルダ 2"/>
          <p:cNvSpPr txBox="1">
            <a:spLocks/>
          </p:cNvSpPr>
          <p:nvPr/>
        </p:nvSpPr>
        <p:spPr>
          <a:xfrm>
            <a:off x="4206351" y="5733256"/>
            <a:ext cx="3276364" cy="432048"/>
          </a:xfrm>
          <a:prstGeom prst="rect">
            <a:avLst/>
          </a:prstGeom>
        </p:spPr>
        <p:txBody>
          <a:bodyPr vert="horz" lIns="91440" tIns="45720" rIns="91440" bIns="45720" rtlCol="0">
            <a:noAutofit/>
          </a:bodyPr>
          <a:lstStyle/>
          <a:p>
            <a:pPr algn="ctr"/>
            <a:r>
              <a:rPr lang="en-US" altLang="ja-JP" sz="2200" dirty="0" smtClean="0">
                <a:latin typeface="Arial" pitchFamily="34" charset="0"/>
                <a:cs typeface="Arial" pitchFamily="34" charset="0"/>
              </a:rPr>
              <a:t>non-aromatic (</a:t>
            </a:r>
            <a:r>
              <a:rPr lang="ja-JP" altLang="en-US" sz="2200" dirty="0" smtClean="0">
                <a:latin typeface="Arial" pitchFamily="34" charset="0"/>
                <a:cs typeface="Arial" pitchFamily="34" charset="0"/>
              </a:rPr>
              <a:t>非芳香族</a:t>
            </a:r>
            <a:r>
              <a:rPr lang="en-US" altLang="ja-JP" sz="2200" dirty="0" smtClean="0">
                <a:latin typeface="Arial" pitchFamily="34" charset="0"/>
                <a:cs typeface="Arial" pitchFamily="34" charset="0"/>
              </a:rPr>
              <a:t>)</a:t>
            </a:r>
          </a:p>
          <a:p>
            <a:pPr algn="ctr"/>
            <a:endParaRPr lang="en-US" altLang="ja-JP" sz="2200" dirty="0" smtClean="0">
              <a:latin typeface="Arial" pitchFamily="34" charset="0"/>
              <a:cs typeface="Arial" pitchFamily="34" charset="0"/>
            </a:endParaRPr>
          </a:p>
          <a:p>
            <a:pPr algn="ctr"/>
            <a:endParaRPr lang="en-US" altLang="ja-JP" sz="2200" dirty="0" smtClean="0">
              <a:latin typeface="Arial" pitchFamily="34" charset="0"/>
              <a:cs typeface="Arial" pitchFamily="34" charset="0"/>
            </a:endParaRPr>
          </a:p>
          <a:p>
            <a:pPr algn="ctr"/>
            <a:endParaRPr lang="en-US" altLang="ja-JP" sz="2200" dirty="0" smtClean="0">
              <a:latin typeface="Arial" pitchFamily="34" charset="0"/>
              <a:cs typeface="Arial" pitchFamily="34" charset="0"/>
            </a:endParaRPr>
          </a:p>
        </p:txBody>
      </p:sp>
      <p:sp>
        <p:nvSpPr>
          <p:cNvPr id="31" name="コンテンツ プレースホルダ 2"/>
          <p:cNvSpPr txBox="1">
            <a:spLocks/>
          </p:cNvSpPr>
          <p:nvPr/>
        </p:nvSpPr>
        <p:spPr>
          <a:xfrm>
            <a:off x="4242355" y="4969260"/>
            <a:ext cx="3204356" cy="466973"/>
          </a:xfrm>
          <a:prstGeom prst="rect">
            <a:avLst/>
          </a:prstGeom>
        </p:spPr>
        <p:txBody>
          <a:bodyPr vert="horz" lIns="91440" tIns="45720" rIns="91440" bIns="45720" rtlCol="0">
            <a:normAutofit/>
          </a:bodyPr>
          <a:lstStyle/>
          <a:p>
            <a:pPr algn="ctr"/>
            <a:r>
              <a:rPr lang="en-US" altLang="ja-JP" sz="2200" dirty="0" smtClean="0">
                <a:latin typeface="Arial" pitchFamily="34" charset="0"/>
                <a:cs typeface="Arial" pitchFamily="34" charset="0"/>
              </a:rPr>
              <a:t>anti-aromatic (</a:t>
            </a:r>
            <a:r>
              <a:rPr lang="ja-JP" altLang="en-US" sz="2200" dirty="0" smtClean="0">
                <a:latin typeface="Arial" pitchFamily="34" charset="0"/>
                <a:cs typeface="Arial" pitchFamily="34" charset="0"/>
              </a:rPr>
              <a:t>反芳香族</a:t>
            </a:r>
            <a:r>
              <a:rPr lang="en-US" altLang="ja-JP" sz="2200" dirty="0" smtClean="0">
                <a:latin typeface="Arial" pitchFamily="34" charset="0"/>
                <a:cs typeface="Arial" pitchFamily="34" charset="0"/>
              </a:rPr>
              <a:t>)</a:t>
            </a:r>
          </a:p>
          <a:p>
            <a:pPr algn="ctr"/>
            <a:endParaRPr lang="en-US" altLang="ja-JP" sz="2200" dirty="0" smtClean="0">
              <a:latin typeface="Arial" pitchFamily="34" charset="0"/>
              <a:cs typeface="Arial" pitchFamily="34" charset="0"/>
            </a:endParaRPr>
          </a:p>
          <a:p>
            <a:pPr algn="ctr"/>
            <a:endParaRPr lang="en-US" altLang="ja-JP" sz="2200" dirty="0" smtClean="0">
              <a:latin typeface="Arial" pitchFamily="34" charset="0"/>
              <a:cs typeface="Arial" pitchFamily="34" charset="0"/>
            </a:endParaRPr>
          </a:p>
        </p:txBody>
      </p:sp>
      <p:sp>
        <p:nvSpPr>
          <p:cNvPr id="35" name="コンテンツ プレースホルダ 2"/>
          <p:cNvSpPr txBox="1">
            <a:spLocks/>
          </p:cNvSpPr>
          <p:nvPr/>
        </p:nvSpPr>
        <p:spPr>
          <a:xfrm>
            <a:off x="2519772" y="3490342"/>
            <a:ext cx="1656184" cy="720080"/>
          </a:xfrm>
          <a:prstGeom prst="rect">
            <a:avLst/>
          </a:prstGeom>
        </p:spPr>
        <p:txBody>
          <a:bodyPr vert="horz" lIns="91440" tIns="45720" rIns="91440" bIns="45720" rtlCol="0">
            <a:noAutofit/>
          </a:bodyPr>
          <a:lstStyle/>
          <a:p>
            <a:pPr algn="ctr"/>
            <a:r>
              <a:rPr lang="en-US" altLang="ja-JP" sz="2200" u="sng" dirty="0" smtClean="0">
                <a:latin typeface="Arial" pitchFamily="34" charset="0"/>
                <a:cs typeface="Arial" pitchFamily="34" charset="0"/>
              </a:rPr>
              <a:t>number of</a:t>
            </a:r>
          </a:p>
          <a:p>
            <a:pPr algn="ctr"/>
            <a:r>
              <a:rPr lang="en-US" altLang="ja-JP" sz="2200" u="sng" dirty="0" smtClean="0">
                <a:latin typeface="Symbol" pitchFamily="18" charset="2"/>
                <a:cs typeface="Arial" pitchFamily="34" charset="0"/>
              </a:rPr>
              <a:t>p</a:t>
            </a:r>
            <a:r>
              <a:rPr lang="en-US" altLang="ja-JP" sz="2200" u="sng" dirty="0" smtClean="0">
                <a:latin typeface="Arial" pitchFamily="34" charset="0"/>
                <a:cs typeface="Arial" pitchFamily="34" charset="0"/>
              </a:rPr>
              <a:t> electrons</a:t>
            </a:r>
          </a:p>
        </p:txBody>
      </p:sp>
      <p:sp>
        <p:nvSpPr>
          <p:cNvPr id="41" name="コンテンツ プレースホルダ 2"/>
          <p:cNvSpPr txBox="1">
            <a:spLocks/>
          </p:cNvSpPr>
          <p:nvPr/>
        </p:nvSpPr>
        <p:spPr>
          <a:xfrm>
            <a:off x="7144673" y="3533899"/>
            <a:ext cx="1837728" cy="676523"/>
          </a:xfrm>
          <a:prstGeom prst="rect">
            <a:avLst/>
          </a:prstGeom>
        </p:spPr>
        <p:txBody>
          <a:bodyPr vert="horz" lIns="91440" tIns="45720" rIns="91440" bIns="45720" rtlCol="0">
            <a:noAutofit/>
          </a:bodyPr>
          <a:lstStyle/>
          <a:p>
            <a:pPr algn="ctr"/>
            <a:r>
              <a:rPr lang="en-US" altLang="ja-JP" sz="2200" u="sng" dirty="0" smtClean="0">
                <a:latin typeface="Arial" pitchFamily="34" charset="0"/>
                <a:cs typeface="Arial" pitchFamily="34" charset="0"/>
              </a:rPr>
              <a:t>NICS(0)</a:t>
            </a:r>
            <a:r>
              <a:rPr lang="ja-JP" altLang="en-US" sz="2200" u="sng" dirty="0" smtClean="0">
                <a:latin typeface="Arial" pitchFamily="34" charset="0"/>
                <a:cs typeface="Arial" pitchFamily="34" charset="0"/>
              </a:rPr>
              <a:t> </a:t>
            </a:r>
            <a:r>
              <a:rPr lang="en-US" altLang="ja-JP" sz="2200" u="sng" dirty="0" smtClean="0">
                <a:latin typeface="Arial" pitchFamily="34" charset="0"/>
                <a:cs typeface="Arial" pitchFamily="34" charset="0"/>
              </a:rPr>
              <a:t>Value</a:t>
            </a:r>
          </a:p>
        </p:txBody>
      </p:sp>
      <p:sp>
        <p:nvSpPr>
          <p:cNvPr id="42" name="コンテンツ プレースホルダ 2"/>
          <p:cNvSpPr txBox="1">
            <a:spLocks/>
          </p:cNvSpPr>
          <p:nvPr/>
        </p:nvSpPr>
        <p:spPr>
          <a:xfrm>
            <a:off x="7379461" y="4282430"/>
            <a:ext cx="1368152" cy="432048"/>
          </a:xfrm>
          <a:prstGeom prst="rect">
            <a:avLst/>
          </a:prstGeom>
        </p:spPr>
        <p:txBody>
          <a:bodyPr vert="horz" lIns="91440" tIns="45720" rIns="91440" bIns="45720" rtlCol="0">
            <a:normAutofit/>
          </a:bodyPr>
          <a:lstStyle/>
          <a:p>
            <a:pPr algn="ctr"/>
            <a:r>
              <a:rPr lang="en-US" altLang="ja-JP" sz="2200" dirty="0" smtClean="0">
                <a:latin typeface="Arial" pitchFamily="34" charset="0"/>
                <a:cs typeface="Arial" pitchFamily="34" charset="0"/>
              </a:rPr>
              <a:t>negative</a:t>
            </a:r>
          </a:p>
        </p:txBody>
      </p:sp>
      <p:sp>
        <p:nvSpPr>
          <p:cNvPr id="43" name="コンテンツ プレースホルダ 2"/>
          <p:cNvSpPr txBox="1">
            <a:spLocks/>
          </p:cNvSpPr>
          <p:nvPr/>
        </p:nvSpPr>
        <p:spPr>
          <a:xfrm>
            <a:off x="7339562" y="4984500"/>
            <a:ext cx="1447950" cy="432048"/>
          </a:xfrm>
          <a:prstGeom prst="rect">
            <a:avLst/>
          </a:prstGeom>
        </p:spPr>
        <p:txBody>
          <a:bodyPr vert="horz" lIns="91440" tIns="45720" rIns="91440" bIns="45720" rtlCol="0">
            <a:normAutofit/>
          </a:bodyPr>
          <a:lstStyle/>
          <a:p>
            <a:pPr algn="ctr"/>
            <a:r>
              <a:rPr lang="en-US" altLang="ja-JP" sz="2200" dirty="0" smtClean="0">
                <a:latin typeface="Arial" pitchFamily="34" charset="0"/>
                <a:cs typeface="Arial" pitchFamily="34" charset="0"/>
              </a:rPr>
              <a:t>positive</a:t>
            </a:r>
          </a:p>
        </p:txBody>
      </p:sp>
      <p:sp>
        <p:nvSpPr>
          <p:cNvPr id="44" name="コンテンツ プレースホルダ 2"/>
          <p:cNvSpPr txBox="1">
            <a:spLocks/>
          </p:cNvSpPr>
          <p:nvPr/>
        </p:nvSpPr>
        <p:spPr>
          <a:xfrm>
            <a:off x="7363695" y="5733256"/>
            <a:ext cx="1399685" cy="432048"/>
          </a:xfrm>
          <a:prstGeom prst="rect">
            <a:avLst/>
          </a:prstGeom>
        </p:spPr>
        <p:txBody>
          <a:bodyPr vert="horz" lIns="91440" tIns="45720" rIns="91440" bIns="45720" rtlCol="0">
            <a:noAutofit/>
          </a:bodyPr>
          <a:lstStyle/>
          <a:p>
            <a:pPr algn="ctr"/>
            <a:r>
              <a:rPr lang="en-US" altLang="ja-JP" sz="2200" dirty="0" smtClean="0">
                <a:latin typeface="Arial" pitchFamily="34" charset="0"/>
                <a:cs typeface="Arial" pitchFamily="34" charset="0"/>
              </a:rPr>
              <a:t>zero</a:t>
            </a:r>
          </a:p>
          <a:p>
            <a:pPr algn="ctr"/>
            <a:endParaRPr lang="en-US" altLang="ja-JP" sz="2200" dirty="0" smtClean="0">
              <a:latin typeface="Arial" pitchFamily="34" charset="0"/>
              <a:cs typeface="Arial" pitchFamily="34" charset="0"/>
            </a:endParaRPr>
          </a:p>
        </p:txBody>
      </p:sp>
      <p:sp>
        <p:nvSpPr>
          <p:cNvPr id="22" name="コンテンツ プレースホルダ 2"/>
          <p:cNvSpPr txBox="1">
            <a:spLocks/>
          </p:cNvSpPr>
          <p:nvPr/>
        </p:nvSpPr>
        <p:spPr>
          <a:xfrm>
            <a:off x="2375756" y="5363475"/>
            <a:ext cx="2160240" cy="432048"/>
          </a:xfrm>
          <a:prstGeom prst="rect">
            <a:avLst/>
          </a:prstGeom>
        </p:spPr>
        <p:txBody>
          <a:bodyPr vert="horz" lIns="91440" tIns="45720" rIns="91440" bIns="45720" rtlCol="0">
            <a:normAutofit/>
          </a:bodyPr>
          <a:lstStyle/>
          <a:p>
            <a:pPr algn="ctr"/>
            <a:r>
              <a:rPr lang="en-US" altLang="ja-JP" sz="2000" dirty="0" smtClean="0">
                <a:latin typeface="Arial" pitchFamily="34" charset="0"/>
                <a:cs typeface="Arial" pitchFamily="34" charset="0"/>
              </a:rPr>
              <a:t>( N = 0, 1, 2, …)</a:t>
            </a:r>
          </a:p>
        </p:txBody>
      </p:sp>
      <p:cxnSp>
        <p:nvCxnSpPr>
          <p:cNvPr id="24" name="直線矢印コネクタ 23"/>
          <p:cNvCxnSpPr/>
          <p:nvPr/>
        </p:nvCxnSpPr>
        <p:spPr>
          <a:xfrm>
            <a:off x="575556" y="4502770"/>
            <a:ext cx="367240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コンテンツ プレースホルダ 2"/>
          <p:cNvSpPr txBox="1">
            <a:spLocks/>
          </p:cNvSpPr>
          <p:nvPr/>
        </p:nvSpPr>
        <p:spPr>
          <a:xfrm>
            <a:off x="2807804" y="4286746"/>
            <a:ext cx="1080120" cy="432048"/>
          </a:xfrm>
          <a:prstGeom prst="rect">
            <a:avLst/>
          </a:prstGeom>
          <a:solidFill>
            <a:schemeClr val="bg1"/>
          </a:solidFill>
        </p:spPr>
        <p:txBody>
          <a:bodyPr vert="horz" lIns="91440" tIns="45720" rIns="91440" bIns="45720" rtlCol="0">
            <a:normAutofit/>
          </a:bodyPr>
          <a:lstStyle/>
          <a:p>
            <a:pPr algn="ctr"/>
            <a:r>
              <a:rPr lang="en-US" altLang="ja-JP" sz="2200" dirty="0" smtClean="0">
                <a:latin typeface="Arial" pitchFamily="34" charset="0"/>
                <a:cs typeface="Arial" pitchFamily="34" charset="0"/>
              </a:rPr>
              <a:t>4N + 2</a:t>
            </a:r>
          </a:p>
        </p:txBody>
      </p:sp>
      <p:cxnSp>
        <p:nvCxnSpPr>
          <p:cNvPr id="25" name="直線矢印コネクタ 24"/>
          <p:cNvCxnSpPr/>
          <p:nvPr/>
        </p:nvCxnSpPr>
        <p:spPr>
          <a:xfrm>
            <a:off x="2505486" y="5200524"/>
            <a:ext cx="174009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コンテンツ プレースホルダ 2"/>
          <p:cNvSpPr txBox="1">
            <a:spLocks/>
          </p:cNvSpPr>
          <p:nvPr/>
        </p:nvSpPr>
        <p:spPr>
          <a:xfrm>
            <a:off x="2951820" y="4984500"/>
            <a:ext cx="792088" cy="432048"/>
          </a:xfrm>
          <a:prstGeom prst="rect">
            <a:avLst/>
          </a:prstGeom>
          <a:solidFill>
            <a:schemeClr val="bg1"/>
          </a:solidFill>
        </p:spPr>
        <p:txBody>
          <a:bodyPr vert="horz" lIns="91440" tIns="45720" rIns="91440" bIns="45720" rtlCol="0">
            <a:normAutofit/>
          </a:bodyPr>
          <a:lstStyle/>
          <a:p>
            <a:pPr algn="ctr"/>
            <a:r>
              <a:rPr lang="en-US" altLang="ja-JP" sz="2200" dirty="0" smtClean="0">
                <a:latin typeface="Arial" pitchFamily="34" charset="0"/>
                <a:cs typeface="Arial" pitchFamily="34" charset="0"/>
              </a:rPr>
              <a:t>4N</a:t>
            </a:r>
          </a:p>
        </p:txBody>
      </p:sp>
      <p:cxnSp>
        <p:nvCxnSpPr>
          <p:cNvPr id="34" name="直線コネクタ 33"/>
          <p:cNvCxnSpPr/>
          <p:nvPr/>
        </p:nvCxnSpPr>
        <p:spPr>
          <a:xfrm flipV="1">
            <a:off x="2519772" y="4506073"/>
            <a:ext cx="0" cy="684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575556" y="5949280"/>
            <a:ext cx="370841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コンテンツ プレースホルダ 2"/>
          <p:cNvSpPr txBox="1">
            <a:spLocks/>
          </p:cNvSpPr>
          <p:nvPr/>
        </p:nvSpPr>
        <p:spPr>
          <a:xfrm>
            <a:off x="1079580" y="4282430"/>
            <a:ext cx="972000" cy="432048"/>
          </a:xfrm>
          <a:prstGeom prst="rect">
            <a:avLst/>
          </a:prstGeom>
          <a:solidFill>
            <a:schemeClr val="bg1"/>
          </a:solidFill>
        </p:spPr>
        <p:txBody>
          <a:bodyPr vert="horz" lIns="91440" tIns="45720" rIns="91440" bIns="45720" rtlCol="0">
            <a:normAutofit/>
          </a:bodyPr>
          <a:lstStyle/>
          <a:p>
            <a:pPr algn="ctr"/>
            <a:r>
              <a:rPr lang="en-US" altLang="ja-JP" sz="2200" dirty="0" smtClean="0">
                <a:latin typeface="Arial" pitchFamily="34" charset="0"/>
                <a:cs typeface="Arial" pitchFamily="34" charset="0"/>
              </a:rPr>
              <a:t>planar</a:t>
            </a:r>
          </a:p>
        </p:txBody>
      </p:sp>
      <p:sp>
        <p:nvSpPr>
          <p:cNvPr id="28" name="コンテンツ プレースホルダ 2"/>
          <p:cNvSpPr txBox="1">
            <a:spLocks/>
          </p:cNvSpPr>
          <p:nvPr/>
        </p:nvSpPr>
        <p:spPr>
          <a:xfrm>
            <a:off x="791580" y="5733256"/>
            <a:ext cx="1548000" cy="432048"/>
          </a:xfrm>
          <a:prstGeom prst="rect">
            <a:avLst/>
          </a:prstGeom>
          <a:solidFill>
            <a:schemeClr val="bg1"/>
          </a:solidFill>
        </p:spPr>
        <p:txBody>
          <a:bodyPr vert="horz" lIns="91440" tIns="45720" rIns="91440" bIns="45720" rtlCol="0">
            <a:normAutofit/>
          </a:bodyPr>
          <a:lstStyle/>
          <a:p>
            <a:pPr algn="ctr"/>
            <a:r>
              <a:rPr lang="en-US" altLang="ja-JP" sz="2200" dirty="0" smtClean="0">
                <a:latin typeface="Arial" pitchFamily="34" charset="0"/>
                <a:cs typeface="Arial" pitchFamily="34" charset="0"/>
              </a:rPr>
              <a:t>non-planar</a:t>
            </a:r>
          </a:p>
        </p:txBody>
      </p:sp>
      <p:cxnSp>
        <p:nvCxnSpPr>
          <p:cNvPr id="48" name="直線コネクタ 47"/>
          <p:cNvCxnSpPr/>
          <p:nvPr/>
        </p:nvCxnSpPr>
        <p:spPr>
          <a:xfrm flipV="1">
            <a:off x="575556" y="3284985"/>
            <a:ext cx="0" cy="26642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コンテンツ プレースホルダ 2"/>
          <p:cNvSpPr txBox="1">
            <a:spLocks/>
          </p:cNvSpPr>
          <p:nvPr/>
        </p:nvSpPr>
        <p:spPr>
          <a:xfrm>
            <a:off x="2339752" y="865740"/>
            <a:ext cx="6552728" cy="1123100"/>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tabLst/>
              <a:defRPr/>
            </a:pP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a:t>
            </a:r>
            <a:r>
              <a:rPr kumimoji="1" lang="ja-JP" alt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rule to </a:t>
            </a:r>
            <a:r>
              <a:rPr lang="en-US" altLang="ja-JP" sz="2200" dirty="0" smtClean="0">
                <a:latin typeface="Arial" pitchFamily="34" charset="0"/>
                <a:cs typeface="Arial" pitchFamily="34" charset="0"/>
              </a:rPr>
              <a:t>distinguish</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whether cyclic conjugated </a:t>
            </a:r>
            <a:r>
              <a:rPr kumimoji="1" lang="en-US" altLang="ja-JP" sz="22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polyenes</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will</a:t>
            </a:r>
            <a:r>
              <a:rPr lang="ja-JP" altLang="en-US" sz="2200" dirty="0" smtClean="0">
                <a:latin typeface="Arial" pitchFamily="34" charset="0"/>
                <a:cs typeface="Arial" pitchFamily="34" charset="0"/>
              </a:rPr>
              <a:t> </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have aromatic property</a:t>
            </a:r>
            <a:r>
              <a:rPr kumimoji="1" lang="ja-JP" alt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on the basis of stabilization energy</a:t>
            </a:r>
          </a:p>
        </p:txBody>
      </p:sp>
      <p:sp>
        <p:nvSpPr>
          <p:cNvPr id="21" name="コンテンツ プレースホルダ 2"/>
          <p:cNvSpPr txBox="1">
            <a:spLocks/>
          </p:cNvSpPr>
          <p:nvPr/>
        </p:nvSpPr>
        <p:spPr>
          <a:xfrm>
            <a:off x="107740" y="2708920"/>
            <a:ext cx="2412000" cy="792088"/>
          </a:xfrm>
          <a:prstGeom prst="rect">
            <a:avLst/>
          </a:prstGeom>
          <a:solidFill>
            <a:schemeClr val="bg1"/>
          </a:solidFill>
          <a:ln w="25400">
            <a:solidFill>
              <a:schemeClr val="tx1"/>
            </a:solidFill>
          </a:ln>
        </p:spPr>
        <p:txBody>
          <a:bodyPr vert="horz" lIns="91440" tIns="45720" rIns="91440" bIns="45720" rtlCol="0">
            <a:noAutofit/>
          </a:bodyPr>
          <a:lstStyle/>
          <a:p>
            <a:pPr algn="ctr"/>
            <a:r>
              <a:rPr lang="en-US" altLang="ja-JP" sz="2200" dirty="0" smtClean="0">
                <a:latin typeface="Symbol" pitchFamily="18" charset="2"/>
                <a:cs typeface="Arial" pitchFamily="34" charset="0"/>
              </a:rPr>
              <a:t>p</a:t>
            </a:r>
            <a:r>
              <a:rPr lang="en-US" altLang="ja-JP" sz="2200" dirty="0" smtClean="0">
                <a:latin typeface="Arial" pitchFamily="34" charset="0"/>
                <a:cs typeface="Arial" pitchFamily="34" charset="0"/>
              </a:rPr>
              <a:t>-conjugated</a:t>
            </a:r>
          </a:p>
          <a:p>
            <a:pPr algn="ctr"/>
            <a:r>
              <a:rPr lang="en-US" altLang="ja-JP" sz="2200" dirty="0" smtClean="0">
                <a:latin typeface="Arial" pitchFamily="34" charset="0"/>
                <a:cs typeface="Arial" pitchFamily="34" charset="0"/>
              </a:rPr>
              <a:t>cyclic compounds</a:t>
            </a:r>
          </a:p>
        </p:txBody>
      </p:sp>
      <p:sp>
        <p:nvSpPr>
          <p:cNvPr id="55" name="コンテンツ プレースホルダ 2"/>
          <p:cNvSpPr txBox="1">
            <a:spLocks/>
          </p:cNvSpPr>
          <p:nvPr/>
        </p:nvSpPr>
        <p:spPr>
          <a:xfrm>
            <a:off x="252000" y="1929532"/>
            <a:ext cx="2231768" cy="504056"/>
          </a:xfrm>
          <a:prstGeom prst="rect">
            <a:avLst/>
          </a:prstGeom>
        </p:spPr>
        <p:txBody>
          <a:bodyPr vert="horz" lIns="91440" tIns="45720" rIns="91440" bIns="45720" rtlCol="0">
            <a:normAutofit/>
          </a:bodyPr>
          <a:lstStyle/>
          <a:p>
            <a:pPr algn="just">
              <a:spcBef>
                <a:spcPct val="20000"/>
              </a:spcBef>
              <a:buFont typeface="Arial" pitchFamily="34" charset="0"/>
              <a:buChar char="•"/>
            </a:pPr>
            <a:r>
              <a:rPr kumimoji="1" lang="ja-JP" alt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lang="en-US" altLang="ja-JP" sz="2200" dirty="0" smtClean="0">
                <a:latin typeface="Arial" pitchFamily="34" charset="0"/>
                <a:cs typeface="Arial" pitchFamily="34" charset="0"/>
              </a:rPr>
              <a:t>NICS(0)</a:t>
            </a: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value:</a:t>
            </a: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56" name="コンテンツ プレースホルダ 2"/>
          <p:cNvSpPr txBox="1">
            <a:spLocks/>
          </p:cNvSpPr>
          <p:nvPr/>
        </p:nvSpPr>
        <p:spPr>
          <a:xfrm>
            <a:off x="2339752" y="1916832"/>
            <a:ext cx="6552728" cy="763060"/>
          </a:xfrm>
          <a:prstGeom prst="rect">
            <a:avLst/>
          </a:prstGeom>
        </p:spPr>
        <p:txBody>
          <a:bodyPr vert="horz" lIns="91440" tIns="45720" rIns="91440" bIns="45720" rtlCol="0">
            <a:normAutofit/>
          </a:bodyPr>
          <a:lstStyle/>
          <a:p>
            <a:pPr lvl="0" algn="just">
              <a:spcBef>
                <a:spcPct val="20000"/>
              </a:spcBef>
              <a:defRPr/>
            </a:pPr>
            <a:r>
              <a:rPr lang="en-US" altLang="ja-JP" sz="2200" dirty="0" smtClean="0">
                <a:latin typeface="Arial" pitchFamily="34" charset="0"/>
                <a:cs typeface="Arial" pitchFamily="34" charset="0"/>
              </a:rPr>
              <a:t>a value by theoretical calculations to estimate aromatic property</a:t>
            </a:r>
          </a:p>
          <a:p>
            <a:pPr lvl="0" algn="just">
              <a:spcBef>
                <a:spcPct val="20000"/>
              </a:spcBef>
              <a:defRPr/>
            </a:pPr>
            <a:endParaRPr lang="en-US" altLang="ja-JP" sz="2200" dirty="0" smtClean="0">
              <a:latin typeface="Arial" pitchFamily="34" charset="0"/>
              <a:cs typeface="Arial" pitchFamily="34" charset="0"/>
            </a:endParaRPr>
          </a:p>
        </p:txBody>
      </p:sp>
      <p:sp>
        <p:nvSpPr>
          <p:cNvPr id="32" name="コンテンツ プレースホルダ 2"/>
          <p:cNvSpPr txBox="1">
            <a:spLocks/>
          </p:cNvSpPr>
          <p:nvPr/>
        </p:nvSpPr>
        <p:spPr>
          <a:xfrm>
            <a:off x="252000" y="6259900"/>
            <a:ext cx="8640000" cy="50405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larger absolute value </a:t>
            </a:r>
            <a:r>
              <a:rPr lang="en-US" altLang="ja-JP" sz="2200" dirty="0" smtClean="0">
                <a:latin typeface="Arial" pitchFamily="34" charset="0"/>
                <a:cs typeface="Arial" pitchFamily="34" charset="0"/>
              </a:rPr>
              <a:t>means </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stronger </a:t>
            </a:r>
            <a:r>
              <a:rPr kumimoji="1" lang="en-US" altLang="ja-JP" sz="22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aromaticity</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/anti-</a:t>
            </a:r>
            <a:r>
              <a:rPr kumimoji="1" lang="en-US" altLang="ja-JP" sz="22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aromaticity</a:t>
            </a: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33" name="コンテンツ プレースホルダ 2"/>
          <p:cNvSpPr txBox="1">
            <a:spLocks/>
          </p:cNvSpPr>
          <p:nvPr/>
        </p:nvSpPr>
        <p:spPr>
          <a:xfrm>
            <a:off x="718074" y="3668864"/>
            <a:ext cx="1656184" cy="504056"/>
          </a:xfrm>
          <a:prstGeom prst="rect">
            <a:avLst/>
          </a:prstGeom>
        </p:spPr>
        <p:txBody>
          <a:bodyPr vert="horz" lIns="91440" tIns="45720" rIns="91440" bIns="45720" rtlCol="0">
            <a:noAutofit/>
          </a:bodyPr>
          <a:lstStyle/>
          <a:p>
            <a:pPr algn="ctr"/>
            <a:r>
              <a:rPr lang="en-US" altLang="ja-JP" sz="2200" u="sng" dirty="0" smtClean="0">
                <a:latin typeface="Arial" pitchFamily="34" charset="0"/>
                <a:cs typeface="Arial" pitchFamily="34" charset="0"/>
              </a:rPr>
              <a:t>structure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kumimoji="1" lang="en-US" altLang="ja-JP" sz="3200" dirty="0" err="1" smtClean="0">
                <a:latin typeface="Arial" pitchFamily="34" charset="0"/>
                <a:cs typeface="Arial" pitchFamily="34" charset="0"/>
              </a:rPr>
              <a:t>H</a:t>
            </a:r>
            <a:r>
              <a:rPr kumimoji="1" lang="en-US" altLang="ja-JP" sz="3200" dirty="0" err="1" smtClean="0">
                <a:latin typeface="Arial"/>
                <a:cs typeface="Arial"/>
              </a:rPr>
              <a:t>ü</a:t>
            </a:r>
            <a:r>
              <a:rPr kumimoji="1" lang="en-US" altLang="ja-JP" sz="3200" dirty="0" err="1" smtClean="0">
                <a:latin typeface="Arial" pitchFamily="34" charset="0"/>
                <a:cs typeface="Arial" pitchFamily="34" charset="0"/>
              </a:rPr>
              <a:t>ckel’s</a:t>
            </a:r>
            <a:r>
              <a:rPr kumimoji="1" lang="en-US" altLang="ja-JP" sz="3200" dirty="0" smtClean="0">
                <a:latin typeface="Arial" pitchFamily="34" charset="0"/>
                <a:cs typeface="Arial" pitchFamily="34" charset="0"/>
              </a:rPr>
              <a:t> Rule and NICS(0) Value</a:t>
            </a:r>
            <a:endParaRPr kumimoji="1" lang="ja-JP" altLang="en-US" sz="3200"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4</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コンテンツ プレースホルダ 2"/>
          <p:cNvSpPr txBox="1">
            <a:spLocks/>
          </p:cNvSpPr>
          <p:nvPr/>
        </p:nvSpPr>
        <p:spPr>
          <a:xfrm>
            <a:off x="4494383" y="1761257"/>
            <a:ext cx="2700300" cy="432048"/>
          </a:xfrm>
          <a:prstGeom prst="rect">
            <a:avLst/>
          </a:prstGeom>
        </p:spPr>
        <p:txBody>
          <a:bodyPr vert="horz" lIns="91440" tIns="45720" rIns="91440" bIns="45720" rtlCol="0">
            <a:normAutofit/>
          </a:bodyPr>
          <a:lstStyle/>
          <a:p>
            <a:pPr algn="ctr"/>
            <a:r>
              <a:rPr lang="en-US" altLang="ja-JP" sz="2200" dirty="0" smtClean="0">
                <a:latin typeface="Arial" pitchFamily="34" charset="0"/>
                <a:cs typeface="Arial" pitchFamily="34" charset="0"/>
              </a:rPr>
              <a:t>aromatic (</a:t>
            </a:r>
            <a:r>
              <a:rPr lang="ja-JP" altLang="en-US" sz="2200" dirty="0" smtClean="0">
                <a:latin typeface="Arial" pitchFamily="34" charset="0"/>
                <a:cs typeface="Arial" pitchFamily="34" charset="0"/>
              </a:rPr>
              <a:t>芳香族</a:t>
            </a:r>
            <a:r>
              <a:rPr lang="en-US" altLang="ja-JP" sz="2200" dirty="0" smtClean="0">
                <a:latin typeface="Arial" pitchFamily="34" charset="0"/>
                <a:cs typeface="Arial" pitchFamily="34" charset="0"/>
              </a:rPr>
              <a:t>)</a:t>
            </a:r>
          </a:p>
          <a:p>
            <a:pPr algn="ctr"/>
            <a:endParaRPr lang="en-US" altLang="ja-JP" sz="2200" dirty="0" smtClean="0">
              <a:latin typeface="Arial" pitchFamily="34" charset="0"/>
              <a:cs typeface="Arial" pitchFamily="34" charset="0"/>
            </a:endParaRPr>
          </a:p>
        </p:txBody>
      </p:sp>
      <p:sp>
        <p:nvSpPr>
          <p:cNvPr id="30" name="コンテンツ プレースホルダ 2"/>
          <p:cNvSpPr txBox="1">
            <a:spLocks/>
          </p:cNvSpPr>
          <p:nvPr/>
        </p:nvSpPr>
        <p:spPr>
          <a:xfrm>
            <a:off x="4206351" y="2824485"/>
            <a:ext cx="3276364" cy="432048"/>
          </a:xfrm>
          <a:prstGeom prst="rect">
            <a:avLst/>
          </a:prstGeom>
        </p:spPr>
        <p:txBody>
          <a:bodyPr vert="horz" lIns="91440" tIns="45720" rIns="91440" bIns="45720" rtlCol="0">
            <a:noAutofit/>
          </a:bodyPr>
          <a:lstStyle/>
          <a:p>
            <a:pPr algn="ctr"/>
            <a:r>
              <a:rPr lang="en-US" altLang="ja-JP" sz="2200" dirty="0" smtClean="0">
                <a:latin typeface="Arial" pitchFamily="34" charset="0"/>
                <a:cs typeface="Arial" pitchFamily="34" charset="0"/>
              </a:rPr>
              <a:t>non-aromatic (</a:t>
            </a:r>
            <a:r>
              <a:rPr lang="ja-JP" altLang="en-US" sz="2200" dirty="0" smtClean="0">
                <a:latin typeface="Arial" pitchFamily="34" charset="0"/>
                <a:cs typeface="Arial" pitchFamily="34" charset="0"/>
              </a:rPr>
              <a:t>非芳香族</a:t>
            </a:r>
            <a:r>
              <a:rPr lang="en-US" altLang="ja-JP" sz="2200" dirty="0" smtClean="0">
                <a:latin typeface="Arial" pitchFamily="34" charset="0"/>
                <a:cs typeface="Arial" pitchFamily="34" charset="0"/>
              </a:rPr>
              <a:t>)</a:t>
            </a:r>
          </a:p>
          <a:p>
            <a:pPr algn="ctr"/>
            <a:endParaRPr lang="en-US" altLang="ja-JP" sz="2200" dirty="0" smtClean="0">
              <a:latin typeface="Arial" pitchFamily="34" charset="0"/>
              <a:cs typeface="Arial" pitchFamily="34" charset="0"/>
            </a:endParaRPr>
          </a:p>
          <a:p>
            <a:pPr algn="ctr"/>
            <a:endParaRPr lang="en-US" altLang="ja-JP" sz="2200" dirty="0" smtClean="0">
              <a:latin typeface="Arial" pitchFamily="34" charset="0"/>
              <a:cs typeface="Arial" pitchFamily="34" charset="0"/>
            </a:endParaRPr>
          </a:p>
          <a:p>
            <a:pPr algn="ctr"/>
            <a:endParaRPr lang="en-US" altLang="ja-JP" sz="2200" dirty="0" smtClean="0">
              <a:latin typeface="Arial" pitchFamily="34" charset="0"/>
              <a:cs typeface="Arial" pitchFamily="34" charset="0"/>
            </a:endParaRPr>
          </a:p>
        </p:txBody>
      </p:sp>
      <p:sp>
        <p:nvSpPr>
          <p:cNvPr id="31" name="コンテンツ プレースホルダ 2"/>
          <p:cNvSpPr txBox="1">
            <a:spLocks/>
          </p:cNvSpPr>
          <p:nvPr/>
        </p:nvSpPr>
        <p:spPr>
          <a:xfrm>
            <a:off x="4242355" y="2143163"/>
            <a:ext cx="3204356" cy="466973"/>
          </a:xfrm>
          <a:prstGeom prst="rect">
            <a:avLst/>
          </a:prstGeom>
        </p:spPr>
        <p:txBody>
          <a:bodyPr vert="horz" lIns="91440" tIns="45720" rIns="91440" bIns="45720" rtlCol="0">
            <a:normAutofit/>
          </a:bodyPr>
          <a:lstStyle/>
          <a:p>
            <a:pPr algn="ctr"/>
            <a:r>
              <a:rPr lang="en-US" altLang="ja-JP" sz="2200" dirty="0" smtClean="0">
                <a:latin typeface="Arial" pitchFamily="34" charset="0"/>
                <a:cs typeface="Arial" pitchFamily="34" charset="0"/>
              </a:rPr>
              <a:t>anti-aromatic (</a:t>
            </a:r>
            <a:r>
              <a:rPr lang="ja-JP" altLang="en-US" sz="2200" dirty="0" smtClean="0">
                <a:latin typeface="Arial" pitchFamily="34" charset="0"/>
                <a:cs typeface="Arial" pitchFamily="34" charset="0"/>
              </a:rPr>
              <a:t>反芳香族</a:t>
            </a:r>
            <a:r>
              <a:rPr lang="en-US" altLang="ja-JP" sz="2200" dirty="0" smtClean="0">
                <a:latin typeface="Arial" pitchFamily="34" charset="0"/>
                <a:cs typeface="Arial" pitchFamily="34" charset="0"/>
              </a:rPr>
              <a:t>)</a:t>
            </a:r>
          </a:p>
          <a:p>
            <a:pPr algn="ctr"/>
            <a:endParaRPr lang="en-US" altLang="ja-JP" sz="2200" dirty="0" smtClean="0">
              <a:latin typeface="Arial" pitchFamily="34" charset="0"/>
              <a:cs typeface="Arial" pitchFamily="34" charset="0"/>
            </a:endParaRPr>
          </a:p>
          <a:p>
            <a:pPr algn="ctr"/>
            <a:endParaRPr lang="en-US" altLang="ja-JP" sz="2200" dirty="0" smtClean="0">
              <a:latin typeface="Arial" pitchFamily="34" charset="0"/>
              <a:cs typeface="Arial" pitchFamily="34" charset="0"/>
            </a:endParaRPr>
          </a:p>
        </p:txBody>
      </p:sp>
      <p:sp>
        <p:nvSpPr>
          <p:cNvPr id="35" name="コンテンツ プレースホルダ 2"/>
          <p:cNvSpPr txBox="1">
            <a:spLocks/>
          </p:cNvSpPr>
          <p:nvPr/>
        </p:nvSpPr>
        <p:spPr>
          <a:xfrm>
            <a:off x="2519772" y="1052736"/>
            <a:ext cx="1656184" cy="720080"/>
          </a:xfrm>
          <a:prstGeom prst="rect">
            <a:avLst/>
          </a:prstGeom>
        </p:spPr>
        <p:txBody>
          <a:bodyPr vert="horz" lIns="91440" tIns="45720" rIns="91440" bIns="45720" rtlCol="0">
            <a:normAutofit/>
          </a:bodyPr>
          <a:lstStyle/>
          <a:p>
            <a:pPr algn="ctr"/>
            <a:r>
              <a:rPr lang="en-US" altLang="ja-JP" sz="2000" u="sng" dirty="0" smtClean="0">
                <a:latin typeface="Arial" pitchFamily="34" charset="0"/>
                <a:cs typeface="Arial" pitchFamily="34" charset="0"/>
              </a:rPr>
              <a:t>number of</a:t>
            </a:r>
          </a:p>
          <a:p>
            <a:pPr algn="ctr"/>
            <a:r>
              <a:rPr lang="en-US" altLang="ja-JP" sz="2000" u="sng" dirty="0" smtClean="0">
                <a:latin typeface="Symbol" pitchFamily="18" charset="2"/>
                <a:cs typeface="Arial" pitchFamily="34" charset="0"/>
              </a:rPr>
              <a:t>p</a:t>
            </a:r>
            <a:r>
              <a:rPr lang="en-US" altLang="ja-JP" sz="2000" u="sng" dirty="0" smtClean="0">
                <a:latin typeface="Arial" pitchFamily="34" charset="0"/>
                <a:cs typeface="Arial" pitchFamily="34" charset="0"/>
              </a:rPr>
              <a:t> electrons</a:t>
            </a:r>
          </a:p>
        </p:txBody>
      </p:sp>
      <p:sp>
        <p:nvSpPr>
          <p:cNvPr id="41" name="コンテンツ プレースホルダ 2"/>
          <p:cNvSpPr txBox="1">
            <a:spLocks/>
          </p:cNvSpPr>
          <p:nvPr/>
        </p:nvSpPr>
        <p:spPr>
          <a:xfrm>
            <a:off x="7144673" y="1340768"/>
            <a:ext cx="1837728" cy="432048"/>
          </a:xfrm>
          <a:prstGeom prst="rect">
            <a:avLst/>
          </a:prstGeom>
        </p:spPr>
        <p:txBody>
          <a:bodyPr vert="horz" lIns="91440" tIns="45720" rIns="91440" bIns="45720" rtlCol="0">
            <a:normAutofit/>
          </a:bodyPr>
          <a:lstStyle/>
          <a:p>
            <a:pPr algn="ctr"/>
            <a:r>
              <a:rPr lang="en-US" altLang="ja-JP" sz="2000" u="sng" dirty="0" smtClean="0">
                <a:latin typeface="Arial" pitchFamily="34" charset="0"/>
                <a:cs typeface="Arial" pitchFamily="34" charset="0"/>
              </a:rPr>
              <a:t>NICS(0)</a:t>
            </a:r>
            <a:r>
              <a:rPr lang="ja-JP" altLang="en-US" sz="2000" u="sng" dirty="0" smtClean="0">
                <a:latin typeface="Arial" pitchFamily="34" charset="0"/>
                <a:cs typeface="Arial" pitchFamily="34" charset="0"/>
              </a:rPr>
              <a:t> </a:t>
            </a:r>
            <a:r>
              <a:rPr lang="en-US" altLang="ja-JP" sz="2000" u="sng" dirty="0" smtClean="0">
                <a:latin typeface="Arial" pitchFamily="34" charset="0"/>
                <a:cs typeface="Arial" pitchFamily="34" charset="0"/>
              </a:rPr>
              <a:t>Value</a:t>
            </a:r>
          </a:p>
        </p:txBody>
      </p:sp>
      <p:sp>
        <p:nvSpPr>
          <p:cNvPr id="42" name="コンテンツ プレースホルダ 2"/>
          <p:cNvSpPr txBox="1">
            <a:spLocks/>
          </p:cNvSpPr>
          <p:nvPr/>
        </p:nvSpPr>
        <p:spPr>
          <a:xfrm>
            <a:off x="7379461" y="1755924"/>
            <a:ext cx="1368152" cy="432048"/>
          </a:xfrm>
          <a:prstGeom prst="rect">
            <a:avLst/>
          </a:prstGeom>
        </p:spPr>
        <p:txBody>
          <a:bodyPr vert="horz" lIns="91440" tIns="45720" rIns="91440" bIns="45720" rtlCol="0">
            <a:normAutofit/>
          </a:bodyPr>
          <a:lstStyle/>
          <a:p>
            <a:pPr algn="ctr"/>
            <a:r>
              <a:rPr lang="en-US" altLang="ja-JP" sz="2200" dirty="0" smtClean="0">
                <a:latin typeface="Arial" pitchFamily="34" charset="0"/>
                <a:cs typeface="Arial" pitchFamily="34" charset="0"/>
              </a:rPr>
              <a:t>negative</a:t>
            </a:r>
          </a:p>
        </p:txBody>
      </p:sp>
      <p:sp>
        <p:nvSpPr>
          <p:cNvPr id="43" name="コンテンツ プレースホルダ 2"/>
          <p:cNvSpPr txBox="1">
            <a:spLocks/>
          </p:cNvSpPr>
          <p:nvPr/>
        </p:nvSpPr>
        <p:spPr>
          <a:xfrm>
            <a:off x="7339562" y="2158403"/>
            <a:ext cx="1447950" cy="432048"/>
          </a:xfrm>
          <a:prstGeom prst="rect">
            <a:avLst/>
          </a:prstGeom>
        </p:spPr>
        <p:txBody>
          <a:bodyPr vert="horz" lIns="91440" tIns="45720" rIns="91440" bIns="45720" rtlCol="0">
            <a:normAutofit/>
          </a:bodyPr>
          <a:lstStyle/>
          <a:p>
            <a:pPr algn="ctr"/>
            <a:r>
              <a:rPr lang="en-US" altLang="ja-JP" sz="2200" dirty="0" smtClean="0">
                <a:latin typeface="Arial" pitchFamily="34" charset="0"/>
                <a:cs typeface="Arial" pitchFamily="34" charset="0"/>
              </a:rPr>
              <a:t>positive</a:t>
            </a:r>
          </a:p>
        </p:txBody>
      </p:sp>
      <p:sp>
        <p:nvSpPr>
          <p:cNvPr id="44" name="コンテンツ プレースホルダ 2"/>
          <p:cNvSpPr txBox="1">
            <a:spLocks/>
          </p:cNvSpPr>
          <p:nvPr/>
        </p:nvSpPr>
        <p:spPr>
          <a:xfrm>
            <a:off x="7363695" y="2824485"/>
            <a:ext cx="1399685" cy="432048"/>
          </a:xfrm>
          <a:prstGeom prst="rect">
            <a:avLst/>
          </a:prstGeom>
        </p:spPr>
        <p:txBody>
          <a:bodyPr vert="horz" lIns="91440" tIns="45720" rIns="91440" bIns="45720" rtlCol="0">
            <a:noAutofit/>
          </a:bodyPr>
          <a:lstStyle/>
          <a:p>
            <a:pPr algn="ctr"/>
            <a:r>
              <a:rPr lang="en-US" altLang="ja-JP" sz="2200" dirty="0" smtClean="0">
                <a:latin typeface="Arial" pitchFamily="34" charset="0"/>
                <a:cs typeface="Arial" pitchFamily="34" charset="0"/>
              </a:rPr>
              <a:t>zero</a:t>
            </a:r>
          </a:p>
          <a:p>
            <a:pPr algn="ctr"/>
            <a:endParaRPr lang="en-US" altLang="ja-JP" sz="2200" dirty="0" smtClean="0">
              <a:latin typeface="Arial" pitchFamily="34" charset="0"/>
              <a:cs typeface="Arial" pitchFamily="34" charset="0"/>
            </a:endParaRPr>
          </a:p>
        </p:txBody>
      </p:sp>
      <p:sp>
        <p:nvSpPr>
          <p:cNvPr id="22" name="コンテンツ プレースホルダ 2"/>
          <p:cNvSpPr txBox="1">
            <a:spLocks/>
          </p:cNvSpPr>
          <p:nvPr/>
        </p:nvSpPr>
        <p:spPr>
          <a:xfrm>
            <a:off x="2375756" y="2499906"/>
            <a:ext cx="2160240" cy="432048"/>
          </a:xfrm>
          <a:prstGeom prst="rect">
            <a:avLst/>
          </a:prstGeom>
        </p:spPr>
        <p:txBody>
          <a:bodyPr vert="horz" lIns="91440" tIns="45720" rIns="91440" bIns="45720" rtlCol="0">
            <a:normAutofit/>
          </a:bodyPr>
          <a:lstStyle/>
          <a:p>
            <a:pPr algn="ctr"/>
            <a:r>
              <a:rPr lang="en-US" altLang="ja-JP" sz="2000" dirty="0" smtClean="0">
                <a:latin typeface="Arial" pitchFamily="34" charset="0"/>
                <a:cs typeface="Arial" pitchFamily="34" charset="0"/>
              </a:rPr>
              <a:t>( N = 0, 1, 2, …)</a:t>
            </a:r>
          </a:p>
        </p:txBody>
      </p:sp>
      <p:cxnSp>
        <p:nvCxnSpPr>
          <p:cNvPr id="24" name="直線矢印コネクタ 23"/>
          <p:cNvCxnSpPr/>
          <p:nvPr/>
        </p:nvCxnSpPr>
        <p:spPr>
          <a:xfrm>
            <a:off x="575556" y="1976264"/>
            <a:ext cx="367240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コンテンツ プレースホルダ 2"/>
          <p:cNvSpPr txBox="1">
            <a:spLocks/>
          </p:cNvSpPr>
          <p:nvPr/>
        </p:nvSpPr>
        <p:spPr>
          <a:xfrm>
            <a:off x="2807804" y="1760240"/>
            <a:ext cx="1080120" cy="432048"/>
          </a:xfrm>
          <a:prstGeom prst="rect">
            <a:avLst/>
          </a:prstGeom>
          <a:solidFill>
            <a:schemeClr val="bg1"/>
          </a:solidFill>
        </p:spPr>
        <p:txBody>
          <a:bodyPr vert="horz" lIns="91440" tIns="45720" rIns="91440" bIns="45720" rtlCol="0">
            <a:normAutofit/>
          </a:bodyPr>
          <a:lstStyle/>
          <a:p>
            <a:pPr algn="ctr"/>
            <a:r>
              <a:rPr lang="en-US" altLang="ja-JP" sz="2200" dirty="0" smtClean="0">
                <a:latin typeface="Arial" pitchFamily="34" charset="0"/>
                <a:cs typeface="Arial" pitchFamily="34" charset="0"/>
              </a:rPr>
              <a:t>4N + 2</a:t>
            </a:r>
          </a:p>
        </p:txBody>
      </p:sp>
      <p:cxnSp>
        <p:nvCxnSpPr>
          <p:cNvPr id="25" name="直線矢印コネクタ 24"/>
          <p:cNvCxnSpPr/>
          <p:nvPr/>
        </p:nvCxnSpPr>
        <p:spPr>
          <a:xfrm>
            <a:off x="2519772" y="2374427"/>
            <a:ext cx="174009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コンテンツ プレースホルダ 2"/>
          <p:cNvSpPr txBox="1">
            <a:spLocks/>
          </p:cNvSpPr>
          <p:nvPr/>
        </p:nvSpPr>
        <p:spPr>
          <a:xfrm>
            <a:off x="2951820" y="2158403"/>
            <a:ext cx="792088" cy="432048"/>
          </a:xfrm>
          <a:prstGeom prst="rect">
            <a:avLst/>
          </a:prstGeom>
          <a:solidFill>
            <a:schemeClr val="bg1"/>
          </a:solidFill>
        </p:spPr>
        <p:txBody>
          <a:bodyPr vert="horz" lIns="91440" tIns="45720" rIns="91440" bIns="45720" rtlCol="0">
            <a:normAutofit/>
          </a:bodyPr>
          <a:lstStyle/>
          <a:p>
            <a:pPr algn="ctr"/>
            <a:r>
              <a:rPr lang="en-US" altLang="ja-JP" sz="2200" dirty="0" smtClean="0">
                <a:latin typeface="Arial" pitchFamily="34" charset="0"/>
                <a:cs typeface="Arial" pitchFamily="34" charset="0"/>
              </a:rPr>
              <a:t>4N</a:t>
            </a:r>
          </a:p>
        </p:txBody>
      </p:sp>
      <p:cxnSp>
        <p:nvCxnSpPr>
          <p:cNvPr id="34" name="直線コネクタ 33"/>
          <p:cNvCxnSpPr/>
          <p:nvPr/>
        </p:nvCxnSpPr>
        <p:spPr>
          <a:xfrm flipV="1">
            <a:off x="2519772" y="1990553"/>
            <a:ext cx="0" cy="39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575556" y="3040509"/>
            <a:ext cx="370841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コンテンツ プレースホルダ 2"/>
          <p:cNvSpPr txBox="1">
            <a:spLocks/>
          </p:cNvSpPr>
          <p:nvPr/>
        </p:nvSpPr>
        <p:spPr>
          <a:xfrm>
            <a:off x="1079580" y="1747058"/>
            <a:ext cx="972000" cy="432048"/>
          </a:xfrm>
          <a:prstGeom prst="rect">
            <a:avLst/>
          </a:prstGeom>
          <a:solidFill>
            <a:schemeClr val="bg1"/>
          </a:solidFill>
        </p:spPr>
        <p:txBody>
          <a:bodyPr vert="horz" lIns="91440" tIns="45720" rIns="91440" bIns="45720" rtlCol="0">
            <a:normAutofit/>
          </a:bodyPr>
          <a:lstStyle/>
          <a:p>
            <a:pPr algn="ctr"/>
            <a:r>
              <a:rPr lang="en-US" altLang="ja-JP" sz="2200" dirty="0" smtClean="0">
                <a:latin typeface="Arial" pitchFamily="34" charset="0"/>
                <a:cs typeface="Arial" pitchFamily="34" charset="0"/>
              </a:rPr>
              <a:t>planar</a:t>
            </a:r>
          </a:p>
        </p:txBody>
      </p:sp>
      <p:sp>
        <p:nvSpPr>
          <p:cNvPr id="28" name="コンテンツ プレースホルダ 2"/>
          <p:cNvSpPr txBox="1">
            <a:spLocks/>
          </p:cNvSpPr>
          <p:nvPr/>
        </p:nvSpPr>
        <p:spPr>
          <a:xfrm>
            <a:off x="791580" y="2824485"/>
            <a:ext cx="1548000" cy="432048"/>
          </a:xfrm>
          <a:prstGeom prst="rect">
            <a:avLst/>
          </a:prstGeom>
          <a:solidFill>
            <a:schemeClr val="bg1"/>
          </a:solidFill>
        </p:spPr>
        <p:txBody>
          <a:bodyPr vert="horz" lIns="91440" tIns="45720" rIns="91440" bIns="45720" rtlCol="0">
            <a:normAutofit/>
          </a:bodyPr>
          <a:lstStyle/>
          <a:p>
            <a:pPr algn="ctr"/>
            <a:r>
              <a:rPr lang="en-US" altLang="ja-JP" sz="2200" dirty="0" smtClean="0">
                <a:latin typeface="Arial" pitchFamily="34" charset="0"/>
                <a:cs typeface="Arial" pitchFamily="34" charset="0"/>
              </a:rPr>
              <a:t>non-planar</a:t>
            </a:r>
          </a:p>
        </p:txBody>
      </p:sp>
      <p:cxnSp>
        <p:nvCxnSpPr>
          <p:cNvPr id="48" name="直線コネクタ 47"/>
          <p:cNvCxnSpPr/>
          <p:nvPr/>
        </p:nvCxnSpPr>
        <p:spPr>
          <a:xfrm flipV="1">
            <a:off x="575556" y="1662708"/>
            <a:ext cx="0" cy="1389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コンテンツ プレースホルダ 2"/>
          <p:cNvSpPr txBox="1">
            <a:spLocks/>
          </p:cNvSpPr>
          <p:nvPr/>
        </p:nvSpPr>
        <p:spPr>
          <a:xfrm>
            <a:off x="215688" y="3470897"/>
            <a:ext cx="1548000" cy="432048"/>
          </a:xfrm>
          <a:prstGeom prst="rect">
            <a:avLst/>
          </a:prstGeom>
          <a:solidFill>
            <a:schemeClr val="bg1"/>
          </a:solidFill>
        </p:spPr>
        <p:txBody>
          <a:bodyPr vert="horz" lIns="91440" tIns="45720" rIns="91440" bIns="45720" rtlCol="0">
            <a:normAutofit/>
          </a:bodyPr>
          <a:lstStyle/>
          <a:p>
            <a:pPr>
              <a:buFont typeface="Arial" pitchFamily="34" charset="0"/>
              <a:buChar char="•"/>
            </a:pP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benzene</a:t>
            </a:r>
          </a:p>
        </p:txBody>
      </p:sp>
      <p:sp>
        <p:nvSpPr>
          <p:cNvPr id="32" name="コンテンツ プレースホルダ 2"/>
          <p:cNvSpPr txBox="1">
            <a:spLocks/>
          </p:cNvSpPr>
          <p:nvPr/>
        </p:nvSpPr>
        <p:spPr>
          <a:xfrm>
            <a:off x="2123728" y="3542905"/>
            <a:ext cx="2160240" cy="432048"/>
          </a:xfrm>
          <a:prstGeom prst="rect">
            <a:avLst/>
          </a:prstGeom>
          <a:solidFill>
            <a:schemeClr val="bg1"/>
          </a:solidFill>
        </p:spPr>
        <p:txBody>
          <a:bodyPr vert="horz" lIns="91440" tIns="45720" rIns="91440" bIns="45720" rtlCol="0">
            <a:normAutofit/>
          </a:bodyPr>
          <a:lstStyle/>
          <a:p>
            <a:pPr algn="ctr"/>
            <a:r>
              <a:rPr lang="en-US" altLang="ja-JP" sz="2200" dirty="0" smtClean="0">
                <a:latin typeface="Arial" pitchFamily="34" charset="0"/>
                <a:cs typeface="Arial" pitchFamily="34" charset="0"/>
              </a:rPr>
              <a:t>NICS(0):</a:t>
            </a: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-11.5</a:t>
            </a:r>
          </a:p>
        </p:txBody>
      </p:sp>
      <p:sp>
        <p:nvSpPr>
          <p:cNvPr id="38" name="コンテンツ プレースホルダ 2"/>
          <p:cNvSpPr txBox="1">
            <a:spLocks/>
          </p:cNvSpPr>
          <p:nvPr/>
        </p:nvSpPr>
        <p:spPr>
          <a:xfrm>
            <a:off x="572903" y="6309320"/>
            <a:ext cx="8424936" cy="418934"/>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ja-JP" sz="2200" dirty="0" smtClean="0">
                <a:latin typeface="Arial" pitchFamily="34" charset="0"/>
                <a:cs typeface="Arial" pitchFamily="34" charset="0"/>
              </a:rPr>
              <a:t> aromatic</a:t>
            </a: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compound </a:t>
            </a:r>
            <a:r>
              <a:rPr lang="en-US" altLang="ja-JP" sz="2200" dirty="0" smtClean="0">
                <a:solidFill>
                  <a:srgbClr val="FF0000"/>
                </a:solidFill>
                <a:latin typeface="Arial" pitchFamily="34" charset="0"/>
                <a:cs typeface="Arial" pitchFamily="34" charset="0"/>
              </a:rPr>
              <a:t>is</a:t>
            </a:r>
            <a:r>
              <a:rPr lang="ja-JP" altLang="en-US" sz="2200" dirty="0" smtClean="0">
                <a:solidFill>
                  <a:srgbClr val="FF0000"/>
                </a:solidFill>
                <a:latin typeface="Arial" pitchFamily="34" charset="0"/>
                <a:cs typeface="Arial" pitchFamily="34" charset="0"/>
              </a:rPr>
              <a:t> </a:t>
            </a:r>
            <a:r>
              <a:rPr lang="en-US" altLang="ja-JP" sz="2200" dirty="0" smtClean="0">
                <a:solidFill>
                  <a:srgbClr val="FF0000"/>
                </a:solidFill>
                <a:latin typeface="Arial" pitchFamily="34" charset="0"/>
                <a:cs typeface="Arial" pitchFamily="34" charset="0"/>
              </a:rPr>
              <a:t>stabilized</a:t>
            </a:r>
            <a:r>
              <a:rPr lang="ja-JP" altLang="en-US" sz="2200" dirty="0" smtClean="0">
                <a:solidFill>
                  <a:srgbClr val="FF0000"/>
                </a:solidFill>
                <a:latin typeface="Arial" pitchFamily="34" charset="0"/>
                <a:cs typeface="Arial" pitchFamily="34" charset="0"/>
              </a:rPr>
              <a:t> </a:t>
            </a:r>
            <a:r>
              <a:rPr lang="en-US" altLang="ja-JP" sz="2200" dirty="0" smtClean="0">
                <a:solidFill>
                  <a:srgbClr val="FF0000"/>
                </a:solidFill>
                <a:latin typeface="Arial" pitchFamily="34" charset="0"/>
                <a:cs typeface="Arial" pitchFamily="34" charset="0"/>
              </a:rPr>
              <a:t>by resonance</a:t>
            </a:r>
            <a:r>
              <a:rPr lang="ja-JP" altLang="en-US" sz="2200" dirty="0" smtClean="0">
                <a:solidFill>
                  <a:srgbClr val="FF0000"/>
                </a:solidFill>
                <a:latin typeface="Arial" pitchFamily="34" charset="0"/>
                <a:cs typeface="Arial" pitchFamily="34" charset="0"/>
              </a:rPr>
              <a:t> </a:t>
            </a:r>
            <a:r>
              <a:rPr lang="en-US" altLang="ja-JP" sz="2200" dirty="0" smtClean="0">
                <a:solidFill>
                  <a:srgbClr val="FF0000"/>
                </a:solidFill>
                <a:latin typeface="Arial" pitchFamily="34" charset="0"/>
                <a:cs typeface="Arial" pitchFamily="34" charset="0"/>
              </a:rPr>
              <a:t>energy</a:t>
            </a:r>
            <a:r>
              <a:rPr lang="ja-JP" altLang="en-US" sz="2200" dirty="0" smtClean="0">
                <a:solidFill>
                  <a:srgbClr val="FF0000"/>
                </a:solidFill>
                <a:latin typeface="Arial" pitchFamily="34" charset="0"/>
                <a:cs typeface="Arial" pitchFamily="34" charset="0"/>
              </a:rPr>
              <a:t>  </a:t>
            </a:r>
            <a:endParaRPr lang="en-US" altLang="ja-JP" sz="2200" dirty="0" smtClean="0">
              <a:solidFill>
                <a:srgbClr val="FF0000"/>
              </a:solidFill>
              <a:latin typeface="Arial" pitchFamily="34" charset="0"/>
              <a:cs typeface="Arial" pitchFamily="34" charset="0"/>
            </a:endParaRPr>
          </a:p>
        </p:txBody>
      </p:sp>
      <p:sp>
        <p:nvSpPr>
          <p:cNvPr id="39" name="コンテンツ プレースホルダ 2"/>
          <p:cNvSpPr txBox="1">
            <a:spLocks/>
          </p:cNvSpPr>
          <p:nvPr/>
        </p:nvSpPr>
        <p:spPr>
          <a:xfrm>
            <a:off x="572903" y="5049081"/>
            <a:ext cx="2736304" cy="864096"/>
          </a:xfrm>
          <a:prstGeom prst="rect">
            <a:avLst/>
          </a:prstGeom>
        </p:spPr>
        <p:txBody>
          <a:bodyPr vert="horz" lIns="91440" tIns="45720" rIns="91440" bIns="45720" rtlCol="0">
            <a:noAutofit/>
          </a:bodyPr>
          <a:lstStyle/>
          <a:p>
            <a:pPr marL="176213" indent="-176213">
              <a:spcBef>
                <a:spcPct val="20000"/>
              </a:spcBef>
              <a:buFont typeface="Arial" pitchFamily="34" charset="0"/>
              <a:buChar char="•"/>
              <a:defRPr/>
            </a:pPr>
            <a:r>
              <a:rPr lang="en-US" altLang="ja-JP" sz="2200" dirty="0" smtClean="0">
                <a:latin typeface="Arial" pitchFamily="34" charset="0"/>
                <a:cs typeface="Arial" pitchFamily="34" charset="0"/>
              </a:rPr>
              <a:t>planar</a:t>
            </a:r>
          </a:p>
          <a:p>
            <a:pPr marL="176213" marR="0" lvl="0" indent="-1762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has 6</a:t>
            </a:r>
            <a:r>
              <a:rPr kumimoji="1" lang="ja-JP" alt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1" lang="en-US" altLang="ja-JP" sz="2200" b="0" i="0" u="none" strike="noStrike" kern="1200" cap="none" spc="0" normalizeH="0" baseline="0" noProof="0" dirty="0" smtClean="0">
                <a:ln>
                  <a:noFill/>
                </a:ln>
                <a:solidFill>
                  <a:schemeClr val="tx1"/>
                </a:solidFill>
                <a:effectLst/>
                <a:uLnTx/>
                <a:uFillTx/>
                <a:latin typeface="Symbol" pitchFamily="18" charset="2"/>
                <a:ea typeface="+mn-ea"/>
                <a:cs typeface="Arial" pitchFamily="34" charset="0"/>
              </a:rPr>
              <a:t>p</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electrons</a:t>
            </a:r>
          </a:p>
        </p:txBody>
      </p:sp>
      <p:sp>
        <p:nvSpPr>
          <p:cNvPr id="40" name="コンテンツ プレースホルダ 2"/>
          <p:cNvSpPr txBox="1">
            <a:spLocks/>
          </p:cNvSpPr>
          <p:nvPr/>
        </p:nvSpPr>
        <p:spPr>
          <a:xfrm>
            <a:off x="1115616" y="5841169"/>
            <a:ext cx="1728192" cy="432048"/>
          </a:xfrm>
          <a:prstGeom prst="rect">
            <a:avLst/>
          </a:prstGeom>
        </p:spPr>
        <p:txBody>
          <a:bodyPr vert="horz" lIns="91440" tIns="45720" rIns="91440" bIns="45720" rtlCol="0">
            <a:normAutofit/>
          </a:bodyPr>
          <a:lstStyle/>
          <a:p>
            <a:r>
              <a:rPr lang="en-US" altLang="ja-JP" sz="2200" dirty="0" smtClean="0">
                <a:latin typeface="Arial" pitchFamily="34" charset="0"/>
                <a:cs typeface="Arial" pitchFamily="34" charset="0"/>
              </a:rPr>
              <a:t>aromatic</a:t>
            </a:r>
          </a:p>
        </p:txBody>
      </p:sp>
      <p:sp>
        <p:nvSpPr>
          <p:cNvPr id="46" name="右矢印 45"/>
          <p:cNvSpPr/>
          <p:nvPr/>
        </p:nvSpPr>
        <p:spPr>
          <a:xfrm>
            <a:off x="667044" y="5949181"/>
            <a:ext cx="429093" cy="21602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C000"/>
              </a:solidFill>
            </a:endParaRPr>
          </a:p>
        </p:txBody>
      </p:sp>
      <p:cxnSp>
        <p:nvCxnSpPr>
          <p:cNvPr id="47" name="直線矢印コネクタ 46"/>
          <p:cNvCxnSpPr/>
          <p:nvPr/>
        </p:nvCxnSpPr>
        <p:spPr>
          <a:xfrm flipH="1">
            <a:off x="2501697" y="4028740"/>
            <a:ext cx="72008" cy="642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756592" y="3445173"/>
            <a:ext cx="11305256"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コンテンツ プレースホルダ 2"/>
          <p:cNvSpPr txBox="1">
            <a:spLocks/>
          </p:cNvSpPr>
          <p:nvPr/>
        </p:nvSpPr>
        <p:spPr>
          <a:xfrm>
            <a:off x="107740" y="980728"/>
            <a:ext cx="2124000" cy="753988"/>
          </a:xfrm>
          <a:prstGeom prst="rect">
            <a:avLst/>
          </a:prstGeom>
          <a:solidFill>
            <a:schemeClr val="bg1"/>
          </a:solidFill>
          <a:ln w="25400">
            <a:solidFill>
              <a:schemeClr val="tx1"/>
            </a:solidFill>
          </a:ln>
        </p:spPr>
        <p:txBody>
          <a:bodyPr vert="horz" lIns="91440" tIns="45720" rIns="91440" bIns="45720" rtlCol="0">
            <a:normAutofit/>
          </a:bodyPr>
          <a:lstStyle/>
          <a:p>
            <a:pPr algn="ctr"/>
            <a:r>
              <a:rPr lang="en-US" altLang="ja-JP" sz="2000" dirty="0" smtClean="0">
                <a:latin typeface="Arial" pitchFamily="34" charset="0"/>
                <a:cs typeface="Arial" pitchFamily="34" charset="0"/>
              </a:rPr>
              <a:t>cyclic conjugated</a:t>
            </a:r>
          </a:p>
          <a:p>
            <a:pPr algn="ctr"/>
            <a:r>
              <a:rPr lang="en-US" altLang="ja-JP" sz="2000" dirty="0" err="1" smtClean="0">
                <a:latin typeface="Arial" pitchFamily="34" charset="0"/>
                <a:cs typeface="Arial" pitchFamily="34" charset="0"/>
              </a:rPr>
              <a:t>polyenes</a:t>
            </a:r>
            <a:endParaRPr lang="en-US" altLang="ja-JP" sz="2000" dirty="0" smtClean="0">
              <a:latin typeface="Arial" pitchFamily="34" charset="0"/>
              <a:cs typeface="Arial" pitchFamily="34" charset="0"/>
            </a:endParaRPr>
          </a:p>
        </p:txBody>
      </p:sp>
      <p:sp>
        <p:nvSpPr>
          <p:cNvPr id="57" name="コンテンツ プレースホルダ 2"/>
          <p:cNvSpPr txBox="1">
            <a:spLocks/>
          </p:cNvSpPr>
          <p:nvPr/>
        </p:nvSpPr>
        <p:spPr>
          <a:xfrm>
            <a:off x="4105262" y="3578763"/>
            <a:ext cx="3925341" cy="332656"/>
          </a:xfrm>
          <a:prstGeom prst="rect">
            <a:avLst/>
          </a:prstGeom>
        </p:spPr>
        <p:txBody>
          <a:bodyPr vert="horz" lIns="91440" tIns="45720" rIns="91440" bIns="45720" rtlCol="0">
            <a:normAutofit/>
          </a:bodyPr>
          <a:lstStyle/>
          <a:p>
            <a:pPr algn="ctr">
              <a:spcBef>
                <a:spcPct val="20000"/>
              </a:spcBef>
              <a:defRPr/>
            </a:pPr>
            <a:r>
              <a:rPr lang="en-US" altLang="ja-JP" sz="1400" dirty="0" err="1" smtClean="0">
                <a:latin typeface="Arial" pitchFamily="34" charset="0"/>
                <a:cs typeface="Arial" pitchFamily="34" charset="0"/>
              </a:rPr>
              <a:t>Calculatied</a:t>
            </a:r>
            <a:r>
              <a:rPr lang="en-US" altLang="ja-JP" sz="1400" dirty="0" smtClean="0">
                <a:latin typeface="Arial" pitchFamily="34" charset="0"/>
                <a:cs typeface="Arial" pitchFamily="34" charset="0"/>
              </a:rPr>
              <a:t> by HF/6-31G*//B3LYP/6-31G*</a:t>
            </a:r>
            <a:endParaRPr lang="ja-JP" altLang="en-US" sz="1400" dirty="0" smtClean="0">
              <a:latin typeface="Arial" pitchFamily="34" charset="0"/>
              <a:cs typeface="Arial" pitchFamily="34" charset="0"/>
            </a:endParaRPr>
          </a:p>
        </p:txBody>
      </p:sp>
      <p:sp>
        <p:nvSpPr>
          <p:cNvPr id="49" name="コンテンツ プレースホルダ 2"/>
          <p:cNvSpPr txBox="1">
            <a:spLocks/>
          </p:cNvSpPr>
          <p:nvPr/>
        </p:nvSpPr>
        <p:spPr>
          <a:xfrm>
            <a:off x="3347864" y="4046961"/>
            <a:ext cx="4680520" cy="5040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61" name="コンテンツ プレースホルダ 2"/>
          <p:cNvSpPr txBox="1">
            <a:spLocks/>
          </p:cNvSpPr>
          <p:nvPr/>
        </p:nvSpPr>
        <p:spPr>
          <a:xfrm>
            <a:off x="3131770" y="4319032"/>
            <a:ext cx="5904656" cy="1267355"/>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tabLst/>
              <a:defRPr/>
            </a:pPr>
            <a:r>
              <a:rPr lang="en-US" altLang="ja-JP" sz="2200" dirty="0" smtClean="0">
                <a:solidFill>
                  <a:srgbClr val="FF0000"/>
                </a:solidFill>
                <a:latin typeface="Arial" pitchFamily="34" charset="0"/>
                <a:cs typeface="Arial" pitchFamily="34" charset="0"/>
              </a:rPr>
              <a:t>re</a:t>
            </a:r>
            <a:r>
              <a:rPr kumimoji="1" lang="en-US" altLang="ja-JP" sz="2200" b="0" i="0" u="none" strike="noStrike" kern="1200" cap="none" spc="0" normalizeH="0" baseline="0" noProof="0" dirty="0" err="1" smtClean="0">
                <a:ln>
                  <a:noFill/>
                </a:ln>
                <a:solidFill>
                  <a:srgbClr val="FF0000"/>
                </a:solidFill>
                <a:effectLst/>
                <a:uLnTx/>
                <a:uFillTx/>
                <a:latin typeface="Arial" pitchFamily="34" charset="0"/>
                <a:ea typeface="+mn-ea"/>
                <a:cs typeface="Arial" pitchFamily="34" charset="0"/>
              </a:rPr>
              <a:t>sonance</a:t>
            </a:r>
            <a:r>
              <a:rPr lang="en-US" altLang="ja-JP" sz="2200" dirty="0" smtClean="0">
                <a:solidFill>
                  <a:srgbClr val="FF0000"/>
                </a:solidFill>
                <a:latin typeface="Arial" pitchFamily="34" charset="0"/>
                <a:cs typeface="Arial" pitchFamily="34" charset="0"/>
              </a:rPr>
              <a:t> (</a:t>
            </a:r>
            <a:r>
              <a:rPr lang="ja-JP" altLang="en-US" sz="2200" dirty="0" smtClean="0">
                <a:solidFill>
                  <a:srgbClr val="FF0000"/>
                </a:solidFill>
                <a:latin typeface="Arial" pitchFamily="34" charset="0"/>
                <a:cs typeface="Arial" pitchFamily="34" charset="0"/>
              </a:rPr>
              <a:t>共鳴</a:t>
            </a:r>
            <a:r>
              <a:rPr lang="en-US" altLang="ja-JP" sz="2200" dirty="0" smtClean="0">
                <a:solidFill>
                  <a:srgbClr val="FF0000"/>
                </a:solidFill>
                <a:latin typeface="Arial" pitchFamily="34" charset="0"/>
                <a:cs typeface="Arial" pitchFamily="34" charset="0"/>
              </a:rPr>
              <a:t>)</a:t>
            </a:r>
            <a:r>
              <a:rPr lang="en-US" altLang="ja-JP" sz="2200" dirty="0" smtClean="0">
                <a:latin typeface="Arial" pitchFamily="34" charset="0"/>
                <a:cs typeface="Arial" pitchFamily="34" charset="0"/>
              </a:rPr>
              <a:t>:</a:t>
            </a:r>
          </a:p>
          <a:p>
            <a:pPr lvl="0">
              <a:spcBef>
                <a:spcPct val="20000"/>
              </a:spcBef>
              <a:buFont typeface="Arial" pitchFamily="34" charset="0"/>
              <a:buChar char="•"/>
              <a:defRPr/>
            </a:pPr>
            <a:r>
              <a:rPr lang="en-US" altLang="ja-JP" sz="2200" dirty="0" smtClean="0">
                <a:latin typeface="Arial" pitchFamily="34" charset="0"/>
                <a:cs typeface="Arial" pitchFamily="34" charset="0"/>
              </a:rPr>
              <a:t> two forms are not under</a:t>
            </a: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equilibrate (</a:t>
            </a:r>
            <a:r>
              <a:rPr lang="ja-JP" altLang="en-US" sz="2200" dirty="0" smtClean="0">
                <a:latin typeface="Arial" pitchFamily="34" charset="0"/>
                <a:cs typeface="Arial" pitchFamily="34" charset="0"/>
              </a:rPr>
              <a:t>平衡</a:t>
            </a:r>
            <a:r>
              <a:rPr lang="en-US" altLang="ja-JP" sz="2200" dirty="0" smtClean="0">
                <a:latin typeface="Arial" pitchFamily="34" charset="0"/>
                <a:cs typeface="Arial" pitchFamily="34" charset="0"/>
              </a:rPr>
              <a:t>) </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ja-JP" sz="2200" dirty="0" smtClean="0">
                <a:latin typeface="Arial" pitchFamily="34" charset="0"/>
                <a:cs typeface="Arial" pitchFamily="34" charset="0"/>
              </a:rPr>
              <a:t> the true structure is the mixture of two forms</a:t>
            </a:r>
          </a:p>
        </p:txBody>
      </p:sp>
      <p:graphicFrame>
        <p:nvGraphicFramePr>
          <p:cNvPr id="468995" name="Object 3"/>
          <p:cNvGraphicFramePr>
            <a:graphicFrameLocks noChangeAspect="1"/>
          </p:cNvGraphicFramePr>
          <p:nvPr/>
        </p:nvGraphicFramePr>
        <p:xfrm>
          <a:off x="2195736" y="4248340"/>
          <a:ext cx="669925" cy="765175"/>
        </p:xfrm>
        <a:graphic>
          <a:graphicData uri="http://schemas.openxmlformats.org/presentationml/2006/ole">
            <p:oleObj spid="_x0000_s722946" name="CS ChemDraw Drawing" r:id="rId4" imgW="379247" imgH="432611" progId="ChemDraw.Document.6.0">
              <p:embed/>
            </p:oleObj>
          </a:graphicData>
        </a:graphic>
      </p:graphicFrame>
      <p:graphicFrame>
        <p:nvGraphicFramePr>
          <p:cNvPr id="468996" name="Object 4"/>
          <p:cNvGraphicFramePr>
            <a:graphicFrameLocks noChangeAspect="1"/>
          </p:cNvGraphicFramePr>
          <p:nvPr/>
        </p:nvGraphicFramePr>
        <p:xfrm>
          <a:off x="467544" y="4249134"/>
          <a:ext cx="1670050" cy="763587"/>
        </p:xfrm>
        <a:graphic>
          <a:graphicData uri="http://schemas.openxmlformats.org/presentationml/2006/ole">
            <p:oleObj spid="_x0000_s722947" name="CS ChemDraw Drawing" r:id="rId5" imgW="947577" imgH="432611" progId="ChemDraw.Document.6.0">
              <p:embed/>
            </p:oleObj>
          </a:graphicData>
        </a:graphic>
      </p:graphicFrame>
      <p:sp>
        <p:nvSpPr>
          <p:cNvPr id="52" name="正方形/長方形 51"/>
          <p:cNvSpPr/>
          <p:nvPr/>
        </p:nvSpPr>
        <p:spPr>
          <a:xfrm>
            <a:off x="3724529" y="5569762"/>
            <a:ext cx="4503156" cy="430887"/>
          </a:xfrm>
          <a:prstGeom prst="rect">
            <a:avLst/>
          </a:prstGeom>
        </p:spPr>
        <p:txBody>
          <a:bodyPr wrap="none">
            <a:spAutoFit/>
          </a:bodyPr>
          <a:lstStyle/>
          <a:p>
            <a:r>
              <a:rPr lang="en-US" altLang="ja-JP" sz="2200" dirty="0" smtClean="0">
                <a:latin typeface="Arial" pitchFamily="34" charset="0"/>
                <a:cs typeface="Arial" pitchFamily="34" charset="0"/>
              </a:rPr>
              <a:t>all bond lengths are equal</a:t>
            </a: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(1.39</a:t>
            </a:r>
            <a:r>
              <a:rPr lang="en-US" altLang="ja-JP" sz="2200" dirty="0" smtClean="0">
                <a:latin typeface="Arial"/>
                <a:cs typeface="Arial"/>
              </a:rPr>
              <a:t> Å)</a:t>
            </a:r>
            <a:endParaRPr lang="ja-JP" altLang="en-US" sz="2200" dirty="0"/>
          </a:p>
        </p:txBody>
      </p:sp>
      <p:sp>
        <p:nvSpPr>
          <p:cNvPr id="53" name="右矢印 52"/>
          <p:cNvSpPr/>
          <p:nvPr/>
        </p:nvSpPr>
        <p:spPr>
          <a:xfrm>
            <a:off x="3270348" y="5680528"/>
            <a:ext cx="429093" cy="21602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89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1" grpId="0"/>
      <p:bldP spid="52" grpId="0"/>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kumimoji="1" lang="en-US" altLang="ja-JP" sz="3200" dirty="0" err="1" smtClean="0">
                <a:latin typeface="Arial" pitchFamily="34" charset="0"/>
                <a:cs typeface="Arial" pitchFamily="34" charset="0"/>
              </a:rPr>
              <a:t>Cyclooctatetraene</a:t>
            </a:r>
            <a:r>
              <a:rPr kumimoji="1" lang="en-US" altLang="ja-JP" sz="3200" dirty="0" smtClean="0">
                <a:latin typeface="Arial" pitchFamily="34" charset="0"/>
                <a:cs typeface="Arial" pitchFamily="34" charset="0"/>
              </a:rPr>
              <a:t> (COT)</a:t>
            </a:r>
            <a:endParaRPr kumimoji="1" lang="ja-JP" altLang="en-US" sz="3200" dirty="0">
              <a:latin typeface="Arial" pitchFamily="34" charset="0"/>
              <a:cs typeface="Arial" pitchFamily="34" charset="0"/>
            </a:endParaRPr>
          </a:p>
        </p:txBody>
      </p:sp>
      <p:sp>
        <p:nvSpPr>
          <p:cNvPr id="3" name="コンテンツ プレースホルダ 2"/>
          <p:cNvSpPr>
            <a:spLocks noGrp="1"/>
          </p:cNvSpPr>
          <p:nvPr>
            <p:ph idx="1"/>
          </p:nvPr>
        </p:nvSpPr>
        <p:spPr>
          <a:xfrm>
            <a:off x="252000" y="2625896"/>
            <a:ext cx="4896064" cy="1368152"/>
          </a:xfrm>
        </p:spPr>
        <p:txBody>
          <a:bodyPr>
            <a:normAutofit/>
          </a:bodyPr>
          <a:lstStyle/>
          <a:p>
            <a:pPr marL="182563" indent="-182563">
              <a:defRPr/>
            </a:pPr>
            <a:r>
              <a:rPr lang="en-US" altLang="ja-JP" sz="2200" dirty="0" smtClean="0">
                <a:latin typeface="Arial" pitchFamily="34" charset="0"/>
                <a:cs typeface="Arial" pitchFamily="34" charset="0"/>
              </a:rPr>
              <a:t>has 8</a:t>
            </a:r>
            <a:r>
              <a:rPr lang="ja-JP" altLang="en-US" sz="2200" dirty="0" smtClean="0">
                <a:latin typeface="Arial" pitchFamily="34" charset="0"/>
                <a:cs typeface="Arial" pitchFamily="34" charset="0"/>
              </a:rPr>
              <a:t> </a:t>
            </a:r>
            <a:r>
              <a:rPr lang="en-US" altLang="ja-JP" sz="2200" dirty="0" smtClean="0">
                <a:latin typeface="Symbol" pitchFamily="18" charset="2"/>
                <a:cs typeface="Arial" pitchFamily="34" charset="0"/>
              </a:rPr>
              <a:t>p</a:t>
            </a:r>
            <a:r>
              <a:rPr lang="en-US" altLang="ja-JP" sz="2200" dirty="0" smtClean="0">
                <a:latin typeface="Arial" pitchFamily="34" charset="0"/>
                <a:cs typeface="Arial" pitchFamily="34" charset="0"/>
              </a:rPr>
              <a:t> electrons</a:t>
            </a:r>
          </a:p>
          <a:p>
            <a:pPr marL="182563" lvl="0" indent="-182563">
              <a:defRPr/>
            </a:pPr>
            <a:r>
              <a:rPr lang="en-US" altLang="ja-JP" sz="2200" dirty="0" smtClean="0">
                <a:latin typeface="Arial" pitchFamily="34" charset="0"/>
                <a:cs typeface="Arial" pitchFamily="34" charset="0"/>
              </a:rPr>
              <a:t>alternating single and double bonds</a:t>
            </a:r>
          </a:p>
          <a:p>
            <a:pPr marL="182563" lvl="0" indent="-182563">
              <a:defRPr/>
            </a:pPr>
            <a:r>
              <a:rPr lang="en-US" altLang="ja-JP" sz="2200" dirty="0" smtClean="0">
                <a:latin typeface="Arial" pitchFamily="34" charset="0"/>
                <a:cs typeface="Arial" pitchFamily="34" charset="0"/>
              </a:rPr>
              <a:t>non planar tub-shaped structure</a:t>
            </a: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5</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4" name="コンテンツ プレースホルダ 2"/>
          <p:cNvSpPr txBox="1">
            <a:spLocks/>
          </p:cNvSpPr>
          <p:nvPr/>
        </p:nvSpPr>
        <p:spPr>
          <a:xfrm>
            <a:off x="683568" y="3844524"/>
            <a:ext cx="2520280" cy="504056"/>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tabLst/>
              <a:defRPr/>
            </a:pPr>
            <a:r>
              <a:rPr lang="en-US" altLang="ja-JP" sz="2200" dirty="0" smtClean="0">
                <a:solidFill>
                  <a:srgbClr val="FF0000"/>
                </a:solidFill>
                <a:latin typeface="Arial" pitchFamily="34" charset="0"/>
                <a:cs typeface="Arial" pitchFamily="34" charset="0"/>
              </a:rPr>
              <a:t>non-aromatic</a:t>
            </a: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25" name="右矢印 24"/>
          <p:cNvSpPr/>
          <p:nvPr/>
        </p:nvSpPr>
        <p:spPr>
          <a:xfrm>
            <a:off x="251520" y="3969490"/>
            <a:ext cx="429093" cy="21602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C000"/>
              </a:solidFill>
            </a:endParaRPr>
          </a:p>
        </p:txBody>
      </p:sp>
      <p:graphicFrame>
        <p:nvGraphicFramePr>
          <p:cNvPr id="254978" name="Object 2"/>
          <p:cNvGraphicFramePr>
            <a:graphicFrameLocks noChangeAspect="1"/>
          </p:cNvGraphicFramePr>
          <p:nvPr/>
        </p:nvGraphicFramePr>
        <p:xfrm>
          <a:off x="539552" y="1402584"/>
          <a:ext cx="795376" cy="791542"/>
        </p:xfrm>
        <a:graphic>
          <a:graphicData uri="http://schemas.openxmlformats.org/presentationml/2006/ole">
            <p:oleObj spid="_x0000_s254978" name="CS ChemDraw Drawing" r:id="rId4" imgW="504134" imgH="503947" progId="ChemDraw.Document.6.0">
              <p:embed/>
            </p:oleObj>
          </a:graphicData>
        </a:graphic>
      </p:graphicFrame>
      <p:graphicFrame>
        <p:nvGraphicFramePr>
          <p:cNvPr id="254979" name="Object 3"/>
          <p:cNvGraphicFramePr>
            <a:graphicFrameLocks noChangeAspect="1"/>
          </p:cNvGraphicFramePr>
          <p:nvPr/>
        </p:nvGraphicFramePr>
        <p:xfrm>
          <a:off x="1835696" y="1319247"/>
          <a:ext cx="1175384" cy="958216"/>
        </p:xfrm>
        <a:graphic>
          <a:graphicData uri="http://schemas.openxmlformats.org/presentationml/2006/ole">
            <p:oleObj spid="_x0000_s254979" name="CS ChemDraw Drawing" r:id="rId5" imgW="979406" imgH="798209" progId="ChemDraw.Document.6.0">
              <p:embed/>
            </p:oleObj>
          </a:graphicData>
        </a:graphic>
      </p:graphicFrame>
      <p:graphicFrame>
        <p:nvGraphicFramePr>
          <p:cNvPr id="254980" name="Object 4"/>
          <p:cNvGraphicFramePr>
            <a:graphicFrameLocks noChangeAspect="1"/>
          </p:cNvGraphicFramePr>
          <p:nvPr/>
        </p:nvGraphicFramePr>
        <p:xfrm>
          <a:off x="3635896" y="1118270"/>
          <a:ext cx="1362076" cy="1360170"/>
        </p:xfrm>
        <a:graphic>
          <a:graphicData uri="http://schemas.openxmlformats.org/presentationml/2006/ole">
            <p:oleObj spid="_x0000_s254980" name="CS ChemDraw Drawing" r:id="rId6" imgW="1135043" imgH="1133543" progId="ChemDraw.Document.6.0">
              <p:embed/>
            </p:oleObj>
          </a:graphicData>
        </a:graphic>
      </p:graphicFrame>
      <p:sp>
        <p:nvSpPr>
          <p:cNvPr id="16" name="コンテンツ プレースホルダ 2"/>
          <p:cNvSpPr txBox="1">
            <a:spLocks/>
          </p:cNvSpPr>
          <p:nvPr/>
        </p:nvSpPr>
        <p:spPr>
          <a:xfrm>
            <a:off x="1310290" y="1582331"/>
            <a:ext cx="504056" cy="432048"/>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1" lang="en-US" altLang="ja-JP"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en-US" altLang="ja-JP"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7" name="コンテンツ プレースホルダ 2"/>
          <p:cNvSpPr txBox="1">
            <a:spLocks/>
          </p:cNvSpPr>
          <p:nvPr/>
        </p:nvSpPr>
        <p:spPr>
          <a:xfrm>
            <a:off x="3084470" y="1582331"/>
            <a:ext cx="504056" cy="432048"/>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1" lang="en-US" altLang="ja-JP"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en-US" altLang="ja-JP"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20" name="コンテンツ プレースホルダ 2"/>
          <p:cNvSpPr txBox="1">
            <a:spLocks/>
          </p:cNvSpPr>
          <p:nvPr/>
        </p:nvSpPr>
        <p:spPr>
          <a:xfrm>
            <a:off x="6568109" y="3140968"/>
            <a:ext cx="1079640" cy="43204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1.34 </a:t>
            </a:r>
            <a:r>
              <a:rPr kumimoji="1" lang="en-US" altLang="ja-JP" sz="2200" b="0" i="0" u="none" strike="noStrike" kern="1200" cap="none" spc="0" normalizeH="0" baseline="0" noProof="0" dirty="0" smtClean="0">
                <a:ln>
                  <a:noFill/>
                </a:ln>
                <a:solidFill>
                  <a:schemeClr val="tx1"/>
                </a:solidFill>
                <a:effectLst/>
                <a:uLnTx/>
                <a:uFillTx/>
                <a:latin typeface="Arial"/>
                <a:cs typeface="Arial"/>
              </a:rPr>
              <a:t>Å</a:t>
            </a: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21" name="コンテンツ プレースホルダ 2"/>
          <p:cNvSpPr txBox="1">
            <a:spLocks/>
          </p:cNvSpPr>
          <p:nvPr/>
        </p:nvSpPr>
        <p:spPr>
          <a:xfrm>
            <a:off x="7576221" y="2996952"/>
            <a:ext cx="1079640" cy="43204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1.48 </a:t>
            </a:r>
            <a:r>
              <a:rPr kumimoji="1" lang="en-US" altLang="ja-JP" sz="2200" b="0" i="0" u="none" strike="noStrike" kern="1200" cap="none" spc="0" normalizeH="0" baseline="0" noProof="0" dirty="0" smtClean="0">
                <a:ln>
                  <a:noFill/>
                </a:ln>
                <a:solidFill>
                  <a:schemeClr val="tx1"/>
                </a:solidFill>
                <a:effectLst/>
                <a:uLnTx/>
                <a:uFillTx/>
                <a:latin typeface="Arial"/>
                <a:cs typeface="Arial"/>
              </a:rPr>
              <a:t>Å</a:t>
            </a: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22" name="コンテンツ プレースホルダ 2"/>
          <p:cNvSpPr txBox="1">
            <a:spLocks/>
          </p:cNvSpPr>
          <p:nvPr/>
        </p:nvSpPr>
        <p:spPr>
          <a:xfrm>
            <a:off x="5199477" y="2037988"/>
            <a:ext cx="1296144" cy="43204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altLang="ja-JP" sz="2200" noProof="0" dirty="0" smtClean="0">
                <a:latin typeface="Arial" pitchFamily="34" charset="0"/>
                <a:cs typeface="Arial" pitchFamily="34" charset="0"/>
              </a:rPr>
              <a:t>126</a:t>
            </a: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.1 </a:t>
            </a:r>
            <a:r>
              <a:rPr lang="en-US" altLang="ja-JP" sz="2200" dirty="0" smtClean="0">
                <a:latin typeface="Arial"/>
                <a:cs typeface="Arial"/>
              </a:rPr>
              <a:t>°</a:t>
            </a: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cxnSp>
        <p:nvCxnSpPr>
          <p:cNvPr id="26" name="直線矢印コネクタ 25"/>
          <p:cNvCxnSpPr>
            <a:stCxn id="21" idx="0"/>
          </p:cNvCxnSpPr>
          <p:nvPr/>
        </p:nvCxnSpPr>
        <p:spPr>
          <a:xfrm flipH="1" flipV="1">
            <a:off x="7648229" y="2564904"/>
            <a:ext cx="467812"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7071685" y="2780928"/>
            <a:ext cx="480"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6207589" y="2204864"/>
            <a:ext cx="648072"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4988" name="Object 12"/>
          <p:cNvGraphicFramePr>
            <a:graphicFrameLocks noChangeAspect="1"/>
          </p:cNvGraphicFramePr>
          <p:nvPr/>
        </p:nvGraphicFramePr>
        <p:xfrm>
          <a:off x="6521726" y="1965980"/>
          <a:ext cx="1463203" cy="782191"/>
        </p:xfrm>
        <a:graphic>
          <a:graphicData uri="http://schemas.openxmlformats.org/presentationml/2006/ole">
            <p:oleObj spid="_x0000_s254988" name="CS ChemDraw Drawing" r:id="rId7" imgW="1193036" imgH="638243" progId="ChemDraw.Document.6.0">
              <p:embed/>
            </p:oleObj>
          </a:graphicData>
        </a:graphic>
      </p:graphicFrame>
      <p:sp>
        <p:nvSpPr>
          <p:cNvPr id="35" name="コンテンツ プレースホルダ 2"/>
          <p:cNvSpPr txBox="1">
            <a:spLocks/>
          </p:cNvSpPr>
          <p:nvPr/>
        </p:nvSpPr>
        <p:spPr>
          <a:xfrm>
            <a:off x="6516216" y="1052736"/>
            <a:ext cx="2124744" cy="432048"/>
          </a:xfrm>
          <a:prstGeom prst="rect">
            <a:avLst/>
          </a:prstGeom>
        </p:spPr>
        <p:txBody>
          <a:bodyPr vert="horz" lIns="91440" tIns="45720" rIns="91440" bIns="45720" rtlCol="0">
            <a:noAutofit/>
          </a:bodyPr>
          <a:lstStyle/>
          <a:p>
            <a:pPr lvl="0" algn="ctr">
              <a:spcBef>
                <a:spcPct val="20000"/>
              </a:spcBef>
              <a:defRPr/>
            </a:pPr>
            <a:r>
              <a:rPr lang="en-US" altLang="ja-JP" sz="2200" dirty="0" smtClean="0">
                <a:latin typeface="Arial" pitchFamily="34" charset="0"/>
                <a:cs typeface="Arial" pitchFamily="34" charset="0"/>
              </a:rPr>
              <a:t>NICS(0): +1.9</a:t>
            </a:r>
            <a:endParaRPr lang="ja-JP" altLang="en-US" sz="2200" dirty="0">
              <a:latin typeface="Arial" pitchFamily="34" charset="0"/>
              <a:cs typeface="Arial" pitchFamily="34" charset="0"/>
            </a:endParaRPr>
          </a:p>
        </p:txBody>
      </p:sp>
      <p:cxnSp>
        <p:nvCxnSpPr>
          <p:cNvPr id="36" name="直線矢印コネクタ 35"/>
          <p:cNvCxnSpPr/>
          <p:nvPr/>
        </p:nvCxnSpPr>
        <p:spPr>
          <a:xfrm flipH="1">
            <a:off x="7254207" y="1556792"/>
            <a:ext cx="198113" cy="95008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260648" y="4426096"/>
            <a:ext cx="11305256"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42" name="Picture 2"/>
          <p:cNvPicPr>
            <a:picLocks noChangeAspect="1" noChangeArrowheads="1"/>
          </p:cNvPicPr>
          <p:nvPr/>
        </p:nvPicPr>
        <p:blipFill>
          <a:blip r:embed="rId8" cstate="print"/>
          <a:srcRect b="58333"/>
          <a:stretch>
            <a:fillRect/>
          </a:stretch>
        </p:blipFill>
        <p:spPr bwMode="auto">
          <a:xfrm>
            <a:off x="4860032" y="4581128"/>
            <a:ext cx="3839666" cy="1296144"/>
          </a:xfrm>
          <a:prstGeom prst="rect">
            <a:avLst/>
          </a:prstGeom>
          <a:noFill/>
          <a:ln w="9525">
            <a:noFill/>
            <a:miter lim="800000"/>
            <a:headEnd/>
            <a:tailEnd/>
          </a:ln>
        </p:spPr>
      </p:pic>
      <p:sp>
        <p:nvSpPr>
          <p:cNvPr id="46" name="コンテンツ プレースホルダ 2"/>
          <p:cNvSpPr txBox="1">
            <a:spLocks/>
          </p:cNvSpPr>
          <p:nvPr/>
        </p:nvSpPr>
        <p:spPr>
          <a:xfrm>
            <a:off x="252000" y="4775019"/>
            <a:ext cx="4752048" cy="504056"/>
          </a:xfrm>
          <a:prstGeom prst="rect">
            <a:avLst/>
          </a:prstGeom>
        </p:spPr>
        <p:txBody>
          <a:bodyPr vert="horz" lIns="91440" tIns="45720" rIns="91440" bIns="45720" rtlCol="0">
            <a:normAutofit/>
          </a:bodyPr>
          <a:lstStyle/>
          <a:p>
            <a:pPr marL="182563" marR="0" lvl="0" indent="-1825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tub-to-tub inversion in solution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47" name="コンテンツ プレースホルダ 2"/>
          <p:cNvSpPr txBox="1">
            <a:spLocks/>
          </p:cNvSpPr>
          <p:nvPr/>
        </p:nvSpPr>
        <p:spPr>
          <a:xfrm>
            <a:off x="683568" y="5207067"/>
            <a:ext cx="4320480" cy="504056"/>
          </a:xfrm>
          <a:prstGeom prst="rect">
            <a:avLst/>
          </a:prstGeom>
        </p:spPr>
        <p:txBody>
          <a:bodyPr vert="horz" lIns="91440" tIns="45720" rIns="91440" bIns="45720" rtlCol="0">
            <a:normAutofit/>
          </a:bodyPr>
          <a:lstStyle/>
          <a:p>
            <a:pPr marL="342900" lvl="0" indent="-342900">
              <a:spcBef>
                <a:spcPct val="20000"/>
              </a:spcBef>
              <a:defRPr/>
            </a:pPr>
            <a:r>
              <a:rPr lang="en-US" altLang="ja-JP" sz="2200" dirty="0" smtClean="0">
                <a:solidFill>
                  <a:srgbClr val="FF0000"/>
                </a:solidFill>
                <a:latin typeface="Arial" pitchFamily="34" charset="0"/>
                <a:cs typeface="Arial" pitchFamily="34" charset="0"/>
              </a:rPr>
              <a:t>flexible </a:t>
            </a:r>
            <a:r>
              <a:rPr lang="en-US" altLang="ja-JP" sz="2200" dirty="0" smtClean="0">
                <a:solidFill>
                  <a:srgbClr val="FF0000"/>
                </a:solidFill>
                <a:latin typeface="Symbol" pitchFamily="18" charset="2"/>
                <a:cs typeface="Arial" pitchFamily="34" charset="0"/>
              </a:rPr>
              <a:t>p</a:t>
            </a:r>
            <a:r>
              <a:rPr lang="en-US" altLang="ja-JP" sz="2200" dirty="0" smtClean="0">
                <a:solidFill>
                  <a:srgbClr val="FF0000"/>
                </a:solidFill>
                <a:latin typeface="Arial" pitchFamily="34" charset="0"/>
                <a:cs typeface="Arial" pitchFamily="34" charset="0"/>
              </a:rPr>
              <a:t> conjugated skeleton</a:t>
            </a:r>
          </a:p>
        </p:txBody>
      </p:sp>
      <p:sp>
        <p:nvSpPr>
          <p:cNvPr id="48" name="右矢印 47"/>
          <p:cNvSpPr/>
          <p:nvPr/>
        </p:nvSpPr>
        <p:spPr>
          <a:xfrm>
            <a:off x="251520" y="5332033"/>
            <a:ext cx="429093" cy="21602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C000"/>
              </a:solidFill>
            </a:endParaRPr>
          </a:p>
        </p:txBody>
      </p:sp>
      <p:sp>
        <p:nvSpPr>
          <p:cNvPr id="44" name="コンテンツ プレースホルダ 2"/>
          <p:cNvSpPr txBox="1">
            <a:spLocks/>
          </p:cNvSpPr>
          <p:nvPr/>
        </p:nvSpPr>
        <p:spPr>
          <a:xfrm>
            <a:off x="5436096" y="5877272"/>
            <a:ext cx="2808312" cy="836712"/>
          </a:xfrm>
          <a:prstGeom prst="rect">
            <a:avLst/>
          </a:prstGeom>
        </p:spPr>
        <p:txBody>
          <a:bodyPr vert="horz" lIns="91440" tIns="45720" rIns="91440" bIns="45720" rtlCol="0">
            <a:normAutofit/>
          </a:bodyPr>
          <a:lstStyle/>
          <a:p>
            <a:pPr marL="342900" lvl="0" indent="-342900" algn="ctr">
              <a:spcBef>
                <a:spcPct val="20000"/>
              </a:spcBef>
              <a:defRPr/>
            </a:pPr>
            <a:r>
              <a:rPr lang="en-US" altLang="ja-JP" sz="2200" dirty="0" smtClean="0">
                <a:latin typeface="Arial" pitchFamily="34" charset="0"/>
                <a:cs typeface="Arial" pitchFamily="34" charset="0"/>
              </a:rPr>
              <a:t>equilibrate (</a:t>
            </a:r>
            <a:r>
              <a:rPr lang="ja-JP" altLang="en-US" sz="2200" dirty="0" smtClean="0">
                <a:latin typeface="Arial" pitchFamily="34" charset="0"/>
                <a:cs typeface="Arial" pitchFamily="34" charset="0"/>
              </a:rPr>
              <a:t>平衡</a:t>
            </a:r>
            <a:r>
              <a:rPr lang="en-US" altLang="ja-JP" sz="2200" dirty="0" smtClean="0">
                <a:latin typeface="Arial" pitchFamily="34" charset="0"/>
                <a:cs typeface="Arial" pitchFamily="34" charset="0"/>
              </a:rPr>
              <a:t>),</a:t>
            </a:r>
          </a:p>
          <a:p>
            <a:pPr marL="342900" lvl="0" indent="-342900" algn="ctr">
              <a:spcBef>
                <a:spcPct val="20000"/>
              </a:spcBef>
              <a:defRPr/>
            </a:pPr>
            <a:r>
              <a:rPr lang="en-US" altLang="ja-JP" sz="2200" dirty="0" smtClean="0">
                <a:latin typeface="Arial" pitchFamily="34" charset="0"/>
                <a:cs typeface="Arial" pitchFamily="34" charset="0"/>
              </a:rPr>
              <a:t>not resonance (</a:t>
            </a:r>
            <a:r>
              <a:rPr lang="ja-JP" altLang="en-US" sz="2200" dirty="0" smtClean="0">
                <a:latin typeface="Arial" pitchFamily="34" charset="0"/>
                <a:cs typeface="Arial" pitchFamily="34" charset="0"/>
              </a:rPr>
              <a:t>共鳴</a:t>
            </a:r>
            <a:r>
              <a:rPr lang="en-US" altLang="ja-JP" sz="2200" dirty="0" smtClean="0">
                <a:latin typeface="Arial" pitchFamily="34" charset="0"/>
                <a:cs typeface="Arial" pitchFamily="34" charset="0"/>
              </a:rPr>
              <a:t>)</a:t>
            </a:r>
            <a:endParaRPr kumimoji="1" lang="en-US" altLang="ja-JP"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lang="en-US" altLang="ja-JP" sz="3200" dirty="0" smtClean="0">
                <a:latin typeface="Arial" pitchFamily="34" charset="0"/>
                <a:cs typeface="Arial" pitchFamily="34" charset="0"/>
              </a:rPr>
              <a:t>COT Congeners and NICS(0) Value</a:t>
            </a:r>
            <a:endParaRPr kumimoji="1" lang="ja-JP" altLang="en-US" sz="3200"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6</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コンテンツ プレースホルダ 2"/>
          <p:cNvSpPr txBox="1">
            <a:spLocks/>
          </p:cNvSpPr>
          <p:nvPr/>
        </p:nvSpPr>
        <p:spPr>
          <a:xfrm>
            <a:off x="6798476" y="5373216"/>
            <a:ext cx="2094004" cy="432048"/>
          </a:xfrm>
          <a:prstGeom prst="rect">
            <a:avLst/>
          </a:prstGeom>
        </p:spPr>
        <p:txBody>
          <a:bodyPr vert="horz" lIns="91440" tIns="45720" rIns="91440" bIns="45720" rtlCol="0">
            <a:noAutofit/>
          </a:bodyPr>
          <a:lstStyle/>
          <a:p>
            <a:pPr lvl="0" algn="ctr">
              <a:spcBef>
                <a:spcPct val="20000"/>
              </a:spcBef>
              <a:defRPr/>
            </a:pPr>
            <a:r>
              <a:rPr lang="en-US" altLang="ja-JP" sz="2200" dirty="0" smtClean="0">
                <a:solidFill>
                  <a:srgbClr val="FF0000"/>
                </a:solidFill>
                <a:latin typeface="Arial" pitchFamily="34" charset="0"/>
                <a:cs typeface="Arial" pitchFamily="34" charset="0"/>
              </a:rPr>
              <a:t>anti-aromatic</a:t>
            </a:r>
            <a:endParaRPr lang="ja-JP" altLang="en-US" sz="2200" dirty="0">
              <a:solidFill>
                <a:srgbClr val="FF0000"/>
              </a:solidFill>
              <a:latin typeface="Arial" pitchFamily="34" charset="0"/>
              <a:cs typeface="Arial" pitchFamily="34" charset="0"/>
            </a:endParaRPr>
          </a:p>
        </p:txBody>
      </p:sp>
      <p:sp>
        <p:nvSpPr>
          <p:cNvPr id="15" name="テキスト ボックス 14"/>
          <p:cNvSpPr txBox="1"/>
          <p:nvPr/>
        </p:nvSpPr>
        <p:spPr>
          <a:xfrm>
            <a:off x="4260443" y="5857527"/>
            <a:ext cx="4632037" cy="307777"/>
          </a:xfrm>
          <a:prstGeom prst="rect">
            <a:avLst/>
          </a:prstGeom>
          <a:noFill/>
        </p:spPr>
        <p:txBody>
          <a:bodyPr wrap="none" rtlCol="0">
            <a:spAutoFit/>
          </a:bodyPr>
          <a:lstStyle/>
          <a:p>
            <a:pPr algn="r"/>
            <a:r>
              <a:rPr lang="en-US" altLang="ja-JP" sz="1400" dirty="0" err="1" smtClean="0">
                <a:latin typeface="Arial" pitchFamily="34" charset="0"/>
                <a:cs typeface="Arial" pitchFamily="34" charset="0"/>
              </a:rPr>
              <a:t>Nishinaga</a:t>
            </a:r>
            <a:r>
              <a:rPr lang="en-US" altLang="ja-JP" sz="1400" dirty="0" smtClean="0">
                <a:latin typeface="Arial" pitchFamily="34" charset="0"/>
                <a:cs typeface="Arial" pitchFamily="34" charset="0"/>
              </a:rPr>
              <a:t>, T. et al. </a:t>
            </a:r>
            <a:r>
              <a:rPr lang="en-US" altLang="ja-JP" sz="1400" i="1" dirty="0" smtClean="0">
                <a:latin typeface="Arial" pitchFamily="34" charset="0"/>
                <a:cs typeface="Arial" pitchFamily="34" charset="0"/>
              </a:rPr>
              <a:t>J. Am. Chem. Soc.</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2010</a:t>
            </a:r>
            <a:r>
              <a:rPr lang="en-US" altLang="ja-JP" sz="1400" dirty="0" smtClean="0">
                <a:latin typeface="Arial" pitchFamily="34" charset="0"/>
                <a:cs typeface="Arial" pitchFamily="34" charset="0"/>
              </a:rPr>
              <a:t>, </a:t>
            </a:r>
            <a:r>
              <a:rPr lang="en-US" altLang="ja-JP" sz="1400" i="1" dirty="0" smtClean="0">
                <a:latin typeface="Arial" pitchFamily="34" charset="0"/>
                <a:cs typeface="Arial" pitchFamily="34" charset="0"/>
              </a:rPr>
              <a:t>132</a:t>
            </a:r>
            <a:r>
              <a:rPr lang="en-US" altLang="ja-JP" sz="1400" dirty="0" smtClean="0">
                <a:latin typeface="Arial" pitchFamily="34" charset="0"/>
                <a:cs typeface="Arial" pitchFamily="34" charset="0"/>
              </a:rPr>
              <a:t>, 1066. </a:t>
            </a:r>
          </a:p>
        </p:txBody>
      </p:sp>
      <p:sp>
        <p:nvSpPr>
          <p:cNvPr id="25" name="コンテンツ プレースホルダ 2"/>
          <p:cNvSpPr txBox="1">
            <a:spLocks/>
          </p:cNvSpPr>
          <p:nvPr/>
        </p:nvSpPr>
        <p:spPr>
          <a:xfrm>
            <a:off x="6588224" y="3356992"/>
            <a:ext cx="2124744" cy="432048"/>
          </a:xfrm>
          <a:prstGeom prst="rect">
            <a:avLst/>
          </a:prstGeom>
        </p:spPr>
        <p:txBody>
          <a:bodyPr vert="horz" lIns="91440" tIns="45720" rIns="91440" bIns="45720" rtlCol="0">
            <a:noAutofit/>
          </a:bodyPr>
          <a:lstStyle/>
          <a:p>
            <a:pPr lvl="0" algn="ctr">
              <a:spcBef>
                <a:spcPct val="20000"/>
              </a:spcBef>
              <a:defRPr/>
            </a:pPr>
            <a:r>
              <a:rPr lang="en-US" altLang="ja-JP" sz="2200" dirty="0" smtClean="0">
                <a:latin typeface="Arial" pitchFamily="34" charset="0"/>
                <a:cs typeface="Arial" pitchFamily="34" charset="0"/>
              </a:rPr>
              <a:t>NICS(0): +17.4</a:t>
            </a:r>
            <a:endParaRPr lang="ja-JP" altLang="en-US" sz="2200" dirty="0">
              <a:latin typeface="Arial" pitchFamily="34" charset="0"/>
              <a:cs typeface="Arial" pitchFamily="34" charset="0"/>
            </a:endParaRPr>
          </a:p>
        </p:txBody>
      </p:sp>
      <p:cxnSp>
        <p:nvCxnSpPr>
          <p:cNvPr id="28" name="直線矢印コネクタ 27"/>
          <p:cNvCxnSpPr>
            <a:stCxn id="25" idx="2"/>
          </p:cNvCxnSpPr>
          <p:nvPr/>
        </p:nvCxnSpPr>
        <p:spPr>
          <a:xfrm>
            <a:off x="7650596" y="3789040"/>
            <a:ext cx="190792" cy="875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3" name="Picture 1" descr="D:\2a-sideview.tif"/>
          <p:cNvPicPr>
            <a:picLocks noChangeAspect="1" noChangeArrowheads="1"/>
          </p:cNvPicPr>
          <p:nvPr/>
        </p:nvPicPr>
        <p:blipFill>
          <a:blip r:embed="rId4" cstate="print"/>
          <a:srcRect l="30990" t="37844" r="29109" b="53145"/>
          <a:stretch>
            <a:fillRect/>
          </a:stretch>
        </p:blipFill>
        <p:spPr bwMode="auto">
          <a:xfrm>
            <a:off x="4427984" y="4437112"/>
            <a:ext cx="2240249" cy="400045"/>
          </a:xfrm>
          <a:prstGeom prst="rect">
            <a:avLst/>
          </a:prstGeom>
          <a:noFill/>
        </p:spPr>
      </p:pic>
      <p:pic>
        <p:nvPicPr>
          <p:cNvPr id="34" name="Picture 2" descr="D:\2a-topview.tif"/>
          <p:cNvPicPr>
            <a:picLocks noChangeAspect="1" noChangeArrowheads="1"/>
          </p:cNvPicPr>
          <p:nvPr/>
        </p:nvPicPr>
        <p:blipFill>
          <a:blip r:embed="rId5" cstate="print"/>
          <a:srcRect l="31351" t="23753" r="30173" b="37502"/>
          <a:stretch>
            <a:fillRect/>
          </a:stretch>
        </p:blipFill>
        <p:spPr bwMode="auto">
          <a:xfrm>
            <a:off x="2267744" y="3861048"/>
            <a:ext cx="1872208" cy="1490832"/>
          </a:xfrm>
          <a:prstGeom prst="rect">
            <a:avLst/>
          </a:prstGeom>
          <a:noFill/>
        </p:spPr>
      </p:pic>
      <p:graphicFrame>
        <p:nvGraphicFramePr>
          <p:cNvPr id="248836" name="Object 4"/>
          <p:cNvGraphicFramePr>
            <a:graphicFrameLocks noChangeAspect="1"/>
          </p:cNvGraphicFramePr>
          <p:nvPr/>
        </p:nvGraphicFramePr>
        <p:xfrm>
          <a:off x="467544" y="4005064"/>
          <a:ext cx="1656184" cy="1823174"/>
        </p:xfrm>
        <a:graphic>
          <a:graphicData uri="http://schemas.openxmlformats.org/presentationml/2006/ole">
            <p:oleObj spid="_x0000_s486402" name="CS ChemDraw Drawing" r:id="rId6" imgW="1148799" imgH="1264596" progId="ChemDraw.Document.6.0">
              <p:embed/>
            </p:oleObj>
          </a:graphicData>
        </a:graphic>
      </p:graphicFrame>
      <p:graphicFrame>
        <p:nvGraphicFramePr>
          <p:cNvPr id="248838" name="Object 6"/>
          <p:cNvGraphicFramePr>
            <a:graphicFrameLocks noChangeAspect="1"/>
          </p:cNvGraphicFramePr>
          <p:nvPr/>
        </p:nvGraphicFramePr>
        <p:xfrm>
          <a:off x="7020272" y="4009352"/>
          <a:ext cx="1623792" cy="1291856"/>
        </p:xfrm>
        <a:graphic>
          <a:graphicData uri="http://schemas.openxmlformats.org/presentationml/2006/ole">
            <p:oleObj spid="_x0000_s486403" name="CS ChemDraw Drawing" r:id="rId7" imgW="1148799" imgH="914130" progId="ChemDraw.Document.6.0">
              <p:embed/>
            </p:oleObj>
          </a:graphicData>
        </a:graphic>
      </p:graphicFrame>
      <p:sp>
        <p:nvSpPr>
          <p:cNvPr id="35" name="コンテンツ プレースホルダ 2"/>
          <p:cNvSpPr txBox="1">
            <a:spLocks/>
          </p:cNvSpPr>
          <p:nvPr/>
        </p:nvSpPr>
        <p:spPr>
          <a:xfrm>
            <a:off x="3563888" y="5373216"/>
            <a:ext cx="2232248" cy="36004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n-US" altLang="ja-JP" sz="1600" dirty="0" smtClean="0">
                <a:latin typeface="Arial" pitchFamily="34" charset="0"/>
                <a:cs typeface="Arial" pitchFamily="34" charset="0"/>
              </a:rPr>
              <a:t>Crystal structure</a:t>
            </a:r>
            <a:r>
              <a:rPr lang="ja-JP" altLang="en-US" sz="1600" dirty="0" smtClean="0">
                <a:latin typeface="Arial" pitchFamily="34" charset="0"/>
                <a:cs typeface="Arial" pitchFamily="34" charset="0"/>
              </a:rPr>
              <a:t> </a:t>
            </a:r>
            <a:r>
              <a:rPr lang="en-US" altLang="ja-JP" sz="1600" dirty="0" smtClean="0">
                <a:latin typeface="Arial" pitchFamily="34" charset="0"/>
                <a:cs typeface="Arial" pitchFamily="34" charset="0"/>
              </a:rPr>
              <a:t>of </a:t>
            </a:r>
            <a:r>
              <a:rPr lang="en-US" altLang="ja-JP" sz="1600" b="1" dirty="0" smtClean="0">
                <a:latin typeface="Arial" pitchFamily="34" charset="0"/>
                <a:cs typeface="Arial" pitchFamily="34" charset="0"/>
              </a:rPr>
              <a:t>1</a:t>
            </a:r>
            <a:endParaRPr kumimoji="1" lang="en-US" altLang="ja-JP" sz="1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9" name="コンテンツ プレースホルダ 2"/>
          <p:cNvSpPr txBox="1">
            <a:spLocks/>
          </p:cNvSpPr>
          <p:nvPr/>
        </p:nvSpPr>
        <p:spPr>
          <a:xfrm>
            <a:off x="528960" y="1196752"/>
            <a:ext cx="2124744" cy="432048"/>
          </a:xfrm>
          <a:prstGeom prst="rect">
            <a:avLst/>
          </a:prstGeom>
        </p:spPr>
        <p:txBody>
          <a:bodyPr vert="horz" lIns="91440" tIns="45720" rIns="91440" bIns="45720" rtlCol="0">
            <a:noAutofit/>
          </a:bodyPr>
          <a:lstStyle/>
          <a:p>
            <a:pPr lvl="0" algn="ctr">
              <a:spcBef>
                <a:spcPct val="20000"/>
              </a:spcBef>
              <a:defRPr/>
            </a:pPr>
            <a:r>
              <a:rPr lang="en-US" altLang="ja-JP" sz="2200" dirty="0" smtClean="0">
                <a:latin typeface="Arial" pitchFamily="34" charset="0"/>
                <a:cs typeface="Arial" pitchFamily="34" charset="0"/>
              </a:rPr>
              <a:t>NICS(0): +1.9</a:t>
            </a:r>
            <a:endParaRPr lang="ja-JP" altLang="en-US" sz="2200" dirty="0">
              <a:latin typeface="Arial" pitchFamily="34" charset="0"/>
              <a:cs typeface="Arial" pitchFamily="34" charset="0"/>
            </a:endParaRPr>
          </a:p>
        </p:txBody>
      </p:sp>
      <p:cxnSp>
        <p:nvCxnSpPr>
          <p:cNvPr id="20" name="直線矢印コネクタ 19"/>
          <p:cNvCxnSpPr/>
          <p:nvPr/>
        </p:nvCxnSpPr>
        <p:spPr>
          <a:xfrm>
            <a:off x="1537072" y="1628800"/>
            <a:ext cx="216024"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コンテンツ プレースホルダ 2"/>
          <p:cNvSpPr txBox="1">
            <a:spLocks/>
          </p:cNvSpPr>
          <p:nvPr/>
        </p:nvSpPr>
        <p:spPr>
          <a:xfrm>
            <a:off x="2987824" y="1556792"/>
            <a:ext cx="2592288" cy="792088"/>
          </a:xfrm>
          <a:prstGeom prst="rect">
            <a:avLst/>
          </a:prstGeom>
        </p:spPr>
        <p:txBody>
          <a:bodyPr vert="horz" lIns="91440" tIns="45720" rIns="91440" bIns="45720" rtlCol="0">
            <a:noAutofit/>
          </a:bodyPr>
          <a:lstStyle/>
          <a:p>
            <a:pPr marL="176213" lvl="0" indent="-176213">
              <a:spcBef>
                <a:spcPct val="20000"/>
              </a:spcBef>
              <a:buFont typeface="Arial" pitchFamily="34" charset="0"/>
              <a:buChar char="•"/>
              <a:defRPr/>
            </a:pPr>
            <a:r>
              <a:rPr lang="en-US" altLang="ja-JP" sz="2200" dirty="0" smtClean="0">
                <a:latin typeface="Arial" pitchFamily="34" charset="0"/>
                <a:cs typeface="Arial" pitchFamily="34" charset="0"/>
              </a:rPr>
              <a:t>has 8</a:t>
            </a:r>
            <a:r>
              <a:rPr lang="ja-JP" altLang="en-US" sz="2200" dirty="0" smtClean="0">
                <a:latin typeface="Arial" pitchFamily="34" charset="0"/>
                <a:cs typeface="Arial" pitchFamily="34" charset="0"/>
              </a:rPr>
              <a:t> </a:t>
            </a:r>
            <a:r>
              <a:rPr lang="en-US" altLang="ja-JP" sz="2200" dirty="0" smtClean="0">
                <a:latin typeface="Symbol" pitchFamily="18" charset="2"/>
                <a:cs typeface="Arial" pitchFamily="34" charset="0"/>
              </a:rPr>
              <a:t>p</a:t>
            </a:r>
            <a:r>
              <a:rPr lang="en-US" altLang="ja-JP" sz="2200" dirty="0" smtClean="0">
                <a:latin typeface="Arial" pitchFamily="34" charset="0"/>
                <a:cs typeface="Arial" pitchFamily="34" charset="0"/>
              </a:rPr>
              <a:t> electrons</a:t>
            </a:r>
          </a:p>
          <a:p>
            <a:pPr marL="176213" lvl="0" indent="-176213">
              <a:spcBef>
                <a:spcPct val="20000"/>
              </a:spcBef>
              <a:buFont typeface="Arial" pitchFamily="34" charset="0"/>
              <a:buChar char="•"/>
              <a:defRPr/>
            </a:pPr>
            <a:r>
              <a:rPr lang="en-US" altLang="ja-JP" sz="2200" dirty="0" smtClean="0">
                <a:latin typeface="Arial" pitchFamily="34" charset="0"/>
                <a:cs typeface="Arial" pitchFamily="34" charset="0"/>
              </a:rPr>
              <a:t>non-planar</a:t>
            </a:r>
          </a:p>
        </p:txBody>
      </p:sp>
      <p:sp>
        <p:nvSpPr>
          <p:cNvPr id="23" name="コンテンツ プレースホルダ 2"/>
          <p:cNvSpPr txBox="1">
            <a:spLocks/>
          </p:cNvSpPr>
          <p:nvPr/>
        </p:nvSpPr>
        <p:spPr>
          <a:xfrm>
            <a:off x="6012160" y="1844824"/>
            <a:ext cx="2304256" cy="432048"/>
          </a:xfrm>
          <a:prstGeom prst="rect">
            <a:avLst/>
          </a:prstGeom>
        </p:spPr>
        <p:txBody>
          <a:bodyPr vert="horz" lIns="91440" tIns="45720" rIns="91440" bIns="45720" rtlCol="0">
            <a:normAutofit/>
          </a:bodyPr>
          <a:lstStyle/>
          <a:p>
            <a:r>
              <a:rPr lang="en-US" altLang="ja-JP" sz="2200" dirty="0" smtClean="0">
                <a:latin typeface="Arial" pitchFamily="34" charset="0"/>
                <a:cs typeface="Arial" pitchFamily="34" charset="0"/>
              </a:rPr>
              <a:t>non-aromatic</a:t>
            </a:r>
          </a:p>
        </p:txBody>
      </p:sp>
      <p:sp>
        <p:nvSpPr>
          <p:cNvPr id="26" name="右矢印 25"/>
          <p:cNvSpPr/>
          <p:nvPr/>
        </p:nvSpPr>
        <p:spPr>
          <a:xfrm>
            <a:off x="5582161" y="1952650"/>
            <a:ext cx="429093" cy="21602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C000"/>
              </a:solidFill>
            </a:endParaRPr>
          </a:p>
        </p:txBody>
      </p:sp>
      <p:graphicFrame>
        <p:nvGraphicFramePr>
          <p:cNvPr id="31" name="Object 8"/>
          <p:cNvGraphicFramePr>
            <a:graphicFrameLocks noChangeAspect="1"/>
          </p:cNvGraphicFramePr>
          <p:nvPr/>
        </p:nvGraphicFramePr>
        <p:xfrm>
          <a:off x="1120875" y="1881014"/>
          <a:ext cx="1218877" cy="669143"/>
        </p:xfrm>
        <a:graphic>
          <a:graphicData uri="http://schemas.openxmlformats.org/presentationml/2006/ole">
            <p:oleObj spid="_x0000_s486405" name="CS ChemDraw Drawing" r:id="rId8" imgW="859104" imgH="472062" progId="ChemDraw.Document.6.0">
              <p:embed/>
            </p:oleObj>
          </a:graphicData>
        </a:graphic>
      </p:graphicFrame>
      <p:sp>
        <p:nvSpPr>
          <p:cNvPr id="38" name="コンテンツ プレースホルダ 2"/>
          <p:cNvSpPr txBox="1">
            <a:spLocks/>
          </p:cNvSpPr>
          <p:nvPr/>
        </p:nvSpPr>
        <p:spPr>
          <a:xfrm>
            <a:off x="252000" y="2924944"/>
            <a:ext cx="7416344" cy="504056"/>
          </a:xfrm>
          <a:prstGeom prst="rect">
            <a:avLst/>
          </a:prstGeom>
        </p:spPr>
        <p:txBody>
          <a:bodyPr vert="horz" lIns="91440" tIns="45720" rIns="91440" bIns="45720" rtlCol="0">
            <a:normAutofit/>
          </a:bodyPr>
          <a:lstStyle/>
          <a:p>
            <a:pPr marL="179388" lvl="0" indent="-179388">
              <a:spcBef>
                <a:spcPct val="20000"/>
              </a:spcBef>
              <a:buFont typeface="Arial" pitchFamily="34" charset="0"/>
              <a:buChar char="•"/>
              <a:defRPr/>
            </a:pPr>
            <a:r>
              <a:rPr lang="en-US" altLang="ja-JP" sz="2200" dirty="0" err="1" smtClean="0">
                <a:solidFill>
                  <a:srgbClr val="FF0000"/>
                </a:solidFill>
                <a:latin typeface="Arial" charset="0"/>
              </a:rPr>
              <a:t>Planarized</a:t>
            </a:r>
            <a:r>
              <a:rPr lang="en-US" altLang="ja-JP" sz="2200" dirty="0" smtClean="0">
                <a:solidFill>
                  <a:srgbClr val="FF0000"/>
                </a:solidFill>
                <a:latin typeface="Arial" charset="0"/>
              </a:rPr>
              <a:t> COT by introducing </a:t>
            </a:r>
            <a:r>
              <a:rPr lang="en-US" altLang="ja-JP" sz="2200" dirty="0" err="1" smtClean="0">
                <a:solidFill>
                  <a:srgbClr val="FF0000"/>
                </a:solidFill>
                <a:latin typeface="Arial" charset="0"/>
              </a:rPr>
              <a:t>substituents</a:t>
            </a:r>
            <a:endParaRPr lang="ja-JP" altLang="en-US" sz="2200" baseline="-25000" dirty="0" smtClean="0">
              <a:solidFill>
                <a:srgbClr val="FF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88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kumimoji="1" lang="en-US" altLang="ja-JP" sz="3200" dirty="0" err="1" smtClean="0">
                <a:latin typeface="Arial" pitchFamily="34" charset="0"/>
                <a:cs typeface="Arial" pitchFamily="34" charset="0"/>
              </a:rPr>
              <a:t>Biradical</a:t>
            </a:r>
            <a:r>
              <a:rPr kumimoji="1" lang="en-US" altLang="ja-JP" sz="3200" dirty="0" smtClean="0">
                <a:latin typeface="Arial" pitchFamily="34" charset="0"/>
                <a:cs typeface="Arial" pitchFamily="34" charset="0"/>
              </a:rPr>
              <a:t> Character</a:t>
            </a:r>
            <a:endParaRPr kumimoji="1" lang="ja-JP" altLang="en-US" sz="3200" dirty="0">
              <a:latin typeface="Arial" pitchFamily="34" charset="0"/>
              <a:cs typeface="Arial" pitchFamily="34" charset="0"/>
            </a:endParaRPr>
          </a:p>
        </p:txBody>
      </p:sp>
      <p:sp>
        <p:nvSpPr>
          <p:cNvPr id="3" name="コンテンツ プレースホルダ 2"/>
          <p:cNvSpPr>
            <a:spLocks noGrp="1"/>
          </p:cNvSpPr>
          <p:nvPr>
            <p:ph idx="1"/>
          </p:nvPr>
        </p:nvSpPr>
        <p:spPr>
          <a:xfrm>
            <a:off x="252000" y="865740"/>
            <a:ext cx="1583696" cy="475028"/>
          </a:xfrm>
        </p:spPr>
        <p:txBody>
          <a:bodyPr>
            <a:normAutofit/>
          </a:bodyPr>
          <a:lstStyle/>
          <a:p>
            <a:pPr marL="0" indent="0"/>
            <a:r>
              <a:rPr lang="en-US" altLang="ja-JP" sz="2200" dirty="0" smtClean="0">
                <a:latin typeface="Arial" pitchFamily="34" charset="0"/>
                <a:cs typeface="Arial" pitchFamily="34" charset="0"/>
              </a:rPr>
              <a:t> Ethylene</a:t>
            </a: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7</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コンテンツ プレースホルダ 2"/>
          <p:cNvSpPr txBox="1">
            <a:spLocks/>
          </p:cNvSpPr>
          <p:nvPr/>
        </p:nvSpPr>
        <p:spPr>
          <a:xfrm>
            <a:off x="252000" y="2753586"/>
            <a:ext cx="2807832" cy="475028"/>
          </a:xfrm>
          <a:prstGeom prst="rect">
            <a:avLst/>
          </a:prstGeom>
        </p:spPr>
        <p:txBody>
          <a:bodyPr vert="horz" lIns="91440" tIns="45720" rIns="91440" bIns="45720" rtlCol="0">
            <a:noAutofit/>
          </a:bodyPr>
          <a:lstStyle/>
          <a:p>
            <a:pPr marL="179388" lvl="0" indent="-179388">
              <a:spcBef>
                <a:spcPct val="20000"/>
              </a:spcBef>
              <a:buFont typeface="Arial" pitchFamily="34" charset="0"/>
              <a:buChar char="•"/>
              <a:defRPr/>
            </a:pPr>
            <a:r>
              <a:rPr lang="en-US" altLang="ja-JP" sz="2200" i="1" dirty="0" smtClean="0">
                <a:latin typeface="Arial" charset="0"/>
              </a:rPr>
              <a:t>o</a:t>
            </a:r>
            <a:r>
              <a:rPr lang="en-US" altLang="ja-JP" sz="2200" dirty="0" smtClean="0">
                <a:latin typeface="Arial" charset="0"/>
              </a:rPr>
              <a:t>-</a:t>
            </a:r>
            <a:r>
              <a:rPr lang="en-US" altLang="ja-JP" sz="2200" dirty="0" err="1" smtClean="0">
                <a:latin typeface="Arial" charset="0"/>
              </a:rPr>
              <a:t>Quinodimethane</a:t>
            </a:r>
            <a:endParaRPr lang="ja-JP" altLang="en-US" sz="2200" baseline="-25000" dirty="0" smtClean="0">
              <a:latin typeface="Arial" charset="0"/>
            </a:endParaRPr>
          </a:p>
        </p:txBody>
      </p:sp>
      <p:sp>
        <p:nvSpPr>
          <p:cNvPr id="20" name="コンテンツ プレースホルダ 2"/>
          <p:cNvSpPr txBox="1">
            <a:spLocks/>
          </p:cNvSpPr>
          <p:nvPr/>
        </p:nvSpPr>
        <p:spPr>
          <a:xfrm>
            <a:off x="4565650" y="1484784"/>
            <a:ext cx="4608512" cy="648072"/>
          </a:xfrm>
          <a:prstGeom prst="rect">
            <a:avLst/>
          </a:prstGeom>
        </p:spPr>
        <p:txBody>
          <a:bodyPr vert="horz" lIns="91440" tIns="45720" rIns="91440" bIns="45720" rtlCol="0">
            <a:noAutofit/>
          </a:bodyPr>
          <a:lstStyle/>
          <a:p>
            <a:pPr lvl="0">
              <a:spcBef>
                <a:spcPct val="20000"/>
              </a:spcBef>
              <a:defRPr/>
            </a:pPr>
            <a:r>
              <a:rPr lang="en-US" altLang="ja-JP" sz="2200" dirty="0" smtClean="0">
                <a:latin typeface="Arial" pitchFamily="34" charset="0"/>
                <a:cs typeface="Arial" pitchFamily="34" charset="0"/>
              </a:rPr>
              <a:t>cleavage of </a:t>
            </a:r>
            <a:r>
              <a:rPr lang="en-US" altLang="ja-JP" sz="2200" dirty="0" smtClean="0">
                <a:latin typeface="Symbol" pitchFamily="18" charset="2"/>
                <a:cs typeface="Arial" pitchFamily="34" charset="0"/>
              </a:rPr>
              <a:t>p</a:t>
            </a:r>
            <a:r>
              <a:rPr lang="en-US" altLang="ja-JP" sz="2200" dirty="0" smtClean="0">
                <a:latin typeface="Arial" pitchFamily="34" charset="0"/>
                <a:cs typeface="Arial" pitchFamily="34" charset="0"/>
              </a:rPr>
              <a:t> bond (double bond) leads to loss of bonding energy</a:t>
            </a:r>
            <a:endParaRPr lang="en-US" altLang="ja-JP" sz="2200" dirty="0" smtClean="0">
              <a:latin typeface="Symbol" pitchFamily="18" charset="2"/>
              <a:cs typeface="Arial" pitchFamily="34" charset="0"/>
            </a:endParaRPr>
          </a:p>
        </p:txBody>
      </p:sp>
      <p:sp>
        <p:nvSpPr>
          <p:cNvPr id="21" name="コンテンツ プレースホルダ 2"/>
          <p:cNvSpPr txBox="1">
            <a:spLocks/>
          </p:cNvSpPr>
          <p:nvPr/>
        </p:nvSpPr>
        <p:spPr>
          <a:xfrm>
            <a:off x="4427984" y="2922585"/>
            <a:ext cx="4705200" cy="775072"/>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tabLst/>
              <a:defRPr/>
            </a:pPr>
            <a:r>
              <a:rPr lang="en-US" altLang="ja-JP" sz="2200" dirty="0" smtClean="0">
                <a:latin typeface="Arial" pitchFamily="34" charset="0"/>
                <a:cs typeface="Arial" pitchFamily="34" charset="0"/>
              </a:rPr>
              <a:t>open shell structure is stabilized by forming benzene ring</a:t>
            </a:r>
          </a:p>
          <a:p>
            <a:pPr marL="0" marR="0" lvl="0" indent="0" defTabSz="914400" rtl="0" eaLnBrk="1" fontAlgn="auto" latinLnBrk="0" hangingPunct="1">
              <a:lnSpc>
                <a:spcPct val="100000"/>
              </a:lnSpc>
              <a:spcBef>
                <a:spcPct val="20000"/>
              </a:spcBef>
              <a:spcAft>
                <a:spcPts val="0"/>
              </a:spcAft>
              <a:buClrTx/>
              <a:buSzTx/>
              <a:tabLst/>
              <a:defRPr/>
            </a:pPr>
            <a:endParaRPr lang="en-US" altLang="ja-JP" sz="2200" dirty="0" smtClean="0">
              <a:latin typeface="Arial" pitchFamily="34" charset="0"/>
              <a:cs typeface="Arial" pitchFamily="34" charset="0"/>
            </a:endParaRPr>
          </a:p>
        </p:txBody>
      </p:sp>
      <p:sp>
        <p:nvSpPr>
          <p:cNvPr id="16" name="コンテンツ プレースホルダ 2"/>
          <p:cNvSpPr txBox="1">
            <a:spLocks/>
          </p:cNvSpPr>
          <p:nvPr/>
        </p:nvSpPr>
        <p:spPr>
          <a:xfrm>
            <a:off x="43542" y="2205426"/>
            <a:ext cx="1800200" cy="432048"/>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1" lang="en-US" altLang="ja-JP"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closed</a:t>
            </a:r>
            <a:r>
              <a:rPr kumimoji="1" lang="ja-JP" alt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1" lang="en-US" altLang="ja-JP"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shell</a:t>
            </a:r>
          </a:p>
        </p:txBody>
      </p:sp>
      <p:sp>
        <p:nvSpPr>
          <p:cNvPr id="17" name="コンテンツ プレースホルダ 2"/>
          <p:cNvSpPr txBox="1">
            <a:spLocks/>
          </p:cNvSpPr>
          <p:nvPr/>
        </p:nvSpPr>
        <p:spPr>
          <a:xfrm>
            <a:off x="2861132" y="2205426"/>
            <a:ext cx="1512168" cy="432048"/>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1" lang="en-US" altLang="ja-JP"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open</a:t>
            </a:r>
            <a:r>
              <a:rPr kumimoji="1" lang="ja-JP" alt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1" lang="en-US" altLang="ja-JP"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shell</a:t>
            </a:r>
          </a:p>
        </p:txBody>
      </p:sp>
      <p:sp>
        <p:nvSpPr>
          <p:cNvPr id="18" name="正方形/長方形 17"/>
          <p:cNvSpPr/>
          <p:nvPr/>
        </p:nvSpPr>
        <p:spPr>
          <a:xfrm>
            <a:off x="179512" y="1341330"/>
            <a:ext cx="1512167" cy="13130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4747" name="Object 11"/>
          <p:cNvGraphicFramePr>
            <a:graphicFrameLocks noChangeAspect="1"/>
          </p:cNvGraphicFramePr>
          <p:nvPr/>
        </p:nvGraphicFramePr>
        <p:xfrm>
          <a:off x="390277" y="1414008"/>
          <a:ext cx="3749675" cy="817562"/>
        </p:xfrm>
        <a:graphic>
          <a:graphicData uri="http://schemas.openxmlformats.org/presentationml/2006/ole">
            <p:oleObj spid="_x0000_s648194" name="CS ChemDraw Drawing" r:id="rId4" imgW="2500709" imgH="543938" progId="ChemDraw.Document.6.0">
              <p:embed/>
            </p:oleObj>
          </a:graphicData>
        </a:graphic>
      </p:graphicFrame>
      <p:cxnSp>
        <p:nvCxnSpPr>
          <p:cNvPr id="23" name="直線コネクタ 22"/>
          <p:cNvCxnSpPr/>
          <p:nvPr/>
        </p:nvCxnSpPr>
        <p:spPr>
          <a:xfrm>
            <a:off x="2904674" y="1343141"/>
            <a:ext cx="1368152" cy="12241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a:off x="2904674" y="1343141"/>
            <a:ext cx="1368152" cy="12241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44748" name="Object 12"/>
          <p:cNvGraphicFramePr>
            <a:graphicFrameLocks noChangeAspect="1"/>
          </p:cNvGraphicFramePr>
          <p:nvPr/>
        </p:nvGraphicFramePr>
        <p:xfrm>
          <a:off x="539552" y="3314574"/>
          <a:ext cx="3590925" cy="835025"/>
        </p:xfrm>
        <a:graphic>
          <a:graphicData uri="http://schemas.openxmlformats.org/presentationml/2006/ole">
            <p:oleObj spid="_x0000_s648195" name="CS ChemDraw Drawing" r:id="rId5" imgW="2389039" imgH="556098" progId="ChemDraw.Document.6.0">
              <p:embed/>
            </p:oleObj>
          </a:graphicData>
        </a:graphic>
      </p:graphicFrame>
      <p:sp>
        <p:nvSpPr>
          <p:cNvPr id="25" name="コンテンツ プレースホルダ 2"/>
          <p:cNvSpPr txBox="1">
            <a:spLocks/>
          </p:cNvSpPr>
          <p:nvPr/>
        </p:nvSpPr>
        <p:spPr>
          <a:xfrm>
            <a:off x="179512" y="4471541"/>
            <a:ext cx="1656184" cy="432048"/>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1" lang="en-US" altLang="ja-JP"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closed</a:t>
            </a:r>
            <a:r>
              <a:rPr kumimoji="1" lang="ja-JP" alt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1" lang="en-US" altLang="ja-JP"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shell</a:t>
            </a:r>
          </a:p>
        </p:txBody>
      </p:sp>
      <p:sp>
        <p:nvSpPr>
          <p:cNvPr id="26" name="コンテンツ プレースホルダ 2"/>
          <p:cNvSpPr txBox="1">
            <a:spLocks/>
          </p:cNvSpPr>
          <p:nvPr/>
        </p:nvSpPr>
        <p:spPr>
          <a:xfrm>
            <a:off x="2843808" y="4471541"/>
            <a:ext cx="1512168" cy="432048"/>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tabLst/>
              <a:defRPr/>
            </a:pPr>
            <a:r>
              <a:rPr kumimoji="1" lang="en-US" altLang="ja-JP"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open</a:t>
            </a:r>
            <a:r>
              <a:rPr kumimoji="1" lang="ja-JP" alt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1" lang="en-US" altLang="ja-JP"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shell</a:t>
            </a:r>
          </a:p>
        </p:txBody>
      </p:sp>
      <p:sp>
        <p:nvSpPr>
          <p:cNvPr id="27" name="コンテンツ プレースホルダ 2"/>
          <p:cNvSpPr txBox="1">
            <a:spLocks/>
          </p:cNvSpPr>
          <p:nvPr/>
        </p:nvSpPr>
        <p:spPr>
          <a:xfrm>
            <a:off x="1020878" y="4101445"/>
            <a:ext cx="2664296" cy="399462"/>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tabLst/>
              <a:defRPr/>
            </a:pPr>
            <a:r>
              <a:rPr lang="en-US" altLang="ja-JP" dirty="0" smtClean="0">
                <a:latin typeface="Arial" pitchFamily="34" charset="0"/>
                <a:cs typeface="Arial" pitchFamily="34" charset="0"/>
              </a:rPr>
              <a:t>re</a:t>
            </a:r>
            <a:r>
              <a:rPr kumimoji="1" lang="en-US" altLang="ja-JP" b="0" i="0" u="none" strike="noStrike" kern="1200" cap="none" spc="0" normalizeH="0" baseline="0" noProof="0" dirty="0" err="1" smtClean="0">
                <a:ln>
                  <a:noFill/>
                </a:ln>
                <a:effectLst/>
                <a:uLnTx/>
                <a:uFillTx/>
                <a:latin typeface="Arial" pitchFamily="34" charset="0"/>
                <a:ea typeface="+mn-ea"/>
                <a:cs typeface="Arial" pitchFamily="34" charset="0"/>
              </a:rPr>
              <a:t>sonance</a:t>
            </a:r>
            <a:r>
              <a:rPr kumimoji="1" lang="ja-JP" altLang="en-US" b="0" i="0" u="none" strike="noStrike" kern="1200" cap="none" spc="0" normalizeH="0" baseline="0" noProof="0" dirty="0" smtClean="0">
                <a:ln>
                  <a:noFill/>
                </a:ln>
                <a:effectLst/>
                <a:uLnTx/>
                <a:uFillTx/>
                <a:latin typeface="Arial" pitchFamily="34" charset="0"/>
                <a:ea typeface="+mn-ea"/>
                <a:cs typeface="Arial" pitchFamily="34" charset="0"/>
              </a:rPr>
              <a:t>　</a:t>
            </a:r>
            <a:r>
              <a:rPr lang="en-US" altLang="ja-JP" dirty="0" smtClean="0">
                <a:latin typeface="Arial" pitchFamily="34" charset="0"/>
                <a:cs typeface="Arial" pitchFamily="34" charset="0"/>
              </a:rPr>
              <a:t>(</a:t>
            </a:r>
            <a:r>
              <a:rPr lang="ja-JP" altLang="en-US" dirty="0" smtClean="0">
                <a:latin typeface="Arial" pitchFamily="34" charset="0"/>
                <a:cs typeface="Arial" pitchFamily="34" charset="0"/>
              </a:rPr>
              <a:t>共鳴</a:t>
            </a:r>
            <a:r>
              <a:rPr lang="en-US" altLang="ja-JP" dirty="0" smtClean="0">
                <a:latin typeface="Arial" pitchFamily="34" charset="0"/>
                <a:cs typeface="Arial" pitchFamily="34" charset="0"/>
              </a:rPr>
              <a:t>)</a:t>
            </a:r>
            <a:endParaRPr kumimoji="1" lang="en-US" altLang="ja-JP" b="0" i="0" u="none" strike="noStrike" kern="1200" cap="none" spc="0" normalizeH="0" baseline="0" noProof="0" dirty="0" smtClean="0">
              <a:ln>
                <a:noFill/>
              </a:ln>
              <a:effectLst/>
              <a:uLnTx/>
              <a:uFillTx/>
              <a:latin typeface="Arial" pitchFamily="34" charset="0"/>
              <a:ea typeface="+mn-ea"/>
              <a:cs typeface="Arial" pitchFamily="34" charset="0"/>
            </a:endParaRPr>
          </a:p>
        </p:txBody>
      </p:sp>
      <p:sp>
        <p:nvSpPr>
          <p:cNvPr id="31" name="右矢印 30"/>
          <p:cNvSpPr/>
          <p:nvPr/>
        </p:nvSpPr>
        <p:spPr>
          <a:xfrm rot="5400000">
            <a:off x="6480227" y="3726780"/>
            <a:ext cx="288000" cy="21602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C000"/>
              </a:solidFill>
            </a:endParaRPr>
          </a:p>
        </p:txBody>
      </p:sp>
      <p:graphicFrame>
        <p:nvGraphicFramePr>
          <p:cNvPr id="30" name="Object 1"/>
          <p:cNvGraphicFramePr>
            <a:graphicFrameLocks noChangeAspect="1"/>
          </p:cNvGraphicFramePr>
          <p:nvPr/>
        </p:nvGraphicFramePr>
        <p:xfrm>
          <a:off x="574675" y="5549900"/>
          <a:ext cx="7996238" cy="990600"/>
        </p:xfrm>
        <a:graphic>
          <a:graphicData uri="http://schemas.openxmlformats.org/presentationml/2006/ole">
            <p:oleObj spid="_x0000_s648196" name="CS ChemDraw Drawing" r:id="rId6" imgW="7996010" imgH="990330" progId="ChemDraw.Document.6.0">
              <p:embed/>
            </p:oleObj>
          </a:graphicData>
        </a:graphic>
      </p:graphicFrame>
      <p:sp>
        <p:nvSpPr>
          <p:cNvPr id="34" name="コンテンツ プレースホルダ 2"/>
          <p:cNvSpPr txBox="1">
            <a:spLocks/>
          </p:cNvSpPr>
          <p:nvPr/>
        </p:nvSpPr>
        <p:spPr>
          <a:xfrm>
            <a:off x="252000" y="5085184"/>
            <a:ext cx="7416344" cy="504056"/>
          </a:xfrm>
          <a:prstGeom prst="rect">
            <a:avLst/>
          </a:prstGeom>
        </p:spPr>
        <p:txBody>
          <a:bodyPr vert="horz" lIns="91440" tIns="45720" rIns="91440" bIns="45720" rtlCol="0">
            <a:normAutofit/>
          </a:bodyPr>
          <a:lstStyle/>
          <a:p>
            <a:pPr marL="179388" lvl="0" indent="-179388">
              <a:spcBef>
                <a:spcPct val="20000"/>
              </a:spcBef>
              <a:buFont typeface="Arial" pitchFamily="34" charset="0"/>
              <a:buChar char="•"/>
              <a:defRPr/>
            </a:pPr>
            <a:r>
              <a:rPr lang="en-US" altLang="ja-JP" sz="2200" dirty="0" smtClean="0">
                <a:latin typeface="Arial" charset="0"/>
              </a:rPr>
              <a:t>Formal [4+4] </a:t>
            </a:r>
            <a:r>
              <a:rPr lang="en-US" altLang="ja-JP" sz="2200" dirty="0" err="1" smtClean="0">
                <a:latin typeface="Arial" charset="0"/>
              </a:rPr>
              <a:t>dimerization</a:t>
            </a:r>
            <a:r>
              <a:rPr lang="ja-JP" altLang="en-US" sz="2200" dirty="0" smtClean="0">
                <a:latin typeface="Arial" charset="0"/>
              </a:rPr>
              <a:t> </a:t>
            </a:r>
            <a:r>
              <a:rPr lang="en-US" altLang="ja-JP" sz="2200" dirty="0" smtClean="0">
                <a:latin typeface="Arial" charset="0"/>
              </a:rPr>
              <a:t>of </a:t>
            </a:r>
            <a:r>
              <a:rPr lang="en-US" altLang="ja-JP" sz="2200" i="1" dirty="0" smtClean="0">
                <a:latin typeface="Arial" charset="0"/>
              </a:rPr>
              <a:t>o</a:t>
            </a:r>
            <a:r>
              <a:rPr lang="en-US" altLang="ja-JP" sz="2200" dirty="0" smtClean="0">
                <a:latin typeface="Arial" charset="0"/>
              </a:rPr>
              <a:t>-</a:t>
            </a:r>
            <a:r>
              <a:rPr lang="en-US" altLang="ja-JP" sz="2200" dirty="0" err="1" smtClean="0">
                <a:latin typeface="Arial" charset="0"/>
              </a:rPr>
              <a:t>quinodimethane</a:t>
            </a:r>
            <a:endParaRPr lang="ja-JP" altLang="en-US" sz="2200" baseline="-25000" dirty="0" smtClean="0">
              <a:latin typeface="Arial" charset="0"/>
            </a:endParaRPr>
          </a:p>
        </p:txBody>
      </p:sp>
      <p:sp>
        <p:nvSpPr>
          <p:cNvPr id="35" name="テキスト ボックス 34"/>
          <p:cNvSpPr txBox="1"/>
          <p:nvPr/>
        </p:nvSpPr>
        <p:spPr>
          <a:xfrm>
            <a:off x="3131840" y="6515182"/>
            <a:ext cx="5552815" cy="307777"/>
          </a:xfrm>
          <a:prstGeom prst="rect">
            <a:avLst/>
          </a:prstGeom>
          <a:noFill/>
        </p:spPr>
        <p:txBody>
          <a:bodyPr wrap="square" rtlCol="0">
            <a:spAutoFit/>
          </a:bodyPr>
          <a:lstStyle/>
          <a:p>
            <a:pPr algn="r"/>
            <a:r>
              <a:rPr lang="en-US" altLang="ja-JP" sz="1400" dirty="0" err="1" smtClean="0">
                <a:latin typeface="Arial" pitchFamily="34" charset="0"/>
                <a:cs typeface="Arial" pitchFamily="34" charset="0"/>
              </a:rPr>
              <a:t>Boekelheide</a:t>
            </a:r>
            <a:r>
              <a:rPr lang="en-US" altLang="ja-JP" sz="1400" dirty="0" smtClean="0">
                <a:latin typeface="Arial" pitchFamily="34" charset="0"/>
                <a:cs typeface="Arial" pitchFamily="34" charset="0"/>
              </a:rPr>
              <a:t>, V. et al. </a:t>
            </a:r>
            <a:r>
              <a:rPr lang="en-US" altLang="ja-JP" sz="1400" i="1" dirty="0" smtClean="0">
                <a:latin typeface="Arial" pitchFamily="34" charset="0"/>
                <a:cs typeface="Arial" pitchFamily="34" charset="0"/>
              </a:rPr>
              <a:t>J. Am. Chem. Soc.</a:t>
            </a:r>
            <a:r>
              <a:rPr lang="en-US" altLang="ja-JP" sz="1400" dirty="0" smtClean="0">
                <a:latin typeface="Arial" pitchFamily="34" charset="0"/>
                <a:cs typeface="Arial" pitchFamily="34" charset="0"/>
              </a:rPr>
              <a:t> </a:t>
            </a:r>
            <a:r>
              <a:rPr lang="en-US" altLang="ja-JP" sz="1400" b="1" dirty="0" smtClean="0">
                <a:latin typeface="Arial" pitchFamily="34" charset="0"/>
                <a:cs typeface="Arial" pitchFamily="34" charset="0"/>
              </a:rPr>
              <a:t>1981</a:t>
            </a:r>
            <a:r>
              <a:rPr lang="en-US" altLang="ja-JP" sz="1400" dirty="0" smtClean="0">
                <a:latin typeface="Arial" pitchFamily="34" charset="0"/>
                <a:cs typeface="Arial" pitchFamily="34" charset="0"/>
              </a:rPr>
              <a:t>, </a:t>
            </a:r>
            <a:r>
              <a:rPr lang="en-US" altLang="ja-JP" sz="1400" i="1" dirty="0" smtClean="0">
                <a:latin typeface="Arial" pitchFamily="34" charset="0"/>
                <a:cs typeface="Arial" pitchFamily="34" charset="0"/>
              </a:rPr>
              <a:t>103</a:t>
            </a:r>
            <a:r>
              <a:rPr lang="en-US" altLang="ja-JP" sz="1400" dirty="0" smtClean="0">
                <a:latin typeface="Arial" pitchFamily="34" charset="0"/>
                <a:cs typeface="Arial" pitchFamily="34" charset="0"/>
              </a:rPr>
              <a:t>, 1777. </a:t>
            </a:r>
          </a:p>
        </p:txBody>
      </p:sp>
      <p:sp>
        <p:nvSpPr>
          <p:cNvPr id="36" name="正方形/長方形 35"/>
          <p:cNvSpPr/>
          <p:nvPr/>
        </p:nvSpPr>
        <p:spPr>
          <a:xfrm>
            <a:off x="4427984" y="3905152"/>
            <a:ext cx="4703316" cy="1107996"/>
          </a:xfrm>
          <a:prstGeom prst="rect">
            <a:avLst/>
          </a:prstGeom>
        </p:spPr>
        <p:txBody>
          <a:bodyPr wrap="square">
            <a:spAutoFit/>
          </a:bodyPr>
          <a:lstStyle/>
          <a:p>
            <a:pPr lvl="0">
              <a:spcBef>
                <a:spcPct val="20000"/>
              </a:spcBef>
              <a:defRPr/>
            </a:pPr>
            <a:r>
              <a:rPr lang="en-US" altLang="ja-JP" sz="2200" dirty="0" smtClean="0">
                <a:latin typeface="Arial" pitchFamily="34" charset="0"/>
                <a:cs typeface="Arial" pitchFamily="34" charset="0"/>
              </a:rPr>
              <a:t>open shell structure contributes to resonance </a:t>
            </a:r>
            <a:r>
              <a:rPr lang="en-US" altLang="ja-JP" sz="2200" dirty="0" err="1" smtClean="0">
                <a:latin typeface="Arial" pitchFamily="34" charset="0"/>
                <a:cs typeface="Arial" pitchFamily="34" charset="0"/>
              </a:rPr>
              <a:t>hybride</a:t>
            </a:r>
            <a:r>
              <a:rPr lang="en-US" altLang="ja-JP" sz="2200" dirty="0" smtClean="0">
                <a:latin typeface="Arial" pitchFamily="34" charset="0"/>
                <a:cs typeface="Arial" pitchFamily="34" charset="0"/>
              </a:rPr>
              <a:t> and </a:t>
            </a:r>
            <a:r>
              <a:rPr lang="en-US" altLang="ja-JP" sz="2200" dirty="0" smtClean="0">
                <a:solidFill>
                  <a:srgbClr val="FF0000"/>
                </a:solidFill>
                <a:latin typeface="Arial" pitchFamily="34" charset="0"/>
                <a:cs typeface="Arial" pitchFamily="34" charset="0"/>
              </a:rPr>
              <a:t>has </a:t>
            </a:r>
            <a:r>
              <a:rPr lang="en-US" altLang="ja-JP" sz="2200" dirty="0" err="1" smtClean="0">
                <a:solidFill>
                  <a:srgbClr val="FF0000"/>
                </a:solidFill>
                <a:latin typeface="Arial" pitchFamily="34" charset="0"/>
                <a:cs typeface="Arial" pitchFamily="34" charset="0"/>
              </a:rPr>
              <a:t>diradical</a:t>
            </a:r>
            <a:r>
              <a:rPr lang="en-US" altLang="ja-JP" sz="2200" dirty="0" smtClean="0">
                <a:solidFill>
                  <a:srgbClr val="FF0000"/>
                </a:solidFill>
                <a:latin typeface="Arial" pitchFamily="34" charset="0"/>
                <a:cs typeface="Arial" pitchFamily="34" charset="0"/>
              </a:rPr>
              <a:t> character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47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18" grpId="0" animBg="1"/>
      <p:bldP spid="25" grpId="0"/>
      <p:bldP spid="26" grpId="0"/>
      <p:bldP spid="27" grpId="0"/>
      <p:bldP spid="31" grpId="0" animBg="1"/>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a:bodyPr>
          <a:lstStyle/>
          <a:p>
            <a:r>
              <a:rPr lang="en-US" altLang="ja-JP" sz="3200" dirty="0" err="1" smtClean="0">
                <a:latin typeface="Arial" pitchFamily="34" charset="0"/>
                <a:cs typeface="Arial" pitchFamily="34" charset="0"/>
              </a:rPr>
              <a:t>Dimerization</a:t>
            </a:r>
            <a:r>
              <a:rPr kumimoji="1" lang="en-US" altLang="ja-JP" sz="3200" dirty="0" smtClean="0">
                <a:latin typeface="Arial" pitchFamily="34" charset="0"/>
                <a:cs typeface="Arial" pitchFamily="34" charset="0"/>
              </a:rPr>
              <a:t> of </a:t>
            </a:r>
            <a:r>
              <a:rPr lang="en-US" altLang="ja-JP" sz="3200" dirty="0" err="1" smtClean="0">
                <a:latin typeface="Arial" pitchFamily="34" charset="0"/>
                <a:cs typeface="Arial" pitchFamily="34" charset="0"/>
              </a:rPr>
              <a:t>I</a:t>
            </a:r>
            <a:r>
              <a:rPr kumimoji="1" lang="en-US" altLang="ja-JP" sz="3200" dirty="0" err="1" smtClean="0">
                <a:latin typeface="Arial" pitchFamily="34" charset="0"/>
                <a:cs typeface="Arial" pitchFamily="34" charset="0"/>
              </a:rPr>
              <a:t>ndeno</a:t>
            </a:r>
            <a:r>
              <a:rPr kumimoji="1" lang="en-US" altLang="ja-JP" sz="3200" dirty="0" smtClean="0">
                <a:latin typeface="Arial" pitchFamily="34" charset="0"/>
                <a:cs typeface="Arial" pitchFamily="34" charset="0"/>
              </a:rPr>
              <a:t>[2,1-</a:t>
            </a:r>
            <a:r>
              <a:rPr lang="en-US" altLang="ja-JP" sz="3200" i="1" dirty="0" smtClean="0">
                <a:latin typeface="Arial" pitchFamily="34" charset="0"/>
                <a:cs typeface="Arial" pitchFamily="34" charset="0"/>
              </a:rPr>
              <a:t>a</a:t>
            </a:r>
            <a:r>
              <a:rPr kumimoji="1" lang="en-US" altLang="ja-JP" sz="3200" dirty="0" smtClean="0">
                <a:latin typeface="Arial" pitchFamily="34" charset="0"/>
                <a:cs typeface="Arial" pitchFamily="34" charset="0"/>
              </a:rPr>
              <a:t>]</a:t>
            </a:r>
            <a:r>
              <a:rPr kumimoji="1" lang="en-US" altLang="ja-JP" sz="3200" dirty="0" err="1" smtClean="0">
                <a:latin typeface="Arial" pitchFamily="34" charset="0"/>
                <a:cs typeface="Arial" pitchFamily="34" charset="0"/>
              </a:rPr>
              <a:t>fluorenes</a:t>
            </a:r>
            <a:endParaRPr kumimoji="1" lang="ja-JP" altLang="en-US" sz="3200" dirty="0">
              <a:latin typeface="Arial" pitchFamily="34" charset="0"/>
              <a:cs typeface="Arial" pitchFamily="34" charset="0"/>
            </a:endParaRPr>
          </a:p>
        </p:txBody>
      </p:sp>
      <p:sp>
        <p:nvSpPr>
          <p:cNvPr id="3" name="コンテンツ プレースホルダ 2"/>
          <p:cNvSpPr>
            <a:spLocks noGrp="1"/>
          </p:cNvSpPr>
          <p:nvPr>
            <p:ph idx="1"/>
          </p:nvPr>
        </p:nvSpPr>
        <p:spPr>
          <a:xfrm>
            <a:off x="252000" y="5481228"/>
            <a:ext cx="8640000" cy="936104"/>
          </a:xfrm>
        </p:spPr>
        <p:txBody>
          <a:bodyPr>
            <a:normAutofit/>
          </a:bodyPr>
          <a:lstStyle/>
          <a:p>
            <a:pPr marL="0" indent="0"/>
            <a:r>
              <a:rPr lang="ja-JP" altLang="en-US" sz="2200" dirty="0" smtClean="0">
                <a:latin typeface="Arial" pitchFamily="34" charset="0"/>
                <a:cs typeface="Arial" pitchFamily="34" charset="0"/>
              </a:rPr>
              <a:t> </a:t>
            </a:r>
            <a:r>
              <a:rPr lang="en-US" altLang="ja-JP" sz="2200" dirty="0" err="1" smtClean="0">
                <a:latin typeface="Arial" pitchFamily="34" charset="0"/>
                <a:cs typeface="Arial" pitchFamily="34" charset="0"/>
              </a:rPr>
              <a:t>dimerization</a:t>
            </a:r>
            <a:r>
              <a:rPr lang="en-US" altLang="ja-JP" sz="2200" dirty="0" smtClean="0">
                <a:latin typeface="Arial" pitchFamily="34" charset="0"/>
                <a:cs typeface="Arial" pitchFamily="34" charset="0"/>
              </a:rPr>
              <a:t> and formation of COT ring undergo one step</a:t>
            </a:r>
          </a:p>
          <a:p>
            <a:pPr marL="0" indent="0"/>
            <a:r>
              <a:rPr lang="en-US" altLang="ja-JP" sz="2200" dirty="0" smtClean="0">
                <a:latin typeface="Arial" pitchFamily="34" charset="0"/>
                <a:cs typeface="Arial" pitchFamily="34" charset="0"/>
              </a:rPr>
              <a:t> more </a:t>
            </a:r>
            <a:r>
              <a:rPr lang="en-US" altLang="ja-JP" sz="2200" dirty="0" smtClean="0">
                <a:latin typeface="Symbol" pitchFamily="18" charset="2"/>
                <a:cs typeface="Arial" pitchFamily="34" charset="0"/>
              </a:rPr>
              <a:t>p</a:t>
            </a:r>
            <a:r>
              <a:rPr lang="en-US" altLang="ja-JP" sz="2200" dirty="0" smtClean="0">
                <a:latin typeface="Arial" pitchFamily="34" charset="0"/>
                <a:cs typeface="Arial" pitchFamily="34" charset="0"/>
              </a:rPr>
              <a:t> conjugated system having COT ring can be synthesized</a:t>
            </a:r>
          </a:p>
          <a:p>
            <a:pPr marL="0" indent="0"/>
            <a:endParaRPr lang="en-US" altLang="ja-JP" sz="2200" dirty="0" smtClean="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8</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コンテンツ プレースホルダ 2"/>
          <p:cNvSpPr txBox="1">
            <a:spLocks/>
          </p:cNvSpPr>
          <p:nvPr/>
        </p:nvSpPr>
        <p:spPr>
          <a:xfrm>
            <a:off x="969550" y="6309320"/>
            <a:ext cx="7922930" cy="432048"/>
          </a:xfrm>
          <a:prstGeom prst="rect">
            <a:avLst/>
          </a:prstGeom>
        </p:spPr>
        <p:txBody>
          <a:bodyPr vert="horz" lIns="91440" tIns="45720" rIns="91440" bIns="45720" rtlCol="0">
            <a:normAutofit/>
          </a:bodyPr>
          <a:lstStyle/>
          <a:p>
            <a:r>
              <a:rPr lang="en-US" altLang="ja-JP" sz="2200" dirty="0" smtClean="0">
                <a:latin typeface="Arial" pitchFamily="34" charset="0"/>
                <a:cs typeface="Arial" pitchFamily="34" charset="0"/>
              </a:rPr>
              <a:t>new synthetic method of COT congeners</a:t>
            </a:r>
          </a:p>
        </p:txBody>
      </p:sp>
      <p:sp>
        <p:nvSpPr>
          <p:cNvPr id="10" name="右矢印 9"/>
          <p:cNvSpPr/>
          <p:nvPr/>
        </p:nvSpPr>
        <p:spPr>
          <a:xfrm>
            <a:off x="539551" y="6430472"/>
            <a:ext cx="429093" cy="21602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C000"/>
              </a:solidFill>
            </a:endParaRPr>
          </a:p>
        </p:txBody>
      </p:sp>
      <p:graphicFrame>
        <p:nvGraphicFramePr>
          <p:cNvPr id="242694" name="Object 6"/>
          <p:cNvGraphicFramePr>
            <a:graphicFrameLocks noChangeAspect="1"/>
          </p:cNvGraphicFramePr>
          <p:nvPr/>
        </p:nvGraphicFramePr>
        <p:xfrm>
          <a:off x="2019300" y="1065213"/>
          <a:ext cx="5053013" cy="4424362"/>
        </p:xfrm>
        <a:graphic>
          <a:graphicData uri="http://schemas.openxmlformats.org/presentationml/2006/ole">
            <p:oleObj spid="_x0000_s488450" name="CS ChemDraw Drawing" r:id="rId4" imgW="5053206" imgH="4423653" progId="ChemDraw.Document.6.0">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000" y="59614"/>
            <a:ext cx="8640000" cy="720000"/>
          </a:xfrm>
        </p:spPr>
        <p:txBody>
          <a:bodyPr>
            <a:normAutofit fontScale="90000"/>
          </a:bodyPr>
          <a:lstStyle/>
          <a:p>
            <a:r>
              <a:rPr lang="en-US" altLang="ja-JP" sz="3200" dirty="0" smtClean="0">
                <a:latin typeface="Arial" pitchFamily="34" charset="0"/>
                <a:cs typeface="Arial" pitchFamily="34" charset="0"/>
              </a:rPr>
              <a:t>Crystal Structure and NICS(0) Value of </a:t>
            </a:r>
            <a:r>
              <a:rPr lang="en-US" altLang="ja-JP" sz="3200" dirty="0" err="1" smtClean="0">
                <a:latin typeface="Arial" pitchFamily="34" charset="0"/>
                <a:cs typeface="Arial" pitchFamily="34" charset="0"/>
              </a:rPr>
              <a:t>Dimer</a:t>
            </a:r>
            <a:r>
              <a:rPr lang="en-US" altLang="ja-JP" sz="3200" dirty="0" smtClean="0">
                <a:latin typeface="Arial" pitchFamily="34" charset="0"/>
                <a:cs typeface="Arial" pitchFamily="34" charset="0"/>
              </a:rPr>
              <a:t> </a:t>
            </a:r>
            <a:r>
              <a:rPr lang="en-US" altLang="ja-JP" sz="3200" b="1" dirty="0" smtClean="0">
                <a:latin typeface="Arial" pitchFamily="34" charset="0"/>
                <a:cs typeface="Arial" pitchFamily="34" charset="0"/>
              </a:rPr>
              <a:t>5</a:t>
            </a:r>
            <a:r>
              <a:rPr lang="ja-JP" altLang="en-US" sz="3200" dirty="0" smtClean="0">
                <a:latin typeface="Arial" pitchFamily="34" charset="0"/>
                <a:cs typeface="Arial" pitchFamily="34" charset="0"/>
              </a:rPr>
              <a:t> </a:t>
            </a:r>
            <a:endParaRPr kumimoji="1" lang="ja-JP" altLang="en-US" sz="3200" b="1"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a:xfrm>
            <a:off x="6912000" y="6356350"/>
            <a:ext cx="2133600" cy="365125"/>
          </a:xfrm>
        </p:spPr>
        <p:txBody>
          <a:bodyPr/>
          <a:lstStyle/>
          <a:p>
            <a:fld id="{E2817EB5-D3A1-4BE6-A503-C0AE8218218D}" type="slidenum">
              <a:rPr kumimoji="1" lang="ja-JP" altLang="en-US" smtClean="0"/>
              <a:pPr/>
              <a:t>9</a:t>
            </a:fld>
            <a:endParaRPr kumimoji="1" lang="ja-JP" altLang="en-US" dirty="0"/>
          </a:p>
        </p:txBody>
      </p:sp>
      <p:cxnSp>
        <p:nvCxnSpPr>
          <p:cNvPr id="6" name="直線コネクタ 5"/>
          <p:cNvCxnSpPr/>
          <p:nvPr/>
        </p:nvCxnSpPr>
        <p:spPr>
          <a:xfrm>
            <a:off x="72000" y="779694"/>
            <a:ext cx="9000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34" name="図 1" descr="IF dimer side view"/>
          <p:cNvPicPr>
            <a:picLocks noChangeAspect="1" noChangeArrowheads="1"/>
          </p:cNvPicPr>
          <p:nvPr/>
        </p:nvPicPr>
        <p:blipFill>
          <a:blip r:embed="rId4" cstate="print"/>
          <a:srcRect/>
          <a:stretch>
            <a:fillRect/>
          </a:stretch>
        </p:blipFill>
        <p:spPr bwMode="auto">
          <a:xfrm>
            <a:off x="179512" y="980728"/>
            <a:ext cx="4134761" cy="3833242"/>
          </a:xfrm>
          <a:prstGeom prst="rect">
            <a:avLst/>
          </a:prstGeom>
          <a:noFill/>
          <a:ln w="9525">
            <a:noFill/>
            <a:miter lim="800000"/>
            <a:headEnd/>
            <a:tailEnd/>
          </a:ln>
        </p:spPr>
      </p:pic>
      <p:sp>
        <p:nvSpPr>
          <p:cNvPr id="35" name="正方形/長方形 34"/>
          <p:cNvSpPr/>
          <p:nvPr/>
        </p:nvSpPr>
        <p:spPr>
          <a:xfrm>
            <a:off x="323528" y="5391170"/>
            <a:ext cx="3816424" cy="1077218"/>
          </a:xfrm>
          <a:prstGeom prst="rect">
            <a:avLst/>
          </a:prstGeom>
        </p:spPr>
        <p:txBody>
          <a:bodyPr wrap="square">
            <a:spAutoFit/>
          </a:bodyPr>
          <a:lstStyle/>
          <a:p>
            <a:pPr algn="just"/>
            <a:r>
              <a:rPr lang="en-US" altLang="ja-JP" sz="1600" dirty="0" smtClean="0">
                <a:solidFill>
                  <a:srgbClr val="000000"/>
                </a:solidFill>
                <a:latin typeface="Arial"/>
              </a:rPr>
              <a:t>An ORTEP drawing of </a:t>
            </a:r>
            <a:r>
              <a:rPr lang="en-US" altLang="ja-JP" sz="1600" dirty="0" err="1" smtClean="0">
                <a:solidFill>
                  <a:srgbClr val="000000"/>
                </a:solidFill>
                <a:latin typeface="Arial"/>
              </a:rPr>
              <a:t>Dimer</a:t>
            </a:r>
            <a:r>
              <a:rPr lang="ja-JP" altLang="en-US" sz="1600" dirty="0" smtClean="0">
                <a:solidFill>
                  <a:srgbClr val="000000"/>
                </a:solidFill>
                <a:latin typeface="Arial"/>
              </a:rPr>
              <a:t> </a:t>
            </a:r>
            <a:r>
              <a:rPr lang="en-US" altLang="ja-JP" sz="1600" b="1" dirty="0" smtClean="0">
                <a:solidFill>
                  <a:srgbClr val="000000"/>
                </a:solidFill>
                <a:latin typeface="Arial"/>
              </a:rPr>
              <a:t>5</a:t>
            </a:r>
            <a:r>
              <a:rPr lang="en-US" altLang="ja-JP" sz="1600" dirty="0" smtClean="0">
                <a:solidFill>
                  <a:srgbClr val="000000"/>
                </a:solidFill>
                <a:latin typeface="Arial"/>
              </a:rPr>
              <a:t>.</a:t>
            </a:r>
          </a:p>
          <a:p>
            <a:pPr algn="just"/>
            <a:r>
              <a:rPr lang="en-US" altLang="ja-JP" sz="1600" dirty="0" smtClean="0">
                <a:solidFill>
                  <a:srgbClr val="000000"/>
                </a:solidFill>
                <a:latin typeface="Arial"/>
              </a:rPr>
              <a:t>Single crystals of </a:t>
            </a:r>
            <a:r>
              <a:rPr lang="en-US" altLang="ja-JP" sz="1600" b="1" dirty="0" smtClean="0">
                <a:solidFill>
                  <a:srgbClr val="000000"/>
                </a:solidFill>
                <a:latin typeface="Arial"/>
              </a:rPr>
              <a:t>5</a:t>
            </a:r>
            <a:r>
              <a:rPr lang="en-US" altLang="ja-JP" sz="1600" dirty="0" smtClean="0">
                <a:solidFill>
                  <a:srgbClr val="000000"/>
                </a:solidFill>
                <a:latin typeface="Arial"/>
              </a:rPr>
              <a:t> suitable for X-ray analysis were obtained from benzene/methanol. </a:t>
            </a:r>
            <a:endParaRPr lang="ja-JP" altLang="en-US" sz="1400" dirty="0"/>
          </a:p>
        </p:txBody>
      </p:sp>
      <p:sp>
        <p:nvSpPr>
          <p:cNvPr id="36" name="正方形/長方形 35"/>
          <p:cNvSpPr/>
          <p:nvPr/>
        </p:nvSpPr>
        <p:spPr>
          <a:xfrm>
            <a:off x="2758702" y="2363574"/>
            <a:ext cx="540000" cy="400110"/>
          </a:xfrm>
          <a:prstGeom prst="rect">
            <a:avLst/>
          </a:prstGeom>
        </p:spPr>
        <p:txBody>
          <a:bodyPr wrap="square">
            <a:spAutoFit/>
          </a:bodyPr>
          <a:lstStyle/>
          <a:p>
            <a:r>
              <a:rPr lang="en-US" altLang="ja-JP" sz="2000" dirty="0" smtClean="0">
                <a:solidFill>
                  <a:srgbClr val="7030A0"/>
                </a:solidFill>
                <a:latin typeface="Arial"/>
              </a:rPr>
              <a:t>C1</a:t>
            </a:r>
            <a:endParaRPr lang="ja-JP" altLang="en-US" dirty="0">
              <a:solidFill>
                <a:srgbClr val="7030A0"/>
              </a:solidFill>
            </a:endParaRPr>
          </a:p>
        </p:txBody>
      </p:sp>
      <p:sp>
        <p:nvSpPr>
          <p:cNvPr id="37" name="正方形/長方形 36"/>
          <p:cNvSpPr/>
          <p:nvPr/>
        </p:nvSpPr>
        <p:spPr>
          <a:xfrm>
            <a:off x="2267213" y="2060046"/>
            <a:ext cx="540000" cy="400110"/>
          </a:xfrm>
          <a:prstGeom prst="rect">
            <a:avLst/>
          </a:prstGeom>
        </p:spPr>
        <p:txBody>
          <a:bodyPr wrap="square">
            <a:spAutoFit/>
          </a:bodyPr>
          <a:lstStyle/>
          <a:p>
            <a:r>
              <a:rPr lang="en-US" altLang="ja-JP" sz="2000" dirty="0" smtClean="0">
                <a:solidFill>
                  <a:srgbClr val="00B050"/>
                </a:solidFill>
                <a:latin typeface="Arial"/>
              </a:rPr>
              <a:t>C2</a:t>
            </a:r>
            <a:endParaRPr lang="ja-JP" altLang="en-US" dirty="0">
              <a:solidFill>
                <a:srgbClr val="00B050"/>
              </a:solidFill>
            </a:endParaRPr>
          </a:p>
        </p:txBody>
      </p:sp>
      <p:sp>
        <p:nvSpPr>
          <p:cNvPr id="38" name="正方形/長方形 37"/>
          <p:cNvSpPr/>
          <p:nvPr/>
        </p:nvSpPr>
        <p:spPr>
          <a:xfrm>
            <a:off x="1782074" y="2475971"/>
            <a:ext cx="540000" cy="400110"/>
          </a:xfrm>
          <a:prstGeom prst="rect">
            <a:avLst/>
          </a:prstGeom>
        </p:spPr>
        <p:txBody>
          <a:bodyPr wrap="square">
            <a:spAutoFit/>
          </a:bodyPr>
          <a:lstStyle/>
          <a:p>
            <a:r>
              <a:rPr lang="en-US" altLang="ja-JP" sz="2000" dirty="0" smtClean="0">
                <a:solidFill>
                  <a:srgbClr val="00B050"/>
                </a:solidFill>
                <a:latin typeface="Arial"/>
              </a:rPr>
              <a:t>C3</a:t>
            </a:r>
            <a:endParaRPr lang="ja-JP" altLang="en-US" dirty="0">
              <a:solidFill>
                <a:srgbClr val="00B050"/>
              </a:solidFill>
            </a:endParaRPr>
          </a:p>
        </p:txBody>
      </p:sp>
      <p:sp>
        <p:nvSpPr>
          <p:cNvPr id="39" name="正方形/長方形 38"/>
          <p:cNvSpPr/>
          <p:nvPr/>
        </p:nvSpPr>
        <p:spPr>
          <a:xfrm>
            <a:off x="1088563" y="1645880"/>
            <a:ext cx="540000" cy="400110"/>
          </a:xfrm>
          <a:prstGeom prst="rect">
            <a:avLst/>
          </a:prstGeom>
        </p:spPr>
        <p:txBody>
          <a:bodyPr wrap="square">
            <a:spAutoFit/>
          </a:bodyPr>
          <a:lstStyle/>
          <a:p>
            <a:r>
              <a:rPr lang="en-US" altLang="ja-JP" sz="2000" dirty="0" smtClean="0">
                <a:solidFill>
                  <a:srgbClr val="7030A0"/>
                </a:solidFill>
                <a:latin typeface="Arial"/>
              </a:rPr>
              <a:t>C4</a:t>
            </a:r>
            <a:endParaRPr lang="ja-JP" altLang="en-US" dirty="0">
              <a:solidFill>
                <a:srgbClr val="7030A0"/>
              </a:solidFill>
            </a:endParaRPr>
          </a:p>
        </p:txBody>
      </p:sp>
      <p:sp>
        <p:nvSpPr>
          <p:cNvPr id="41" name="正方形/長方形 40"/>
          <p:cNvSpPr/>
          <p:nvPr/>
        </p:nvSpPr>
        <p:spPr>
          <a:xfrm>
            <a:off x="2837441" y="2615034"/>
            <a:ext cx="576000" cy="400110"/>
          </a:xfrm>
          <a:prstGeom prst="rect">
            <a:avLst/>
          </a:prstGeom>
        </p:spPr>
        <p:txBody>
          <a:bodyPr wrap="square">
            <a:spAutoFit/>
          </a:bodyPr>
          <a:lstStyle/>
          <a:p>
            <a:r>
              <a:rPr lang="en-US" altLang="ja-JP" sz="2000" dirty="0" smtClean="0">
                <a:solidFill>
                  <a:srgbClr val="7030A0"/>
                </a:solidFill>
                <a:latin typeface="Arial"/>
              </a:rPr>
              <a:t>C1’</a:t>
            </a:r>
            <a:endParaRPr lang="ja-JP" altLang="en-US" dirty="0">
              <a:solidFill>
                <a:srgbClr val="7030A0"/>
              </a:solidFill>
            </a:endParaRPr>
          </a:p>
        </p:txBody>
      </p:sp>
      <p:sp>
        <p:nvSpPr>
          <p:cNvPr id="44" name="正方形/長方形 43"/>
          <p:cNvSpPr/>
          <p:nvPr/>
        </p:nvSpPr>
        <p:spPr>
          <a:xfrm>
            <a:off x="4572000" y="1611547"/>
            <a:ext cx="2520279" cy="769441"/>
          </a:xfrm>
          <a:prstGeom prst="rect">
            <a:avLst/>
          </a:prstGeom>
        </p:spPr>
        <p:txBody>
          <a:bodyPr wrap="square">
            <a:spAutoFit/>
          </a:bodyPr>
          <a:lstStyle/>
          <a:p>
            <a:pPr algn="ctr"/>
            <a:r>
              <a:rPr lang="en-US" altLang="ja-JP" sz="2200" dirty="0" smtClean="0">
                <a:solidFill>
                  <a:srgbClr val="7030A0"/>
                </a:solidFill>
                <a:latin typeface="Arial"/>
              </a:rPr>
              <a:t>C1</a:t>
            </a:r>
            <a:r>
              <a:rPr lang="en-US" altLang="ja-JP" sz="2200" dirty="0" smtClean="0">
                <a:solidFill>
                  <a:srgbClr val="000000"/>
                </a:solidFill>
                <a:latin typeface="Arial"/>
              </a:rPr>
              <a:t>-</a:t>
            </a:r>
            <a:r>
              <a:rPr lang="en-US" altLang="ja-JP" sz="2200" dirty="0" smtClean="0">
                <a:solidFill>
                  <a:srgbClr val="7030A0"/>
                </a:solidFill>
                <a:latin typeface="Arial"/>
              </a:rPr>
              <a:t>C1’</a:t>
            </a:r>
            <a:r>
              <a:rPr lang="en-US" altLang="ja-JP" sz="2200" dirty="0" smtClean="0">
                <a:solidFill>
                  <a:srgbClr val="000000"/>
                </a:solidFill>
                <a:latin typeface="Arial"/>
              </a:rPr>
              <a:t>-</a:t>
            </a:r>
            <a:r>
              <a:rPr lang="en-US" altLang="ja-JP" sz="2200" dirty="0" smtClean="0">
                <a:solidFill>
                  <a:srgbClr val="7030A0"/>
                </a:solidFill>
                <a:latin typeface="Arial"/>
              </a:rPr>
              <a:t>C4’</a:t>
            </a:r>
            <a:r>
              <a:rPr lang="en-US" altLang="ja-JP" sz="2200" dirty="0" smtClean="0">
                <a:solidFill>
                  <a:srgbClr val="000000"/>
                </a:solidFill>
                <a:latin typeface="Arial"/>
              </a:rPr>
              <a:t>-</a:t>
            </a:r>
            <a:r>
              <a:rPr lang="en-US" altLang="ja-JP" sz="2200" dirty="0" smtClean="0">
                <a:solidFill>
                  <a:srgbClr val="7030A0"/>
                </a:solidFill>
                <a:latin typeface="Arial"/>
              </a:rPr>
              <a:t>C4</a:t>
            </a:r>
            <a:r>
              <a:rPr lang="en-US" altLang="ja-JP" sz="2200" dirty="0" smtClean="0">
                <a:solidFill>
                  <a:srgbClr val="000000"/>
                </a:solidFill>
                <a:latin typeface="Arial"/>
              </a:rPr>
              <a:t> </a:t>
            </a:r>
          </a:p>
          <a:p>
            <a:pPr algn="ctr"/>
            <a:r>
              <a:rPr lang="en-US" altLang="ja-JP" sz="2200" dirty="0" smtClean="0">
                <a:solidFill>
                  <a:srgbClr val="00B050"/>
                </a:solidFill>
                <a:latin typeface="Arial"/>
              </a:rPr>
              <a:t>C2</a:t>
            </a:r>
            <a:r>
              <a:rPr lang="en-US" altLang="ja-JP" sz="2200" dirty="0" smtClean="0">
                <a:solidFill>
                  <a:srgbClr val="000000"/>
                </a:solidFill>
                <a:latin typeface="Arial"/>
              </a:rPr>
              <a:t>-</a:t>
            </a:r>
            <a:r>
              <a:rPr lang="en-US" altLang="ja-JP" sz="2200" dirty="0" smtClean="0">
                <a:solidFill>
                  <a:srgbClr val="00B050"/>
                </a:solidFill>
                <a:latin typeface="Arial"/>
              </a:rPr>
              <a:t>C3</a:t>
            </a:r>
            <a:r>
              <a:rPr lang="en-US" altLang="ja-JP" sz="2200" dirty="0" smtClean="0">
                <a:solidFill>
                  <a:srgbClr val="000000"/>
                </a:solidFill>
                <a:latin typeface="Arial"/>
              </a:rPr>
              <a:t>-</a:t>
            </a:r>
            <a:r>
              <a:rPr lang="en-US" altLang="ja-JP" sz="2200" dirty="0" smtClean="0">
                <a:solidFill>
                  <a:srgbClr val="00B050"/>
                </a:solidFill>
                <a:latin typeface="Arial"/>
              </a:rPr>
              <a:t>C3’</a:t>
            </a:r>
            <a:r>
              <a:rPr lang="en-US" altLang="ja-JP" sz="2200" dirty="0" smtClean="0">
                <a:solidFill>
                  <a:srgbClr val="000000"/>
                </a:solidFill>
                <a:latin typeface="Arial"/>
              </a:rPr>
              <a:t>-</a:t>
            </a:r>
            <a:r>
              <a:rPr lang="en-US" altLang="ja-JP" sz="2200" dirty="0" smtClean="0">
                <a:solidFill>
                  <a:srgbClr val="00B050"/>
                </a:solidFill>
                <a:latin typeface="Arial"/>
              </a:rPr>
              <a:t>C2’ </a:t>
            </a:r>
          </a:p>
        </p:txBody>
      </p:sp>
      <p:sp>
        <p:nvSpPr>
          <p:cNvPr id="45" name="正方形/長方形 44"/>
          <p:cNvSpPr/>
          <p:nvPr/>
        </p:nvSpPr>
        <p:spPr>
          <a:xfrm>
            <a:off x="7092279" y="1615579"/>
            <a:ext cx="1224137" cy="769441"/>
          </a:xfrm>
          <a:prstGeom prst="rect">
            <a:avLst/>
          </a:prstGeom>
        </p:spPr>
        <p:txBody>
          <a:bodyPr wrap="square">
            <a:spAutoFit/>
          </a:bodyPr>
          <a:lstStyle/>
          <a:p>
            <a:pPr algn="ctr"/>
            <a:r>
              <a:rPr lang="en-US" altLang="ja-JP" sz="2200" dirty="0" smtClean="0">
                <a:solidFill>
                  <a:srgbClr val="000000"/>
                </a:solidFill>
                <a:latin typeface="Arial"/>
              </a:rPr>
              <a:t>29.2</a:t>
            </a:r>
            <a:r>
              <a:rPr lang="ja-JP" altLang="en-US" sz="2200" dirty="0" smtClean="0">
                <a:solidFill>
                  <a:srgbClr val="000000"/>
                </a:solidFill>
                <a:latin typeface="Arial"/>
              </a:rPr>
              <a:t> </a:t>
            </a:r>
            <a:r>
              <a:rPr lang="en-US" altLang="ja-JP" sz="2200" dirty="0" smtClean="0">
                <a:solidFill>
                  <a:srgbClr val="000000"/>
                </a:solidFill>
                <a:latin typeface="Arial"/>
              </a:rPr>
              <a:t>°</a:t>
            </a:r>
          </a:p>
          <a:p>
            <a:pPr algn="ctr"/>
            <a:r>
              <a:rPr lang="en-US" altLang="ja-JP" sz="2200" dirty="0" smtClean="0">
                <a:solidFill>
                  <a:srgbClr val="000000"/>
                </a:solidFill>
                <a:latin typeface="Arial"/>
              </a:rPr>
              <a:t>38.6</a:t>
            </a:r>
            <a:r>
              <a:rPr lang="ja-JP" altLang="en-US" sz="2200" dirty="0" smtClean="0">
                <a:solidFill>
                  <a:srgbClr val="000000"/>
                </a:solidFill>
                <a:latin typeface="Arial"/>
              </a:rPr>
              <a:t> </a:t>
            </a:r>
            <a:r>
              <a:rPr lang="en-US" altLang="ja-JP" sz="2200" dirty="0" smtClean="0">
                <a:solidFill>
                  <a:srgbClr val="000000"/>
                </a:solidFill>
                <a:latin typeface="Arial"/>
              </a:rPr>
              <a:t>°</a:t>
            </a:r>
          </a:p>
        </p:txBody>
      </p:sp>
      <p:sp>
        <p:nvSpPr>
          <p:cNvPr id="46" name="正方形/長方形 45"/>
          <p:cNvSpPr/>
          <p:nvPr/>
        </p:nvSpPr>
        <p:spPr>
          <a:xfrm>
            <a:off x="5436096" y="1144993"/>
            <a:ext cx="2232248" cy="430887"/>
          </a:xfrm>
          <a:prstGeom prst="rect">
            <a:avLst/>
          </a:prstGeom>
        </p:spPr>
        <p:txBody>
          <a:bodyPr wrap="square">
            <a:spAutoFit/>
          </a:bodyPr>
          <a:lstStyle/>
          <a:p>
            <a:pPr algn="ctr"/>
            <a:r>
              <a:rPr lang="en-US" altLang="ja-JP" sz="2200" u="sng" dirty="0" smtClean="0">
                <a:solidFill>
                  <a:srgbClr val="000000"/>
                </a:solidFill>
                <a:latin typeface="Arial"/>
              </a:rPr>
              <a:t>torsion angle</a:t>
            </a:r>
          </a:p>
        </p:txBody>
      </p:sp>
      <p:sp>
        <p:nvSpPr>
          <p:cNvPr id="47" name="正方形/長方形 46"/>
          <p:cNvSpPr/>
          <p:nvPr/>
        </p:nvSpPr>
        <p:spPr>
          <a:xfrm>
            <a:off x="2577091" y="3023974"/>
            <a:ext cx="576000" cy="400110"/>
          </a:xfrm>
          <a:prstGeom prst="rect">
            <a:avLst/>
          </a:prstGeom>
        </p:spPr>
        <p:txBody>
          <a:bodyPr wrap="square">
            <a:spAutoFit/>
          </a:bodyPr>
          <a:lstStyle/>
          <a:p>
            <a:r>
              <a:rPr lang="en-US" altLang="ja-JP" sz="2000" dirty="0" smtClean="0">
                <a:solidFill>
                  <a:srgbClr val="00B050"/>
                </a:solidFill>
                <a:latin typeface="Arial"/>
              </a:rPr>
              <a:t>C2’</a:t>
            </a:r>
            <a:endParaRPr lang="ja-JP" altLang="en-US" dirty="0">
              <a:solidFill>
                <a:srgbClr val="00B050"/>
              </a:solidFill>
            </a:endParaRPr>
          </a:p>
        </p:txBody>
      </p:sp>
      <p:sp>
        <p:nvSpPr>
          <p:cNvPr id="48" name="正方形/長方形 47"/>
          <p:cNvSpPr/>
          <p:nvPr/>
        </p:nvSpPr>
        <p:spPr>
          <a:xfrm>
            <a:off x="1843666" y="2750288"/>
            <a:ext cx="576000" cy="400110"/>
          </a:xfrm>
          <a:prstGeom prst="rect">
            <a:avLst/>
          </a:prstGeom>
        </p:spPr>
        <p:txBody>
          <a:bodyPr wrap="square">
            <a:spAutoFit/>
          </a:bodyPr>
          <a:lstStyle/>
          <a:p>
            <a:r>
              <a:rPr lang="en-US" altLang="ja-JP" sz="2000" dirty="0" smtClean="0">
                <a:solidFill>
                  <a:srgbClr val="00B050"/>
                </a:solidFill>
                <a:latin typeface="Arial"/>
              </a:rPr>
              <a:t>C3’</a:t>
            </a:r>
            <a:endParaRPr lang="ja-JP" altLang="en-US" dirty="0">
              <a:solidFill>
                <a:srgbClr val="00B050"/>
              </a:solidFill>
            </a:endParaRPr>
          </a:p>
        </p:txBody>
      </p:sp>
      <p:sp>
        <p:nvSpPr>
          <p:cNvPr id="49" name="正方形/長方形 48"/>
          <p:cNvSpPr/>
          <p:nvPr/>
        </p:nvSpPr>
        <p:spPr>
          <a:xfrm>
            <a:off x="1043672" y="3877230"/>
            <a:ext cx="576000" cy="400110"/>
          </a:xfrm>
          <a:prstGeom prst="rect">
            <a:avLst/>
          </a:prstGeom>
        </p:spPr>
        <p:txBody>
          <a:bodyPr wrap="square">
            <a:spAutoFit/>
          </a:bodyPr>
          <a:lstStyle/>
          <a:p>
            <a:r>
              <a:rPr lang="en-US" altLang="ja-JP" sz="2000" dirty="0" smtClean="0">
                <a:solidFill>
                  <a:srgbClr val="7030A0"/>
                </a:solidFill>
                <a:latin typeface="Arial"/>
              </a:rPr>
              <a:t>C4’</a:t>
            </a:r>
            <a:endParaRPr lang="ja-JP" altLang="en-US" dirty="0">
              <a:solidFill>
                <a:srgbClr val="7030A0"/>
              </a:solidFill>
            </a:endParaRPr>
          </a:p>
        </p:txBody>
      </p:sp>
      <p:cxnSp>
        <p:nvCxnSpPr>
          <p:cNvPr id="50" name="直線矢印コネクタ 49"/>
          <p:cNvCxnSpPr/>
          <p:nvPr/>
        </p:nvCxnSpPr>
        <p:spPr bwMode="auto">
          <a:xfrm rot="780000" flipV="1">
            <a:off x="1446261" y="3131741"/>
            <a:ext cx="0" cy="72008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51" name="直線矢印コネクタ 50"/>
          <p:cNvCxnSpPr/>
          <p:nvPr/>
        </p:nvCxnSpPr>
        <p:spPr bwMode="auto">
          <a:xfrm rot="10200000" flipV="1">
            <a:off x="1400695" y="1999563"/>
            <a:ext cx="0" cy="72008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53" name="コンテンツ プレースホルダ 2"/>
          <p:cNvSpPr txBox="1">
            <a:spLocks/>
          </p:cNvSpPr>
          <p:nvPr/>
        </p:nvSpPr>
        <p:spPr>
          <a:xfrm>
            <a:off x="4499992" y="2860950"/>
            <a:ext cx="4320480" cy="568050"/>
          </a:xfrm>
          <a:prstGeom prst="rect">
            <a:avLst/>
          </a:prstGeom>
        </p:spPr>
        <p:txBody>
          <a:bodyPr vert="horz" lIns="91440" tIns="45720" rIns="91440" bIns="45720" rtlCol="0">
            <a:noAutofit/>
          </a:bodyPr>
          <a:lstStyle/>
          <a:p>
            <a:pPr lvl="0" algn="ctr">
              <a:spcBef>
                <a:spcPct val="20000"/>
              </a:spcBef>
              <a:defRPr/>
            </a:pPr>
            <a:r>
              <a:rPr kumimoji="1" lang="en-US" altLang="ja-JP"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COT ring is </a:t>
            </a:r>
            <a:r>
              <a:rPr lang="en-US" altLang="ja-JP" sz="2200" dirty="0" smtClean="0">
                <a:solidFill>
                  <a:srgbClr val="FF0000"/>
                </a:solidFill>
                <a:latin typeface="Arial"/>
              </a:rPr>
              <a:t>twisted</a:t>
            </a:r>
          </a:p>
        </p:txBody>
      </p:sp>
      <p:sp>
        <p:nvSpPr>
          <p:cNvPr id="54" name="右矢印 53"/>
          <p:cNvSpPr/>
          <p:nvPr/>
        </p:nvSpPr>
        <p:spPr>
          <a:xfrm rot="5400000">
            <a:off x="6409681" y="2535437"/>
            <a:ext cx="429093" cy="21602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C000"/>
              </a:solidFill>
            </a:endParaRPr>
          </a:p>
        </p:txBody>
      </p:sp>
      <p:sp>
        <p:nvSpPr>
          <p:cNvPr id="27" name="コンテンツ プレースホルダ 2"/>
          <p:cNvSpPr txBox="1">
            <a:spLocks/>
          </p:cNvSpPr>
          <p:nvPr/>
        </p:nvSpPr>
        <p:spPr>
          <a:xfrm>
            <a:off x="6300192" y="3861048"/>
            <a:ext cx="2376264" cy="504056"/>
          </a:xfrm>
          <a:prstGeom prst="rect">
            <a:avLst/>
          </a:prstGeom>
        </p:spPr>
        <p:txBody>
          <a:bodyPr vert="horz" lIns="91440" tIns="45720" rIns="91440" bIns="45720" rtlCol="0">
            <a:noAutofit/>
          </a:bodyPr>
          <a:lstStyle/>
          <a:p>
            <a:pPr lvl="0" algn="ctr">
              <a:spcBef>
                <a:spcPct val="20000"/>
              </a:spcBef>
              <a:defRPr/>
            </a:pPr>
            <a:r>
              <a:rPr lang="en-US" altLang="ja-JP" sz="2200" dirty="0" smtClean="0">
                <a:latin typeface="Arial" pitchFamily="34" charset="0"/>
                <a:cs typeface="Arial" pitchFamily="34" charset="0"/>
              </a:rPr>
              <a:t>NICS(0): +11.9</a:t>
            </a:r>
            <a:endParaRPr lang="ja-JP" altLang="en-US" sz="2200" dirty="0">
              <a:latin typeface="Arial" pitchFamily="34" charset="0"/>
              <a:cs typeface="Arial" pitchFamily="34" charset="0"/>
            </a:endParaRPr>
          </a:p>
        </p:txBody>
      </p:sp>
      <p:cxnSp>
        <p:nvCxnSpPr>
          <p:cNvPr id="28" name="直線矢印コネクタ 27"/>
          <p:cNvCxnSpPr/>
          <p:nvPr/>
        </p:nvCxnSpPr>
        <p:spPr>
          <a:xfrm flipH="1">
            <a:off x="5377340" y="4122576"/>
            <a:ext cx="1080120" cy="10801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3106" name="Object 2"/>
          <p:cNvGraphicFramePr>
            <a:graphicFrameLocks noChangeAspect="1"/>
          </p:cNvGraphicFramePr>
          <p:nvPr/>
        </p:nvGraphicFramePr>
        <p:xfrm>
          <a:off x="4670599" y="4212248"/>
          <a:ext cx="1485577" cy="1881048"/>
        </p:xfrm>
        <a:graphic>
          <a:graphicData uri="http://schemas.openxmlformats.org/presentationml/2006/ole">
            <p:oleObj spid="_x0000_s489474" name="CS ChemDraw Drawing" r:id="rId5" imgW="1150148" imgH="1456717" progId="ChemDraw.Document.6.0">
              <p:embed/>
            </p:oleObj>
          </a:graphicData>
        </a:graphic>
      </p:graphicFrame>
      <p:sp>
        <p:nvSpPr>
          <p:cNvPr id="29" name="コンテンツ プレースホルダ 2"/>
          <p:cNvSpPr txBox="1">
            <a:spLocks/>
          </p:cNvSpPr>
          <p:nvPr/>
        </p:nvSpPr>
        <p:spPr>
          <a:xfrm>
            <a:off x="6372200" y="4653136"/>
            <a:ext cx="2448272" cy="908720"/>
          </a:xfrm>
          <a:prstGeom prst="rect">
            <a:avLst/>
          </a:prstGeom>
        </p:spPr>
        <p:txBody>
          <a:bodyPr vert="horz" lIns="91440" tIns="45720" rIns="91440" bIns="45720" rtlCol="0">
            <a:noAutofit/>
          </a:bodyPr>
          <a:lstStyle/>
          <a:p>
            <a:pPr lvl="0" algn="ctr">
              <a:spcBef>
                <a:spcPct val="20000"/>
              </a:spcBef>
              <a:defRPr/>
            </a:pPr>
            <a:r>
              <a:rPr lang="en-US" altLang="ja-JP" sz="2200" dirty="0" smtClean="0">
                <a:solidFill>
                  <a:srgbClr val="FF0000"/>
                </a:solidFill>
                <a:latin typeface="Arial" pitchFamily="34" charset="0"/>
                <a:cs typeface="Arial" pitchFamily="34" charset="0"/>
              </a:rPr>
              <a:t>decreased</a:t>
            </a:r>
          </a:p>
          <a:p>
            <a:pPr lvl="0" algn="ctr">
              <a:spcBef>
                <a:spcPct val="20000"/>
              </a:spcBef>
              <a:defRPr/>
            </a:pPr>
            <a:r>
              <a:rPr lang="en-US" altLang="ja-JP" sz="2200" dirty="0" smtClean="0">
                <a:solidFill>
                  <a:srgbClr val="FF0000"/>
                </a:solidFill>
                <a:latin typeface="Arial" pitchFamily="34" charset="0"/>
                <a:cs typeface="Arial" pitchFamily="34" charset="0"/>
              </a:rPr>
              <a:t>anti-</a:t>
            </a:r>
            <a:r>
              <a:rPr lang="en-US" altLang="ja-JP" sz="2200" dirty="0" err="1" smtClean="0">
                <a:solidFill>
                  <a:srgbClr val="FF0000"/>
                </a:solidFill>
                <a:latin typeface="Arial" pitchFamily="34" charset="0"/>
                <a:cs typeface="Arial" pitchFamily="34" charset="0"/>
              </a:rPr>
              <a:t>aromaticity</a:t>
            </a:r>
            <a:endParaRPr lang="ja-JP" altLang="en-US" sz="2200" dirty="0">
              <a:solidFill>
                <a:srgbClr val="FF0000"/>
              </a:solidFill>
              <a:latin typeface="Arial" pitchFamily="34" charset="0"/>
              <a:cs typeface="Arial" pitchFamily="34" charset="0"/>
            </a:endParaRPr>
          </a:p>
        </p:txBody>
      </p:sp>
      <p:sp>
        <p:nvSpPr>
          <p:cNvPr id="30" name="コンテンツ プレースホルダ 2"/>
          <p:cNvSpPr txBox="1">
            <a:spLocks/>
          </p:cNvSpPr>
          <p:nvPr/>
        </p:nvSpPr>
        <p:spPr>
          <a:xfrm>
            <a:off x="4499992" y="6363216"/>
            <a:ext cx="4248144" cy="315416"/>
          </a:xfrm>
          <a:prstGeom prst="rect">
            <a:avLst/>
          </a:prstGeom>
        </p:spPr>
        <p:txBody>
          <a:bodyPr vert="horz" lIns="91440" tIns="45720" rIns="91440" bIns="45720" rtlCol="0">
            <a:normAutofit lnSpcReduction="10000"/>
          </a:bodyPr>
          <a:lstStyle/>
          <a:p>
            <a:pPr algn="ctr">
              <a:spcBef>
                <a:spcPct val="20000"/>
              </a:spcBef>
              <a:defRPr/>
            </a:pPr>
            <a:r>
              <a:rPr lang="en-US" altLang="ja-JP" sz="1600" dirty="0" err="1" smtClean="0">
                <a:latin typeface="Arial" pitchFamily="34" charset="0"/>
                <a:cs typeface="Arial" pitchFamily="34" charset="0"/>
              </a:rPr>
              <a:t>Calculatied</a:t>
            </a:r>
            <a:r>
              <a:rPr lang="en-US" altLang="ja-JP" sz="1600" dirty="0" smtClean="0">
                <a:latin typeface="Arial" pitchFamily="34" charset="0"/>
                <a:cs typeface="Arial" pitchFamily="34" charset="0"/>
              </a:rPr>
              <a:t> by HF/6-31G*//B3LYP/6-31G*</a:t>
            </a:r>
            <a:endParaRPr lang="ja-JP" altLang="en-US" sz="1600" dirty="0" smtClean="0">
              <a:latin typeface="Arial" pitchFamily="34" charset="0"/>
              <a:cs typeface="Arial" pitchFamily="34" charset="0"/>
            </a:endParaRPr>
          </a:p>
        </p:txBody>
      </p:sp>
      <p:sp>
        <p:nvSpPr>
          <p:cNvPr id="32" name="正方形/長方形 31"/>
          <p:cNvSpPr/>
          <p:nvPr/>
        </p:nvSpPr>
        <p:spPr>
          <a:xfrm>
            <a:off x="759768" y="4860528"/>
            <a:ext cx="2162772" cy="430887"/>
          </a:xfrm>
          <a:prstGeom prst="rect">
            <a:avLst/>
          </a:prstGeom>
        </p:spPr>
        <p:txBody>
          <a:bodyPr wrap="none">
            <a:spAutoFit/>
          </a:bodyPr>
          <a:lstStyle/>
          <a:p>
            <a:r>
              <a:rPr lang="en-US" altLang="ja-JP" sz="2200" dirty="0" err="1" smtClean="0">
                <a:solidFill>
                  <a:srgbClr val="FF0000"/>
                </a:solidFill>
                <a:latin typeface="Arial"/>
              </a:rPr>
              <a:t>steric</a:t>
            </a:r>
            <a:r>
              <a:rPr lang="en-US" altLang="ja-JP" sz="2200" dirty="0" smtClean="0">
                <a:solidFill>
                  <a:srgbClr val="FF0000"/>
                </a:solidFill>
                <a:latin typeface="Arial"/>
              </a:rPr>
              <a:t> repulsion </a:t>
            </a:r>
            <a:endParaRPr lang="ja-JP" altLang="en-US" sz="2200" dirty="0"/>
          </a:p>
        </p:txBody>
      </p:sp>
      <p:sp>
        <p:nvSpPr>
          <p:cNvPr id="40" name="円/楕円 39"/>
          <p:cNvSpPr/>
          <p:nvPr/>
        </p:nvSpPr>
        <p:spPr>
          <a:xfrm>
            <a:off x="2267744" y="393305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2216944" y="321297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弧 42"/>
          <p:cNvSpPr/>
          <p:nvPr/>
        </p:nvSpPr>
        <p:spPr>
          <a:xfrm flipH="1">
            <a:off x="1835696" y="3573016"/>
            <a:ext cx="936104" cy="2880320"/>
          </a:xfrm>
          <a:prstGeom prst="arc">
            <a:avLst>
              <a:gd name="adj1" fmla="val 16482559"/>
              <a:gd name="adj2" fmla="val 2040692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 name="円弧 51"/>
          <p:cNvSpPr/>
          <p:nvPr/>
        </p:nvSpPr>
        <p:spPr>
          <a:xfrm flipH="1">
            <a:off x="1797596" y="4254996"/>
            <a:ext cx="936104" cy="1296144"/>
          </a:xfrm>
          <a:prstGeom prst="arc">
            <a:avLst>
              <a:gd name="adj1" fmla="val 16482559"/>
              <a:gd name="adj2" fmla="val 19192443"/>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31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2" grpId="0"/>
      <p:bldP spid="40" grpId="0" animBg="1"/>
      <p:bldP spid="42" grpId="0" animBg="1"/>
      <p:bldP spid="43" grpId="0" animBg="1"/>
      <p:bldP spid="52"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16056</TotalTime>
  <Words>4243</Words>
  <Application>Microsoft Office PowerPoint</Application>
  <PresentationFormat>画面に合わせる (4:3)</PresentationFormat>
  <Paragraphs>289</Paragraphs>
  <Slides>19</Slides>
  <Notes>19</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1" baseType="lpstr">
      <vt:lpstr>Office テーマ</vt:lpstr>
      <vt:lpstr>CS ChemDraw Drawing</vt:lpstr>
      <vt:lpstr>Synthesis and Properties of Cyclooctatetraene Congeners </vt:lpstr>
      <vt:lpstr>Contents</vt:lpstr>
      <vt:lpstr>Hückel’s Rule and NICS(0) Value</vt:lpstr>
      <vt:lpstr>Hückel’s Rule and NICS(0) Value</vt:lpstr>
      <vt:lpstr>Cyclooctatetraene (COT)</vt:lpstr>
      <vt:lpstr>COT Congeners and NICS(0) Value</vt:lpstr>
      <vt:lpstr>Biradical Character</vt:lpstr>
      <vt:lpstr>Dimerization of Indeno[2,1-a]fluorenes</vt:lpstr>
      <vt:lpstr>Crystal Structure and NICS(0) Value of Dimer 5 </vt:lpstr>
      <vt:lpstr>My Work</vt:lpstr>
      <vt:lpstr>Structures of Dimer 7 and 8’</vt:lpstr>
      <vt:lpstr>Synthesis of dibromodihydroindenofluorene 12</vt:lpstr>
      <vt:lpstr>Attempted Synthesis of Dimer 7</vt:lpstr>
      <vt:lpstr>Reaction Mechanism of Dimerization</vt:lpstr>
      <vt:lpstr>Reaction Mechanism of Dimerization</vt:lpstr>
      <vt:lpstr>Energy Diagram of Dimerization</vt:lpstr>
      <vt:lpstr>Energy Diagram of Dimerization</vt:lpstr>
      <vt:lpstr>Synthetic Scheme of Dimer 8 and 8’</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Fujita</dc:creator>
  <cp:lastModifiedBy>Fujita</cp:lastModifiedBy>
  <cp:revision>1104</cp:revision>
  <dcterms:created xsi:type="dcterms:W3CDTF">2013-05-01T12:36:29Z</dcterms:created>
  <dcterms:modified xsi:type="dcterms:W3CDTF">2014-12-02T12:05:19Z</dcterms:modified>
</cp:coreProperties>
</file>