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19C82-4714-4B73-9E2D-92766EFBF93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6248-8BC7-4F17-9202-74527D42F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32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40499-BE64-4241-941A-882599A037C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27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DC16F-A611-4604-98F3-4F9450B4816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13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DC16F-A611-4604-98F3-4F9450B4816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79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601BA-13F2-489F-BA3B-5EC7A734167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56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DC16F-A611-4604-98F3-4F9450B4816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34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DC16F-A611-4604-98F3-4F9450B4816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13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DC16F-A611-4604-98F3-4F9450B4816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24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05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10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58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96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6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30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0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44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6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3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60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7EA0-7215-4EC8-90A5-8A359225042F}" type="datetimeFigureOut">
              <a:rPr kumimoji="1" lang="ja-JP" altLang="en-US" smtClean="0"/>
              <a:t>2014/12/9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238A-CDBD-4CF9-ADE4-BDC8795F1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emf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0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.png"/><Relationship Id="rId3" Type="http://schemas.openxmlformats.org/officeDocument/2006/relationships/image" Target="../media/image23.png"/><Relationship Id="rId7" Type="http://schemas.openxmlformats.org/officeDocument/2006/relationships/image" Target="../media/image46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42.png"/><Relationship Id="rId4" Type="http://schemas.openxmlformats.org/officeDocument/2006/relationships/image" Target="../media/image4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93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2.png"/><Relationship Id="rId5" Type="http://schemas.openxmlformats.org/officeDocument/2006/relationships/image" Target="NULL"/><Relationship Id="rId10" Type="http://schemas.openxmlformats.org/officeDocument/2006/relationships/image" Target="../media/image22.png"/><Relationship Id="rId4" Type="http://schemas.openxmlformats.org/officeDocument/2006/relationships/image" Target="NULL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1.png"/><Relationship Id="rId7" Type="http://schemas.openxmlformats.org/officeDocument/2006/relationships/image" Target="../media/image58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22.png"/><Relationship Id="rId5" Type="http://schemas.openxmlformats.org/officeDocument/2006/relationships/image" Target="../media/image560.png"/><Relationship Id="rId10" Type="http://schemas.openxmlformats.org/officeDocument/2006/relationships/image" Target="../media/image51.png"/><Relationship Id="rId4" Type="http://schemas.openxmlformats.org/officeDocument/2006/relationships/image" Target="../media/image550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3.png"/><Relationship Id="rId12" Type="http://schemas.openxmlformats.org/officeDocument/2006/relationships/image" Target="../media/image8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8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10.png"/><Relationship Id="rId10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80528" y="1562931"/>
            <a:ext cx="9505056" cy="1470025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>
                <a:ea typeface="+mn-ea"/>
              </a:rPr>
              <a:t>NMR study on bismuth oxide </a:t>
            </a:r>
            <a:r>
              <a:rPr lang="en-US" altLang="ja-JP" sz="5400" dirty="0" smtClean="0">
                <a:ea typeface="+mn-ea"/>
              </a:rPr>
              <a:t>superconductor</a:t>
            </a:r>
            <a:r>
              <a:rPr kumimoji="1" lang="en-US" altLang="ja-JP" sz="5400" dirty="0" smtClean="0">
                <a:ea typeface="+mn-ea"/>
              </a:rPr>
              <a:t> BaPb</a:t>
            </a:r>
            <a:r>
              <a:rPr kumimoji="1" lang="en-US" altLang="ja-JP" sz="5400" baseline="-25000" dirty="0" smtClean="0">
                <a:ea typeface="+mn-ea"/>
              </a:rPr>
              <a:t>x</a:t>
            </a:r>
            <a:r>
              <a:rPr kumimoji="1" lang="en-US" altLang="ja-JP" sz="5400" dirty="0" smtClean="0">
                <a:ea typeface="+mn-ea"/>
              </a:rPr>
              <a:t>Bi</a:t>
            </a:r>
            <a:r>
              <a:rPr kumimoji="1" lang="en-US" altLang="ja-JP" sz="5400" baseline="-25000" dirty="0" smtClean="0">
                <a:ea typeface="+mn-ea"/>
              </a:rPr>
              <a:t>1-x</a:t>
            </a:r>
            <a:r>
              <a:rPr kumimoji="1" lang="en-US" altLang="ja-JP" sz="5400" dirty="0" smtClean="0">
                <a:ea typeface="+mn-ea"/>
              </a:rPr>
              <a:t>O</a:t>
            </a:r>
            <a:r>
              <a:rPr kumimoji="1" lang="en-US" altLang="ja-JP" sz="5400" baseline="-25000" dirty="0" smtClean="0">
                <a:ea typeface="+mn-ea"/>
              </a:rPr>
              <a:t>3</a:t>
            </a:r>
            <a:endParaRPr kumimoji="1" lang="ja-JP" altLang="en-US" sz="5400" baseline="-25000" dirty="0"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508" y="6510826"/>
            <a:ext cx="8604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H. Matsuura and K. Miyake, </a:t>
            </a:r>
            <a:r>
              <a:rPr lang="fr-FR" altLang="ja-JP" sz="1600" dirty="0"/>
              <a:t>J. Phys. Soc. Jpn. </a:t>
            </a:r>
            <a:r>
              <a:rPr lang="fr-FR" altLang="ja-JP" sz="1600" dirty="0" smtClean="0"/>
              <a:t>81 </a:t>
            </a:r>
            <a:r>
              <a:rPr lang="fr-FR" altLang="ja-JP" sz="1600" dirty="0"/>
              <a:t>(2012) </a:t>
            </a:r>
            <a:r>
              <a:rPr lang="fr-FR" altLang="ja-JP" sz="1600" dirty="0" smtClean="0"/>
              <a:t>113705</a:t>
            </a:r>
            <a:endParaRPr lang="ja-JP" altLang="ja-JP" sz="1600" dirty="0"/>
          </a:p>
        </p:txBody>
      </p:sp>
      <p:sp>
        <p:nvSpPr>
          <p:cNvPr id="5" name="サブタイトル 4"/>
          <p:cNvSpPr txBox="1">
            <a:spLocks/>
          </p:cNvSpPr>
          <p:nvPr/>
        </p:nvSpPr>
        <p:spPr>
          <a:xfrm>
            <a:off x="1655676" y="4611679"/>
            <a:ext cx="6400800" cy="119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2800" dirty="0" err="1" smtClean="0">
                <a:solidFill>
                  <a:schemeClr val="tx1"/>
                </a:solidFill>
              </a:rPr>
              <a:t>Kitaoka</a:t>
            </a:r>
            <a:r>
              <a:rPr lang="en-US" altLang="ja-JP" sz="2800" dirty="0" smtClean="0">
                <a:solidFill>
                  <a:schemeClr val="tx1"/>
                </a:solidFill>
              </a:rPr>
              <a:t> Lab.</a:t>
            </a:r>
          </a:p>
          <a:p>
            <a:pPr algn="r"/>
            <a:r>
              <a:rPr lang="en-US" altLang="ja-JP" sz="2800" dirty="0" smtClean="0">
                <a:solidFill>
                  <a:schemeClr val="tx1"/>
                </a:solidFill>
              </a:rPr>
              <a:t>Takashi MATSUMURA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-3659" y="6129091"/>
            <a:ext cx="443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K.Kumagai.et,al</a:t>
            </a:r>
            <a:r>
              <a:rPr lang="en-US" altLang="ja-JP" dirty="0"/>
              <a:t> </a:t>
            </a:r>
            <a:r>
              <a:rPr lang="en-US" altLang="ja-JP" dirty="0" err="1"/>
              <a:t>Physica</a:t>
            </a:r>
            <a:r>
              <a:rPr lang="en-US" altLang="ja-JP" dirty="0"/>
              <a:t> C 274 </a:t>
            </a:r>
            <a:r>
              <a:rPr lang="en-US" altLang="ja-JP" dirty="0" smtClean="0"/>
              <a:t>(</a:t>
            </a:r>
            <a:r>
              <a:rPr lang="en-US" altLang="ja-JP" dirty="0"/>
              <a:t>1</a:t>
            </a:r>
            <a:r>
              <a:rPr lang="en-US" altLang="ja-JP" dirty="0" smtClean="0"/>
              <a:t>997</a:t>
            </a:r>
            <a:r>
              <a:rPr lang="en-US" altLang="ja-JP" dirty="0"/>
              <a:t>) 209-220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057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0740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Samples</a:t>
            </a:r>
            <a:endParaRPr kumimoji="1" lang="ja-JP" altLang="en-US" sz="3600" dirty="0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99" y="935596"/>
            <a:ext cx="5429250" cy="3829050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4785399" y="1363092"/>
            <a:ext cx="1289386" cy="2991746"/>
          </a:xfrm>
          <a:custGeom>
            <a:avLst/>
            <a:gdLst>
              <a:gd name="connsiteX0" fmla="*/ 21035 w 1358769"/>
              <a:gd name="connsiteY0" fmla="*/ 2907255 h 2991182"/>
              <a:gd name="connsiteX1" fmla="*/ 4102 w 1358769"/>
              <a:gd name="connsiteY1" fmla="*/ 1958988 h 2991182"/>
              <a:gd name="connsiteX2" fmla="*/ 88769 w 1358769"/>
              <a:gd name="connsiteY2" fmla="*/ 1010721 h 2991182"/>
              <a:gd name="connsiteX3" fmla="*/ 156502 w 1358769"/>
              <a:gd name="connsiteY3" fmla="*/ 265655 h 2991182"/>
              <a:gd name="connsiteX4" fmla="*/ 359702 w 1358769"/>
              <a:gd name="connsiteY4" fmla="*/ 28588 h 2991182"/>
              <a:gd name="connsiteX5" fmla="*/ 529035 w 1358769"/>
              <a:gd name="connsiteY5" fmla="*/ 11655 h 2991182"/>
              <a:gd name="connsiteX6" fmla="*/ 783035 w 1358769"/>
              <a:gd name="connsiteY6" fmla="*/ 96321 h 2991182"/>
              <a:gd name="connsiteX7" fmla="*/ 1037035 w 1358769"/>
              <a:gd name="connsiteY7" fmla="*/ 604321 h 2991182"/>
              <a:gd name="connsiteX8" fmla="*/ 1206369 w 1358769"/>
              <a:gd name="connsiteY8" fmla="*/ 1417121 h 2991182"/>
              <a:gd name="connsiteX9" fmla="*/ 1341835 w 1358769"/>
              <a:gd name="connsiteY9" fmla="*/ 2128321 h 2991182"/>
              <a:gd name="connsiteX10" fmla="*/ 1341835 w 1358769"/>
              <a:gd name="connsiteY10" fmla="*/ 2941121 h 2991182"/>
              <a:gd name="connsiteX11" fmla="*/ 1358769 w 1358769"/>
              <a:gd name="connsiteY11" fmla="*/ 2907255 h 2991182"/>
              <a:gd name="connsiteX12" fmla="*/ 1358769 w 1358769"/>
              <a:gd name="connsiteY12" fmla="*/ 2907255 h 2991182"/>
              <a:gd name="connsiteX13" fmla="*/ 21035 w 1358769"/>
              <a:gd name="connsiteY13" fmla="*/ 2907255 h 299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8769" h="2991182">
                <a:moveTo>
                  <a:pt x="21035" y="2907255"/>
                </a:moveTo>
                <a:cubicBezTo>
                  <a:pt x="6924" y="2591166"/>
                  <a:pt x="-7187" y="2275077"/>
                  <a:pt x="4102" y="1958988"/>
                </a:cubicBezTo>
                <a:cubicBezTo>
                  <a:pt x="15391" y="1642899"/>
                  <a:pt x="63369" y="1292943"/>
                  <a:pt x="88769" y="1010721"/>
                </a:cubicBezTo>
                <a:cubicBezTo>
                  <a:pt x="114169" y="728499"/>
                  <a:pt x="111347" y="429344"/>
                  <a:pt x="156502" y="265655"/>
                </a:cubicBezTo>
                <a:cubicBezTo>
                  <a:pt x="201658" y="101966"/>
                  <a:pt x="297613" y="70921"/>
                  <a:pt x="359702" y="28588"/>
                </a:cubicBezTo>
                <a:cubicBezTo>
                  <a:pt x="421791" y="-13745"/>
                  <a:pt x="458480" y="366"/>
                  <a:pt x="529035" y="11655"/>
                </a:cubicBezTo>
                <a:cubicBezTo>
                  <a:pt x="599591" y="22944"/>
                  <a:pt x="698368" y="-2457"/>
                  <a:pt x="783035" y="96321"/>
                </a:cubicBezTo>
                <a:cubicBezTo>
                  <a:pt x="867702" y="195099"/>
                  <a:pt x="966479" y="384188"/>
                  <a:pt x="1037035" y="604321"/>
                </a:cubicBezTo>
                <a:cubicBezTo>
                  <a:pt x="1107591" y="824454"/>
                  <a:pt x="1155569" y="1163121"/>
                  <a:pt x="1206369" y="1417121"/>
                </a:cubicBezTo>
                <a:cubicBezTo>
                  <a:pt x="1257169" y="1671121"/>
                  <a:pt x="1319257" y="1874321"/>
                  <a:pt x="1341835" y="2128321"/>
                </a:cubicBezTo>
                <a:cubicBezTo>
                  <a:pt x="1364413" y="2382321"/>
                  <a:pt x="1339013" y="2811299"/>
                  <a:pt x="1341835" y="2941121"/>
                </a:cubicBezTo>
                <a:cubicBezTo>
                  <a:pt x="1344657" y="3070943"/>
                  <a:pt x="1358769" y="2907255"/>
                  <a:pt x="1358769" y="2907255"/>
                </a:cubicBezTo>
                <a:lnTo>
                  <a:pt x="1358769" y="2907255"/>
                </a:lnTo>
                <a:lnTo>
                  <a:pt x="21035" y="290725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2539" y="2326169"/>
            <a:ext cx="644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/>
              <a:t>sc</a:t>
            </a:r>
            <a:endParaRPr kumimoji="1" lang="ja-JP" altLang="en-US" sz="4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725051" y="4287293"/>
            <a:ext cx="4712847" cy="31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77705" y="4005064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Hole doping</a:t>
            </a:r>
            <a:endParaRPr kumimoji="1" lang="ja-JP" altLang="en-US" sz="2400" dirty="0"/>
          </a:p>
        </p:txBody>
      </p:sp>
      <p:sp>
        <p:nvSpPr>
          <p:cNvPr id="13" name="円/楕円 12"/>
          <p:cNvSpPr/>
          <p:nvPr/>
        </p:nvSpPr>
        <p:spPr>
          <a:xfrm>
            <a:off x="4572032" y="4113076"/>
            <a:ext cx="288000" cy="28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109427" y="4113076"/>
            <a:ext cx="288000" cy="2880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012192" y="4113076"/>
            <a:ext cx="288000" cy="2880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46039" y="990401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BaPb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Bi</a:t>
            </a:r>
            <a:r>
              <a:rPr lang="en-US" altLang="ja-JP" sz="2000" baseline="-25000" dirty="0" smtClean="0"/>
              <a:t>1-x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3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7824" y="5017358"/>
            <a:ext cx="368817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x=0.64   Semiconductor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00180" y="5553236"/>
            <a:ext cx="3696056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x=0.75   Superconductor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00180" y="6063679"/>
            <a:ext cx="2456189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x=0.91   Metallic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10616" y="435581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0.64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78768" y="436510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0.91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242674" y="4738480"/>
            <a:ext cx="1216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BaBiO</a:t>
            </a:r>
            <a:r>
              <a:rPr lang="en-US" altLang="ja-JP" sz="2400" baseline="-25000" dirty="0"/>
              <a:t>3</a:t>
            </a:r>
            <a:endParaRPr lang="ja-JP" altLang="en-US" sz="2400" dirty="0"/>
          </a:p>
        </p:txBody>
      </p:sp>
      <p:sp>
        <p:nvSpPr>
          <p:cNvPr id="23" name="1 つの角を丸めた四角形 22"/>
          <p:cNvSpPr/>
          <p:nvPr/>
        </p:nvSpPr>
        <p:spPr>
          <a:xfrm>
            <a:off x="1779631" y="935596"/>
            <a:ext cx="679825" cy="3347147"/>
          </a:xfrm>
          <a:prstGeom prst="round1Rect">
            <a:avLst>
              <a:gd name="adj" fmla="val 35326"/>
            </a:avLst>
          </a:prstGeom>
          <a:gradFill flip="none" rotWithShape="1">
            <a:gsLst>
              <a:gs pos="0">
                <a:srgbClr val="FFC000"/>
              </a:gs>
              <a:gs pos="36000">
                <a:srgbClr val="FFC000"/>
              </a:gs>
              <a:gs pos="8300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1398992" y="3111650"/>
            <a:ext cx="128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CDW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state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99081" y="6485274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BaPb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Bi</a:t>
            </a:r>
            <a:r>
              <a:rPr lang="en-US" altLang="ja-JP" sz="2000" baseline="-25000" dirty="0" smtClean="0"/>
              <a:t>1-x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3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460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正方形/長方形 76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2" name="グループ化 22"/>
          <p:cNvGrpSpPr/>
          <p:nvPr/>
        </p:nvGrpSpPr>
        <p:grpSpPr>
          <a:xfrm>
            <a:off x="89438" y="1016732"/>
            <a:ext cx="2990556" cy="2750139"/>
            <a:chOff x="652873" y="1961680"/>
            <a:chExt cx="3515902" cy="3012057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60605" y="1961680"/>
              <a:ext cx="1579671" cy="5056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/>
                <a:t>Ex. I=1/2 </a:t>
              </a: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971550" y="3417987"/>
              <a:ext cx="10080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971550" y="3489424"/>
              <a:ext cx="10080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555875" y="3994249"/>
              <a:ext cx="10080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555875" y="2913162"/>
              <a:ext cx="10080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1979613" y="2913162"/>
              <a:ext cx="576262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979613" y="3489424"/>
              <a:ext cx="576262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52873" y="2829205"/>
              <a:ext cx="698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0" dirty="0"/>
                <a:t>I=1/2</a:t>
              </a: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3059113" y="3678337"/>
              <a:ext cx="0" cy="315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042988" y="4210149"/>
              <a:ext cx="788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H</a:t>
              </a:r>
              <a:r>
                <a:rPr lang="en-US" altLang="ja-JP" i="0" baseline="-25000"/>
                <a:t>0</a:t>
              </a:r>
              <a:r>
                <a:rPr lang="ja-JP" altLang="en-US" i="0"/>
                <a:t>＝</a:t>
              </a:r>
              <a:r>
                <a:rPr lang="en-US" altLang="ja-JP" i="0"/>
                <a:t>0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2652713" y="4210149"/>
              <a:ext cx="788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H</a:t>
              </a:r>
              <a:r>
                <a:rPr lang="en-US" altLang="ja-JP" i="0" baseline="-25000"/>
                <a:t>0</a:t>
              </a:r>
              <a:r>
                <a:rPr lang="en-US" altLang="ja-JP" i="0"/>
                <a:t>≠0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893591" y="3946259"/>
              <a:ext cx="958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0" dirty="0"/>
                <a:t>m=+1/2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950741" y="2533601"/>
              <a:ext cx="901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0" dirty="0"/>
                <a:t>m=-1/2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2794000" y="3248124"/>
              <a:ext cx="852216" cy="40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latin typeface="Symbol" pitchFamily="18" charset="2"/>
                </a:rPr>
                <a:t>g</a:t>
              </a:r>
              <a:r>
                <a:rPr lang="en-US" altLang="ja-JP" dirty="0" err="1" smtClean="0"/>
                <a:t>ℏ</a:t>
              </a:r>
              <a:r>
                <a:rPr lang="en-US" altLang="ja-JP" dirty="0" smtClean="0"/>
                <a:t> H</a:t>
              </a:r>
              <a:r>
                <a:rPr lang="en-US" altLang="ja-JP" i="0" baseline="-25000" dirty="0" smtClean="0"/>
                <a:t>0</a:t>
              </a:r>
              <a:endParaRPr lang="en-US" altLang="ja-JP" i="0" baseline="-25000" dirty="0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979613" y="4576862"/>
              <a:ext cx="21891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/>
                <a:t>Zeemann splitting</a:t>
              </a:r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3059113" y="2898874"/>
              <a:ext cx="0" cy="3476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lg" len="med"/>
              <a:tailEnd type="none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3357948" y="3991543"/>
            <a:ext cx="13612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l-GR" altLang="ja-JP" sz="2800" dirty="0" smtClean="0"/>
              <a:t>ω</a:t>
            </a:r>
            <a:r>
              <a:rPr lang="en-US" altLang="ja-JP" sz="2800" dirty="0" smtClean="0"/>
              <a:t>= </a:t>
            </a:r>
            <a:r>
              <a:rPr lang="en-US" altLang="ja-JP" sz="2800" dirty="0" smtClean="0">
                <a:latin typeface="Symbol" pitchFamily="18" charset="2"/>
              </a:rPr>
              <a:t>g</a:t>
            </a:r>
            <a:r>
              <a:rPr lang="en-US" altLang="ja-JP" sz="2800" dirty="0" smtClean="0"/>
              <a:t> </a:t>
            </a:r>
            <a:r>
              <a:rPr lang="en-US" altLang="ja-JP" sz="2800" i="1" dirty="0" smtClean="0"/>
              <a:t>H</a:t>
            </a:r>
            <a:r>
              <a:rPr lang="en-US" altLang="ja-JP" sz="2800" baseline="-25000" dirty="0" smtClean="0">
                <a:latin typeface="ＭＳ Ｐゴシック" pitchFamily="50" charset="-128"/>
              </a:rPr>
              <a:t>0</a:t>
            </a:r>
            <a:endParaRPr lang="en-US" altLang="ja-JP" sz="2800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5401108" y="3104963"/>
            <a:ext cx="3671392" cy="48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>
              <a:defRPr/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50" charset="-128"/>
              </a:rPr>
              <a:t>  </a:t>
            </a:r>
            <a:r>
              <a:rPr lang="ja-JP" altLang="ja-JP" sz="1200" b="1" dirty="0" smtClean="0">
                <a:latin typeface="Times New Roman" pitchFamily="18" charset="0"/>
                <a:ea typeface="ＭＳ Ｐゴシック" pitchFamily="50" charset="-128"/>
              </a:rPr>
              <a:t>NMR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ja-JP" altLang="ja-JP" sz="1200" b="1" dirty="0" smtClean="0">
                <a:latin typeface="Times New Roman" pitchFamily="18" charset="0"/>
                <a:ea typeface="ＭＳ Ｐゴシック" pitchFamily="50" charset="-128"/>
              </a:rPr>
              <a:t>(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50" charset="-128"/>
              </a:rPr>
              <a:t>N</a:t>
            </a:r>
            <a:r>
              <a:rPr lang="ja-JP" altLang="ja-JP" sz="1200" b="1" dirty="0" smtClean="0">
                <a:latin typeface="Times New Roman" pitchFamily="18" charset="0"/>
                <a:ea typeface="ＭＳ Ｐゴシック" pitchFamily="50" charset="-128"/>
              </a:rPr>
              <a:t>uclear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50" charset="-128"/>
              </a:rPr>
              <a:t>Ma</a:t>
            </a:r>
            <a:r>
              <a:rPr lang="ja-JP" altLang="ja-JP" sz="1200" b="1" dirty="0" smtClean="0">
                <a:latin typeface="Times New Roman" pitchFamily="18" charset="0"/>
                <a:ea typeface="ＭＳ Ｐゴシック" pitchFamily="50" charset="-128"/>
              </a:rPr>
              <a:t>gnetic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50" charset="-128"/>
              </a:rPr>
              <a:t>R</a:t>
            </a:r>
            <a:r>
              <a:rPr lang="ja-JP" altLang="ja-JP" sz="1200" b="1" dirty="0" smtClean="0">
                <a:latin typeface="Times New Roman" pitchFamily="18" charset="0"/>
                <a:ea typeface="ＭＳ Ｐゴシック" pitchFamily="50" charset="-128"/>
              </a:rPr>
              <a:t>esonance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50" charset="-128"/>
              </a:rPr>
              <a:t>)   </a:t>
            </a:r>
            <a:r>
              <a:rPr lang="ja-JP" altLang="ja-JP" sz="1200" dirty="0" smtClean="0">
                <a:latin typeface="Times New Roman" pitchFamily="18" charset="0"/>
                <a:ea typeface="ＭＳ Ｐゴシック" pitchFamily="50" charset="-128"/>
              </a:rPr>
              <a:t>核磁気共鳴</a:t>
            </a:r>
            <a:r>
              <a:rPr lang="ja-JP" altLang="en-US" sz="1200" dirty="0" smtClean="0">
                <a:latin typeface="Times New Roman" pitchFamily="18" charset="0"/>
                <a:ea typeface="ＭＳ Ｐゴシック" pitchFamily="50" charset="-128"/>
              </a:rPr>
              <a:t>　　</a:t>
            </a:r>
            <a:endParaRPr lang="en-US" altLang="ja-JP" sz="1200" dirty="0" smtClean="0">
              <a:latin typeface="Times New Roman" pitchFamily="18" charset="0"/>
              <a:ea typeface="ＭＳ Ｐゴシック" pitchFamily="50" charset="-128"/>
            </a:endParaRPr>
          </a:p>
          <a:p>
            <a:pPr>
              <a:defRPr/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50" charset="-128"/>
              </a:rPr>
              <a:t>γ</a:t>
            </a:r>
            <a:r>
              <a:rPr lang="ja-JP" altLang="en-US" sz="1200" b="1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50" charset="-128"/>
              </a:rPr>
              <a:t>(</a:t>
            </a:r>
            <a:r>
              <a:rPr lang="en-US" altLang="ja-JP" sz="1200" b="1" dirty="0" err="1" smtClean="0">
                <a:latin typeface="Times New Roman" pitchFamily="18" charset="0"/>
                <a:ea typeface="ＭＳ Ｐゴシック" pitchFamily="50" charset="-128"/>
              </a:rPr>
              <a:t>gyromagnetic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50" charset="-128"/>
              </a:rPr>
              <a:t> ratio) </a:t>
            </a:r>
            <a:r>
              <a:rPr lang="ja-JP" altLang="en-US" sz="1200" b="1" dirty="0" smtClean="0">
                <a:latin typeface="Times New Roman" pitchFamily="18" charset="0"/>
                <a:ea typeface="ＭＳ Ｐゴシック" pitchFamily="50" charset="-128"/>
              </a:rPr>
              <a:t>　</a:t>
            </a:r>
            <a:r>
              <a:rPr lang="ja-JP" altLang="en-US" sz="1200" dirty="0" smtClean="0">
                <a:latin typeface="Times New Roman" pitchFamily="18" charset="0"/>
                <a:ea typeface="ＭＳ Ｐゴシック" pitchFamily="50" charset="-128"/>
              </a:rPr>
              <a:t>磁気回転比</a:t>
            </a:r>
            <a:endParaRPr lang="en-US" altLang="ja-JP" sz="1200" dirty="0" smtClean="0">
              <a:latin typeface="Times New Roman" pitchFamily="18" charset="0"/>
              <a:ea typeface="ＭＳ Ｐゴシック" pitchFamily="50" charset="-128"/>
            </a:endParaRPr>
          </a:p>
          <a:p>
            <a:pPr>
              <a:defRPr/>
            </a:pPr>
            <a:endParaRPr lang="ja-JP" altLang="en-US" sz="1200" b="1" dirty="0">
              <a:solidFill>
                <a:schemeClr val="bg1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60498" y="9268"/>
            <a:ext cx="7688442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algn="ctr">
              <a:defRPr/>
            </a:pPr>
            <a:r>
              <a:rPr lang="ja-JP" altLang="en-US" sz="36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　　</a:t>
            </a:r>
            <a:r>
              <a:rPr lang="en-US" altLang="ja-JP" sz="3600" dirty="0" smtClean="0">
                <a:latin typeface="+mj-lt"/>
                <a:ea typeface="ＭＳ Ｐゴシック" pitchFamily="50" charset="-128"/>
              </a:rPr>
              <a:t>Nuclear Magnetic Resonance</a:t>
            </a:r>
            <a:endParaRPr lang="ja-JP" altLang="en-US" sz="3600" i="1" dirty="0">
              <a:latin typeface="+mj-lt"/>
              <a:ea typeface="ＭＳ Ｐゴシック" pitchFamily="50" charset="-128"/>
            </a:endParaRPr>
          </a:p>
        </p:txBody>
      </p:sp>
      <p:grpSp>
        <p:nvGrpSpPr>
          <p:cNvPr id="19" name="グループ化 53"/>
          <p:cNvGrpSpPr/>
          <p:nvPr/>
        </p:nvGrpSpPr>
        <p:grpSpPr>
          <a:xfrm>
            <a:off x="3586930" y="1605094"/>
            <a:ext cx="1200582" cy="695179"/>
            <a:chOff x="4307522" y="1185170"/>
            <a:chExt cx="1200582" cy="695179"/>
          </a:xfrm>
        </p:grpSpPr>
        <p:grpSp>
          <p:nvGrpSpPr>
            <p:cNvPr id="20" name="グループ化 48"/>
            <p:cNvGrpSpPr/>
            <p:nvPr/>
          </p:nvGrpSpPr>
          <p:grpSpPr>
            <a:xfrm rot="10800000">
              <a:off x="5292080" y="1185170"/>
              <a:ext cx="216024" cy="695179"/>
              <a:chOff x="6120172" y="2013741"/>
              <a:chExt cx="216024" cy="695179"/>
            </a:xfrm>
          </p:grpSpPr>
          <p:cxnSp>
            <p:nvCxnSpPr>
              <p:cNvPr id="58" name="直線矢印コネクタ 57"/>
              <p:cNvCxnSpPr/>
              <p:nvPr/>
            </p:nvCxnSpPr>
            <p:spPr>
              <a:xfrm flipV="1">
                <a:off x="6228184" y="2013741"/>
                <a:ext cx="0" cy="6951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9" name="円/楕円 58"/>
              <p:cNvSpPr/>
              <p:nvPr/>
            </p:nvSpPr>
            <p:spPr>
              <a:xfrm>
                <a:off x="6120172" y="22853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7" name="直線矢印コネクタ 56"/>
            <p:cNvCxnSpPr/>
            <p:nvPr/>
          </p:nvCxnSpPr>
          <p:spPr>
            <a:xfrm flipH="1">
              <a:off x="4307522" y="1468327"/>
              <a:ext cx="697037" cy="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グループ化 60"/>
          <p:cNvGrpSpPr/>
          <p:nvPr/>
        </p:nvGrpSpPr>
        <p:grpSpPr>
          <a:xfrm>
            <a:off x="3586930" y="2616532"/>
            <a:ext cx="1200583" cy="695179"/>
            <a:chOff x="4307521" y="2279079"/>
            <a:chExt cx="1200583" cy="695179"/>
          </a:xfrm>
        </p:grpSpPr>
        <p:grpSp>
          <p:nvGrpSpPr>
            <p:cNvPr id="23" name="グループ化 47"/>
            <p:cNvGrpSpPr/>
            <p:nvPr/>
          </p:nvGrpSpPr>
          <p:grpSpPr>
            <a:xfrm>
              <a:off x="5292080" y="2279079"/>
              <a:ext cx="216024" cy="695179"/>
              <a:chOff x="6120172" y="2013741"/>
              <a:chExt cx="216024" cy="695179"/>
            </a:xfrm>
          </p:grpSpPr>
          <p:cxnSp>
            <p:nvCxnSpPr>
              <p:cNvPr id="65" name="直線矢印コネクタ 64"/>
              <p:cNvCxnSpPr/>
              <p:nvPr/>
            </p:nvCxnSpPr>
            <p:spPr>
              <a:xfrm flipV="1">
                <a:off x="6228184" y="2013741"/>
                <a:ext cx="0" cy="6951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6" name="円/楕円 65"/>
              <p:cNvSpPr/>
              <p:nvPr/>
            </p:nvSpPr>
            <p:spPr>
              <a:xfrm>
                <a:off x="6120172" y="22853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4" name="直線矢印コネクタ 63"/>
            <p:cNvCxnSpPr/>
            <p:nvPr/>
          </p:nvCxnSpPr>
          <p:spPr>
            <a:xfrm flipH="1">
              <a:off x="4307521" y="2550686"/>
              <a:ext cx="697037" cy="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4" name="グループ化 69"/>
          <p:cNvGrpSpPr/>
          <p:nvPr/>
        </p:nvGrpSpPr>
        <p:grpSpPr>
          <a:xfrm>
            <a:off x="5004047" y="1392396"/>
            <a:ext cx="615482" cy="1765484"/>
            <a:chOff x="6156176" y="943436"/>
            <a:chExt cx="615482" cy="1765484"/>
          </a:xfrm>
        </p:grpSpPr>
        <p:cxnSp>
          <p:nvCxnSpPr>
            <p:cNvPr id="71" name="直線矢印コネクタ 70"/>
            <p:cNvCxnSpPr/>
            <p:nvPr/>
          </p:nvCxnSpPr>
          <p:spPr>
            <a:xfrm flipV="1">
              <a:off x="6156176" y="1089961"/>
              <a:ext cx="0" cy="161895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51"/>
                <p:cNvSpPr txBox="1"/>
                <p:nvPr/>
              </p:nvSpPr>
              <p:spPr>
                <a:xfrm>
                  <a:off x="6191051" y="943436"/>
                  <a:ext cx="580607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kumimoji="1" lang="en-US" altLang="ja-JP" sz="2400" i="1" baseline="-25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051" y="943436"/>
                  <a:ext cx="580607" cy="453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グループ化 78"/>
          <p:cNvGrpSpPr/>
          <p:nvPr/>
        </p:nvGrpSpPr>
        <p:grpSpPr>
          <a:xfrm>
            <a:off x="5704182" y="1162785"/>
            <a:ext cx="3188516" cy="2239026"/>
            <a:chOff x="467544" y="3825044"/>
            <a:chExt cx="3744927" cy="2845331"/>
          </a:xfrm>
        </p:grpSpPr>
        <p:sp>
          <p:nvSpPr>
            <p:cNvPr id="80" name="角丸四角形 79"/>
            <p:cNvSpPr/>
            <p:nvPr/>
          </p:nvSpPr>
          <p:spPr>
            <a:xfrm>
              <a:off x="467544" y="3825044"/>
              <a:ext cx="3744927" cy="23971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647564" y="3904265"/>
                  <a:ext cx="3456894" cy="2766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Zeeman interaction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/>
                            <a:ea typeface="Cambria Math"/>
                          </a:rPr>
                          <m:t>ℋ</m:t>
                        </m:r>
                        <m:r>
                          <a:rPr kumimoji="1" lang="en-US" altLang="ja-JP" sz="2400" b="0" i="1" baseline="-2500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=−</m:t>
                        </m:r>
                        <m:r>
                          <a:rPr kumimoji="1" lang="ja-JP" altLang="en-US" sz="2400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altLang="ja-JP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ja-JP" sz="2400" b="1" i="1" smtClean="0">
                            <a:latin typeface="Cambria Math"/>
                            <a:ea typeface="Cambria Math"/>
                          </a:rPr>
                          <m:t>𝑯</m:t>
                        </m:r>
                        <m:r>
                          <a:rPr lang="en-US" altLang="ja-JP" sz="2400" b="0" i="1" baseline="-25000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altLang="ja-JP" sz="2400" b="0" i="1" baseline="-25000" dirty="0" smtClean="0">
                    <a:latin typeface="Cambria Math"/>
                    <a:ea typeface="Cambria Math"/>
                  </a:endParaRPr>
                </a:p>
                <a:p>
                  <a:r>
                    <a:rPr lang="en-US" altLang="ja-JP" sz="2400" b="0" dirty="0" smtClean="0">
                      <a:ea typeface="Cambria Math"/>
                    </a:rPr>
                    <a:t>         </a:t>
                  </a:r>
                  <a:r>
                    <a:rPr lang="ja-JP" altLang="en-US" sz="2400" b="0" dirty="0" smtClean="0">
                      <a:ea typeface="Cambria Math"/>
                    </a:rPr>
                    <a:t>　</a:t>
                  </a:r>
                  <a14:m>
                    <m:oMath xmlns:m="http://schemas.openxmlformats.org/officeDocument/2006/math">
                      <m:r>
                        <a:rPr lang="en-US" altLang="ja-JP" sz="240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ja-JP" sz="2400" b="1" i="1" smtClean="0">
                          <a:latin typeface="Cambria Math"/>
                          <a:ea typeface="Cambria Math"/>
                        </a:rPr>
                        <m:t>𝑰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ja-JP" sz="2400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altLang="ja-JP" sz="2400" b="0" i="1" baseline="-25000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a14:m>
                  <a:endParaRPr lang="en-US" altLang="ja-JP" sz="2400" b="0" baseline="-25000" dirty="0" smtClean="0">
                    <a:ea typeface="Cambria Math"/>
                  </a:endParaRPr>
                </a:p>
                <a:p>
                  <a:endParaRPr lang="en-US" altLang="ja-JP" sz="2400" b="0" baseline="-25000" dirty="0" smtClean="0">
                    <a:ea typeface="Cambria Math"/>
                  </a:endParaRPr>
                </a:p>
                <a:p>
                  <a:r>
                    <a:rPr lang="en-US" altLang="ja-JP" sz="2400" dirty="0" smtClean="0">
                      <a:ea typeface="Cambria Math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altLang="ja-JP" sz="2400" dirty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400" dirty="0">
                          <a:latin typeface="Cambria Math"/>
                          <a:ea typeface="Cambria Math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altLang="ja-JP" sz="2400" baseline="-25000" dirty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US" altLang="ja-JP" sz="24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sz="2400" b="0" i="0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ja-JP" sz="2400" b="0" i="1" dirty="0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l-GR" altLang="ja-JP" sz="2400" b="0" i="1" dirty="0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ja-JP" sz="2400" b="0" i="1" dirty="0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altLang="ja-JP" sz="2400" b="0" i="1" baseline="-25000" dirty="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altLang="ja-JP" sz="2400" b="0" i="1" dirty="0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a14:m>
                  <a:endParaRPr lang="en-US" altLang="ja-JP" sz="2400" b="0" dirty="0" smtClean="0">
                    <a:ea typeface="Cambria Math"/>
                  </a:endParaRPr>
                </a:p>
                <a:p>
                  <a:endParaRPr lang="en-US" altLang="ja-JP" sz="2400" b="0" dirty="0" smtClean="0"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64" y="3904265"/>
                  <a:ext cx="3456894" cy="2766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06" t="-22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稲妻 82"/>
          <p:cNvSpPr/>
          <p:nvPr/>
        </p:nvSpPr>
        <p:spPr>
          <a:xfrm rot="3588448">
            <a:off x="2961565" y="924538"/>
            <a:ext cx="648793" cy="214518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55683" y="1083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702344"/>
              </p:ext>
            </p:extLst>
          </p:nvPr>
        </p:nvGraphicFramePr>
        <p:xfrm>
          <a:off x="3304611" y="965928"/>
          <a:ext cx="1223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数式" r:id="rId6" imgW="609480" imgH="215640" progId="Equation.3">
                  <p:embed/>
                </p:oleObj>
              </mc:Choice>
              <mc:Fallback>
                <p:oleObj name="数式" r:id="rId6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611" y="965928"/>
                        <a:ext cx="1223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円/楕円 78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821837" y="6485274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NMR,NQR</a:t>
            </a:r>
            <a:endParaRPr kumimoji="1" lang="ja-JP" altLang="en-US" sz="2000" dirty="0"/>
          </a:p>
        </p:txBody>
      </p:sp>
      <p:sp>
        <p:nvSpPr>
          <p:cNvPr id="67" name="Freeform 34"/>
          <p:cNvSpPr>
            <a:spLocks/>
          </p:cNvSpPr>
          <p:nvPr/>
        </p:nvSpPr>
        <p:spPr bwMode="auto">
          <a:xfrm flipH="1">
            <a:off x="3952311" y="4515507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3304611" y="4515507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 flipV="1">
            <a:off x="2571898" y="4253152"/>
            <a:ext cx="16700" cy="2157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2588597" y="6405660"/>
            <a:ext cx="3632084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 rot="16200000">
            <a:off x="1124918" y="4949089"/>
            <a:ext cx="2504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i="0" dirty="0"/>
              <a:t>NMR Intensity [</a:t>
            </a:r>
            <a:r>
              <a:rPr lang="en-US" altLang="ja-JP" sz="2000" i="0" dirty="0" err="1"/>
              <a:t>a.u</a:t>
            </a:r>
            <a:r>
              <a:rPr lang="en-US" altLang="ja-JP" sz="2000" i="0" dirty="0"/>
              <a:t>.]</a:t>
            </a: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5176819" y="6423719"/>
            <a:ext cx="1843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0" dirty="0" smtClean="0"/>
              <a:t>Frequency,</a:t>
            </a:r>
            <a:r>
              <a:rPr lang="en-US" altLang="ja-JP" sz="2400" i="1" dirty="0" smtClean="0"/>
              <a:t>H</a:t>
            </a:r>
            <a:r>
              <a:rPr lang="en-US" altLang="ja-JP" sz="2400" baseline="-25000" dirty="0" smtClean="0"/>
              <a:t>0</a:t>
            </a:r>
            <a:endParaRPr lang="ja-JP" altLang="en-US" sz="2400" i="0" baseline="-250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619011" y="638771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ω,</a:t>
            </a:r>
            <a:r>
              <a:rPr kumimoji="1" lang="en-US" altLang="ja-JP" sz="2400" i="1" dirty="0" smtClean="0"/>
              <a:t>H</a:t>
            </a:r>
            <a:r>
              <a:rPr kumimoji="1" lang="en-US" altLang="ja-JP" sz="2400" baseline="-25000" dirty="0" smtClean="0"/>
              <a:t>0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982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3" grpId="0" animBg="1"/>
      <p:bldP spid="67" grpId="0" animBg="1"/>
      <p:bldP spid="68" grpId="0" animBg="1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794439" y="2312876"/>
            <a:ext cx="2449969" cy="368393"/>
          </a:xfrm>
          <a:prstGeom prst="roundRect">
            <a:avLst/>
          </a:prstGeom>
          <a:solidFill>
            <a:srgbClr val="FF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21837" y="6485274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NMR,NQR</a:t>
            </a:r>
            <a:endParaRPr kumimoji="1" lang="ja-JP" altLang="en-US" sz="2000" dirty="0"/>
          </a:p>
        </p:txBody>
      </p:sp>
      <p:sp>
        <p:nvSpPr>
          <p:cNvPr id="7" name="Freeform 34"/>
          <p:cNvSpPr>
            <a:spLocks/>
          </p:cNvSpPr>
          <p:nvPr/>
        </p:nvSpPr>
        <p:spPr bwMode="auto">
          <a:xfrm flipH="1">
            <a:off x="3815544" y="4443499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>
            <a:off x="3167844" y="4443499"/>
            <a:ext cx="647700" cy="1895475"/>
          </a:xfrm>
          <a:custGeom>
            <a:avLst/>
            <a:gdLst>
              <a:gd name="T0" fmla="*/ 0 w 408"/>
              <a:gd name="T1" fmla="*/ 1180 h 1194"/>
              <a:gd name="T2" fmla="*/ 227 w 408"/>
              <a:gd name="T3" fmla="*/ 1134 h 1194"/>
              <a:gd name="T4" fmla="*/ 363 w 408"/>
              <a:gd name="T5" fmla="*/ 817 h 1194"/>
              <a:gd name="T6" fmla="*/ 408 w 408"/>
              <a:gd name="T7" fmla="*/ 0 h 1194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1194"/>
              <a:gd name="T14" fmla="*/ 408 w 408"/>
              <a:gd name="T15" fmla="*/ 1194 h 1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1194">
                <a:moveTo>
                  <a:pt x="0" y="1180"/>
                </a:moveTo>
                <a:cubicBezTo>
                  <a:pt x="83" y="1187"/>
                  <a:pt x="167" y="1194"/>
                  <a:pt x="227" y="1134"/>
                </a:cubicBezTo>
                <a:cubicBezTo>
                  <a:pt x="287" y="1074"/>
                  <a:pt x="333" y="1006"/>
                  <a:pt x="363" y="817"/>
                </a:cubicBezTo>
                <a:cubicBezTo>
                  <a:pt x="393" y="628"/>
                  <a:pt x="401" y="136"/>
                  <a:pt x="40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V="1">
            <a:off x="2435131" y="4155467"/>
            <a:ext cx="0" cy="21781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2451830" y="6333652"/>
            <a:ext cx="3632084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 rot="16200000">
            <a:off x="1138489" y="5002366"/>
            <a:ext cx="222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 smtClean="0"/>
              <a:t>NQR </a:t>
            </a:r>
            <a:r>
              <a:rPr lang="en-US" altLang="ja-JP" sz="2000" i="0" dirty="0"/>
              <a:t>Intensity [</a:t>
            </a:r>
            <a:r>
              <a:rPr lang="en-US" altLang="ja-JP" sz="2000" i="0" dirty="0" err="1"/>
              <a:t>a.u</a:t>
            </a:r>
            <a:r>
              <a:rPr lang="en-US" altLang="ja-JP" sz="2000" i="0" dirty="0"/>
              <a:t>.]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5204353" y="6351711"/>
            <a:ext cx="1491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0" dirty="0" smtClean="0"/>
              <a:t>Frequency</a:t>
            </a:r>
            <a:endParaRPr lang="ja-JP" altLang="en-US" sz="2400" i="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555045" y="6355974"/>
                <a:ext cx="66862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ja-JP" altLang="en-US" sz="2400" i="0" smtClean="0">
                          <a:latin typeface="Cambria Math"/>
                        </a:rPr>
                        <m:t>ν</m:t>
                      </m:r>
                      <m:r>
                        <m:rPr>
                          <m:sty m:val="p"/>
                        </m:rPr>
                        <a:rPr kumimoji="1" lang="en-US" altLang="ja-JP" sz="2400" b="0" i="0" baseline="-25000" smtClean="0">
                          <a:latin typeface="Cambria Math"/>
                        </a:rPr>
                        <m:t>Q</m:t>
                      </m:r>
                    </m:oMath>
                  </m:oMathPara>
                </a14:m>
                <a:endParaRPr kumimoji="1" lang="ja-JP" altLang="en-US" sz="2400" baseline="-25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45" y="6355974"/>
                <a:ext cx="668628" cy="453137"/>
              </a:xfrm>
              <a:prstGeom prst="rect">
                <a:avLst/>
              </a:prstGeom>
              <a:blipFill rotWithShape="1"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60498" y="9268"/>
            <a:ext cx="7688442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algn="ctr">
              <a:defRPr/>
            </a:pPr>
            <a:r>
              <a:rPr lang="ja-JP" altLang="en-US" sz="36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　　</a:t>
            </a:r>
            <a:r>
              <a:rPr lang="en-US" altLang="ja-JP" sz="3600" dirty="0" smtClean="0">
                <a:latin typeface="+mj-lt"/>
                <a:ea typeface="ＭＳ Ｐゴシック" pitchFamily="50" charset="-128"/>
              </a:rPr>
              <a:t>Nuclear </a:t>
            </a:r>
            <a:r>
              <a:rPr lang="en-US" altLang="ja-JP" sz="3600" dirty="0" err="1" smtClean="0">
                <a:latin typeface="+mj-lt"/>
                <a:ea typeface="ＭＳ Ｐゴシック" pitchFamily="50" charset="-128"/>
              </a:rPr>
              <a:t>Quadrupole</a:t>
            </a:r>
            <a:r>
              <a:rPr lang="en-US" altLang="ja-JP" sz="3600" dirty="0" smtClean="0">
                <a:latin typeface="+mj-lt"/>
                <a:ea typeface="ＭＳ Ｐゴシック" pitchFamily="50" charset="-128"/>
              </a:rPr>
              <a:t> Resonance</a:t>
            </a:r>
            <a:endParaRPr lang="ja-JP" altLang="en-US" sz="3600" i="1" dirty="0">
              <a:latin typeface="+mj-lt"/>
              <a:ea typeface="ＭＳ Ｐゴシック" pitchFamily="50" charset="-128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2936" y="980728"/>
            <a:ext cx="1726756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Ex</a:t>
            </a:r>
            <a:r>
              <a:rPr lang="en-US" altLang="ja-JP" sz="2400" dirty="0" smtClean="0"/>
              <a:t>. Ba I=3/2 </a:t>
            </a:r>
            <a:endParaRPr lang="en-US" altLang="ja-JP" sz="2400" dirty="0"/>
          </a:p>
        </p:txBody>
      </p:sp>
      <p:grpSp>
        <p:nvGrpSpPr>
          <p:cNvPr id="30" name="Group 72"/>
          <p:cNvGrpSpPr>
            <a:grpSpLocks/>
          </p:cNvGrpSpPr>
          <p:nvPr/>
        </p:nvGrpSpPr>
        <p:grpSpPr bwMode="auto">
          <a:xfrm>
            <a:off x="4784098" y="1269968"/>
            <a:ext cx="295033" cy="1186924"/>
            <a:chOff x="3264" y="1025"/>
            <a:chExt cx="295" cy="1061"/>
          </a:xfrm>
        </p:grpSpPr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3264" y="1025"/>
              <a:ext cx="288" cy="257"/>
            </a:xfrm>
            <a:prstGeom prst="ellipse">
              <a:avLst/>
            </a:prstGeom>
            <a:solidFill>
              <a:srgbClr val="C0C0C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000" b="1" dirty="0"/>
                <a:t>+</a:t>
              </a:r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271" y="1829"/>
              <a:ext cx="288" cy="257"/>
            </a:xfrm>
            <a:prstGeom prst="ellipse">
              <a:avLst/>
            </a:prstGeom>
            <a:solidFill>
              <a:srgbClr val="C0C0C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312" y="1345"/>
              <a:ext cx="192" cy="420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Rectangle 71"/>
            <p:cNvSpPr>
              <a:spLocks noChangeArrowheads="1"/>
            </p:cNvSpPr>
            <p:nvPr/>
          </p:nvSpPr>
          <p:spPr bwMode="auto">
            <a:xfrm>
              <a:off x="3264" y="1765"/>
              <a:ext cx="21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+</a:t>
              </a:r>
            </a:p>
          </p:txBody>
        </p:sp>
      </p:grpSp>
      <p:grpSp>
        <p:nvGrpSpPr>
          <p:cNvPr id="40" name="Group 79"/>
          <p:cNvGrpSpPr>
            <a:grpSpLocks/>
          </p:cNvGrpSpPr>
          <p:nvPr/>
        </p:nvGrpSpPr>
        <p:grpSpPr bwMode="auto">
          <a:xfrm>
            <a:off x="4748092" y="2825285"/>
            <a:ext cx="431971" cy="1119984"/>
            <a:chOff x="3104" y="2274"/>
            <a:chExt cx="416" cy="1001"/>
          </a:xfrm>
        </p:grpSpPr>
        <p:sp>
          <p:nvSpPr>
            <p:cNvPr id="41" name="Oval 75"/>
            <p:cNvSpPr>
              <a:spLocks noChangeArrowheads="1"/>
            </p:cNvSpPr>
            <p:nvPr/>
          </p:nvSpPr>
          <p:spPr bwMode="auto">
            <a:xfrm>
              <a:off x="3168" y="2274"/>
              <a:ext cx="277" cy="257"/>
            </a:xfrm>
            <a:prstGeom prst="ellipse">
              <a:avLst/>
            </a:prstGeom>
            <a:solidFill>
              <a:srgbClr val="C0C0C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000" b="1" dirty="0"/>
                <a:t>+</a:t>
              </a:r>
            </a:p>
          </p:txBody>
        </p:sp>
        <p:sp>
          <p:nvSpPr>
            <p:cNvPr id="42" name="Oval 76"/>
            <p:cNvSpPr>
              <a:spLocks noChangeArrowheads="1"/>
            </p:cNvSpPr>
            <p:nvPr/>
          </p:nvSpPr>
          <p:spPr bwMode="auto">
            <a:xfrm>
              <a:off x="3168" y="2981"/>
              <a:ext cx="277" cy="257"/>
            </a:xfrm>
            <a:prstGeom prst="ellipse">
              <a:avLst/>
            </a:prstGeom>
            <a:solidFill>
              <a:srgbClr val="C0C0C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Oval 77"/>
            <p:cNvSpPr>
              <a:spLocks noChangeArrowheads="1"/>
            </p:cNvSpPr>
            <p:nvPr/>
          </p:nvSpPr>
          <p:spPr bwMode="auto">
            <a:xfrm rot="5400000">
              <a:off x="3215" y="2555"/>
              <a:ext cx="186" cy="408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3173" y="2917"/>
              <a:ext cx="347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000" b="1" dirty="0"/>
                <a:t>+</a:t>
              </a:r>
            </a:p>
          </p:txBody>
        </p:sp>
      </p:grp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2468908" y="3526513"/>
            <a:ext cx="1039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0" dirty="0" smtClean="0"/>
              <a:t>m=±1/2</a:t>
            </a:r>
            <a:endParaRPr lang="en-US" altLang="ja-JP" i="0" dirty="0"/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2420625" y="1280923"/>
            <a:ext cx="1039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0" dirty="0" smtClean="0"/>
              <a:t>m=±3/2</a:t>
            </a:r>
            <a:endParaRPr lang="en-US" altLang="ja-JP" i="0" dirty="0"/>
          </a:p>
        </p:txBody>
      </p:sp>
      <p:sp>
        <p:nvSpPr>
          <p:cNvPr id="101" name="Line 29"/>
          <p:cNvSpPr>
            <a:spLocks noChangeShapeType="1"/>
          </p:cNvSpPr>
          <p:nvPr/>
        </p:nvSpPr>
        <p:spPr bwMode="auto">
          <a:xfrm>
            <a:off x="1005136" y="2404827"/>
            <a:ext cx="11684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" name="Line 30"/>
          <p:cNvSpPr>
            <a:spLocks noChangeShapeType="1"/>
          </p:cNvSpPr>
          <p:nvPr/>
        </p:nvSpPr>
        <p:spPr bwMode="auto">
          <a:xfrm>
            <a:off x="1005136" y="2550877"/>
            <a:ext cx="11684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" name="Line 31"/>
          <p:cNvSpPr>
            <a:spLocks noChangeShapeType="1"/>
          </p:cNvSpPr>
          <p:nvPr/>
        </p:nvSpPr>
        <p:spPr bwMode="auto">
          <a:xfrm>
            <a:off x="1005136" y="2474677"/>
            <a:ext cx="11684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" name="Line 33"/>
          <p:cNvSpPr>
            <a:spLocks noChangeShapeType="1"/>
          </p:cNvSpPr>
          <p:nvPr/>
        </p:nvSpPr>
        <p:spPr bwMode="auto">
          <a:xfrm>
            <a:off x="3341936" y="1886185"/>
            <a:ext cx="11684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" name="Line 34"/>
          <p:cNvSpPr>
            <a:spLocks noChangeShapeType="1"/>
          </p:cNvSpPr>
          <p:nvPr/>
        </p:nvSpPr>
        <p:spPr bwMode="auto">
          <a:xfrm>
            <a:off x="3341936" y="3325962"/>
            <a:ext cx="11684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06" name="AutoShape 35"/>
          <p:cNvCxnSpPr>
            <a:cxnSpLocks noChangeShapeType="1"/>
            <a:stCxn id="101" idx="1"/>
          </p:cNvCxnSpPr>
          <p:nvPr/>
        </p:nvCxnSpPr>
        <p:spPr bwMode="auto">
          <a:xfrm flipV="1">
            <a:off x="2173536" y="1890948"/>
            <a:ext cx="1168400" cy="51705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07" name="AutoShape 36"/>
          <p:cNvCxnSpPr>
            <a:cxnSpLocks noChangeShapeType="1"/>
            <a:stCxn id="102" idx="1"/>
          </p:cNvCxnSpPr>
          <p:nvPr/>
        </p:nvCxnSpPr>
        <p:spPr bwMode="auto">
          <a:xfrm>
            <a:off x="2173536" y="2555640"/>
            <a:ext cx="1168400" cy="7698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108" name="Line 37"/>
          <p:cNvSpPr>
            <a:spLocks noChangeShapeType="1"/>
          </p:cNvSpPr>
          <p:nvPr/>
        </p:nvSpPr>
        <p:spPr bwMode="auto">
          <a:xfrm>
            <a:off x="3341936" y="3419699"/>
            <a:ext cx="116840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" name="Line 38"/>
          <p:cNvSpPr>
            <a:spLocks noChangeShapeType="1"/>
          </p:cNvSpPr>
          <p:nvPr/>
        </p:nvSpPr>
        <p:spPr bwMode="auto">
          <a:xfrm>
            <a:off x="1005136" y="2623902"/>
            <a:ext cx="11684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1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152705"/>
              </p:ext>
            </p:extLst>
          </p:nvPr>
        </p:nvGraphicFramePr>
        <p:xfrm>
          <a:off x="549896" y="3100425"/>
          <a:ext cx="19050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数式" r:id="rId4" imgW="1638000" imgH="444240" progId="Equation.3">
                  <p:embed/>
                </p:oleObj>
              </mc:Choice>
              <mc:Fallback>
                <p:oleObj name="数式" r:id="rId4" imgW="1638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96" y="3100425"/>
                        <a:ext cx="190500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Oval 24"/>
          <p:cNvSpPr>
            <a:spLocks noChangeArrowheads="1"/>
          </p:cNvSpPr>
          <p:nvPr/>
        </p:nvSpPr>
        <p:spPr bwMode="auto">
          <a:xfrm>
            <a:off x="395536" y="2052402"/>
            <a:ext cx="363538" cy="101282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12" name="Group 84"/>
          <p:cNvGrpSpPr>
            <a:grpSpLocks/>
          </p:cNvGrpSpPr>
          <p:nvPr/>
        </p:nvGrpSpPr>
        <p:grpSpPr bwMode="auto">
          <a:xfrm>
            <a:off x="3900734" y="1890948"/>
            <a:ext cx="367138" cy="1434505"/>
            <a:chOff x="2496" y="1344"/>
            <a:chExt cx="0" cy="1248"/>
          </a:xfrm>
        </p:grpSpPr>
        <p:sp>
          <p:nvSpPr>
            <p:cNvPr id="113" name="Line 82"/>
            <p:cNvSpPr>
              <a:spLocks noChangeShapeType="1"/>
            </p:cNvSpPr>
            <p:nvPr/>
          </p:nvSpPr>
          <p:spPr bwMode="auto">
            <a:xfrm>
              <a:off x="2496" y="2064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Line 83"/>
            <p:cNvSpPr>
              <a:spLocks noChangeShapeType="1"/>
            </p:cNvSpPr>
            <p:nvPr/>
          </p:nvSpPr>
          <p:spPr bwMode="auto">
            <a:xfrm flipV="1">
              <a:off x="2496" y="1344"/>
              <a:ext cx="0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5" name="Rectangle 154"/>
          <p:cNvSpPr>
            <a:spLocks noChangeArrowheads="1"/>
          </p:cNvSpPr>
          <p:nvPr/>
        </p:nvSpPr>
        <p:spPr bwMode="auto">
          <a:xfrm>
            <a:off x="4005511" y="2393715"/>
            <a:ext cx="635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hν</a:t>
            </a:r>
            <a:r>
              <a:rPr lang="en-US" altLang="ja-JP" sz="2400" b="1" baseline="-25000" dirty="0" err="1" smtClean="0">
                <a:solidFill>
                  <a:srgbClr val="FF0000"/>
                </a:solidFill>
              </a:rPr>
              <a:t>Q</a:t>
            </a:r>
            <a:endParaRPr lang="en-US" altLang="ja-JP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16" name="Line 37"/>
          <p:cNvSpPr>
            <a:spLocks noChangeShapeType="1"/>
          </p:cNvSpPr>
          <p:nvPr/>
        </p:nvSpPr>
        <p:spPr bwMode="auto">
          <a:xfrm>
            <a:off x="3341936" y="1808820"/>
            <a:ext cx="116840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4" name="稲妻 133"/>
          <p:cNvSpPr/>
          <p:nvPr/>
        </p:nvSpPr>
        <p:spPr>
          <a:xfrm rot="3588448">
            <a:off x="4815230" y="1345124"/>
            <a:ext cx="729666" cy="225910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aphicFrame>
        <p:nvGraphicFramePr>
          <p:cNvPr id="135" name="オブジェクト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731457"/>
              </p:ext>
            </p:extLst>
          </p:nvPr>
        </p:nvGraphicFramePr>
        <p:xfrm>
          <a:off x="5338313" y="1413719"/>
          <a:ext cx="1223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数式" r:id="rId6" imgW="609480" imgH="215640" progId="Equation.3">
                  <p:embed/>
                </p:oleObj>
              </mc:Choice>
              <mc:Fallback>
                <p:oleObj name="数式" r:id="rId6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313" y="1413719"/>
                        <a:ext cx="1223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正方形/長方形 135"/>
          <p:cNvSpPr/>
          <p:nvPr/>
        </p:nvSpPr>
        <p:spPr>
          <a:xfrm>
            <a:off x="5758435" y="2276872"/>
            <a:ext cx="25867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000" dirty="0" err="1"/>
              <a:t>quadrupole</a:t>
            </a:r>
            <a:r>
              <a:rPr lang="en-US" altLang="ja-JP" sz="2000" dirty="0"/>
              <a:t> interaction</a:t>
            </a:r>
            <a:endParaRPr lang="en-US" altLang="ja-JP" sz="2000" dirty="0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46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1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2" y="693921"/>
            <a:ext cx="2743275" cy="19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8604448" y="2240900"/>
            <a:ext cx="288000" cy="2880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-252536" y="-207404"/>
            <a:ext cx="9577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aseline="30000" dirty="0" smtClean="0"/>
              <a:t>137</a:t>
            </a:r>
            <a:r>
              <a:rPr lang="en-US" altLang="ja-JP" sz="3600" dirty="0" smtClean="0"/>
              <a:t>Ba NQR Spectrum of x=0.91: Metallic</a:t>
            </a:r>
            <a:endParaRPr lang="ja-JP" altLang="en-US" sz="3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17" y="4122057"/>
            <a:ext cx="3438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154"/>
            <a:ext cx="4531138" cy="363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932040" y="3268534"/>
                <a:ext cx="2326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ja-JP" altLang="en-US" sz="2800" i="0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800" i="1" baseline="-25000">
                        <a:latin typeface="Cambria Math"/>
                      </a:rPr>
                      <m:t>NQR</m:t>
                    </m:r>
                  </m:oMath>
                </a14:m>
                <a:r>
                  <a:rPr kumimoji="1" lang="en-US" altLang="ja-JP" sz="2800" dirty="0" smtClean="0"/>
                  <a:t>=13MHz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68534"/>
                <a:ext cx="2326642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 flipV="1">
            <a:off x="1943708" y="1661286"/>
            <a:ext cx="0" cy="58354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下矢印 22"/>
          <p:cNvSpPr/>
          <p:nvPr/>
        </p:nvSpPr>
        <p:spPr>
          <a:xfrm>
            <a:off x="5796136" y="3791754"/>
            <a:ext cx="445043" cy="4653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5796136" y="4835870"/>
            <a:ext cx="445043" cy="4653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4817467" y="5414050"/>
                <a:ext cx="255578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800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800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800" dirty="0" smtClean="0"/>
                  <a:t>=10.9, 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𝜂</m:t>
                    </m:r>
                    <m:r>
                      <a:rPr lang="en-US" altLang="ja-JP" sz="2800" dirty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kumimoji="1" lang="en-US" altLang="ja-JP" sz="2800" dirty="0" smtClean="0"/>
                  <a:t>1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467" y="5414050"/>
                <a:ext cx="2555787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/>
          <p:cNvSpPr/>
          <p:nvPr/>
        </p:nvSpPr>
        <p:spPr>
          <a:xfrm>
            <a:off x="3095836" y="1199621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(T=1.6K)</a:t>
            </a:r>
            <a:endParaRPr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84368" y="6485274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Spectrum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9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45" y="4299061"/>
            <a:ext cx="1955093" cy="162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6773"/>
            <a:ext cx="1953038" cy="154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2751"/>
            <a:ext cx="1990771" cy="165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60498" y="9268"/>
            <a:ext cx="7688442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algn="ctr">
              <a:defRPr/>
            </a:pPr>
            <a:r>
              <a:rPr lang="ja-JP" altLang="en-US" sz="36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　　</a:t>
            </a:r>
            <a:r>
              <a:rPr lang="en-US" altLang="ja-JP" sz="3600" dirty="0" smtClean="0">
                <a:latin typeface="+mj-lt"/>
                <a:ea typeface="ＭＳ Ｐゴシック" pitchFamily="50" charset="-128"/>
              </a:rPr>
              <a:t>Nuclear Magnetic Resonance</a:t>
            </a:r>
            <a:endParaRPr lang="ja-JP" altLang="en-US" sz="3600" i="1" dirty="0">
              <a:latin typeface="+mj-lt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995305" y="2521690"/>
                <a:ext cx="1311578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600" i="1" smtClean="0">
                          <a:latin typeface="Cambria Math"/>
                        </a:rPr>
                        <m:t>∝</m:t>
                      </m:r>
                      <m:r>
                        <a:rPr kumimoji="1" lang="ja-JP" altLang="en-US" sz="3600" i="1" smtClean="0">
                          <a:latin typeface="Cambria Math"/>
                        </a:rPr>
                        <m:t>𝜈</m:t>
                      </m:r>
                      <m:r>
                        <m:rPr>
                          <m:sty m:val="p"/>
                        </m:rPr>
                        <a:rPr kumimoji="1" lang="en-US" altLang="ja-JP" sz="3600" b="0" i="0" baseline="-2500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kumimoji="1" lang="en-US" altLang="ja-JP" sz="3600" b="0" i="0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kumimoji="1" lang="ja-JP" altLang="en-US" sz="800" baseline="300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05" y="2521690"/>
                <a:ext cx="1311578" cy="633571"/>
              </a:xfrm>
              <a:prstGeom prst="rect">
                <a:avLst/>
              </a:prstGeom>
              <a:blipFill rotWithShape="1">
                <a:blip r:embed="rId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44964" y="3859226"/>
            <a:ext cx="1726756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Ex</a:t>
            </a:r>
            <a:r>
              <a:rPr lang="en-US" altLang="ja-JP" sz="2400" dirty="0" smtClean="0"/>
              <a:t>. Ba I=3/2 </a:t>
            </a:r>
            <a:endParaRPr lang="en-US" altLang="ja-JP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21837" y="6485274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NMR,NQR</a:t>
            </a:r>
            <a:endParaRPr kumimoji="1" lang="ja-JP" altLang="en-US" sz="2000" dirty="0"/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539552" y="1337292"/>
            <a:ext cx="0" cy="2091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39552" y="3429000"/>
            <a:ext cx="24586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690955" y="4347644"/>
            <a:ext cx="0" cy="1766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690955" y="6114434"/>
            <a:ext cx="23042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421" y="1628800"/>
            <a:ext cx="1962150" cy="50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329898" y="4635787"/>
                <a:ext cx="148448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400" i="1" dirty="0"/>
                        <m:t>H</m:t>
                      </m:r>
                      <m:r>
                        <m:rPr>
                          <m:nor/>
                        </m:rPr>
                        <a:rPr lang="en-US" altLang="ja-JP" sz="2400" baseline="-25000" dirty="0"/>
                        <m:t>0</m:t>
                      </m:r>
                      <m:r>
                        <m:rPr>
                          <m:nor/>
                        </m:rPr>
                        <a:rPr lang="en-US" altLang="ja-JP" sz="2400" dirty="0"/>
                        <m:t>=9.1</m:t>
                      </m:r>
                      <m:r>
                        <m:rPr>
                          <m:nor/>
                        </m:rPr>
                        <a:rPr lang="en-US" altLang="ja-JP" sz="2400" dirty="0"/>
                        <m:t>T</m:t>
                      </m:r>
                    </m:oMath>
                  </m:oMathPara>
                </a14:m>
                <a:endParaRPr lang="ja-JP" alt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40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400" baseline="-25000">
                        <a:latin typeface="Cambria Math"/>
                      </a:rPr>
                      <m:t>Q</m:t>
                    </m:r>
                  </m:oMath>
                </a14:m>
                <a:r>
                  <a:rPr lang="en-US" altLang="ja-JP" sz="2400" dirty="0"/>
                  <a:t>=9MHz</a:t>
                </a:r>
              </a:p>
              <a:p>
                <a:r>
                  <a:rPr kumimoji="1" lang="en-US" altLang="ja-JP" sz="2400" dirty="0" smtClean="0"/>
                  <a:t>ω~42MHz</a:t>
                </a:r>
              </a:p>
              <a:p>
                <a:endParaRPr kumimoji="1" lang="en-US" altLang="ja-JP" sz="2400" dirty="0" smtClean="0"/>
              </a:p>
              <a:p>
                <a:endParaRPr kumimoji="1" lang="ja-JP" altLang="en-US" sz="2400" baseline="-250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98" y="4635787"/>
                <a:ext cx="1484488" cy="1815882"/>
              </a:xfrm>
              <a:prstGeom prst="rect">
                <a:avLst/>
              </a:prstGeom>
              <a:blipFill rotWithShape="1">
                <a:blip r:embed="rId8"/>
                <a:stretch>
                  <a:fillRect l="-6148" r="-24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24"/>
          <p:cNvSpPr txBox="1">
            <a:spLocks noChangeArrowheads="1"/>
          </p:cNvSpPr>
          <p:nvPr/>
        </p:nvSpPr>
        <p:spPr bwMode="auto">
          <a:xfrm rot="16200000">
            <a:off x="1494967" y="5009816"/>
            <a:ext cx="17296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0" dirty="0" smtClean="0"/>
              <a:t>NMR </a:t>
            </a:r>
            <a:r>
              <a:rPr lang="en-US" altLang="ja-JP" sz="2000" i="0" dirty="0"/>
              <a:t>Intensity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491960" y="3929730"/>
                <a:ext cx="71275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kumimoji="1" lang="en-US" altLang="ja-JP" sz="2400" dirty="0" smtClean="0"/>
                  <a:t>=0.4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60" y="3929730"/>
                <a:ext cx="712759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4286" t="-24194" r="-23529" b="-4677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568695" y="1062647"/>
                <a:ext cx="48032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kumimoji="1" lang="en-US" altLang="ja-JP" sz="2400" dirty="0" smtClean="0"/>
                  <a:t>=0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95" y="1062647"/>
                <a:ext cx="48032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9753" t="-22222" r="-35802" b="-4603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2975798" y="3147355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ω</a:t>
            </a:r>
            <a:endParaRPr kumimoji="1" lang="ja-JP" altLang="en-US" sz="24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6883" y="1088740"/>
            <a:ext cx="3862399" cy="49710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4725" y="3212976"/>
            <a:ext cx="3219846" cy="33738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30" name="直線コネクタ 29"/>
          <p:cNvCxnSpPr/>
          <p:nvPr/>
        </p:nvCxnSpPr>
        <p:spPr>
          <a:xfrm>
            <a:off x="4860032" y="3032956"/>
            <a:ext cx="29163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-508" y="6550223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EFG:</a:t>
            </a:r>
            <a:r>
              <a:rPr kumimoji="1" lang="ja-JP" altLang="en-US" sz="1400" dirty="0" smtClean="0"/>
              <a:t>電荷分布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15423" y="1692209"/>
            <a:ext cx="176868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Real, </a:t>
            </a:r>
            <a:r>
              <a:rPr lang="en-US" altLang="ja-JP" dirty="0" smtClean="0"/>
              <a:t>broadening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9059" y="2214775"/>
            <a:ext cx="64312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Ideal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439724" y="2996952"/>
            <a:ext cx="6480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5131921" y="4366248"/>
            <a:ext cx="0" cy="1766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5131921" y="6133038"/>
            <a:ext cx="23042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997920" y="3933056"/>
                <a:ext cx="48032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kumimoji="1" lang="en-US" altLang="ja-JP" sz="2400" dirty="0" smtClean="0"/>
                  <a:t>=1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20" y="3933056"/>
                <a:ext cx="480324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20988" t="-22222" r="-34568" b="-4603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/>
          <p:cNvSpPr txBox="1"/>
          <p:nvPr/>
        </p:nvSpPr>
        <p:spPr>
          <a:xfrm>
            <a:off x="7144648" y="4562618"/>
            <a:ext cx="176868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Real, </a:t>
            </a:r>
            <a:r>
              <a:rPr lang="en-US" altLang="ja-JP" dirty="0" smtClean="0"/>
              <a:t>broadening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128284" y="5085184"/>
            <a:ext cx="64312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Ideal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371941" y="5902205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ω</a:t>
            </a:r>
            <a:endParaRPr kumimoji="1" lang="ja-JP" alt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54" y="2241488"/>
            <a:ext cx="23050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8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8" grpId="0"/>
      <p:bldP spid="29" grpId="0"/>
      <p:bldP spid="25" grpId="0" animBg="1"/>
      <p:bldP spid="39" grpId="0" animBg="1"/>
      <p:bldP spid="41" grpId="0" animBg="1"/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/>
          <p:cNvCxnSpPr/>
          <p:nvPr/>
        </p:nvCxnSpPr>
        <p:spPr>
          <a:xfrm>
            <a:off x="7452320" y="2456892"/>
            <a:ext cx="682088" cy="2231288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5400092" y="1808820"/>
            <a:ext cx="1224136" cy="3456384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074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Mother compound BaBiO</a:t>
            </a:r>
            <a:r>
              <a:rPr lang="en-US" altLang="ja-JP" sz="3600" baseline="-25000" dirty="0" smtClean="0"/>
              <a:t>3</a:t>
            </a:r>
            <a:endParaRPr kumimoji="1" lang="ja-JP" altLang="en-US" sz="3600" baseline="-25000" dirty="0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6732"/>
            <a:ext cx="4141332" cy="343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159">
            <a:off x="5148064" y="2833549"/>
            <a:ext cx="16192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248">
            <a:off x="7269915" y="3111041"/>
            <a:ext cx="12001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16322" y="4453390"/>
            <a:ext cx="3102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err="1" smtClean="0"/>
              <a:t>Perovskite</a:t>
            </a:r>
            <a:r>
              <a:rPr lang="en-US" altLang="ja-JP" sz="2800" dirty="0" smtClean="0"/>
              <a:t> structure</a:t>
            </a:r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99081" y="6485274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BaPb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Bi</a:t>
            </a:r>
            <a:r>
              <a:rPr lang="en-US" altLang="ja-JP" sz="2000" baseline="-25000" dirty="0" smtClean="0"/>
              <a:t>1-x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3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78119" y="4838008"/>
            <a:ext cx="124732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Rotation</a:t>
            </a:r>
            <a:endParaRPr kumimoji="1"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935596" y="1235794"/>
            <a:ext cx="504056" cy="5010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293730">
            <a:off x="6012160" y="1808820"/>
            <a:ext cx="4680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9024635">
            <a:off x="7532076" y="2345195"/>
            <a:ext cx="4680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5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83" y="4519968"/>
            <a:ext cx="2181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79512" y="-207404"/>
            <a:ext cx="87645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Ba site: tetragonal 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6601785" y="4339174"/>
                <a:ext cx="10748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altLang="ja-JP" sz="2400" b="0" i="0" baseline="-25000" smtClean="0">
                        <a:latin typeface="Cambria Math"/>
                      </a:rPr>
                      <m:t>YY</m:t>
                    </m:r>
                    <m:r>
                      <a:rPr lang="ja-JP" altLang="en-US" sz="2400" i="1" smtClean="0">
                        <a:latin typeface="Cambria Math"/>
                      </a:rPr>
                      <m:t>≅</m:t>
                    </m:r>
                  </m:oMath>
                </a14:m>
                <a:r>
                  <a:rPr lang="en-US" altLang="ja-JP" sz="2400" dirty="0" smtClean="0"/>
                  <a:t>0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85" y="4339174"/>
                <a:ext cx="107484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705" t="-10526" r="-738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346688" y="4948035"/>
                <a:ext cx="1944216" cy="917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400">
                        <a:latin typeface="Cambria Math" panose="02040503050406030204" pitchFamily="18" charset="0"/>
                        <a:ea typeface="Cambria Math"/>
                      </a:rPr>
                      <m:t>≅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baseline="-25000" smtClean="0">
                                <a:latin typeface="Cambria Math"/>
                              </a:rPr>
                              <m:t>XX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baseline="-25000" smtClean="0">
                            <a:latin typeface="Cambria Math" panose="02040503050406030204" pitchFamily="18" charset="0"/>
                          </a:rPr>
                          <m:t>ZZ</m:t>
                        </m:r>
                      </m:den>
                    </m:f>
                    <m:r>
                      <a:rPr lang="en-US" altLang="ja-JP" sz="2400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kumimoji="1" lang="en-US" altLang="ja-JP" sz="2400" b="0" dirty="0" smtClean="0"/>
                  <a:t>1</a:t>
                </a:r>
              </a:p>
              <a:p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688" y="4948035"/>
                <a:ext cx="1944216" cy="9177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7884368" y="6485274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Spectrum</a:t>
            </a:r>
            <a:endParaRPr kumimoji="1" lang="ja-JP" altLang="en-US" sz="2000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6237812" y="5409220"/>
            <a:ext cx="3639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422875" y="5418396"/>
            <a:ext cx="5079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5596"/>
            <a:ext cx="3356173" cy="325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519968"/>
            <a:ext cx="998902" cy="213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環状矢印 36"/>
          <p:cNvSpPr/>
          <p:nvPr/>
        </p:nvSpPr>
        <p:spPr>
          <a:xfrm>
            <a:off x="179511" y="1412776"/>
            <a:ext cx="843005" cy="91427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801025"/>
              <a:gd name="adj5" fmla="val 12500"/>
            </a:avLst>
          </a:prstGeom>
          <a:solidFill>
            <a:schemeClr val="accent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環状矢印 38"/>
          <p:cNvSpPr/>
          <p:nvPr/>
        </p:nvSpPr>
        <p:spPr>
          <a:xfrm>
            <a:off x="0" y="2978963"/>
            <a:ext cx="843005" cy="91427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801025"/>
              <a:gd name="adj5" fmla="val 12500"/>
            </a:avLst>
          </a:prstGeom>
          <a:solidFill>
            <a:schemeClr val="accent1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539" y="922431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(1,0,0)</a:t>
            </a:r>
            <a:endParaRPr kumimoji="1" lang="ja-JP" altLang="en-US" sz="2400" dirty="0"/>
          </a:p>
        </p:txBody>
      </p:sp>
      <p:sp>
        <p:nvSpPr>
          <p:cNvPr id="30" name="上矢印 29"/>
          <p:cNvSpPr/>
          <p:nvPr/>
        </p:nvSpPr>
        <p:spPr>
          <a:xfrm>
            <a:off x="4522730" y="1259351"/>
            <a:ext cx="363973" cy="1407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6" name="上矢印 9215"/>
          <p:cNvSpPr/>
          <p:nvPr/>
        </p:nvSpPr>
        <p:spPr>
          <a:xfrm>
            <a:off x="4271566" y="2477136"/>
            <a:ext cx="360040" cy="652043"/>
          </a:xfrm>
          <a:prstGeom prst="up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上矢印 42"/>
          <p:cNvSpPr/>
          <p:nvPr/>
        </p:nvSpPr>
        <p:spPr>
          <a:xfrm>
            <a:off x="4847630" y="2310952"/>
            <a:ext cx="360040" cy="652043"/>
          </a:xfrm>
          <a:prstGeom prst="up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上矢印 43"/>
          <p:cNvSpPr/>
          <p:nvPr/>
        </p:nvSpPr>
        <p:spPr>
          <a:xfrm>
            <a:off x="7468551" y="1269547"/>
            <a:ext cx="327577" cy="1407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上矢印 44"/>
          <p:cNvSpPr/>
          <p:nvPr/>
        </p:nvSpPr>
        <p:spPr>
          <a:xfrm>
            <a:off x="7062878" y="2474340"/>
            <a:ext cx="324036" cy="1021561"/>
          </a:xfrm>
          <a:prstGeom prst="up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上矢印 45"/>
          <p:cNvSpPr/>
          <p:nvPr/>
        </p:nvSpPr>
        <p:spPr>
          <a:xfrm>
            <a:off x="7685439" y="2488762"/>
            <a:ext cx="342158" cy="256949"/>
          </a:xfrm>
          <a:prstGeom prst="up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7" name="テキスト ボックス 9216"/>
          <p:cNvSpPr txBox="1"/>
          <p:nvPr/>
        </p:nvSpPr>
        <p:spPr>
          <a:xfrm>
            <a:off x="4060616" y="3015092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XX</a:t>
            </a:r>
            <a:endParaRPr kumimoji="1" lang="ja-JP" altLang="en-US" sz="2400" baseline="-25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91888" y="332737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XX</a:t>
            </a:r>
            <a:endParaRPr kumimoji="1" lang="ja-JP" altLang="en-US" sz="2400" baseline="-25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559371" y="80796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ZZ</a:t>
            </a:r>
            <a:endParaRPr kumimoji="1" lang="ja-JP" altLang="en-US" sz="2400" baseline="-25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450715" y="851071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ZZ</a:t>
            </a:r>
            <a:endParaRPr kumimoji="1" lang="ja-JP" altLang="en-US" sz="2400" baseline="-25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373037" y="2434446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YY</a:t>
            </a:r>
            <a:endParaRPr kumimoji="1" lang="ja-JP" altLang="en-US" sz="2400" baseline="-25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037327" y="2371746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YY</a:t>
            </a:r>
            <a:endParaRPr kumimoji="1" lang="ja-JP" altLang="en-US" sz="2400" baseline="-25000" dirty="0"/>
          </a:p>
        </p:txBody>
      </p:sp>
      <p:sp>
        <p:nvSpPr>
          <p:cNvPr id="9219" name="右矢印 9218"/>
          <p:cNvSpPr/>
          <p:nvPr/>
        </p:nvSpPr>
        <p:spPr>
          <a:xfrm>
            <a:off x="5725230" y="1961597"/>
            <a:ext cx="948644" cy="500958"/>
          </a:xfrm>
          <a:prstGeom prst="rightArrow">
            <a:avLst>
              <a:gd name="adj1" fmla="val 2345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92" y="4800839"/>
            <a:ext cx="22367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6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37" grpId="0" animBg="1"/>
      <p:bldP spid="39" grpId="0" animBg="1"/>
      <p:bldP spid="29" grpId="0"/>
      <p:bldP spid="44" grpId="0" animBg="1"/>
      <p:bldP spid="45" grpId="0" animBg="1"/>
      <p:bldP spid="46" grpId="0" animBg="1"/>
      <p:bldP spid="48" grpId="0"/>
      <p:bldP spid="50" grpId="0"/>
      <p:bldP spid="52" grpId="0"/>
      <p:bldP spid="92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84368" y="6485274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Spectrum</a:t>
            </a:r>
            <a:endParaRPr kumimoji="1" lang="ja-JP" altLang="en-US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8" y="935596"/>
            <a:ext cx="3573888" cy="32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481167"/>
            <a:ext cx="283104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5780591" y="1286821"/>
                <a:ext cx="14948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altLang="ja-JP" sz="2400" baseline="-25000">
                        <a:latin typeface="Cambria Math" panose="02040503050406030204" pitchFamily="18" charset="0"/>
                      </a:rPr>
                      <m:t>XX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/>
                      </a:rPr>
                      <m:t>V</m:t>
                    </m:r>
                    <m:r>
                      <m:rPr>
                        <m:sty m:val="p"/>
                      </m:rPr>
                      <a:rPr lang="en-US" altLang="ja-JP" sz="2400" b="0" i="0" baseline="-25000" smtClean="0">
                        <a:latin typeface="Cambria Math"/>
                      </a:rPr>
                      <m:t>YY</m:t>
                    </m:r>
                    <m:r>
                      <a:rPr lang="ja-JP" altLang="en-US" sz="2400" i="1">
                        <a:latin typeface="Cambria Math"/>
                      </a:rPr>
                      <m:t>≠</m:t>
                    </m:r>
                  </m:oMath>
                </a14:m>
                <a:r>
                  <a:rPr lang="en-US" altLang="ja-JP" sz="2400" dirty="0" smtClean="0"/>
                  <a:t>0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591" y="1286821"/>
                <a:ext cx="149483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16" t="-10526" r="-5714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5423609" y="2637321"/>
                <a:ext cx="3183963" cy="917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/>
                              </a:rPr>
                              <m:t>V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baseline="-25000" smtClean="0">
                                <a:latin typeface="Cambria Math"/>
                              </a:rPr>
                              <m:t>XX</m:t>
                            </m:r>
                            <m:r>
                              <a:rPr kumimoji="1" lang="en-US" altLang="ja-JP" sz="2400" b="0" i="0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baseline="-25000" smtClean="0">
                                <a:latin typeface="Cambria Math" panose="02040503050406030204" pitchFamily="18" charset="0"/>
                              </a:rPr>
                              <m:t>YY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baseline="-25000" smtClean="0">
                            <a:latin typeface="Cambria Math" panose="02040503050406030204" pitchFamily="18" charset="0"/>
                          </a:rPr>
                          <m:t>ZZ</m:t>
                        </m:r>
                      </m:den>
                    </m:f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kumimoji="1" lang="en-US" altLang="ja-JP" sz="2400" b="0" dirty="0" smtClean="0"/>
                  <a:t>1</a:t>
                </a:r>
              </a:p>
              <a:p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09" y="2637321"/>
                <a:ext cx="3183963" cy="9177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/>
          <p:cNvCxnSpPr/>
          <p:nvPr/>
        </p:nvCxnSpPr>
        <p:spPr>
          <a:xfrm>
            <a:off x="5322538" y="3104964"/>
            <a:ext cx="3639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7019463" y="3104964"/>
            <a:ext cx="5079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タイトル 1"/>
          <p:cNvSpPr txBox="1">
            <a:spLocks/>
          </p:cNvSpPr>
          <p:nvPr/>
        </p:nvSpPr>
        <p:spPr>
          <a:xfrm>
            <a:off x="179512" y="-207404"/>
            <a:ext cx="87645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Ba site: orthorhombic 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3631487" y="4243077"/>
                <a:ext cx="4110048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800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kumimoji="1" lang="en-US" altLang="ja-JP" sz="2800" b="0" dirty="0" smtClean="0"/>
                  <a:t>1 : tetragonal</a:t>
                </a:r>
              </a:p>
              <a:p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80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altLang="ja-JP" sz="2800" dirty="0" smtClean="0"/>
                  <a:t>1 : orthorhombic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487" y="4243077"/>
                <a:ext cx="4110048" cy="861774"/>
              </a:xfrm>
              <a:prstGeom prst="rect">
                <a:avLst/>
              </a:prstGeom>
              <a:blipFill rotWithShape="1">
                <a:blip r:embed="rId6"/>
                <a:stretch>
                  <a:fillRect t="-11348" b="-25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角丸四角形 7"/>
          <p:cNvSpPr/>
          <p:nvPr/>
        </p:nvSpPr>
        <p:spPr>
          <a:xfrm>
            <a:off x="3239043" y="3953884"/>
            <a:ext cx="3780420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00" y="2024844"/>
            <a:ext cx="19272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3150255" y="5625244"/>
            <a:ext cx="545097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Crystal structure </a:t>
            </a:r>
            <a:r>
              <a:rPr lang="en-US" altLang="ja-JP" sz="2800" dirty="0" smtClean="0">
                <a:sym typeface="Wingdings" panose="05000000000000000000" pitchFamily="2" charset="2"/>
              </a:rPr>
              <a:t> Spectrum shape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6302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88" y="2699435"/>
            <a:ext cx="3841601" cy="24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-324544" y="-207404"/>
            <a:ext cx="9793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aseline="30000" dirty="0" smtClean="0"/>
              <a:t>137</a:t>
            </a:r>
            <a:r>
              <a:rPr lang="en-US" altLang="ja-JP" sz="3600" dirty="0" smtClean="0"/>
              <a:t>Ba NMR Spectrum of x=0.91: Metallic </a:t>
            </a:r>
            <a:endParaRPr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0112" y="3562461"/>
            <a:ext cx="1228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x=0.91   </a:t>
            </a:r>
          </a:p>
          <a:p>
            <a:r>
              <a:rPr lang="en-US" altLang="ja-JP" sz="2000" dirty="0" smtClean="0"/>
              <a:t>Metallic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481425" y="3854848"/>
                <a:ext cx="1165704" cy="83099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400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400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400" dirty="0" smtClean="0"/>
                  <a:t>=10.9</a:t>
                </a:r>
              </a:p>
              <a:p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</a:rPr>
                      <m:t>𝜂</m:t>
                    </m:r>
                    <m:r>
                      <a:rPr lang="en-US" altLang="ja-JP" sz="2400" dirty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kumimoji="1" lang="en-US" altLang="ja-JP" sz="2400" dirty="0" smtClean="0"/>
                  <a:t>1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25" y="3854848"/>
                <a:ext cx="116570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518" t="-5036" r="-6736" b="-1438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7884368" y="6485274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Spectrum</a:t>
            </a:r>
            <a:endParaRPr kumimoji="1" lang="ja-JP" altLang="en-US" sz="2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743275" cy="19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円/楕円 25"/>
          <p:cNvSpPr/>
          <p:nvPr/>
        </p:nvSpPr>
        <p:spPr>
          <a:xfrm>
            <a:off x="8715946" y="2311683"/>
            <a:ext cx="288000" cy="2880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4" y="935596"/>
            <a:ext cx="2044192" cy="402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331564" y="971421"/>
            <a:ext cx="1908212" cy="16282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 rot="17995907">
            <a:off x="2289865" y="2175518"/>
            <a:ext cx="445043" cy="4653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" y="1469997"/>
            <a:ext cx="282918" cy="244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37" y="495419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98" y="5106598"/>
            <a:ext cx="415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5976156" y="2780928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20K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99856" y="2886599"/>
            <a:ext cx="2208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One</a:t>
            </a:r>
            <a:r>
              <a:rPr kumimoji="1" lang="en-US" altLang="ja-JP" sz="2400" dirty="0" smtClean="0"/>
              <a:t> component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87335" y="3223906"/>
            <a:ext cx="14713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tetragonal</a:t>
            </a:r>
          </a:p>
        </p:txBody>
      </p:sp>
    </p:spTree>
    <p:extLst>
      <p:ext uri="{BB962C8B-B14F-4D97-AF65-F5344CB8AC3E}">
        <p14:creationId xmlns:p14="http://schemas.microsoft.com/office/powerpoint/2010/main" val="169213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2" y="693921"/>
            <a:ext cx="2743275" cy="19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7848364" y="2240900"/>
            <a:ext cx="288000" cy="28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-252536" y="-207404"/>
            <a:ext cx="96850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aseline="30000" dirty="0" smtClean="0"/>
              <a:t>137</a:t>
            </a:r>
            <a:r>
              <a:rPr lang="en-US" altLang="ja-JP" sz="3600" dirty="0" smtClean="0"/>
              <a:t>Ba NQR Spectrum of x=0.64: Semiconductor</a:t>
            </a:r>
            <a:endParaRPr lang="ja-JP" altLang="en-US" sz="3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17" y="4122057"/>
            <a:ext cx="3438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932039" y="3268534"/>
                <a:ext cx="349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ja-JP" altLang="en-US" sz="2800" i="0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800" i="1" baseline="-25000">
                        <a:latin typeface="Cambria Math"/>
                      </a:rPr>
                      <m:t>NQR</m:t>
                    </m:r>
                  </m:oMath>
                </a14:m>
                <a:r>
                  <a:rPr kumimoji="1" lang="en-US" altLang="ja-JP" sz="2800" dirty="0" smtClean="0"/>
                  <a:t>=12.5MHz,14MHz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39" y="3268534"/>
                <a:ext cx="349502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524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 flipV="1">
            <a:off x="1943708" y="1661286"/>
            <a:ext cx="0" cy="58354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下矢印 22"/>
          <p:cNvSpPr/>
          <p:nvPr/>
        </p:nvSpPr>
        <p:spPr>
          <a:xfrm>
            <a:off x="5796136" y="3791754"/>
            <a:ext cx="445043" cy="4653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5796136" y="4835870"/>
            <a:ext cx="445043" cy="4653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3704915" y="5441453"/>
                <a:ext cx="255578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800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800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800" dirty="0" smtClean="0"/>
                  <a:t>=10.9, 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𝜂</m:t>
                    </m:r>
                  </m:oMath>
                </a14:m>
                <a:r>
                  <a:rPr kumimoji="1" lang="en-US" altLang="ja-JP" sz="2800" dirty="0" smtClean="0"/>
                  <a:t>=0.9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15" y="5441453"/>
                <a:ext cx="2555787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588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7" y="1165521"/>
            <a:ext cx="45053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矢印コネクタ 15"/>
          <p:cNvCxnSpPr/>
          <p:nvPr/>
        </p:nvCxnSpPr>
        <p:spPr>
          <a:xfrm flipV="1">
            <a:off x="1763688" y="2197902"/>
            <a:ext cx="0" cy="58354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555776" y="1592796"/>
            <a:ext cx="0" cy="5835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018657" y="5402795"/>
                <a:ext cx="269380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800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800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800" dirty="0" smtClean="0"/>
                  <a:t>=12.5, 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𝜂</m:t>
                    </m:r>
                  </m:oMath>
                </a14:m>
                <a:r>
                  <a:rPr kumimoji="1" lang="en-US" altLang="ja-JP" sz="2800" dirty="0" smtClean="0"/>
                  <a:t>=</a:t>
                </a:r>
                <a:r>
                  <a:rPr lang="en-US" altLang="ja-JP" sz="2800" dirty="0" smtClean="0"/>
                  <a:t>0.65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57" y="5402795"/>
                <a:ext cx="2693803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3131840" y="1196752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(T=1.6K)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4982808" y="5928449"/>
                <a:ext cx="2304256" cy="5232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two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800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800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800" dirty="0" smtClean="0"/>
                  <a:t>  two </a:t>
                </a:r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𝜂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08" y="5928449"/>
                <a:ext cx="2304256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305" t="-7778" b="-2888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7884368" y="6485274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Spectrum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506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2869520" y="296652"/>
            <a:ext cx="3425647" cy="5760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54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2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000" dirty="0"/>
              <a:t>	</a:t>
            </a:r>
            <a:endParaRPr lang="en-US" altLang="ja-JP" sz="3600" u="sng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187624" y="1952836"/>
            <a:ext cx="6876764" cy="406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u="sng" dirty="0" smtClean="0"/>
              <a:t>Introduction</a:t>
            </a:r>
          </a:p>
          <a:p>
            <a:r>
              <a:rPr lang="en-US" altLang="ja-JP" sz="3600" u="sng" dirty="0" smtClean="0"/>
              <a:t>NMR,NQR</a:t>
            </a:r>
            <a:endParaRPr lang="en-US" altLang="ja-JP" sz="600" u="sng" dirty="0" smtClean="0"/>
          </a:p>
          <a:p>
            <a:r>
              <a:rPr lang="en-US" altLang="ja-JP" sz="3600" u="sng" dirty="0" smtClean="0"/>
              <a:t>Result</a:t>
            </a:r>
          </a:p>
          <a:p>
            <a:pPr marL="0" indent="0">
              <a:buNone/>
            </a:pPr>
            <a:r>
              <a:rPr lang="en-US" altLang="ja-JP" sz="3000" dirty="0" smtClean="0"/>
              <a:t>	</a:t>
            </a:r>
            <a:r>
              <a:rPr lang="en-US" altLang="ja-JP" sz="3000" baseline="30000" dirty="0" smtClean="0"/>
              <a:t>137</a:t>
            </a:r>
            <a:r>
              <a:rPr lang="en-US" altLang="ja-JP" sz="3000" dirty="0" smtClean="0"/>
              <a:t>Ba spectrum</a:t>
            </a:r>
          </a:p>
          <a:p>
            <a:pPr marL="0" indent="0">
              <a:buNone/>
            </a:pPr>
            <a:r>
              <a:rPr lang="en-US" altLang="ja-JP" sz="3000" dirty="0"/>
              <a:t>	</a:t>
            </a:r>
            <a:r>
              <a:rPr lang="en-US" altLang="ja-JP" sz="3000" baseline="30000" dirty="0" smtClean="0"/>
              <a:t>137</a:t>
            </a:r>
            <a:r>
              <a:rPr lang="en-US" altLang="ja-JP" sz="3000" dirty="0" smtClean="0"/>
              <a:t>Ba</a:t>
            </a:r>
            <a:r>
              <a:rPr lang="ja-JP" altLang="en-US" sz="3000" dirty="0" smtClean="0"/>
              <a:t>・</a:t>
            </a:r>
            <a:r>
              <a:rPr lang="en-US" altLang="ja-JP" sz="3000" baseline="30000" dirty="0" smtClean="0"/>
              <a:t>135</a:t>
            </a:r>
            <a:r>
              <a:rPr lang="en-US" altLang="ja-JP" sz="3000" dirty="0" smtClean="0"/>
              <a:t>Ba T</a:t>
            </a:r>
            <a:r>
              <a:rPr lang="en-US" altLang="ja-JP" sz="3000" baseline="-25000" dirty="0" smtClean="0"/>
              <a:t>1</a:t>
            </a:r>
          </a:p>
          <a:p>
            <a:r>
              <a:rPr lang="en-US" altLang="ja-JP" sz="3600" u="sng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03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45" y="2697926"/>
            <a:ext cx="3845545" cy="24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-508" y="-207404"/>
            <a:ext cx="91810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aseline="30000" dirty="0" smtClean="0"/>
              <a:t>137</a:t>
            </a:r>
            <a:r>
              <a:rPr lang="en-US" altLang="ja-JP" sz="3600" dirty="0" smtClean="0"/>
              <a:t>Ba NMR Spectrum of x=0.64: Semiconductor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020272" y="4798242"/>
                <a:ext cx="1165704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40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400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400" dirty="0" smtClean="0"/>
                  <a:t>=12.5</a:t>
                </a:r>
              </a:p>
              <a:p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ja-JP" sz="2400" dirty="0"/>
                  <a:t>= </a:t>
                </a:r>
                <a:r>
                  <a:rPr lang="en-US" altLang="ja-JP" sz="2400" dirty="0" smtClean="0"/>
                  <a:t>0.65</a:t>
                </a: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98242"/>
                <a:ext cx="116570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36" t="-5072" r="-6218" b="-152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984268" y="3681028"/>
                <a:ext cx="1165704" cy="83099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400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400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400" dirty="0" smtClean="0"/>
                  <a:t>=10.9</a:t>
                </a:r>
              </a:p>
              <a:p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ja-JP" sz="2400" dirty="0" smtClean="0"/>
                  <a:t>=0.9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268" y="3681028"/>
                <a:ext cx="1165704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36" t="-5072" r="-6218" b="-1521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8320731" y="3771582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40%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316416" y="495155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60%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25929" y="43397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+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818945" y="3824050"/>
                <a:ext cx="920445" cy="64633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dirty="0" smtClean="0"/>
                  <a:t>=10.9</a:t>
                </a:r>
              </a:p>
              <a:p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ja-JP" dirty="0" smtClean="0"/>
                  <a:t>=0.9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45" y="3824050"/>
                <a:ext cx="920445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3704" r="-3922" b="-1296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463635" y="2915500"/>
                <a:ext cx="920445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dirty="0" smtClean="0"/>
                  <a:t>=12.5</a:t>
                </a:r>
              </a:p>
              <a:p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ja-JP" dirty="0"/>
                  <a:t>= </a:t>
                </a:r>
                <a:r>
                  <a:rPr lang="en-US" altLang="ja-JP" dirty="0" smtClean="0"/>
                  <a:t>0.65</a:t>
                </a: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35" y="2915500"/>
                <a:ext cx="920445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3704" r="-4575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曲線コネクタ 9"/>
          <p:cNvCxnSpPr/>
          <p:nvPr/>
        </p:nvCxnSpPr>
        <p:spPr>
          <a:xfrm>
            <a:off x="4367079" y="3319266"/>
            <a:ext cx="451510" cy="352163"/>
          </a:xfrm>
          <a:prstGeom prst="curvedConnector3">
            <a:avLst>
              <a:gd name="adj1" fmla="val 98884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線コネクタ 23"/>
          <p:cNvCxnSpPr/>
          <p:nvPr/>
        </p:nvCxnSpPr>
        <p:spPr>
          <a:xfrm rot="10800000" flipV="1">
            <a:off x="5174827" y="4181039"/>
            <a:ext cx="644119" cy="289341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884368" y="6485274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Spectrum</a:t>
            </a:r>
            <a:endParaRPr kumimoji="1" lang="ja-JP" alt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0" y="1034964"/>
            <a:ext cx="2319274" cy="40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" y="1562832"/>
            <a:ext cx="301116" cy="26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37" y="495419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2" y="693921"/>
            <a:ext cx="2743275" cy="19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円/楕円 28"/>
          <p:cNvSpPr/>
          <p:nvPr/>
        </p:nvSpPr>
        <p:spPr>
          <a:xfrm>
            <a:off x="7848364" y="2240900"/>
            <a:ext cx="288000" cy="28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22326" y="1071228"/>
            <a:ext cx="1908212" cy="1745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 rot="17995907">
            <a:off x="2380627" y="2275326"/>
            <a:ext cx="445043" cy="4653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40152" y="2780928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20K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99856" y="2886599"/>
            <a:ext cx="232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Two components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21533" y="4644933"/>
            <a:ext cx="14713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tetragonal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13758" y="2355266"/>
            <a:ext cx="1919115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orthorhombic</a:t>
            </a:r>
            <a:endParaRPr kumimoji="1" lang="en-US" altLang="ja-JP" sz="2400" dirty="0" smtClean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5119464"/>
            <a:ext cx="415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3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8" y="908720"/>
            <a:ext cx="19907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28" y="2720779"/>
            <a:ext cx="3871442" cy="24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899856" y="2886599"/>
            <a:ext cx="232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Two components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123802" y="4542084"/>
                <a:ext cx="1165704" cy="83099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40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400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400" dirty="0" smtClean="0"/>
                  <a:t>=14.3</a:t>
                </a:r>
              </a:p>
              <a:p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ja-JP" sz="2400" dirty="0"/>
                  <a:t>= </a:t>
                </a:r>
                <a:r>
                  <a:rPr lang="en-US" altLang="ja-JP" sz="2400" dirty="0" smtClean="0"/>
                  <a:t>0.4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02" y="4542084"/>
                <a:ext cx="1165704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36" t="-5072" r="-6218" b="-1521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123802" y="3424870"/>
                <a:ext cx="1165704" cy="83099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400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400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sz="2400" dirty="0" smtClean="0"/>
                  <a:t>=11.5</a:t>
                </a:r>
              </a:p>
              <a:p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ja-JP" sz="2400" dirty="0" smtClean="0"/>
                  <a:t>=0.8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02" y="3424870"/>
                <a:ext cx="116570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036" t="-5072" r="-6218" b="-1521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8424261" y="351542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sz="2400" dirty="0" smtClean="0"/>
              <a:t>0%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19946" y="4695392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7</a:t>
            </a:r>
            <a:r>
              <a:rPr kumimoji="1" lang="en-US" altLang="ja-JP" sz="2400" dirty="0" smtClean="0"/>
              <a:t>0%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29459" y="40835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+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864367" y="3963346"/>
                <a:ext cx="920445" cy="64633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mtClean="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dirty="0" smtClean="0"/>
                  <a:t>=11.5</a:t>
                </a:r>
              </a:p>
              <a:p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ja-JP" dirty="0" smtClean="0"/>
                  <a:t>=0.8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367" y="3963346"/>
                <a:ext cx="920445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3704" r="-4575" b="-1296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曲線コネクタ 15"/>
          <p:cNvCxnSpPr/>
          <p:nvPr/>
        </p:nvCxnSpPr>
        <p:spPr>
          <a:xfrm>
            <a:off x="3884147" y="3184421"/>
            <a:ext cx="451510" cy="352163"/>
          </a:xfrm>
          <a:prstGeom prst="curvedConnector3">
            <a:avLst>
              <a:gd name="adj1" fmla="val 98884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987444" y="2890253"/>
                <a:ext cx="920445" cy="646331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baseline="-25000">
                        <a:latin typeface="Cambria Math"/>
                      </a:rPr>
                      <m:t>Q</m:t>
                    </m:r>
                  </m:oMath>
                </a14:m>
                <a:r>
                  <a:rPr kumimoji="1" lang="en-US" altLang="ja-JP" dirty="0" smtClean="0"/>
                  <a:t>=14.3</a:t>
                </a:r>
              </a:p>
              <a:p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ja-JP" dirty="0"/>
                  <a:t>= </a:t>
                </a:r>
                <a:r>
                  <a:rPr lang="en-US" altLang="ja-JP" dirty="0" smtClean="0"/>
                  <a:t>0.4</a:t>
                </a: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444" y="2890253"/>
                <a:ext cx="920445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3704" r="-4575" b="-12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曲線コネクタ 17"/>
          <p:cNvCxnSpPr/>
          <p:nvPr/>
        </p:nvCxnSpPr>
        <p:spPr>
          <a:xfrm rot="10800000" flipV="1">
            <a:off x="5220248" y="4286512"/>
            <a:ext cx="644119" cy="289341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タイトル 1"/>
          <p:cNvSpPr txBox="1">
            <a:spLocks/>
          </p:cNvSpPr>
          <p:nvPr/>
        </p:nvSpPr>
        <p:spPr>
          <a:xfrm>
            <a:off x="-144524" y="-234280"/>
            <a:ext cx="93250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aseline="30000" dirty="0" smtClean="0"/>
              <a:t>137</a:t>
            </a:r>
            <a:r>
              <a:rPr lang="en-US" altLang="ja-JP" sz="3600" dirty="0" smtClean="0"/>
              <a:t>Ba NMR Spectrum of x=0.75: Superconductor</a:t>
            </a:r>
            <a:endParaRPr lang="ja-JP" altLang="en-US" sz="3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84368" y="6485274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Spectrum</a:t>
            </a:r>
            <a:endParaRPr kumimoji="1" lang="ja-JP" altLang="en-US" sz="2000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21" y="5155468"/>
            <a:ext cx="415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" y="1562832"/>
            <a:ext cx="301116" cy="26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37" y="495419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2" y="693921"/>
            <a:ext cx="2743275" cy="19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円/楕円 27"/>
          <p:cNvSpPr/>
          <p:nvPr/>
        </p:nvSpPr>
        <p:spPr>
          <a:xfrm>
            <a:off x="8172400" y="2240900"/>
            <a:ext cx="288000" cy="2880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22326" y="944723"/>
            <a:ext cx="1908212" cy="177605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 rot="17995907">
            <a:off x="2380627" y="2148821"/>
            <a:ext cx="445043" cy="46533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15543" y="2944618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20K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21533" y="4644933"/>
            <a:ext cx="14713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tetragonal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13758" y="2355266"/>
            <a:ext cx="191911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orthorhombic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0532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3923928" y="4437112"/>
            <a:ext cx="5294760" cy="1228501"/>
          </a:xfrm>
          <a:prstGeom prst="roundRect">
            <a:avLst>
              <a:gd name="adj" fmla="val 26640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3910255" y="2884575"/>
            <a:ext cx="5294760" cy="1228501"/>
          </a:xfrm>
          <a:prstGeom prst="roundRect">
            <a:avLst>
              <a:gd name="adj" fmla="val 26640"/>
            </a:avLst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5" y="1008637"/>
            <a:ext cx="3853015" cy="515666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39552" y="1115616"/>
            <a:ext cx="2772308" cy="15212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46510" y="1268760"/>
            <a:ext cx="180000" cy="180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247964" y="1592796"/>
            <a:ext cx="18000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572000" y="1115616"/>
                <a:ext cx="11707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00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000" baseline="-25000">
                        <a:latin typeface="Cambria Math"/>
                      </a:rPr>
                      <m:t>Q</m:t>
                    </m:r>
                  </m:oMath>
                </a14:m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</a:rPr>
                      <m:t>𝜂</m:t>
                    </m:r>
                    <m:r>
                      <a:rPr lang="ja-JP" altLang="en-US" sz="2000" i="1" dirty="0" smtClean="0">
                        <a:latin typeface="Cambria Math"/>
                      </a:rPr>
                      <m:t>≅</m:t>
                    </m:r>
                  </m:oMath>
                </a14:m>
                <a:r>
                  <a:rPr lang="en-US" altLang="ja-JP" sz="2000" dirty="0" smtClean="0"/>
                  <a:t>1)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15616"/>
                <a:ext cx="117070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4167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4553423" y="1444714"/>
                <a:ext cx="11707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200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2000" baseline="-25000">
                        <a:latin typeface="Cambria Math"/>
                      </a:rPr>
                      <m:t>Q</m:t>
                    </m:r>
                  </m:oMath>
                </a14:m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(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</a:rPr>
                      <m:t>𝜂</m:t>
                    </m:r>
                    <m:r>
                      <a:rPr lang="ja-JP" altLang="en-US" sz="2000" i="1" dirty="0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altLang="ja-JP" sz="2000" dirty="0" smtClean="0"/>
                  <a:t>1)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23" y="1444714"/>
                <a:ext cx="117070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4167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6012180" y="126878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6281615" y="1124744"/>
                <a:ext cx="14761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/>
                  <a:t>Part of 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</a:rPr>
                      <m:t>𝜂</m:t>
                    </m:r>
                    <m:r>
                      <a:rPr lang="ja-JP" altLang="en-US" sz="2000" i="1" dirty="0" smtClean="0">
                        <a:latin typeface="Cambria Math"/>
                      </a:rPr>
                      <m:t>≅</m:t>
                    </m:r>
                  </m:oMath>
                </a14:m>
                <a:r>
                  <a:rPr lang="en-US" altLang="ja-JP" sz="2000" dirty="0" smtClean="0"/>
                  <a:t>1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15" y="1124744"/>
                <a:ext cx="147617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4115" t="-7692" r="-3292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角丸四角形 20"/>
          <p:cNvSpPr/>
          <p:nvPr/>
        </p:nvSpPr>
        <p:spPr>
          <a:xfrm>
            <a:off x="3995936" y="1880828"/>
            <a:ext cx="4757943" cy="684947"/>
          </a:xfrm>
          <a:prstGeom prst="roundRect">
            <a:avLst>
              <a:gd name="adj" fmla="val 2664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44208" y="1992033"/>
            <a:ext cx="230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Tetragonal phase</a:t>
            </a:r>
            <a:endParaRPr kumimoji="1" lang="ja-JP" altLang="en-US" sz="2400" dirty="0"/>
          </a:p>
        </p:txBody>
      </p:sp>
      <p:sp>
        <p:nvSpPr>
          <p:cNvPr id="23" name="左右矢印 22"/>
          <p:cNvSpPr/>
          <p:nvPr/>
        </p:nvSpPr>
        <p:spPr>
          <a:xfrm>
            <a:off x="5832140" y="2132880"/>
            <a:ext cx="612000" cy="216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86521" y="2024844"/>
            <a:ext cx="2177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x=0.91 Metallic</a:t>
            </a:r>
            <a:endParaRPr kumimoji="1" lang="ja-JP" altLang="en-US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546951" y="2669722"/>
            <a:ext cx="1936817" cy="15848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70101" y="4751939"/>
            <a:ext cx="1908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x=0.64   </a:t>
            </a:r>
          </a:p>
          <a:p>
            <a:r>
              <a:rPr kumimoji="1" lang="en-US" altLang="ja-JP" sz="2000" dirty="0" smtClean="0"/>
              <a:t>Semiconductor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64981" y="3174758"/>
            <a:ext cx="20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x=0.75   </a:t>
            </a:r>
          </a:p>
          <a:p>
            <a:r>
              <a:rPr lang="en-US" altLang="ja-JP" sz="2000" dirty="0" smtClean="0"/>
              <a:t>Superconductor</a:t>
            </a:r>
            <a:endParaRPr kumimoji="1" lang="ja-JP" altLang="en-US" sz="2000" dirty="0"/>
          </a:p>
        </p:txBody>
      </p:sp>
      <p:sp>
        <p:nvSpPr>
          <p:cNvPr id="27" name="左右矢印 26"/>
          <p:cNvSpPr/>
          <p:nvPr/>
        </p:nvSpPr>
        <p:spPr>
          <a:xfrm>
            <a:off x="5796204" y="3424635"/>
            <a:ext cx="612000" cy="216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90953" y="2884575"/>
            <a:ext cx="3244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Tetragonal phase</a:t>
            </a:r>
          </a:p>
          <a:p>
            <a:pPr algn="ctr"/>
            <a:r>
              <a:rPr kumimoji="1" lang="en-US" altLang="ja-JP" sz="2400" dirty="0" smtClean="0"/>
              <a:t>+</a:t>
            </a:r>
          </a:p>
          <a:p>
            <a:pPr algn="ctr"/>
            <a:r>
              <a:rPr lang="en-US" altLang="ja-JP" sz="2400" dirty="0" smtClean="0"/>
              <a:t>Orthorhombic distortion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タイトル 1"/>
              <p:cNvSpPr txBox="1">
                <a:spLocks/>
              </p:cNvSpPr>
              <p:nvPr/>
            </p:nvSpPr>
            <p:spPr>
              <a:xfrm>
                <a:off x="179512" y="-207404"/>
                <a:ext cx="8764583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sz="3600" dirty="0" smtClean="0">
                    <a:sym typeface="Wingdings" panose="05000000000000000000" pitchFamily="2" charset="2"/>
                  </a:rPr>
                  <a:t>Temperature vs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en-US" sz="3600">
                        <a:latin typeface="Cambria Math"/>
                      </a:rPr>
                      <m:t>ν</m:t>
                    </m:r>
                    <m:r>
                      <m:rPr>
                        <m:sty m:val="p"/>
                      </m:rPr>
                      <a:rPr lang="en-US" altLang="ja-JP" sz="3600" baseline="-25000">
                        <a:latin typeface="Cambria Math"/>
                      </a:rPr>
                      <m:t>Q</m:t>
                    </m:r>
                  </m:oMath>
                </a14:m>
                <a:r>
                  <a:rPr lang="en-US" altLang="ja-JP" sz="3600" dirty="0" smtClean="0"/>
                  <a:t>  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31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-207404"/>
                <a:ext cx="8764583" cy="1143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左右矢印 32"/>
          <p:cNvSpPr/>
          <p:nvPr/>
        </p:nvSpPr>
        <p:spPr>
          <a:xfrm>
            <a:off x="5809877" y="4977172"/>
            <a:ext cx="612000" cy="216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04626" y="4437112"/>
            <a:ext cx="3244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Tetragonal phase</a:t>
            </a:r>
          </a:p>
          <a:p>
            <a:pPr algn="ctr"/>
            <a:r>
              <a:rPr kumimoji="1" lang="en-US" altLang="ja-JP" sz="2400" dirty="0" smtClean="0"/>
              <a:t>+</a:t>
            </a:r>
          </a:p>
          <a:p>
            <a:pPr algn="ctr"/>
            <a:r>
              <a:rPr lang="en-US" altLang="ja-JP" sz="2400" dirty="0" smtClean="0"/>
              <a:t>Orthorhombic distortion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84368" y="6485274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Spectrum</a:t>
            </a:r>
            <a:endParaRPr kumimoji="1" lang="ja-JP" altLang="en-US" sz="2000" dirty="0"/>
          </a:p>
        </p:txBody>
      </p:sp>
      <p:sp>
        <p:nvSpPr>
          <p:cNvPr id="36" name="正方形/長方形 35"/>
          <p:cNvSpPr/>
          <p:nvPr/>
        </p:nvSpPr>
        <p:spPr>
          <a:xfrm>
            <a:off x="539552" y="4257092"/>
            <a:ext cx="1936817" cy="15848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42886" y="4037002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T&lt;350K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632340" y="5585174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T&lt;350K</a:t>
            </a:r>
            <a:endParaRPr kumimoji="1" lang="ja-JP" altLang="en-US" sz="2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38427" y="2524834"/>
            <a:ext cx="23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Whole temperature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9654" y="2087560"/>
            <a:ext cx="6535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Tetra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81204" y="3774512"/>
            <a:ext cx="6535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Tetra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482794" y="1294765"/>
            <a:ext cx="2216998" cy="1306143"/>
          </a:xfrm>
          <a:prstGeom prst="line">
            <a:avLst/>
          </a:prstGeom>
          <a:ln w="127000">
            <a:solidFill>
              <a:schemeClr val="tx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774751" y="3130969"/>
            <a:ext cx="2216998" cy="1106088"/>
          </a:xfrm>
          <a:prstGeom prst="line">
            <a:avLst/>
          </a:prstGeom>
          <a:ln w="127000">
            <a:solidFill>
              <a:schemeClr val="tx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714667" y="4833156"/>
            <a:ext cx="2216998" cy="1008112"/>
          </a:xfrm>
          <a:prstGeom prst="line">
            <a:avLst/>
          </a:prstGeom>
          <a:ln w="127000">
            <a:solidFill>
              <a:schemeClr val="tx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092142" y="5404334"/>
            <a:ext cx="6535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Tetra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/>
        </p:nvCxnSpPr>
        <p:spPr>
          <a:xfrm>
            <a:off x="774751" y="2600908"/>
            <a:ext cx="1565001" cy="823727"/>
          </a:xfrm>
          <a:prstGeom prst="line">
            <a:avLst/>
          </a:prstGeom>
          <a:ln w="127000">
            <a:solidFill>
              <a:srgbClr val="FFFF00">
                <a:alpha val="5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727684" y="2708920"/>
            <a:ext cx="737702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Ortho</a:t>
            </a:r>
            <a:endParaRPr kumimoji="1" lang="ja-JP" altLang="en-US" dirty="0"/>
          </a:p>
        </p:txBody>
      </p:sp>
      <p:cxnSp>
        <p:nvCxnSpPr>
          <p:cNvPr id="44" name="直線コネクタ 43"/>
          <p:cNvCxnSpPr/>
          <p:nvPr/>
        </p:nvCxnSpPr>
        <p:spPr>
          <a:xfrm>
            <a:off x="927151" y="4234769"/>
            <a:ext cx="1565001" cy="823727"/>
          </a:xfrm>
          <a:prstGeom prst="line">
            <a:avLst/>
          </a:prstGeom>
          <a:ln w="127000">
            <a:solidFill>
              <a:srgbClr val="FFFF00">
                <a:alpha val="5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691680" y="4342781"/>
            <a:ext cx="737702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Ortho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56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21" grpId="0" animBg="1"/>
      <p:bldP spid="22" grpId="0"/>
      <p:bldP spid="23" grpId="0" animBg="1"/>
      <p:bldP spid="20" grpId="0"/>
      <p:bldP spid="24" grpId="0" animBg="1"/>
      <p:bldP spid="25" grpId="0"/>
      <p:bldP spid="26" grpId="0"/>
      <p:bldP spid="27" grpId="0" animBg="1"/>
      <p:bldP spid="28" grpId="0"/>
      <p:bldP spid="33" grpId="0" animBg="1"/>
      <p:bldP spid="34" grpId="0"/>
      <p:bldP spid="36" grpId="0" animBg="1"/>
      <p:bldP spid="2" grpId="0"/>
      <p:bldP spid="30" grpId="0"/>
      <p:bldP spid="37" grpId="0"/>
      <p:bldP spid="3" grpId="0" animBg="1"/>
      <p:bldP spid="38" grpId="0" animBg="1"/>
      <p:bldP spid="41" grpId="0" animBg="1"/>
      <p:bldP spid="43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888274" y="2742084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472963" y="2924944"/>
            <a:ext cx="1071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i="0" dirty="0"/>
              <a:t>m=+1/2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472963" y="1340768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i="0" dirty="0"/>
              <a:t>m=-1/2</a:t>
            </a:r>
          </a:p>
        </p:txBody>
      </p:sp>
      <p:sp>
        <p:nvSpPr>
          <p:cNvPr id="11" name="稲妻 10"/>
          <p:cNvSpPr/>
          <p:nvPr/>
        </p:nvSpPr>
        <p:spPr>
          <a:xfrm rot="3588448">
            <a:off x="2858988" y="922147"/>
            <a:ext cx="390882" cy="178450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V="1">
            <a:off x="1554644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1707044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V="1">
            <a:off x="1854682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1994382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V="1">
            <a:off x="2138844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 flipV="1">
            <a:off x="2283307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8" name="Line 82"/>
          <p:cNvSpPr>
            <a:spLocks noChangeShapeType="1"/>
          </p:cNvSpPr>
          <p:nvPr/>
        </p:nvSpPr>
        <p:spPr bwMode="auto">
          <a:xfrm>
            <a:off x="1190266" y="2745348"/>
            <a:ext cx="16557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9" name="Oval 83"/>
          <p:cNvSpPr>
            <a:spLocks noChangeArrowheads="1"/>
          </p:cNvSpPr>
          <p:nvPr/>
        </p:nvSpPr>
        <p:spPr bwMode="auto">
          <a:xfrm>
            <a:off x="1627669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0" name="Oval 84"/>
          <p:cNvSpPr>
            <a:spLocks noChangeArrowheads="1"/>
          </p:cNvSpPr>
          <p:nvPr/>
        </p:nvSpPr>
        <p:spPr bwMode="auto">
          <a:xfrm>
            <a:off x="2059469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1" name="Oval 85"/>
          <p:cNvSpPr>
            <a:spLocks noChangeArrowheads="1"/>
          </p:cNvSpPr>
          <p:nvPr/>
        </p:nvSpPr>
        <p:spPr bwMode="auto">
          <a:xfrm>
            <a:off x="2207285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2" name="Oval 86"/>
          <p:cNvSpPr>
            <a:spLocks noChangeArrowheads="1"/>
          </p:cNvSpPr>
          <p:nvPr/>
        </p:nvSpPr>
        <p:spPr bwMode="auto">
          <a:xfrm>
            <a:off x="1475269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3" name="Oval 87"/>
          <p:cNvSpPr>
            <a:spLocks noChangeArrowheads="1"/>
          </p:cNvSpPr>
          <p:nvPr/>
        </p:nvSpPr>
        <p:spPr bwMode="auto">
          <a:xfrm>
            <a:off x="1772132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4" name="Oval 88"/>
          <p:cNvSpPr>
            <a:spLocks noChangeArrowheads="1"/>
          </p:cNvSpPr>
          <p:nvPr/>
        </p:nvSpPr>
        <p:spPr bwMode="auto">
          <a:xfrm>
            <a:off x="1916594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V="1">
            <a:off x="2426182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26" name="Oval 85"/>
          <p:cNvSpPr>
            <a:spLocks noChangeArrowheads="1"/>
          </p:cNvSpPr>
          <p:nvPr/>
        </p:nvSpPr>
        <p:spPr bwMode="auto">
          <a:xfrm>
            <a:off x="2346807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 flipV="1">
            <a:off x="1405419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28" name="Oval 85"/>
          <p:cNvSpPr>
            <a:spLocks noChangeArrowheads="1"/>
          </p:cNvSpPr>
          <p:nvPr/>
        </p:nvSpPr>
        <p:spPr bwMode="auto">
          <a:xfrm>
            <a:off x="1325608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 flipV="1">
            <a:off x="2570644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0" name="Oval 85"/>
          <p:cNvSpPr>
            <a:spLocks noChangeArrowheads="1"/>
          </p:cNvSpPr>
          <p:nvPr/>
        </p:nvSpPr>
        <p:spPr bwMode="auto">
          <a:xfrm>
            <a:off x="2491269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 flipV="1">
            <a:off x="1260957" y="247706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2" name="Oval 85"/>
          <p:cNvSpPr>
            <a:spLocks noChangeArrowheads="1"/>
          </p:cNvSpPr>
          <p:nvPr/>
        </p:nvSpPr>
        <p:spPr bwMode="auto">
          <a:xfrm>
            <a:off x="1181582" y="26723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3" name="Line 82"/>
          <p:cNvSpPr>
            <a:spLocks noChangeShapeType="1"/>
          </p:cNvSpPr>
          <p:nvPr/>
        </p:nvSpPr>
        <p:spPr bwMode="auto">
          <a:xfrm>
            <a:off x="1149925" y="1687361"/>
            <a:ext cx="1683078" cy="1344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rot="10800000" flipV="1">
            <a:off x="1375350" y="1517498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rot="10800000" flipV="1">
            <a:off x="1238825" y="1517498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36" name="Oval 91"/>
          <p:cNvSpPr>
            <a:spLocks noChangeArrowheads="1"/>
          </p:cNvSpPr>
          <p:nvPr/>
        </p:nvSpPr>
        <p:spPr bwMode="auto">
          <a:xfrm>
            <a:off x="1292800" y="16032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7" name="Oval 92"/>
          <p:cNvSpPr>
            <a:spLocks noChangeArrowheads="1"/>
          </p:cNvSpPr>
          <p:nvPr/>
        </p:nvSpPr>
        <p:spPr bwMode="auto">
          <a:xfrm>
            <a:off x="1149925" y="1603223"/>
            <a:ext cx="152400" cy="1524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172F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ja-JP" altLang="ja-JP" sz="1600" i="0"/>
          </a:p>
        </p:txBody>
      </p:sp>
      <p:sp>
        <p:nvSpPr>
          <p:cNvPr id="38" name="上矢印 37"/>
          <p:cNvSpPr/>
          <p:nvPr/>
        </p:nvSpPr>
        <p:spPr>
          <a:xfrm>
            <a:off x="600755" y="2060848"/>
            <a:ext cx="432048" cy="5760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baseline="-25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0755" y="2209637"/>
            <a:ext cx="43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H</a:t>
            </a:r>
            <a:r>
              <a:rPr kumimoji="1" lang="en-US" altLang="ja-JP" sz="1600" b="1" baseline="-25000" dirty="0" smtClean="0"/>
              <a:t>0</a:t>
            </a:r>
            <a:endParaRPr kumimoji="1" lang="ja-JP" altLang="en-US" sz="1600" b="1" baseline="-25000" dirty="0"/>
          </a:p>
        </p:txBody>
      </p:sp>
      <p:sp>
        <p:nvSpPr>
          <p:cNvPr id="40" name="Arc 15" descr="右上がり対角線"/>
          <p:cNvSpPr>
            <a:spLocks/>
          </p:cNvSpPr>
          <p:nvPr/>
        </p:nvSpPr>
        <p:spPr bwMode="auto">
          <a:xfrm rot="10800000" flipV="1">
            <a:off x="2107555" y="4869982"/>
            <a:ext cx="6167438" cy="1312862"/>
          </a:xfrm>
          <a:custGeom>
            <a:avLst/>
            <a:gdLst>
              <a:gd name="T0" fmla="*/ 2147483647 w 20638"/>
              <a:gd name="T1" fmla="*/ 0 h 21513"/>
              <a:gd name="T2" fmla="*/ 2147483647 w 20638"/>
              <a:gd name="T3" fmla="*/ 2147483647 h 21513"/>
              <a:gd name="T4" fmla="*/ 0 w 20638"/>
              <a:gd name="T5" fmla="*/ 2147483647 h 21513"/>
              <a:gd name="T6" fmla="*/ 0 60000 65536"/>
              <a:gd name="T7" fmla="*/ 0 60000 65536"/>
              <a:gd name="T8" fmla="*/ 0 60000 65536"/>
              <a:gd name="T9" fmla="*/ 0 w 20638"/>
              <a:gd name="T10" fmla="*/ 0 h 21513"/>
              <a:gd name="T11" fmla="*/ 20638 w 20638"/>
              <a:gd name="T12" fmla="*/ 21513 h 2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38" h="21513" fill="none" extrusionOk="0">
                <a:moveTo>
                  <a:pt x="1941" y="0"/>
                </a:moveTo>
                <a:cubicBezTo>
                  <a:pt x="10667" y="788"/>
                  <a:pt x="18052" y="6768"/>
                  <a:pt x="20638" y="15138"/>
                </a:cubicBezTo>
              </a:path>
              <a:path w="20638" h="21513" stroke="0" extrusionOk="0">
                <a:moveTo>
                  <a:pt x="1941" y="0"/>
                </a:moveTo>
                <a:cubicBezTo>
                  <a:pt x="10667" y="788"/>
                  <a:pt x="18052" y="6768"/>
                  <a:pt x="20638" y="15138"/>
                </a:cubicBezTo>
                <a:lnTo>
                  <a:pt x="0" y="21513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254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sz="1600" i="0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2259682" y="5795814"/>
            <a:ext cx="6192837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sz="1600" i="0"/>
          </a:p>
        </p:txBody>
      </p:sp>
      <p:sp>
        <p:nvSpPr>
          <p:cNvPr id="42" name="Rectangle 17" descr="右上がり対角線"/>
          <p:cNvSpPr>
            <a:spLocks noChangeArrowheads="1"/>
          </p:cNvSpPr>
          <p:nvPr/>
        </p:nvSpPr>
        <p:spPr bwMode="auto">
          <a:xfrm>
            <a:off x="891530" y="4859710"/>
            <a:ext cx="1223963" cy="935037"/>
          </a:xfrm>
          <a:prstGeom prst="rect">
            <a:avLst/>
          </a:prstGeom>
          <a:solidFill>
            <a:srgbClr val="00B0F0">
              <a:alpha val="70000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sz="1600" i="0"/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8092330" y="5867822"/>
            <a:ext cx="649288" cy="3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i="0" dirty="0">
                <a:latin typeface="+mn-ea"/>
              </a:rPr>
              <a:t>time</a:t>
            </a:r>
          </a:p>
        </p:txBody>
      </p:sp>
      <p:sp>
        <p:nvSpPr>
          <p:cNvPr id="44" name="Line 67"/>
          <p:cNvSpPr>
            <a:spLocks noChangeShapeType="1"/>
          </p:cNvSpPr>
          <p:nvPr/>
        </p:nvSpPr>
        <p:spPr bwMode="auto">
          <a:xfrm flipH="1">
            <a:off x="2107555" y="5974135"/>
            <a:ext cx="2447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3115618" y="5832847"/>
            <a:ext cx="215900" cy="3065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dirty="0">
                <a:latin typeface="Times New Roman" pitchFamily="18" charset="0"/>
              </a:rPr>
              <a:t>t</a:t>
            </a:r>
          </a:p>
        </p:txBody>
      </p:sp>
      <p:sp>
        <p:nvSpPr>
          <p:cNvPr id="46" name="Line 137"/>
          <p:cNvSpPr>
            <a:spLocks noChangeShapeType="1"/>
          </p:cNvSpPr>
          <p:nvPr/>
        </p:nvSpPr>
        <p:spPr bwMode="auto">
          <a:xfrm flipV="1">
            <a:off x="891530" y="4389810"/>
            <a:ext cx="0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47" name="Text Box 138"/>
          <p:cNvSpPr txBox="1">
            <a:spLocks noChangeArrowheads="1"/>
          </p:cNvSpPr>
          <p:nvPr/>
        </p:nvSpPr>
        <p:spPr bwMode="auto">
          <a:xfrm>
            <a:off x="683568" y="4077072"/>
            <a:ext cx="863600" cy="3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>
                <a:latin typeface="Times New Roman" pitchFamily="18" charset="0"/>
              </a:rPr>
              <a:t>M</a:t>
            </a:r>
          </a:p>
        </p:txBody>
      </p:sp>
      <p:sp>
        <p:nvSpPr>
          <p:cNvPr id="48" name="Line 139"/>
          <p:cNvSpPr>
            <a:spLocks noChangeShapeType="1"/>
          </p:cNvSpPr>
          <p:nvPr/>
        </p:nvSpPr>
        <p:spPr bwMode="auto">
          <a:xfrm>
            <a:off x="891530" y="4856535"/>
            <a:ext cx="1223963" cy="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49" name="Line 140"/>
          <p:cNvSpPr>
            <a:spLocks noChangeShapeType="1"/>
          </p:cNvSpPr>
          <p:nvPr/>
        </p:nvSpPr>
        <p:spPr bwMode="auto">
          <a:xfrm>
            <a:off x="891530" y="5805860"/>
            <a:ext cx="7200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50" name="Line 141"/>
          <p:cNvSpPr>
            <a:spLocks noChangeShapeType="1"/>
          </p:cNvSpPr>
          <p:nvPr/>
        </p:nvSpPr>
        <p:spPr bwMode="auto">
          <a:xfrm>
            <a:off x="2115493" y="4856535"/>
            <a:ext cx="597693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51" name="Line 143"/>
          <p:cNvSpPr>
            <a:spLocks noChangeShapeType="1"/>
          </p:cNvSpPr>
          <p:nvPr/>
        </p:nvSpPr>
        <p:spPr bwMode="auto">
          <a:xfrm>
            <a:off x="2115493" y="4843835"/>
            <a:ext cx="0" cy="96520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52" name="AutoShape 145"/>
          <p:cNvSpPr>
            <a:spLocks noChangeArrowheads="1"/>
          </p:cNvSpPr>
          <p:nvPr/>
        </p:nvSpPr>
        <p:spPr bwMode="auto">
          <a:xfrm>
            <a:off x="5787901" y="5000551"/>
            <a:ext cx="3024188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88900" dir="252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endParaRPr lang="ja-JP" altLang="ja-JP" sz="1600" i="0"/>
          </a:p>
        </p:txBody>
      </p:sp>
      <p:sp>
        <p:nvSpPr>
          <p:cNvPr id="53" name="Text Box 156"/>
          <p:cNvSpPr txBox="1">
            <a:spLocks noChangeArrowheads="1"/>
          </p:cNvSpPr>
          <p:nvPr/>
        </p:nvSpPr>
        <p:spPr bwMode="auto">
          <a:xfrm>
            <a:off x="5859909" y="5144567"/>
            <a:ext cx="284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/>
              <a:t>M</a:t>
            </a:r>
            <a:r>
              <a:rPr lang="en-US" altLang="ja-JP" sz="1600" b="1" i="0" dirty="0"/>
              <a:t>(</a:t>
            </a:r>
            <a:r>
              <a:rPr lang="en-US" altLang="ja-JP" sz="1600" b="1" dirty="0"/>
              <a:t>t</a:t>
            </a:r>
            <a:r>
              <a:rPr lang="en-US" altLang="ja-JP" sz="1600" b="1" i="0" dirty="0"/>
              <a:t>) = </a:t>
            </a:r>
            <a:r>
              <a:rPr lang="en-US" altLang="ja-JP" sz="1600" b="1" dirty="0"/>
              <a:t>M</a:t>
            </a:r>
            <a:r>
              <a:rPr lang="en-US" altLang="ja-JP" sz="1600" b="1" i="0" dirty="0"/>
              <a:t>(∞)[1- exp</a:t>
            </a:r>
            <a:r>
              <a:rPr lang="en-US" altLang="ja-JP" sz="1600" b="1" i="0" dirty="0" smtClean="0"/>
              <a:t>(-</a:t>
            </a:r>
            <a:r>
              <a:rPr lang="en-US" altLang="ja-JP" sz="1600" b="1" dirty="0" smtClean="0"/>
              <a:t>t/</a:t>
            </a:r>
            <a:r>
              <a:rPr lang="en-US" altLang="ja-JP" sz="1600" b="1" i="1" dirty="0" smtClean="0"/>
              <a:t>T</a:t>
            </a:r>
            <a:r>
              <a:rPr lang="en-US" altLang="ja-JP" sz="1600" b="1" i="0" baseline="-25000" dirty="0" smtClean="0"/>
              <a:t>1</a:t>
            </a:r>
            <a:r>
              <a:rPr lang="en-US" altLang="ja-JP" sz="1600" b="1" i="0" dirty="0"/>
              <a:t>)]</a:t>
            </a:r>
          </a:p>
        </p:txBody>
      </p:sp>
      <p:grpSp>
        <p:nvGrpSpPr>
          <p:cNvPr id="54" name="Group 106"/>
          <p:cNvGrpSpPr>
            <a:grpSpLocks/>
          </p:cNvGrpSpPr>
          <p:nvPr/>
        </p:nvGrpSpPr>
        <p:grpSpPr bwMode="auto">
          <a:xfrm>
            <a:off x="3779912" y="1556792"/>
            <a:ext cx="1655763" cy="1393825"/>
            <a:chOff x="2200" y="1434"/>
            <a:chExt cx="1043" cy="878"/>
          </a:xfrm>
        </p:grpSpPr>
        <p:sp>
          <p:nvSpPr>
            <p:cNvPr id="55" name="Line 82"/>
            <p:cNvSpPr>
              <a:spLocks noChangeShapeType="1"/>
            </p:cNvSpPr>
            <p:nvPr/>
          </p:nvSpPr>
          <p:spPr bwMode="auto">
            <a:xfrm>
              <a:off x="2200" y="2196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2200" y="1541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7" name="Line 110"/>
            <p:cNvSpPr>
              <a:spLocks noChangeShapeType="1"/>
            </p:cNvSpPr>
            <p:nvPr/>
          </p:nvSpPr>
          <p:spPr bwMode="auto">
            <a:xfrm flipV="1">
              <a:off x="2267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8" name="Line 111"/>
            <p:cNvSpPr>
              <a:spLocks noChangeShapeType="1"/>
            </p:cNvSpPr>
            <p:nvPr/>
          </p:nvSpPr>
          <p:spPr bwMode="auto">
            <a:xfrm flipV="1">
              <a:off x="2355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59" name="Line 112"/>
            <p:cNvSpPr>
              <a:spLocks noChangeShapeType="1"/>
            </p:cNvSpPr>
            <p:nvPr/>
          </p:nvSpPr>
          <p:spPr bwMode="auto">
            <a:xfrm flipV="1">
              <a:off x="2629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0" name="Line 113"/>
            <p:cNvSpPr>
              <a:spLocks noChangeShapeType="1"/>
            </p:cNvSpPr>
            <p:nvPr/>
          </p:nvSpPr>
          <p:spPr bwMode="auto">
            <a:xfrm flipV="1">
              <a:off x="2721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1" name="Line 114"/>
            <p:cNvSpPr>
              <a:spLocks noChangeShapeType="1"/>
            </p:cNvSpPr>
            <p:nvPr/>
          </p:nvSpPr>
          <p:spPr bwMode="auto">
            <a:xfrm rot="10800000" flipV="1">
              <a:off x="2253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2" name="Line 115"/>
            <p:cNvSpPr>
              <a:spLocks noChangeShapeType="1"/>
            </p:cNvSpPr>
            <p:nvPr/>
          </p:nvSpPr>
          <p:spPr bwMode="auto">
            <a:xfrm rot="10800000" flipV="1">
              <a:off x="2341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3" name="Line 116"/>
            <p:cNvSpPr>
              <a:spLocks noChangeShapeType="1"/>
            </p:cNvSpPr>
            <p:nvPr/>
          </p:nvSpPr>
          <p:spPr bwMode="auto">
            <a:xfrm rot="10800000" flipV="1">
              <a:off x="261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4" name="Line 117"/>
            <p:cNvSpPr>
              <a:spLocks noChangeShapeType="1"/>
            </p:cNvSpPr>
            <p:nvPr/>
          </p:nvSpPr>
          <p:spPr bwMode="auto">
            <a:xfrm rot="10800000" flipV="1">
              <a:off x="2707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65" name="Oval 47"/>
            <p:cNvSpPr>
              <a:spLocks noChangeArrowheads="1"/>
            </p:cNvSpPr>
            <p:nvPr/>
          </p:nvSpPr>
          <p:spPr bwMode="auto">
            <a:xfrm>
              <a:off x="2290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6" name="Oval 48"/>
            <p:cNvSpPr>
              <a:spLocks noChangeArrowheads="1"/>
            </p:cNvSpPr>
            <p:nvPr/>
          </p:nvSpPr>
          <p:spPr bwMode="auto">
            <a:xfrm>
              <a:off x="256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7" name="Oval 49"/>
            <p:cNvSpPr>
              <a:spLocks noChangeArrowheads="1"/>
            </p:cNvSpPr>
            <p:nvPr/>
          </p:nvSpPr>
          <p:spPr bwMode="auto">
            <a:xfrm>
              <a:off x="2653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8" name="Oval 50"/>
            <p:cNvSpPr>
              <a:spLocks noChangeArrowheads="1"/>
            </p:cNvSpPr>
            <p:nvPr/>
          </p:nvSpPr>
          <p:spPr bwMode="auto">
            <a:xfrm>
              <a:off x="2200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69" name="Oval 53"/>
            <p:cNvSpPr>
              <a:spLocks noChangeArrowheads="1"/>
            </p:cNvSpPr>
            <p:nvPr/>
          </p:nvSpPr>
          <p:spPr bwMode="auto">
            <a:xfrm>
              <a:off x="2306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0" name="Oval 54"/>
            <p:cNvSpPr>
              <a:spLocks noChangeArrowheads="1"/>
            </p:cNvSpPr>
            <p:nvPr/>
          </p:nvSpPr>
          <p:spPr bwMode="auto">
            <a:xfrm>
              <a:off x="2578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1" name="Oval 55"/>
            <p:cNvSpPr>
              <a:spLocks noChangeArrowheads="1"/>
            </p:cNvSpPr>
            <p:nvPr/>
          </p:nvSpPr>
          <p:spPr bwMode="auto">
            <a:xfrm>
              <a:off x="2669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2" name="Oval 56"/>
            <p:cNvSpPr>
              <a:spLocks noChangeArrowheads="1"/>
            </p:cNvSpPr>
            <p:nvPr/>
          </p:nvSpPr>
          <p:spPr bwMode="auto">
            <a:xfrm>
              <a:off x="2216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3" name="Line 126"/>
            <p:cNvSpPr>
              <a:spLocks noChangeShapeType="1"/>
            </p:cNvSpPr>
            <p:nvPr/>
          </p:nvSpPr>
          <p:spPr bwMode="auto">
            <a:xfrm flipV="1">
              <a:off x="2448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4" name="Oval 54"/>
            <p:cNvSpPr>
              <a:spLocks noChangeArrowheads="1"/>
            </p:cNvSpPr>
            <p:nvPr/>
          </p:nvSpPr>
          <p:spPr bwMode="auto">
            <a:xfrm>
              <a:off x="2397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5" name="Line 128"/>
            <p:cNvSpPr>
              <a:spLocks noChangeShapeType="1"/>
            </p:cNvSpPr>
            <p:nvPr/>
          </p:nvSpPr>
          <p:spPr bwMode="auto">
            <a:xfrm rot="10800000" flipV="1">
              <a:off x="252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6" name="Oval 48"/>
            <p:cNvSpPr>
              <a:spLocks noChangeArrowheads="1"/>
            </p:cNvSpPr>
            <p:nvPr/>
          </p:nvSpPr>
          <p:spPr bwMode="auto">
            <a:xfrm>
              <a:off x="247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7" name="Line 130"/>
            <p:cNvSpPr>
              <a:spLocks noChangeShapeType="1"/>
            </p:cNvSpPr>
            <p:nvPr/>
          </p:nvSpPr>
          <p:spPr bwMode="auto">
            <a:xfrm flipV="1">
              <a:off x="2544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78" name="Oval 56"/>
            <p:cNvSpPr>
              <a:spLocks noChangeArrowheads="1"/>
            </p:cNvSpPr>
            <p:nvPr/>
          </p:nvSpPr>
          <p:spPr bwMode="auto">
            <a:xfrm>
              <a:off x="2493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79" name="Line 132"/>
            <p:cNvSpPr>
              <a:spLocks noChangeShapeType="1"/>
            </p:cNvSpPr>
            <p:nvPr/>
          </p:nvSpPr>
          <p:spPr bwMode="auto">
            <a:xfrm rot="10800000" flipV="1">
              <a:off x="2434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0" name="Oval 48"/>
            <p:cNvSpPr>
              <a:spLocks noChangeArrowheads="1"/>
            </p:cNvSpPr>
            <p:nvPr/>
          </p:nvSpPr>
          <p:spPr bwMode="auto">
            <a:xfrm>
              <a:off x="2381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</p:grpSp>
      <p:grpSp>
        <p:nvGrpSpPr>
          <p:cNvPr id="81" name="Group 74"/>
          <p:cNvGrpSpPr>
            <a:grpSpLocks/>
          </p:cNvGrpSpPr>
          <p:nvPr/>
        </p:nvGrpSpPr>
        <p:grpSpPr bwMode="auto">
          <a:xfrm>
            <a:off x="6156625" y="1556668"/>
            <a:ext cx="1655763" cy="1393825"/>
            <a:chOff x="4150" y="1434"/>
            <a:chExt cx="1043" cy="878"/>
          </a:xfrm>
        </p:grpSpPr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4150" y="2196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4150" y="1541"/>
              <a:ext cx="1043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flipV="1">
              <a:off x="4292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 flipV="1">
              <a:off x="4381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V="1">
              <a:off x="4655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flipV="1">
              <a:off x="4746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8" name="Line 82"/>
            <p:cNvSpPr>
              <a:spLocks noChangeShapeType="1"/>
            </p:cNvSpPr>
            <p:nvPr/>
          </p:nvSpPr>
          <p:spPr bwMode="auto">
            <a:xfrm rot="10800000" flipV="1">
              <a:off x="4201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 rot="10800000" flipV="1">
              <a:off x="447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90" name="Oval 47"/>
            <p:cNvSpPr>
              <a:spLocks noChangeArrowheads="1"/>
            </p:cNvSpPr>
            <p:nvPr/>
          </p:nvSpPr>
          <p:spPr bwMode="auto">
            <a:xfrm>
              <a:off x="4150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1" name="Oval 48"/>
            <p:cNvSpPr>
              <a:spLocks noChangeArrowheads="1"/>
            </p:cNvSpPr>
            <p:nvPr/>
          </p:nvSpPr>
          <p:spPr bwMode="auto">
            <a:xfrm>
              <a:off x="442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2" name="Oval 53"/>
            <p:cNvSpPr>
              <a:spLocks noChangeArrowheads="1"/>
            </p:cNvSpPr>
            <p:nvPr/>
          </p:nvSpPr>
          <p:spPr bwMode="auto">
            <a:xfrm>
              <a:off x="4332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3" name="Oval 54"/>
            <p:cNvSpPr>
              <a:spLocks noChangeArrowheads="1"/>
            </p:cNvSpPr>
            <p:nvPr/>
          </p:nvSpPr>
          <p:spPr bwMode="auto">
            <a:xfrm>
              <a:off x="4604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4" name="Oval 55"/>
            <p:cNvSpPr>
              <a:spLocks noChangeArrowheads="1"/>
            </p:cNvSpPr>
            <p:nvPr/>
          </p:nvSpPr>
          <p:spPr bwMode="auto">
            <a:xfrm>
              <a:off x="4694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5" name="Oval 56"/>
            <p:cNvSpPr>
              <a:spLocks noChangeArrowheads="1"/>
            </p:cNvSpPr>
            <p:nvPr/>
          </p:nvSpPr>
          <p:spPr bwMode="auto">
            <a:xfrm>
              <a:off x="4241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 flipV="1">
              <a:off x="4473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97" name="Oval 54"/>
            <p:cNvSpPr>
              <a:spLocks noChangeArrowheads="1"/>
            </p:cNvSpPr>
            <p:nvPr/>
          </p:nvSpPr>
          <p:spPr bwMode="auto">
            <a:xfrm>
              <a:off x="4422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rot="10800000" flipV="1">
              <a:off x="4385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99" name="Oval 48"/>
            <p:cNvSpPr>
              <a:spLocks noChangeArrowheads="1"/>
            </p:cNvSpPr>
            <p:nvPr/>
          </p:nvSpPr>
          <p:spPr bwMode="auto">
            <a:xfrm>
              <a:off x="4332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100" name="Line 94"/>
            <p:cNvSpPr>
              <a:spLocks noChangeShapeType="1"/>
            </p:cNvSpPr>
            <p:nvPr/>
          </p:nvSpPr>
          <p:spPr bwMode="auto">
            <a:xfrm flipV="1">
              <a:off x="4564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101" name="Oval 56"/>
            <p:cNvSpPr>
              <a:spLocks noChangeArrowheads="1"/>
            </p:cNvSpPr>
            <p:nvPr/>
          </p:nvSpPr>
          <p:spPr bwMode="auto">
            <a:xfrm>
              <a:off x="4513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102" name="Line 96"/>
            <p:cNvSpPr>
              <a:spLocks noChangeShapeType="1"/>
            </p:cNvSpPr>
            <p:nvPr/>
          </p:nvSpPr>
          <p:spPr bwMode="auto">
            <a:xfrm rot="10800000" flipV="1">
              <a:off x="4294" y="143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103" name="Oval 48"/>
            <p:cNvSpPr>
              <a:spLocks noChangeArrowheads="1"/>
            </p:cNvSpPr>
            <p:nvPr/>
          </p:nvSpPr>
          <p:spPr bwMode="auto">
            <a:xfrm>
              <a:off x="4241" y="1495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104" name="Line 98"/>
            <p:cNvSpPr>
              <a:spLocks noChangeShapeType="1"/>
            </p:cNvSpPr>
            <p:nvPr/>
          </p:nvSpPr>
          <p:spPr bwMode="auto">
            <a:xfrm flipV="1">
              <a:off x="4201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105" name="Oval 56"/>
            <p:cNvSpPr>
              <a:spLocks noChangeArrowheads="1"/>
            </p:cNvSpPr>
            <p:nvPr/>
          </p:nvSpPr>
          <p:spPr bwMode="auto">
            <a:xfrm>
              <a:off x="4150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  <p:sp>
          <p:nvSpPr>
            <p:cNvPr id="106" name="Line 100"/>
            <p:cNvSpPr>
              <a:spLocks noChangeShapeType="1"/>
            </p:cNvSpPr>
            <p:nvPr/>
          </p:nvSpPr>
          <p:spPr bwMode="auto">
            <a:xfrm flipV="1">
              <a:off x="4836" y="2024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107" name="Oval 56"/>
            <p:cNvSpPr>
              <a:spLocks noChangeArrowheads="1"/>
            </p:cNvSpPr>
            <p:nvPr/>
          </p:nvSpPr>
          <p:spPr bwMode="auto">
            <a:xfrm>
              <a:off x="4785" y="214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172F75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kumimoji="0" lang="ja-JP" altLang="ja-JP" sz="1600" i="0"/>
            </a:p>
          </p:txBody>
        </p:sp>
      </p:grpSp>
      <p:sp>
        <p:nvSpPr>
          <p:cNvPr id="108" name="Text Box 58"/>
          <p:cNvSpPr txBox="1">
            <a:spLocks noChangeArrowheads="1"/>
          </p:cNvSpPr>
          <p:nvPr/>
        </p:nvSpPr>
        <p:spPr bwMode="auto">
          <a:xfrm>
            <a:off x="467544" y="3356992"/>
            <a:ext cx="2736304" cy="624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en-US" altLang="ja-JP" sz="1600" b="1" dirty="0" smtClean="0"/>
              <a:t>Thermal equilibrium state</a:t>
            </a:r>
          </a:p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dirty="0" smtClean="0">
                <a:cs typeface="Arial" pitchFamily="34" charset="0"/>
              </a:rPr>
              <a:t> M </a:t>
            </a:r>
            <a:r>
              <a:rPr kumimoji="0" lang="en-US" altLang="ja-JP" sz="1600" b="1" i="0" dirty="0" smtClean="0">
                <a:cs typeface="Arial" pitchFamily="34" charset="0"/>
              </a:rPr>
              <a:t>= </a:t>
            </a:r>
            <a:r>
              <a:rPr kumimoji="0" lang="en-US" altLang="ja-JP" sz="1600" b="1" dirty="0" smtClean="0">
                <a:cs typeface="Arial" pitchFamily="34" charset="0"/>
              </a:rPr>
              <a:t>M</a:t>
            </a:r>
            <a:r>
              <a:rPr kumimoji="0" lang="ja-JP" altLang="en-US" sz="1600" b="1" i="0" dirty="0">
                <a:cs typeface="Arial" pitchFamily="34" charset="0"/>
              </a:rPr>
              <a:t>（∞</a:t>
            </a:r>
            <a:r>
              <a:rPr kumimoji="0" lang="ja-JP" altLang="en-US" sz="1600" b="1" i="0" dirty="0" smtClean="0">
                <a:cs typeface="Arial" pitchFamily="34" charset="0"/>
              </a:rPr>
              <a:t>）</a:t>
            </a:r>
            <a:endParaRPr kumimoji="0" lang="en-US" altLang="ja-JP" sz="1600" b="1" i="0" dirty="0" smtClean="0">
              <a:cs typeface="Arial" pitchFamily="34" charset="0"/>
            </a:endParaRPr>
          </a:p>
        </p:txBody>
      </p:sp>
      <p:sp>
        <p:nvSpPr>
          <p:cNvPr id="109" name="Line 137"/>
          <p:cNvSpPr>
            <a:spLocks noChangeShapeType="1"/>
          </p:cNvSpPr>
          <p:nvPr/>
        </p:nvSpPr>
        <p:spPr bwMode="auto">
          <a:xfrm>
            <a:off x="5572050" y="5808963"/>
            <a:ext cx="3024336" cy="2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10" name="Text Box 64"/>
          <p:cNvSpPr txBox="1">
            <a:spLocks noChangeArrowheads="1"/>
          </p:cNvSpPr>
          <p:nvPr/>
        </p:nvSpPr>
        <p:spPr bwMode="auto">
          <a:xfrm>
            <a:off x="6372200" y="3356992"/>
            <a:ext cx="1295400" cy="643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dirty="0" smtClean="0"/>
              <a:t>Relaxation</a:t>
            </a:r>
          </a:p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dirty="0" smtClean="0"/>
              <a:t>M</a:t>
            </a:r>
            <a:r>
              <a:rPr kumimoji="0" lang="en-US" altLang="ja-JP" sz="1600" b="1" i="0" dirty="0" smtClean="0"/>
              <a:t> </a:t>
            </a:r>
            <a:r>
              <a:rPr kumimoji="0" lang="en-US" altLang="ja-JP" sz="1600" b="1" i="0" dirty="0"/>
              <a:t>= </a:t>
            </a:r>
            <a:r>
              <a:rPr kumimoji="0" lang="en-US" altLang="ja-JP" sz="1600" b="1" dirty="0"/>
              <a:t>M</a:t>
            </a:r>
            <a:r>
              <a:rPr kumimoji="0" lang="ja-JP" altLang="en-US" sz="1600" b="1" i="0" dirty="0"/>
              <a:t>（</a:t>
            </a:r>
            <a:r>
              <a:rPr kumimoji="0" lang="en-US" altLang="ja-JP" sz="1600" b="1" dirty="0"/>
              <a:t>t</a:t>
            </a:r>
            <a:r>
              <a:rPr kumimoji="0" lang="ja-JP" altLang="en-US" sz="1600" b="1" i="0" dirty="0"/>
              <a:t>）</a:t>
            </a:r>
          </a:p>
        </p:txBody>
      </p:sp>
      <p:sp>
        <p:nvSpPr>
          <p:cNvPr id="111" name="Line 142"/>
          <p:cNvSpPr>
            <a:spLocks noChangeShapeType="1"/>
          </p:cNvSpPr>
          <p:nvPr/>
        </p:nvSpPr>
        <p:spPr bwMode="auto">
          <a:xfrm flipV="1">
            <a:off x="2123728" y="4393208"/>
            <a:ext cx="0" cy="19161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sz="1600"/>
          </a:p>
        </p:txBody>
      </p:sp>
      <p:sp>
        <p:nvSpPr>
          <p:cNvPr id="112" name="Text Box 58"/>
          <p:cNvSpPr txBox="1">
            <a:spLocks noChangeArrowheads="1"/>
          </p:cNvSpPr>
          <p:nvPr/>
        </p:nvSpPr>
        <p:spPr bwMode="auto">
          <a:xfrm>
            <a:off x="3707904" y="3356992"/>
            <a:ext cx="1656184" cy="624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en-US" altLang="ja-JP" sz="1600" b="1" dirty="0" smtClean="0"/>
              <a:t>Exited state</a:t>
            </a:r>
          </a:p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kumimoji="0" lang="en-US" altLang="ja-JP" sz="1600" b="1" dirty="0" smtClean="0">
                <a:cs typeface="Arial" pitchFamily="34" charset="0"/>
              </a:rPr>
              <a:t> M </a:t>
            </a:r>
            <a:r>
              <a:rPr kumimoji="0" lang="en-US" altLang="ja-JP" sz="1600" b="1" i="0" dirty="0" smtClean="0">
                <a:cs typeface="Arial" pitchFamily="34" charset="0"/>
              </a:rPr>
              <a:t>= M(0) = 0</a:t>
            </a:r>
          </a:p>
        </p:txBody>
      </p:sp>
      <p:cxnSp>
        <p:nvCxnSpPr>
          <p:cNvPr id="113" name="直線矢印コネクタ 112"/>
          <p:cNvCxnSpPr/>
          <p:nvPr/>
        </p:nvCxnSpPr>
        <p:spPr>
          <a:xfrm>
            <a:off x="1619672" y="4000886"/>
            <a:ext cx="29791" cy="8004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>
            <a:stCxn id="112" idx="2"/>
          </p:cNvCxnSpPr>
          <p:nvPr/>
        </p:nvCxnSpPr>
        <p:spPr>
          <a:xfrm flipH="1">
            <a:off x="2339752" y="3981256"/>
            <a:ext cx="2196244" cy="83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>
            <a:stCxn id="110" idx="2"/>
          </p:cNvCxnSpPr>
          <p:nvPr/>
        </p:nvCxnSpPr>
        <p:spPr>
          <a:xfrm flipH="1">
            <a:off x="4716016" y="4000886"/>
            <a:ext cx="2303884" cy="8004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曲線コネクタ 115"/>
          <p:cNvCxnSpPr/>
          <p:nvPr/>
        </p:nvCxnSpPr>
        <p:spPr>
          <a:xfrm rot="16200000" flipV="1">
            <a:off x="1788887" y="1952836"/>
            <a:ext cx="576064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曲線コネクタ 116"/>
          <p:cNvCxnSpPr/>
          <p:nvPr/>
        </p:nvCxnSpPr>
        <p:spPr>
          <a:xfrm rot="16200000" flipV="1">
            <a:off x="6840252" y="2096852"/>
            <a:ext cx="576064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  <a:scene3d>
            <a:camera prst="orthographicFront">
              <a:rot lat="21599968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/>
          <p:cNvSpPr txBox="1"/>
          <p:nvPr/>
        </p:nvSpPr>
        <p:spPr>
          <a:xfrm>
            <a:off x="1536859" y="94065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 &lt; 0</a:t>
            </a:r>
            <a:endParaRPr kumimoji="1" lang="ja-JP" altLang="en-US" sz="2000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355976" y="94065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 = 0</a:t>
            </a:r>
            <a:endParaRPr kumimoji="1" lang="ja-JP" altLang="en-US" sz="2000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6660232" y="940658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 &gt; 0</a:t>
            </a:r>
            <a:endParaRPr kumimoji="1" lang="ja-JP" altLang="en-US" sz="2000" dirty="0"/>
          </a:p>
        </p:txBody>
      </p:sp>
      <p:graphicFrame>
        <p:nvGraphicFramePr>
          <p:cNvPr id="121" name="Object 1"/>
          <p:cNvGraphicFramePr>
            <a:graphicFrameLocks noChangeAspect="1"/>
          </p:cNvGraphicFramePr>
          <p:nvPr/>
        </p:nvGraphicFramePr>
        <p:xfrm>
          <a:off x="2843808" y="980728"/>
          <a:ext cx="1224136" cy="38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数式" r:id="rId3" imgW="609336" imgH="215806" progId="Equation.3">
                  <p:embed/>
                </p:oleObj>
              </mc:Choice>
              <mc:Fallback>
                <p:oleObj name="数式" r:id="rId3" imgW="60933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980728"/>
                        <a:ext cx="1224136" cy="38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テキスト ボックス 121"/>
          <p:cNvSpPr txBox="1"/>
          <p:nvPr/>
        </p:nvSpPr>
        <p:spPr>
          <a:xfrm>
            <a:off x="1755626" y="5795814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endParaRPr kumimoji="1" lang="ja-JP" altLang="en-US" sz="2000" dirty="0"/>
          </a:p>
        </p:txBody>
      </p:sp>
      <p:sp>
        <p:nvSpPr>
          <p:cNvPr id="123" name="Text Box 6"/>
          <p:cNvSpPr txBox="1">
            <a:spLocks noChangeArrowheads="1"/>
          </p:cNvSpPr>
          <p:nvPr/>
        </p:nvSpPr>
        <p:spPr bwMode="auto">
          <a:xfrm>
            <a:off x="35496" y="879103"/>
            <a:ext cx="1343637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Ex. I=1/2 </a:t>
            </a:r>
          </a:p>
        </p:txBody>
      </p:sp>
      <p:sp>
        <p:nvSpPr>
          <p:cNvPr id="124" name="円/楕円 123"/>
          <p:cNvSpPr/>
          <p:nvPr/>
        </p:nvSpPr>
        <p:spPr>
          <a:xfrm>
            <a:off x="7776396" y="5121228"/>
            <a:ext cx="360000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8064388" y="648527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 T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667600" y="1029180"/>
            <a:ext cx="1260884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Electronic spin, etc.</a:t>
            </a:r>
            <a:endParaRPr kumimoji="1" lang="ja-JP" altLang="en-US" sz="1600" b="1" dirty="0"/>
          </a:p>
        </p:txBody>
      </p:sp>
      <p:sp>
        <p:nvSpPr>
          <p:cNvPr id="127" name="フリーフォーム 126"/>
          <p:cNvSpPr/>
          <p:nvPr/>
        </p:nvSpPr>
        <p:spPr>
          <a:xfrm rot="19152515">
            <a:off x="6994428" y="1687923"/>
            <a:ext cx="943312" cy="271618"/>
          </a:xfrm>
          <a:custGeom>
            <a:avLst/>
            <a:gdLst>
              <a:gd name="connsiteX0" fmla="*/ 0 w 1941342"/>
              <a:gd name="connsiteY0" fmla="*/ 281354 h 288388"/>
              <a:gd name="connsiteX1" fmla="*/ 295422 w 1941342"/>
              <a:gd name="connsiteY1" fmla="*/ 0 h 288388"/>
              <a:gd name="connsiteX2" fmla="*/ 576776 w 1941342"/>
              <a:gd name="connsiteY2" fmla="*/ 281354 h 288388"/>
              <a:gd name="connsiteX3" fmla="*/ 914400 w 1941342"/>
              <a:gd name="connsiteY3" fmla="*/ 42203 h 288388"/>
              <a:gd name="connsiteX4" fmla="*/ 1167619 w 1941342"/>
              <a:gd name="connsiteY4" fmla="*/ 281354 h 288388"/>
              <a:gd name="connsiteX5" fmla="*/ 1463040 w 1941342"/>
              <a:gd name="connsiteY5" fmla="*/ 70338 h 288388"/>
              <a:gd name="connsiteX6" fmla="*/ 1716259 w 1941342"/>
              <a:gd name="connsiteY6" fmla="*/ 267286 h 288388"/>
              <a:gd name="connsiteX7" fmla="*/ 1941342 w 1941342"/>
              <a:gd name="connsiteY7" fmla="*/ 154744 h 288388"/>
              <a:gd name="connsiteX8" fmla="*/ 1941342 w 1941342"/>
              <a:gd name="connsiteY8" fmla="*/ 154744 h 288388"/>
              <a:gd name="connsiteX0" fmla="*/ 0 w 1941342"/>
              <a:gd name="connsiteY0" fmla="*/ 281354 h 291200"/>
              <a:gd name="connsiteX1" fmla="*/ 295422 w 1941342"/>
              <a:gd name="connsiteY1" fmla="*/ 0 h 291200"/>
              <a:gd name="connsiteX2" fmla="*/ 576776 w 1941342"/>
              <a:gd name="connsiteY2" fmla="*/ 281354 h 291200"/>
              <a:gd name="connsiteX3" fmla="*/ 914400 w 1941342"/>
              <a:gd name="connsiteY3" fmla="*/ 42203 h 291200"/>
              <a:gd name="connsiteX4" fmla="*/ 1167619 w 1941342"/>
              <a:gd name="connsiteY4" fmla="*/ 281354 h 291200"/>
              <a:gd name="connsiteX5" fmla="*/ 1450889 w 1941342"/>
              <a:gd name="connsiteY5" fmla="*/ 11262 h 291200"/>
              <a:gd name="connsiteX6" fmla="*/ 1716259 w 1941342"/>
              <a:gd name="connsiteY6" fmla="*/ 267286 h 291200"/>
              <a:gd name="connsiteX7" fmla="*/ 1941342 w 1941342"/>
              <a:gd name="connsiteY7" fmla="*/ 154744 h 291200"/>
              <a:gd name="connsiteX8" fmla="*/ 1941342 w 1941342"/>
              <a:gd name="connsiteY8" fmla="*/ 154744 h 291200"/>
              <a:gd name="connsiteX0" fmla="*/ 0 w 1941342"/>
              <a:gd name="connsiteY0" fmla="*/ 281354 h 291200"/>
              <a:gd name="connsiteX1" fmla="*/ 295422 w 1941342"/>
              <a:gd name="connsiteY1" fmla="*/ 0 h 291200"/>
              <a:gd name="connsiteX2" fmla="*/ 576776 w 1941342"/>
              <a:gd name="connsiteY2" fmla="*/ 281354 h 291200"/>
              <a:gd name="connsiteX3" fmla="*/ 874825 w 1941342"/>
              <a:gd name="connsiteY3" fmla="*/ 11262 h 291200"/>
              <a:gd name="connsiteX4" fmla="*/ 1167619 w 1941342"/>
              <a:gd name="connsiteY4" fmla="*/ 281354 h 291200"/>
              <a:gd name="connsiteX5" fmla="*/ 1450889 w 1941342"/>
              <a:gd name="connsiteY5" fmla="*/ 11262 h 291200"/>
              <a:gd name="connsiteX6" fmla="*/ 1716259 w 1941342"/>
              <a:gd name="connsiteY6" fmla="*/ 267286 h 291200"/>
              <a:gd name="connsiteX7" fmla="*/ 1941342 w 1941342"/>
              <a:gd name="connsiteY7" fmla="*/ 154744 h 291200"/>
              <a:gd name="connsiteX8" fmla="*/ 1941342 w 1941342"/>
              <a:gd name="connsiteY8" fmla="*/ 154744 h 291200"/>
              <a:gd name="connsiteX0" fmla="*/ 0 w 1969122"/>
              <a:gd name="connsiteY0" fmla="*/ 281354 h 291200"/>
              <a:gd name="connsiteX1" fmla="*/ 295422 w 1969122"/>
              <a:gd name="connsiteY1" fmla="*/ 0 h 291200"/>
              <a:gd name="connsiteX2" fmla="*/ 576776 w 1969122"/>
              <a:gd name="connsiteY2" fmla="*/ 281354 h 291200"/>
              <a:gd name="connsiteX3" fmla="*/ 874825 w 1969122"/>
              <a:gd name="connsiteY3" fmla="*/ 11262 h 291200"/>
              <a:gd name="connsiteX4" fmla="*/ 1167619 w 1969122"/>
              <a:gd name="connsiteY4" fmla="*/ 281354 h 291200"/>
              <a:gd name="connsiteX5" fmla="*/ 1450889 w 1969122"/>
              <a:gd name="connsiteY5" fmla="*/ 11262 h 291200"/>
              <a:gd name="connsiteX6" fmla="*/ 1716259 w 1969122"/>
              <a:gd name="connsiteY6" fmla="*/ 267286 h 291200"/>
              <a:gd name="connsiteX7" fmla="*/ 1941342 w 1969122"/>
              <a:gd name="connsiteY7" fmla="*/ 154744 h 291200"/>
              <a:gd name="connsiteX8" fmla="*/ 1882937 w 1969122"/>
              <a:gd name="connsiteY8" fmla="*/ 83270 h 291200"/>
              <a:gd name="connsiteX0" fmla="*/ 0 w 2118429"/>
              <a:gd name="connsiteY0" fmla="*/ 281354 h 291200"/>
              <a:gd name="connsiteX1" fmla="*/ 295422 w 2118429"/>
              <a:gd name="connsiteY1" fmla="*/ 0 h 291200"/>
              <a:gd name="connsiteX2" fmla="*/ 576776 w 2118429"/>
              <a:gd name="connsiteY2" fmla="*/ 281354 h 291200"/>
              <a:gd name="connsiteX3" fmla="*/ 874825 w 2118429"/>
              <a:gd name="connsiteY3" fmla="*/ 11262 h 291200"/>
              <a:gd name="connsiteX4" fmla="*/ 1167619 w 2118429"/>
              <a:gd name="connsiteY4" fmla="*/ 281354 h 291200"/>
              <a:gd name="connsiteX5" fmla="*/ 1450889 w 2118429"/>
              <a:gd name="connsiteY5" fmla="*/ 11262 h 291200"/>
              <a:gd name="connsiteX6" fmla="*/ 1716259 w 2118429"/>
              <a:gd name="connsiteY6" fmla="*/ 267286 h 291200"/>
              <a:gd name="connsiteX7" fmla="*/ 1941342 w 2118429"/>
              <a:gd name="connsiteY7" fmla="*/ 154744 h 291200"/>
              <a:gd name="connsiteX8" fmla="*/ 2098961 w 2118429"/>
              <a:gd name="connsiteY8" fmla="*/ 155278 h 2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429" h="291200">
                <a:moveTo>
                  <a:pt x="0" y="281354"/>
                </a:moveTo>
                <a:cubicBezTo>
                  <a:pt x="99646" y="140677"/>
                  <a:pt x="199293" y="0"/>
                  <a:pt x="295422" y="0"/>
                </a:cubicBezTo>
                <a:cubicBezTo>
                  <a:pt x="391551" y="0"/>
                  <a:pt x="480209" y="279477"/>
                  <a:pt x="576776" y="281354"/>
                </a:cubicBezTo>
                <a:cubicBezTo>
                  <a:pt x="673343" y="283231"/>
                  <a:pt x="776351" y="11262"/>
                  <a:pt x="874825" y="11262"/>
                </a:cubicBezTo>
                <a:cubicBezTo>
                  <a:pt x="973299" y="11262"/>
                  <a:pt x="1071608" y="281354"/>
                  <a:pt x="1167619" y="281354"/>
                </a:cubicBezTo>
                <a:cubicBezTo>
                  <a:pt x="1263630" y="281354"/>
                  <a:pt x="1359449" y="13607"/>
                  <a:pt x="1450889" y="11262"/>
                </a:cubicBezTo>
                <a:cubicBezTo>
                  <a:pt x="1542329" y="8917"/>
                  <a:pt x="1634517" y="243372"/>
                  <a:pt x="1716259" y="267286"/>
                </a:cubicBezTo>
                <a:cubicBezTo>
                  <a:pt x="1798001" y="291200"/>
                  <a:pt x="1877558" y="173412"/>
                  <a:pt x="1941342" y="154744"/>
                </a:cubicBezTo>
                <a:cubicBezTo>
                  <a:pt x="2005126" y="136076"/>
                  <a:pt x="2118429" y="179103"/>
                  <a:pt x="2098961" y="155278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29" name="タイトル 1"/>
          <p:cNvSpPr txBox="1">
            <a:spLocks/>
          </p:cNvSpPr>
          <p:nvPr/>
        </p:nvSpPr>
        <p:spPr>
          <a:xfrm>
            <a:off x="457200" y="-207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Nuclear magnetic relaxation rate (</a:t>
            </a:r>
            <a:r>
              <a:rPr lang="en-US" altLang="ja-JP" sz="3600" dirty="0" smtClean="0"/>
              <a:t>T</a:t>
            </a:r>
            <a:r>
              <a:rPr lang="en-US" altLang="ja-JP" sz="3600" baseline="-25000" dirty="0" smtClean="0"/>
              <a:t>1</a:t>
            </a:r>
            <a:r>
              <a:rPr lang="en-US" altLang="ja-JP" sz="3600" baseline="30000" dirty="0" smtClean="0"/>
              <a:t>-1</a:t>
            </a:r>
            <a:r>
              <a:rPr lang="en-US" altLang="ja-JP" sz="3600" dirty="0" smtClean="0"/>
              <a:t>)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2189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6771 -0.0030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4" grpId="0" animBg="1"/>
      <p:bldP spid="45" grpId="0" animBg="1"/>
      <p:bldP spid="52" grpId="0" animBg="1"/>
      <p:bldP spid="53" grpId="0"/>
      <p:bldP spid="110" grpId="0" animBg="1"/>
      <p:bldP spid="111" grpId="0" animBg="1"/>
      <p:bldP spid="112" grpId="0" animBg="1"/>
      <p:bldP spid="119" grpId="0"/>
      <p:bldP spid="120" grpId="0"/>
      <p:bldP spid="122" grpId="0"/>
      <p:bldP spid="122" grpId="1"/>
      <p:bldP spid="124" grpId="0" animBg="1"/>
      <p:bldP spid="125" grpId="0" animBg="1"/>
      <p:bldP spid="1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64388" y="648527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 T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5" y="5336205"/>
            <a:ext cx="3149128" cy="3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46" y="4782895"/>
            <a:ext cx="1857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47" y="4731283"/>
            <a:ext cx="2152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26" y="4357122"/>
            <a:ext cx="2247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47" y="4388224"/>
            <a:ext cx="2190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40050" y="3777259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137</a:t>
            </a:r>
            <a:r>
              <a:rPr kumimoji="1" lang="en-US" altLang="ja-JP" sz="2400" dirty="0" smtClean="0"/>
              <a:t>Ba/</a:t>
            </a:r>
            <a:r>
              <a:rPr kumimoji="1" lang="en-US" altLang="ja-JP" sz="2400" baseline="30000" dirty="0" smtClean="0"/>
              <a:t>135</a:t>
            </a:r>
            <a:r>
              <a:rPr kumimoji="1" lang="en-US" altLang="ja-JP" sz="2400" dirty="0" smtClean="0"/>
              <a:t>Ba-NMR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67106" y="2545162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r>
              <a:rPr kumimoji="1" lang="en-US" altLang="ja-JP" sz="2400" baseline="-25000" dirty="0" smtClean="0"/>
              <a:t>1Q</a:t>
            </a:r>
            <a:r>
              <a:rPr kumimoji="1" lang="en-US" altLang="ja-JP" sz="2400" baseline="30000" dirty="0" smtClean="0"/>
              <a:t>-1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47485" y="2545162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r>
              <a:rPr kumimoji="1" lang="en-US" altLang="ja-JP" sz="2400" baseline="-25000" dirty="0" smtClean="0"/>
              <a:t>1M</a:t>
            </a:r>
            <a:r>
              <a:rPr kumimoji="1" lang="en-US" altLang="ja-JP" sz="2400" baseline="30000" dirty="0" smtClean="0"/>
              <a:t>-1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663366" y="5379603"/>
            <a:ext cx="390286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Valence </a:t>
            </a:r>
            <a:r>
              <a:rPr lang="en-US" altLang="ja-JP" sz="2400" dirty="0" smtClean="0">
                <a:solidFill>
                  <a:srgbClr val="FF0000"/>
                </a:solidFill>
              </a:rPr>
              <a:t>skipping fluctuation?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800827" y="4188349"/>
            <a:ext cx="3407577" cy="10441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41" y="1448780"/>
            <a:ext cx="46386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628468" y="3114616"/>
            <a:ext cx="206979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baseline="30000" dirty="0" smtClean="0"/>
              <a:t>-1</a:t>
            </a:r>
            <a:r>
              <a:rPr kumimoji="1" lang="en-US" altLang="ja-JP" sz="2400" dirty="0" smtClean="0"/>
              <a:t>=T</a:t>
            </a:r>
            <a:r>
              <a:rPr kumimoji="1" lang="en-US" altLang="ja-JP" sz="2400" baseline="-25000" dirty="0" smtClean="0"/>
              <a:t>1M</a:t>
            </a:r>
            <a:r>
              <a:rPr kumimoji="1" lang="en-US" altLang="ja-JP" sz="2400" baseline="30000" dirty="0" smtClean="0"/>
              <a:t>-1</a:t>
            </a:r>
            <a:r>
              <a:rPr lang="en-US" altLang="ja-JP" sz="2400" dirty="0" smtClean="0"/>
              <a:t>+T</a:t>
            </a:r>
            <a:r>
              <a:rPr lang="en-US" altLang="ja-JP" sz="2400" baseline="-25000" dirty="0" smtClean="0"/>
              <a:t>1Q</a:t>
            </a:r>
            <a:r>
              <a:rPr lang="en-US" altLang="ja-JP" sz="2400" baseline="30000" dirty="0" smtClean="0"/>
              <a:t>-1</a:t>
            </a:r>
            <a:endParaRPr lang="ja-JP" altLang="en-US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4" y="1631268"/>
            <a:ext cx="321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52" y="913774"/>
            <a:ext cx="2190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5" y="935596"/>
            <a:ext cx="2247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056930" y="847638"/>
                <a:ext cx="87799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30" y="847638"/>
                <a:ext cx="877997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64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7669926" y="879103"/>
                <a:ext cx="132427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𝑒𝑄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926" y="879103"/>
                <a:ext cx="1324273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/>
          <p:cNvSpPr txBox="1">
            <a:spLocks/>
          </p:cNvSpPr>
          <p:nvPr/>
        </p:nvSpPr>
        <p:spPr>
          <a:xfrm>
            <a:off x="457200" y="-207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Nuclear magnetic relaxation rate (</a:t>
            </a:r>
            <a:r>
              <a:rPr lang="en-US" altLang="ja-JP" sz="3600" dirty="0" smtClean="0"/>
              <a:t>T</a:t>
            </a:r>
            <a:r>
              <a:rPr lang="en-US" altLang="ja-JP" sz="3600" baseline="-25000" dirty="0" smtClean="0"/>
              <a:t>1</a:t>
            </a:r>
            <a:r>
              <a:rPr lang="en-US" altLang="ja-JP" sz="3600" baseline="30000" dirty="0" smtClean="0"/>
              <a:t>-1</a:t>
            </a:r>
            <a:r>
              <a:rPr lang="en-US" altLang="ja-JP" sz="3600" dirty="0" smtClean="0"/>
              <a:t>)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8267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8" grpId="0" animBg="1"/>
      <p:bldP spid="10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4904735" cy="527053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-207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Nuclear magnetic relaxation rate (</a:t>
            </a:r>
            <a:r>
              <a:rPr lang="en-US" altLang="ja-JP" sz="3600" dirty="0" smtClean="0"/>
              <a:t>T</a:t>
            </a:r>
            <a:r>
              <a:rPr lang="en-US" altLang="ja-JP" sz="3600" baseline="-25000" dirty="0" smtClean="0"/>
              <a:t>1</a:t>
            </a:r>
            <a:r>
              <a:rPr lang="en-US" altLang="ja-JP" sz="3600" baseline="30000" dirty="0" smtClean="0"/>
              <a:t>-1</a:t>
            </a:r>
            <a:r>
              <a:rPr lang="en-US" altLang="ja-JP" sz="3600" dirty="0" smtClean="0"/>
              <a:t>)</a:t>
            </a:r>
            <a:endParaRPr lang="en-US" altLang="ja-JP" sz="36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115616" y="1412776"/>
            <a:ext cx="900100" cy="1980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126787" y="1304764"/>
            <a:ext cx="1955142" cy="156661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5508124" y="1484784"/>
            <a:ext cx="180000" cy="1800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2120" y="980728"/>
            <a:ext cx="1890469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x=0.91  Metallic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364088" y="1124744"/>
            <a:ext cx="180000" cy="18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8939" y="1372706"/>
            <a:ext cx="269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x=0.75 Superconductor</a:t>
            </a:r>
            <a:endParaRPr kumimoji="1" lang="ja-JP" altLang="en-US" sz="2000" dirty="0"/>
          </a:p>
        </p:txBody>
      </p:sp>
      <p:sp>
        <p:nvSpPr>
          <p:cNvPr id="3" name="二等辺三角形 2"/>
          <p:cNvSpPr/>
          <p:nvPr/>
        </p:nvSpPr>
        <p:spPr>
          <a:xfrm>
            <a:off x="5364088" y="1844824"/>
            <a:ext cx="180000" cy="144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69868" y="1736812"/>
            <a:ext cx="250253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x=0.64 Semiconductor</a:t>
            </a:r>
            <a:endParaRPr kumimoji="1" lang="ja-JP" altLang="en-US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41" y="4588930"/>
            <a:ext cx="2371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8064388" y="648527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 T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  <p:sp>
        <p:nvSpPr>
          <p:cNvPr id="29" name="フリーフォーム 28"/>
          <p:cNvSpPr/>
          <p:nvPr/>
        </p:nvSpPr>
        <p:spPr>
          <a:xfrm>
            <a:off x="2915816" y="2136922"/>
            <a:ext cx="1246910" cy="3415980"/>
          </a:xfrm>
          <a:custGeom>
            <a:avLst/>
            <a:gdLst>
              <a:gd name="connsiteX0" fmla="*/ 1246910 w 1246910"/>
              <a:gd name="connsiteY0" fmla="*/ 0 h 3541222"/>
              <a:gd name="connsiteX1" fmla="*/ 1097280 w 1246910"/>
              <a:gd name="connsiteY1" fmla="*/ 232756 h 3541222"/>
              <a:gd name="connsiteX2" fmla="*/ 1014153 w 1246910"/>
              <a:gd name="connsiteY2" fmla="*/ 482138 h 3541222"/>
              <a:gd name="connsiteX3" fmla="*/ 798022 w 1246910"/>
              <a:gd name="connsiteY3" fmla="*/ 997527 h 3541222"/>
              <a:gd name="connsiteX4" fmla="*/ 648393 w 1246910"/>
              <a:gd name="connsiteY4" fmla="*/ 1446415 h 3541222"/>
              <a:gd name="connsiteX5" fmla="*/ 432262 w 1246910"/>
              <a:gd name="connsiteY5" fmla="*/ 2044931 h 3541222"/>
              <a:gd name="connsiteX6" fmla="*/ 149630 w 1246910"/>
              <a:gd name="connsiteY6" fmla="*/ 2959331 h 3541222"/>
              <a:gd name="connsiteX7" fmla="*/ 49877 w 1246910"/>
              <a:gd name="connsiteY7" fmla="*/ 3325091 h 3541222"/>
              <a:gd name="connsiteX8" fmla="*/ 33251 w 1246910"/>
              <a:gd name="connsiteY8" fmla="*/ 3391593 h 3541222"/>
              <a:gd name="connsiteX9" fmla="*/ 0 w 1246910"/>
              <a:gd name="connsiteY9" fmla="*/ 3541222 h 35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910" h="3541222">
                <a:moveTo>
                  <a:pt x="1246910" y="0"/>
                </a:moveTo>
                <a:cubicBezTo>
                  <a:pt x="1191491" y="76200"/>
                  <a:pt x="1136073" y="152400"/>
                  <a:pt x="1097280" y="232756"/>
                </a:cubicBezTo>
                <a:cubicBezTo>
                  <a:pt x="1058487" y="313112"/>
                  <a:pt x="1064029" y="354676"/>
                  <a:pt x="1014153" y="482138"/>
                </a:cubicBezTo>
                <a:cubicBezTo>
                  <a:pt x="964277" y="609600"/>
                  <a:pt x="858982" y="836814"/>
                  <a:pt x="798022" y="997527"/>
                </a:cubicBezTo>
                <a:cubicBezTo>
                  <a:pt x="737062" y="1158240"/>
                  <a:pt x="709353" y="1271848"/>
                  <a:pt x="648393" y="1446415"/>
                </a:cubicBezTo>
                <a:cubicBezTo>
                  <a:pt x="587433" y="1620982"/>
                  <a:pt x="515389" y="1792778"/>
                  <a:pt x="432262" y="2044931"/>
                </a:cubicBezTo>
                <a:cubicBezTo>
                  <a:pt x="349135" y="2297084"/>
                  <a:pt x="213361" y="2745971"/>
                  <a:pt x="149630" y="2959331"/>
                </a:cubicBezTo>
                <a:cubicBezTo>
                  <a:pt x="85899" y="3172691"/>
                  <a:pt x="69273" y="3253047"/>
                  <a:pt x="49877" y="3325091"/>
                </a:cubicBezTo>
                <a:cubicBezTo>
                  <a:pt x="30480" y="3397135"/>
                  <a:pt x="41564" y="3355571"/>
                  <a:pt x="33251" y="3391593"/>
                </a:cubicBezTo>
                <a:cubicBezTo>
                  <a:pt x="24938" y="3427615"/>
                  <a:pt x="12469" y="3484418"/>
                  <a:pt x="0" y="35412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3" y="3444862"/>
            <a:ext cx="3790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二等辺三角形 17"/>
          <p:cNvSpPr/>
          <p:nvPr/>
        </p:nvSpPr>
        <p:spPr>
          <a:xfrm rot="5400000">
            <a:off x="7559362" y="2898258"/>
            <a:ext cx="414199" cy="2824548"/>
          </a:xfrm>
          <a:prstGeom prst="triangle">
            <a:avLst>
              <a:gd name="adj" fmla="val 43979"/>
            </a:avLst>
          </a:prstGeom>
          <a:solidFill>
            <a:srgbClr val="FFFF0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63139" y="4486348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small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6196" y="4515965"/>
            <a:ext cx="80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large</a:t>
            </a:r>
            <a:endParaRPr kumimoji="1" lang="ja-JP" altLang="en-US" sz="2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6079428" y="6053027"/>
            <a:ext cx="1583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079404" y="5282202"/>
            <a:ext cx="1583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6771529" y="5714980"/>
            <a:ext cx="0" cy="319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stealth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871512" y="5432605"/>
            <a:ext cx="4280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a</a:t>
            </a:r>
            <a:endParaRPr lang="en-US" altLang="ja-JP" sz="2400" baseline="-25000" dirty="0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6767942" y="5282201"/>
            <a:ext cx="0" cy="4327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none" w="lg" len="med"/>
          </a:ln>
          <a:effectLst/>
        </p:spPr>
        <p:txBody>
          <a:bodyPr/>
          <a:lstStyle/>
          <a:p>
            <a:endParaRPr lang="ja-JP" altLang="en-US"/>
          </a:p>
        </p:txBody>
      </p:sp>
      <p:cxnSp>
        <p:nvCxnSpPr>
          <p:cNvPr id="30" name="曲線コネクタ 29"/>
          <p:cNvCxnSpPr/>
          <p:nvPr/>
        </p:nvCxnSpPr>
        <p:spPr>
          <a:xfrm rot="16200000" flipV="1">
            <a:off x="7120490" y="5570234"/>
            <a:ext cx="576064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  <a:scene3d>
            <a:camera prst="orthographicFront">
              <a:rot lat="21599968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7" y="2543175"/>
            <a:ext cx="3324687" cy="37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30" y="2922306"/>
            <a:ext cx="2371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円/楕円 30"/>
          <p:cNvSpPr/>
          <p:nvPr/>
        </p:nvSpPr>
        <p:spPr>
          <a:xfrm>
            <a:off x="5256076" y="1484784"/>
            <a:ext cx="180000" cy="1800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4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6" grpId="0" animBg="1"/>
      <p:bldP spid="27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1291385" y="5051317"/>
            <a:ext cx="1997535" cy="117423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 rot="5400000">
            <a:off x="4210578" y="4456594"/>
            <a:ext cx="828399" cy="2206059"/>
          </a:xfrm>
          <a:prstGeom prst="triangle">
            <a:avLst/>
          </a:prstGeom>
          <a:solidFill>
            <a:srgbClr val="FFFF0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0740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Samples</a:t>
            </a:r>
            <a:endParaRPr kumimoji="1" lang="ja-JP" altLang="en-US" sz="3600" dirty="0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5429250" cy="3829050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3599892" y="1120192"/>
            <a:ext cx="1298809" cy="2991746"/>
          </a:xfrm>
          <a:custGeom>
            <a:avLst/>
            <a:gdLst>
              <a:gd name="connsiteX0" fmla="*/ 21035 w 1358769"/>
              <a:gd name="connsiteY0" fmla="*/ 2907255 h 2991182"/>
              <a:gd name="connsiteX1" fmla="*/ 4102 w 1358769"/>
              <a:gd name="connsiteY1" fmla="*/ 1958988 h 2991182"/>
              <a:gd name="connsiteX2" fmla="*/ 88769 w 1358769"/>
              <a:gd name="connsiteY2" fmla="*/ 1010721 h 2991182"/>
              <a:gd name="connsiteX3" fmla="*/ 156502 w 1358769"/>
              <a:gd name="connsiteY3" fmla="*/ 265655 h 2991182"/>
              <a:gd name="connsiteX4" fmla="*/ 359702 w 1358769"/>
              <a:gd name="connsiteY4" fmla="*/ 28588 h 2991182"/>
              <a:gd name="connsiteX5" fmla="*/ 529035 w 1358769"/>
              <a:gd name="connsiteY5" fmla="*/ 11655 h 2991182"/>
              <a:gd name="connsiteX6" fmla="*/ 783035 w 1358769"/>
              <a:gd name="connsiteY6" fmla="*/ 96321 h 2991182"/>
              <a:gd name="connsiteX7" fmla="*/ 1037035 w 1358769"/>
              <a:gd name="connsiteY7" fmla="*/ 604321 h 2991182"/>
              <a:gd name="connsiteX8" fmla="*/ 1206369 w 1358769"/>
              <a:gd name="connsiteY8" fmla="*/ 1417121 h 2991182"/>
              <a:gd name="connsiteX9" fmla="*/ 1341835 w 1358769"/>
              <a:gd name="connsiteY9" fmla="*/ 2128321 h 2991182"/>
              <a:gd name="connsiteX10" fmla="*/ 1341835 w 1358769"/>
              <a:gd name="connsiteY10" fmla="*/ 2941121 h 2991182"/>
              <a:gd name="connsiteX11" fmla="*/ 1358769 w 1358769"/>
              <a:gd name="connsiteY11" fmla="*/ 2907255 h 2991182"/>
              <a:gd name="connsiteX12" fmla="*/ 1358769 w 1358769"/>
              <a:gd name="connsiteY12" fmla="*/ 2907255 h 2991182"/>
              <a:gd name="connsiteX13" fmla="*/ 21035 w 1358769"/>
              <a:gd name="connsiteY13" fmla="*/ 2907255 h 299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8769" h="2991182">
                <a:moveTo>
                  <a:pt x="21035" y="2907255"/>
                </a:moveTo>
                <a:cubicBezTo>
                  <a:pt x="6924" y="2591166"/>
                  <a:pt x="-7187" y="2275077"/>
                  <a:pt x="4102" y="1958988"/>
                </a:cubicBezTo>
                <a:cubicBezTo>
                  <a:pt x="15391" y="1642899"/>
                  <a:pt x="63369" y="1292943"/>
                  <a:pt x="88769" y="1010721"/>
                </a:cubicBezTo>
                <a:cubicBezTo>
                  <a:pt x="114169" y="728499"/>
                  <a:pt x="111347" y="429344"/>
                  <a:pt x="156502" y="265655"/>
                </a:cubicBezTo>
                <a:cubicBezTo>
                  <a:pt x="201658" y="101966"/>
                  <a:pt x="297613" y="70921"/>
                  <a:pt x="359702" y="28588"/>
                </a:cubicBezTo>
                <a:cubicBezTo>
                  <a:pt x="421791" y="-13745"/>
                  <a:pt x="458480" y="366"/>
                  <a:pt x="529035" y="11655"/>
                </a:cubicBezTo>
                <a:cubicBezTo>
                  <a:pt x="599591" y="22944"/>
                  <a:pt x="698368" y="-2457"/>
                  <a:pt x="783035" y="96321"/>
                </a:cubicBezTo>
                <a:cubicBezTo>
                  <a:pt x="867702" y="195099"/>
                  <a:pt x="966479" y="384188"/>
                  <a:pt x="1037035" y="604321"/>
                </a:cubicBezTo>
                <a:cubicBezTo>
                  <a:pt x="1107591" y="824454"/>
                  <a:pt x="1155569" y="1163121"/>
                  <a:pt x="1206369" y="1417121"/>
                </a:cubicBezTo>
                <a:cubicBezTo>
                  <a:pt x="1257169" y="1671121"/>
                  <a:pt x="1319257" y="1874321"/>
                  <a:pt x="1341835" y="2128321"/>
                </a:cubicBezTo>
                <a:cubicBezTo>
                  <a:pt x="1364413" y="2382321"/>
                  <a:pt x="1339013" y="2811299"/>
                  <a:pt x="1341835" y="2941121"/>
                </a:cubicBezTo>
                <a:cubicBezTo>
                  <a:pt x="1344657" y="3070943"/>
                  <a:pt x="1358769" y="2907255"/>
                  <a:pt x="1358769" y="2907255"/>
                </a:cubicBezTo>
                <a:lnTo>
                  <a:pt x="1358769" y="2907255"/>
                </a:lnTo>
                <a:lnTo>
                  <a:pt x="21035" y="290725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9932" y="1764735"/>
            <a:ext cx="644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/>
              <a:t>sc</a:t>
            </a:r>
            <a:endParaRPr kumimoji="1" lang="ja-JP" altLang="en-US" sz="4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75556" y="4044393"/>
            <a:ext cx="4712847" cy="31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328210" y="3762164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Hole doping</a:t>
            </a:r>
            <a:endParaRPr kumimoji="1" lang="ja-JP" altLang="en-US" sz="2400" dirty="0"/>
          </a:p>
        </p:txBody>
      </p:sp>
      <p:sp>
        <p:nvSpPr>
          <p:cNvPr id="13" name="円/楕円 12"/>
          <p:cNvSpPr/>
          <p:nvPr/>
        </p:nvSpPr>
        <p:spPr>
          <a:xfrm>
            <a:off x="3422537" y="3870176"/>
            <a:ext cx="288000" cy="28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959932" y="3870176"/>
            <a:ext cx="288000" cy="2880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862697" y="3870176"/>
            <a:ext cx="288000" cy="2880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29273" y="746157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BaPb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Bi</a:t>
            </a:r>
            <a:r>
              <a:rPr lang="en-US" altLang="ja-JP" sz="2000" baseline="-25000" dirty="0" smtClean="0"/>
              <a:t>1-x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3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2160" y="1120192"/>
            <a:ext cx="368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x=0.64   Semiconductor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04283" y="1533903"/>
            <a:ext cx="369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x=0.75   Superconductor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04283" y="1972338"/>
            <a:ext cx="245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x=0.91   Meta</a:t>
            </a:r>
            <a:r>
              <a:rPr lang="en-US" altLang="ja-JP" sz="2400" dirty="0"/>
              <a:t>l</a:t>
            </a:r>
            <a:r>
              <a:rPr lang="en-US" altLang="ja-JP" sz="2400" dirty="0" smtClean="0"/>
              <a:t>lic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61121" y="411291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0.64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29273" y="412220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0.91</a:t>
            </a:r>
            <a:endParaRPr kumimoji="1" lang="ja-JP" altLang="en-US" dirty="0"/>
          </a:p>
        </p:txBody>
      </p:sp>
      <p:sp>
        <p:nvSpPr>
          <p:cNvPr id="3" name="1 つの角を丸めた四角形 2"/>
          <p:cNvSpPr/>
          <p:nvPr/>
        </p:nvSpPr>
        <p:spPr>
          <a:xfrm>
            <a:off x="611559" y="693921"/>
            <a:ext cx="679825" cy="3347147"/>
          </a:xfrm>
          <a:prstGeom prst="round1Rect">
            <a:avLst>
              <a:gd name="adj" fmla="val 35326"/>
            </a:avLst>
          </a:prstGeom>
          <a:gradFill flip="none" rotWithShape="1">
            <a:gsLst>
              <a:gs pos="0">
                <a:srgbClr val="FFC000"/>
              </a:gs>
              <a:gs pos="36000">
                <a:srgbClr val="FFC000"/>
              </a:gs>
              <a:gs pos="8300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4477574"/>
            <a:ext cx="1043876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BaBiO</a:t>
            </a:r>
            <a:r>
              <a:rPr lang="en-US" altLang="ja-JP" sz="2400" baseline="-25000" dirty="0"/>
              <a:t>3</a:t>
            </a:r>
            <a:endParaRPr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07504" y="5051317"/>
            <a:ext cx="1043876" cy="154603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3528" y="5157192"/>
            <a:ext cx="5036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C</a:t>
            </a:r>
          </a:p>
          <a:p>
            <a:pPr algn="ctr"/>
            <a:r>
              <a:rPr lang="en-US" altLang="ja-JP" sz="2800" dirty="0" smtClean="0"/>
              <a:t>D</a:t>
            </a:r>
          </a:p>
          <a:p>
            <a:pPr algn="ctr"/>
            <a:r>
              <a:rPr kumimoji="1" lang="en-US" altLang="ja-JP" sz="2800" dirty="0"/>
              <a:t>W</a:t>
            </a:r>
            <a:endParaRPr kumimoji="1" lang="ja-JP" altLang="en-US" sz="2800" dirty="0"/>
          </a:p>
        </p:txBody>
      </p:sp>
      <p:sp>
        <p:nvSpPr>
          <p:cNvPr id="25" name="正方形/長方形 24"/>
          <p:cNvSpPr/>
          <p:nvPr/>
        </p:nvSpPr>
        <p:spPr>
          <a:xfrm>
            <a:off x="3669528" y="5296440"/>
            <a:ext cx="15475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400" dirty="0"/>
              <a:t>fluctuation</a:t>
            </a:r>
            <a:endParaRPr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29453" y="555962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small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02510" y="5589240"/>
            <a:ext cx="80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large</a:t>
            </a:r>
            <a:endParaRPr kumimoji="1" lang="ja-JP" altLang="en-US" sz="2400" dirty="0"/>
          </a:p>
        </p:txBody>
      </p:sp>
      <p:sp>
        <p:nvSpPr>
          <p:cNvPr id="23" name="角丸四角形 22"/>
          <p:cNvSpPr/>
          <p:nvPr/>
        </p:nvSpPr>
        <p:spPr>
          <a:xfrm>
            <a:off x="707411" y="404664"/>
            <a:ext cx="4428000" cy="3924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0">
                <a:srgbClr val="FFFF00"/>
              </a:gs>
              <a:gs pos="52000">
                <a:srgbClr val="FFFF00">
                  <a:alpha val="6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91385" y="5157192"/>
            <a:ext cx="1941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CDW</a:t>
            </a:r>
          </a:p>
          <a:p>
            <a:r>
              <a:rPr lang="en-US" altLang="ja-JP" sz="2800" dirty="0"/>
              <a:t>f</a:t>
            </a:r>
            <a:r>
              <a:rPr lang="en-US" altLang="ja-JP" sz="2800" dirty="0" smtClean="0"/>
              <a:t>luctuation?</a:t>
            </a:r>
            <a:endParaRPr kumimoji="1" lang="ja-JP" altLang="en-US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064388" y="648527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 T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6435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152366"/>
            <a:ext cx="5160602" cy="53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-207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Pair hopping</a:t>
            </a:r>
            <a:endParaRPr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9774" y="1529367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Bi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89934" y="1537628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Bi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4049647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Bi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97744" y="4057908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Bi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87724" y="152078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08004" y="153762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7724" y="278092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08004" y="279776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1580" y="278092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11860" y="279776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68015" y="404106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88295" y="405790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87724" y="5337212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08004" y="5354052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7584" y="5337212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47864" y="5354052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Pb</a:t>
            </a:r>
            <a:endParaRPr kumimoji="1" lang="ja-JP" altLang="en-US" sz="28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27" y="1030299"/>
            <a:ext cx="3130573" cy="25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6523149" y="1953528"/>
            <a:ext cx="1880574" cy="18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8321034" y="1828224"/>
            <a:ext cx="766427" cy="1606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206887" y="1754169"/>
            <a:ext cx="1880574" cy="1864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6523149" y="1754169"/>
            <a:ext cx="766427" cy="16061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320707" y="3910622"/>
            <a:ext cx="1701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BaPb</a:t>
            </a:r>
            <a:r>
              <a:rPr lang="en-US" altLang="ja-JP" sz="2400" baseline="-25000" dirty="0"/>
              <a:t>x</a:t>
            </a:r>
            <a:r>
              <a:rPr lang="en-US" altLang="ja-JP" sz="2400" dirty="0"/>
              <a:t>Bi</a:t>
            </a:r>
            <a:r>
              <a:rPr lang="en-US" altLang="ja-JP" sz="2400" baseline="-25000" dirty="0"/>
              <a:t>1-x</a:t>
            </a:r>
            <a:r>
              <a:rPr lang="en-US" altLang="ja-JP" sz="2400" dirty="0"/>
              <a:t>O</a:t>
            </a:r>
            <a:r>
              <a:rPr lang="en-US" altLang="ja-JP" sz="2400" baseline="-25000" dirty="0"/>
              <a:t>3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x=0.75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21298" y="6485274"/>
            <a:ext cx="1495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Pair hopping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9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5" y="1152366"/>
            <a:ext cx="5160602" cy="53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20707" y="5000472"/>
            <a:ext cx="165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Bi (6S) state</a:t>
            </a:r>
            <a:endParaRPr kumimoji="1" lang="ja-JP" altLang="en-US" sz="2400" dirty="0"/>
          </a:p>
        </p:txBody>
      </p:sp>
      <p:sp>
        <p:nvSpPr>
          <p:cNvPr id="3" name="円/楕円 2"/>
          <p:cNvSpPr/>
          <p:nvPr/>
        </p:nvSpPr>
        <p:spPr>
          <a:xfrm>
            <a:off x="719572" y="1448780"/>
            <a:ext cx="684076" cy="66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275856" y="1448780"/>
            <a:ext cx="684076" cy="66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19572" y="4005064"/>
            <a:ext cx="684076" cy="66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75856" y="4005064"/>
            <a:ext cx="684076" cy="66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931433" y="1514712"/>
            <a:ext cx="256191" cy="531973"/>
            <a:chOff x="2412674" y="5489315"/>
            <a:chExt cx="256191" cy="531973"/>
          </a:xfrm>
        </p:grpSpPr>
        <p:cxnSp>
          <p:nvCxnSpPr>
            <p:cNvPr id="14" name="直線矢印コネクタ 13"/>
            <p:cNvCxnSpPr/>
            <p:nvPr/>
          </p:nvCxnSpPr>
          <p:spPr>
            <a:xfrm flipV="1">
              <a:off x="2668865" y="5489315"/>
              <a:ext cx="0" cy="49812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412674" y="5518836"/>
              <a:ext cx="0" cy="50245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3491880" y="4077072"/>
            <a:ext cx="256191" cy="531973"/>
            <a:chOff x="2412674" y="5489315"/>
            <a:chExt cx="256191" cy="531973"/>
          </a:xfrm>
        </p:grpSpPr>
        <p:cxnSp>
          <p:nvCxnSpPr>
            <p:cNvPr id="17" name="直線矢印コネクタ 16"/>
            <p:cNvCxnSpPr/>
            <p:nvPr/>
          </p:nvCxnSpPr>
          <p:spPr>
            <a:xfrm flipV="1">
              <a:off x="2668865" y="5489315"/>
              <a:ext cx="0" cy="49812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2412674" y="5518836"/>
              <a:ext cx="0" cy="50245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円/楕円 18"/>
          <p:cNvSpPr/>
          <p:nvPr/>
        </p:nvSpPr>
        <p:spPr>
          <a:xfrm>
            <a:off x="-657144" y="260648"/>
            <a:ext cx="3392940" cy="320686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1907704" y="260648"/>
            <a:ext cx="3392940" cy="320686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1907704" y="2780928"/>
            <a:ext cx="3392940" cy="320686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-621140" y="2780928"/>
            <a:ext cx="3392940" cy="320686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-207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Pair hopping</a:t>
            </a:r>
            <a:endParaRPr lang="ja-JP" altLang="en-US" sz="36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27" y="1030299"/>
            <a:ext cx="3130573" cy="25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/>
          <p:nvPr/>
        </p:nvCxnSpPr>
        <p:spPr>
          <a:xfrm>
            <a:off x="6523149" y="1953528"/>
            <a:ext cx="1880574" cy="18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8321034" y="1828224"/>
            <a:ext cx="766427" cy="1606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206887" y="1754169"/>
            <a:ext cx="1880574" cy="1864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6523149" y="1754169"/>
            <a:ext cx="766427" cy="16061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320707" y="3910622"/>
            <a:ext cx="1701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BaPb</a:t>
            </a:r>
            <a:r>
              <a:rPr lang="en-US" altLang="ja-JP" sz="2400" baseline="-25000" dirty="0"/>
              <a:t>x</a:t>
            </a:r>
            <a:r>
              <a:rPr lang="en-US" altLang="ja-JP" sz="2400" dirty="0"/>
              <a:t>Bi</a:t>
            </a:r>
            <a:r>
              <a:rPr lang="en-US" altLang="ja-JP" sz="2400" baseline="-25000" dirty="0"/>
              <a:t>1-x</a:t>
            </a:r>
            <a:r>
              <a:rPr lang="en-US" altLang="ja-JP" sz="2400" dirty="0"/>
              <a:t>O</a:t>
            </a:r>
            <a:r>
              <a:rPr lang="en-US" altLang="ja-JP" sz="2400" baseline="-25000" dirty="0"/>
              <a:t>3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x=0.75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21298" y="6485274"/>
            <a:ext cx="1495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Pair hopping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30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5" y="1152366"/>
            <a:ext cx="5160602" cy="53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20707" y="5000472"/>
            <a:ext cx="165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Bi (6S) state</a:t>
            </a:r>
            <a:endParaRPr kumimoji="1" lang="ja-JP" altLang="en-US" sz="2400" dirty="0"/>
          </a:p>
        </p:txBody>
      </p:sp>
      <p:sp>
        <p:nvSpPr>
          <p:cNvPr id="3" name="円/楕円 2"/>
          <p:cNvSpPr/>
          <p:nvPr/>
        </p:nvSpPr>
        <p:spPr>
          <a:xfrm>
            <a:off x="719572" y="1448780"/>
            <a:ext cx="684076" cy="66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275856" y="1448780"/>
            <a:ext cx="684076" cy="66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19572" y="4005064"/>
            <a:ext cx="684076" cy="66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75856" y="4005064"/>
            <a:ext cx="684076" cy="663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931433" y="1514712"/>
            <a:ext cx="256191" cy="531973"/>
            <a:chOff x="2412674" y="5489315"/>
            <a:chExt cx="256191" cy="531973"/>
          </a:xfrm>
        </p:grpSpPr>
        <p:cxnSp>
          <p:nvCxnSpPr>
            <p:cNvPr id="14" name="直線矢印コネクタ 13"/>
            <p:cNvCxnSpPr/>
            <p:nvPr/>
          </p:nvCxnSpPr>
          <p:spPr>
            <a:xfrm flipV="1">
              <a:off x="2668865" y="5489315"/>
              <a:ext cx="0" cy="49812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412674" y="5518836"/>
              <a:ext cx="0" cy="50245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線矢印コネクタ 16"/>
          <p:cNvCxnSpPr/>
          <p:nvPr/>
        </p:nvCxnSpPr>
        <p:spPr>
          <a:xfrm flipV="1">
            <a:off x="3748071" y="4077072"/>
            <a:ext cx="0" cy="49812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3491880" y="4106593"/>
            <a:ext cx="0" cy="50245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-657144" y="260648"/>
            <a:ext cx="3392940" cy="320686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1907704" y="260648"/>
            <a:ext cx="3392940" cy="320686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1907704" y="2780928"/>
            <a:ext cx="3392940" cy="320686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-621140" y="2780928"/>
            <a:ext cx="3392940" cy="3206865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-207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Pair hopping</a:t>
            </a:r>
            <a:endParaRPr lang="ja-JP" altLang="en-US" sz="36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27" y="1030299"/>
            <a:ext cx="3130573" cy="25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/>
          <p:nvPr/>
        </p:nvCxnSpPr>
        <p:spPr>
          <a:xfrm>
            <a:off x="6523149" y="1953528"/>
            <a:ext cx="1880574" cy="18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8321034" y="1828224"/>
            <a:ext cx="766427" cy="1606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206887" y="1754169"/>
            <a:ext cx="1880574" cy="1864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6523149" y="1754169"/>
            <a:ext cx="766427" cy="16061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320707" y="3910622"/>
            <a:ext cx="1701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BaPb</a:t>
            </a:r>
            <a:r>
              <a:rPr lang="en-US" altLang="ja-JP" sz="2400" baseline="-25000" dirty="0"/>
              <a:t>x</a:t>
            </a:r>
            <a:r>
              <a:rPr lang="en-US" altLang="ja-JP" sz="2400" dirty="0"/>
              <a:t>Bi</a:t>
            </a:r>
            <a:r>
              <a:rPr lang="en-US" altLang="ja-JP" sz="2400" baseline="-25000" dirty="0"/>
              <a:t>1-x</a:t>
            </a:r>
            <a:r>
              <a:rPr lang="en-US" altLang="ja-JP" sz="2400" dirty="0"/>
              <a:t>O</a:t>
            </a:r>
            <a:r>
              <a:rPr lang="en-US" altLang="ja-JP" sz="2400" baseline="-25000" dirty="0"/>
              <a:t>3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x=0.75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78525" y="5050540"/>
            <a:ext cx="155004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Negative U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21298" y="6485274"/>
            <a:ext cx="1495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Pair hopping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930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3245E-6 L -0.2835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15904E-6 L -0.28403 0.005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27795 -0.0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79152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80808" y="6471149"/>
            <a:ext cx="2204848" cy="378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140279" y="4777041"/>
            <a:ext cx="270000" cy="270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3540" y="3703870"/>
            <a:ext cx="15414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u="sng" baseline="-25000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u="sng" dirty="0" smtClean="0">
                <a:solidFill>
                  <a:srgbClr val="FF0000"/>
                </a:solidFill>
              </a:rPr>
              <a:t>max~30K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6773" y="4100786"/>
            <a:ext cx="164930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</a:t>
            </a:r>
            <a:r>
              <a:rPr kumimoji="1" lang="en-US" altLang="ja-JP" baseline="-25000" dirty="0" smtClean="0"/>
              <a:t>1-X</a:t>
            </a:r>
            <a:r>
              <a:rPr kumimoji="1" lang="en-US" altLang="ja-JP" dirty="0" smtClean="0"/>
              <a:t>K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BiO</a:t>
            </a:r>
            <a:r>
              <a:rPr kumimoji="1" lang="en-US" altLang="ja-JP" baseline="-25000" dirty="0" smtClean="0"/>
              <a:t>3</a:t>
            </a:r>
            <a:endParaRPr kumimoji="1" lang="ja-JP" altLang="en-US" baseline="-25000" dirty="0"/>
          </a:p>
        </p:txBody>
      </p:sp>
      <p:cxnSp>
        <p:nvCxnSpPr>
          <p:cNvPr id="11" name="直線コネクタ 10"/>
          <p:cNvCxnSpPr>
            <a:stCxn id="8" idx="2"/>
          </p:cNvCxnSpPr>
          <p:nvPr/>
        </p:nvCxnSpPr>
        <p:spPr>
          <a:xfrm flipH="1" flipV="1">
            <a:off x="2705142" y="4606979"/>
            <a:ext cx="2435137" cy="305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 rot="518026">
            <a:off x="4928163" y="1819802"/>
            <a:ext cx="1236458" cy="3338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129785" y="3680189"/>
            <a:ext cx="782475" cy="257361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14003" y="3401332"/>
            <a:ext cx="77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1988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40340" y="1887439"/>
            <a:ext cx="90772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spin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4711" y="5569129"/>
            <a:ext cx="124512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Spin</a:t>
            </a:r>
          </a:p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 +</a:t>
            </a:r>
          </a:p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 orbital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7604" y="4774122"/>
            <a:ext cx="119378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</a:rPr>
              <a:t>phonon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 rot="21147704">
            <a:off x="1162690" y="5011085"/>
            <a:ext cx="4994227" cy="4835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84990" y="2386143"/>
            <a:ext cx="156004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BaPb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Bi</a:t>
            </a:r>
            <a:r>
              <a:rPr kumimoji="1" lang="en-US" altLang="ja-JP" baseline="-25000" dirty="0" smtClean="0"/>
              <a:t>1-X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endParaRPr kumimoji="1" lang="ja-JP" altLang="en-US" baseline="-25000" dirty="0"/>
          </a:p>
        </p:txBody>
      </p:sp>
      <p:sp>
        <p:nvSpPr>
          <p:cNvPr id="20" name="円/楕円 19"/>
          <p:cNvSpPr/>
          <p:nvPr/>
        </p:nvSpPr>
        <p:spPr>
          <a:xfrm>
            <a:off x="4642419" y="5232248"/>
            <a:ext cx="270000" cy="27111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endCxn id="20" idx="1"/>
          </p:cNvCxnSpPr>
          <p:nvPr/>
        </p:nvCxnSpPr>
        <p:spPr>
          <a:xfrm>
            <a:off x="3326370" y="2912670"/>
            <a:ext cx="1355590" cy="2359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906019" y="1938066"/>
            <a:ext cx="135812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</a:rPr>
              <a:t>max~12K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84964" y="15891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1975</a:t>
            </a:r>
            <a:endParaRPr kumimoji="1" lang="ja-JP" altLang="en-US" dirty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976471" y="44624"/>
            <a:ext cx="7200900" cy="4873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History of Superconductors</a:t>
            </a:r>
            <a:endParaRPr lang="ja-JP" altLang="en-US" sz="3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99081" y="6485274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96" y="1667152"/>
            <a:ext cx="18859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032951"/>
            <a:ext cx="4857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7200292" y="1719275"/>
            <a:ext cx="1909604" cy="809625"/>
          </a:xfrm>
          <a:prstGeom prst="ellipse">
            <a:avLst/>
          </a:prstGeom>
          <a:noFill/>
          <a:ln w="666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58184" y="1019871"/>
            <a:ext cx="1434308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Valence skipper?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/>
      <p:bldP spid="3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2869520" y="296652"/>
            <a:ext cx="3425647" cy="5760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64804"/>
            <a:ext cx="8676457" cy="493254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Superconductivity </a:t>
            </a:r>
            <a:r>
              <a:rPr lang="en-US" altLang="ja-JP" dirty="0"/>
              <a:t>and a change </a:t>
            </a:r>
            <a:r>
              <a:rPr lang="en-US" altLang="ja-JP" dirty="0" smtClean="0"/>
              <a:t>of </a:t>
            </a:r>
            <a:r>
              <a:rPr lang="en-US" altLang="ja-JP" dirty="0"/>
              <a:t>the structure </a:t>
            </a:r>
            <a:r>
              <a:rPr lang="en-US" altLang="ja-JP" dirty="0" smtClean="0"/>
              <a:t>are in </a:t>
            </a:r>
            <a:r>
              <a:rPr lang="en-US" altLang="ja-JP" dirty="0"/>
              <a:t>a close relation</a:t>
            </a:r>
            <a:r>
              <a:rPr lang="en-US" altLang="ja-JP" dirty="0" smtClean="0"/>
              <a:t>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Nuclear relaxation mechanism was determined by charge fluctuations.</a:t>
            </a:r>
          </a:p>
          <a:p>
            <a:endParaRPr lang="en-US" altLang="ja-JP" dirty="0"/>
          </a:p>
          <a:p>
            <a:r>
              <a:rPr lang="en-US" altLang="ja-JP" dirty="0" smtClean="0"/>
              <a:t>The superconductivity </a:t>
            </a:r>
            <a:r>
              <a:rPr lang="en-US" altLang="ja-JP" dirty="0"/>
              <a:t>in BPBO </a:t>
            </a:r>
            <a:r>
              <a:rPr lang="en-US" altLang="ja-JP" dirty="0" smtClean="0"/>
              <a:t>may be </a:t>
            </a:r>
            <a:r>
              <a:rPr lang="en-US" altLang="ja-JP" dirty="0"/>
              <a:t>mediated by the valence skipping effect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56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3962106" y="1191605"/>
            <a:ext cx="3600400" cy="1103345"/>
            <a:chOff x="4074053" y="1700808"/>
            <a:chExt cx="3600400" cy="110334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074053" y="1723738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2400" dirty="0"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899379" y="1700808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O </a:t>
              </a:r>
              <a:endParaRPr kumimoji="1" lang="ja-JP" altLang="en-US" sz="32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518596" y="1730019"/>
              <a:ext cx="1992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(1s)</a:t>
              </a:r>
              <a:r>
                <a:rPr lang="en-US" altLang="ja-JP" sz="2400" baseline="30000" dirty="0" smtClean="0"/>
                <a:t>2</a:t>
              </a:r>
              <a:r>
                <a:rPr lang="en-US" altLang="ja-JP" sz="2400" dirty="0" smtClean="0"/>
                <a:t>(2s)</a:t>
              </a:r>
              <a:r>
                <a:rPr lang="en-US" altLang="ja-JP" sz="2400" baseline="30000" dirty="0" smtClean="0"/>
                <a:t>2</a:t>
              </a:r>
              <a:r>
                <a:rPr lang="en-US" altLang="ja-JP" sz="2400" dirty="0" smtClean="0"/>
                <a:t>(2p)</a:t>
              </a:r>
              <a:r>
                <a:rPr lang="en-US" altLang="ja-JP" sz="2400" baseline="30000" dirty="0" smtClean="0"/>
                <a:t>4</a:t>
              </a:r>
              <a:r>
                <a:rPr kumimoji="1" lang="en-US" altLang="ja-JP" sz="2400" dirty="0" smtClean="0"/>
                <a:t> </a:t>
              </a:r>
              <a:endParaRPr kumimoji="1" lang="ja-JP" altLang="en-US" sz="2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913893" y="2219378"/>
              <a:ext cx="7729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O</a:t>
              </a:r>
              <a:r>
                <a:rPr lang="en-US" altLang="ja-JP" sz="3200" baseline="30000" dirty="0" smtClean="0"/>
                <a:t>2-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58950" y="2218789"/>
              <a:ext cx="2028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(1s)</a:t>
              </a:r>
              <a:r>
                <a:rPr lang="en-US" altLang="ja-JP" sz="2400" baseline="30000" dirty="0" smtClean="0"/>
                <a:t>2</a:t>
              </a:r>
              <a:r>
                <a:rPr lang="en-US" altLang="ja-JP" sz="2400" dirty="0" smtClean="0"/>
                <a:t>(2s)</a:t>
              </a:r>
              <a:r>
                <a:rPr lang="en-US" altLang="ja-JP" sz="2400" baseline="30000" dirty="0" smtClean="0"/>
                <a:t>2</a:t>
              </a:r>
              <a:r>
                <a:rPr lang="en-US" altLang="ja-JP" sz="2400" dirty="0" smtClean="0"/>
                <a:t>(2p)</a:t>
              </a:r>
              <a:r>
                <a:rPr lang="en-US" altLang="ja-JP" sz="3200" b="1" baseline="30000" dirty="0">
                  <a:solidFill>
                    <a:srgbClr val="FF0000"/>
                  </a:solidFill>
                </a:rPr>
                <a:t>6</a:t>
              </a:r>
              <a:r>
                <a:rPr kumimoji="1" lang="en-US" altLang="ja-JP" sz="2400" dirty="0" smtClean="0"/>
                <a:t> </a:t>
              </a:r>
              <a:endParaRPr kumimoji="1" lang="ja-JP" altLang="en-US" sz="2400" dirty="0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6738349" y="2680454"/>
              <a:ext cx="64807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4788024" y="3104964"/>
            <a:ext cx="4039951" cy="1616112"/>
            <a:chOff x="5140561" y="3405775"/>
            <a:chExt cx="4039951" cy="161611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5140561" y="340577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59778" y="3434986"/>
              <a:ext cx="3285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[</a:t>
              </a:r>
              <a:r>
                <a:rPr lang="en-US" altLang="ja-JP" sz="2400" dirty="0" err="1" smtClean="0"/>
                <a:t>Xe</a:t>
              </a:r>
              <a:r>
                <a:rPr lang="en-US" altLang="ja-JP" sz="2400" dirty="0" smtClean="0"/>
                <a:t>](4f)</a:t>
              </a:r>
              <a:r>
                <a:rPr lang="en-US" altLang="ja-JP" sz="2400" baseline="30000" dirty="0" smtClean="0"/>
                <a:t>14</a:t>
              </a:r>
              <a:r>
                <a:rPr lang="en-US" altLang="ja-JP" sz="2400" dirty="0" smtClean="0"/>
                <a:t>(5d)</a:t>
              </a:r>
              <a:r>
                <a:rPr lang="en-US" altLang="ja-JP" sz="2400" baseline="30000" dirty="0" smtClean="0"/>
                <a:t>10</a:t>
              </a:r>
              <a:r>
                <a:rPr lang="en-US" altLang="ja-JP" sz="2400" dirty="0" smtClean="0"/>
                <a:t>(6s)</a:t>
              </a:r>
              <a:r>
                <a:rPr lang="en-US" altLang="ja-JP" sz="2400" baseline="30000" dirty="0" smtClean="0"/>
                <a:t>2</a:t>
              </a:r>
              <a:r>
                <a:rPr lang="en-US" altLang="ja-JP" sz="2400" dirty="0" smtClean="0"/>
                <a:t>(6p)</a:t>
              </a:r>
              <a:r>
                <a:rPr lang="en-US" altLang="ja-JP" sz="2400" baseline="30000" dirty="0"/>
                <a:t>3</a:t>
              </a:r>
              <a:r>
                <a:rPr kumimoji="1" lang="en-US" altLang="ja-JP" sz="2400" dirty="0" smtClean="0"/>
                <a:t> </a:t>
              </a:r>
              <a:endParaRPr kumimoji="1" lang="ja-JP" altLang="en-US" sz="2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140561" y="3924345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 smtClean="0"/>
                <a:t>3</a:t>
              </a:r>
              <a:r>
                <a:rPr lang="en-US" altLang="ja-JP" sz="3200" baseline="30000" dirty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140847" y="4437112"/>
              <a:ext cx="870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Bi</a:t>
              </a:r>
              <a:r>
                <a:rPr lang="en-US" altLang="ja-JP" sz="3200" baseline="30000" dirty="0"/>
                <a:t>5</a:t>
              </a:r>
              <a:r>
                <a:rPr lang="en-US" altLang="ja-JP" sz="3200" baseline="30000" dirty="0" smtClean="0"/>
                <a:t>+</a:t>
              </a:r>
              <a:r>
                <a:rPr kumimoji="1" lang="en-US" altLang="ja-JP" sz="3200" dirty="0" smtClean="0"/>
                <a:t> </a:t>
              </a:r>
              <a:endParaRPr kumimoji="1" lang="ja-JP" altLang="en-US" sz="32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791186" y="3981839"/>
              <a:ext cx="3389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[</a:t>
              </a:r>
              <a:r>
                <a:rPr lang="en-US" altLang="ja-JP" sz="2400" dirty="0" err="1" smtClean="0"/>
                <a:t>Xe</a:t>
              </a:r>
              <a:r>
                <a:rPr lang="en-US" altLang="ja-JP" sz="2400" dirty="0" smtClean="0"/>
                <a:t>](4f)</a:t>
              </a:r>
              <a:r>
                <a:rPr lang="en-US" altLang="ja-JP" sz="2400" baseline="30000" dirty="0" smtClean="0"/>
                <a:t>14</a:t>
              </a:r>
              <a:r>
                <a:rPr lang="en-US" altLang="ja-JP" sz="2400" dirty="0" smtClean="0"/>
                <a:t>(5d)</a:t>
              </a:r>
              <a:r>
                <a:rPr lang="en-US" altLang="ja-JP" sz="2400" baseline="30000" dirty="0" smtClean="0"/>
                <a:t>10</a:t>
              </a:r>
              <a:r>
                <a:rPr lang="en-US" altLang="ja-JP" sz="2400" dirty="0" smtClean="0"/>
                <a:t>(6s)</a:t>
              </a:r>
              <a:r>
                <a:rPr lang="en-US" altLang="ja-JP" sz="2400" baseline="30000" dirty="0" smtClean="0"/>
                <a:t>2</a:t>
              </a:r>
              <a:r>
                <a:rPr lang="en-US" altLang="ja-JP" sz="2400" dirty="0" smtClean="0"/>
                <a:t>(6p)</a:t>
              </a:r>
              <a:r>
                <a:rPr lang="en-US" altLang="ja-JP" sz="3200" b="1" baseline="30000" dirty="0" smtClean="0">
                  <a:solidFill>
                    <a:srgbClr val="FF0000"/>
                  </a:solidFill>
                </a:rPr>
                <a:t>0</a:t>
              </a:r>
              <a:r>
                <a:rPr kumimoji="1" lang="en-US" altLang="ja-JP" sz="2400" dirty="0" smtClean="0"/>
                <a:t> </a:t>
              </a:r>
              <a:endParaRPr kumimoji="1" lang="ja-JP" altLang="en-US" sz="2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805138" y="4509120"/>
              <a:ext cx="33556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[</a:t>
              </a:r>
              <a:r>
                <a:rPr lang="en-US" altLang="ja-JP" sz="2400" dirty="0" err="1" smtClean="0"/>
                <a:t>Xe</a:t>
              </a:r>
              <a:r>
                <a:rPr lang="en-US" altLang="ja-JP" sz="2400" dirty="0" smtClean="0"/>
                <a:t>](4f)</a:t>
              </a:r>
              <a:r>
                <a:rPr lang="en-US" altLang="ja-JP" sz="2400" baseline="30000" dirty="0" smtClean="0"/>
                <a:t>14</a:t>
              </a:r>
              <a:r>
                <a:rPr lang="en-US" altLang="ja-JP" sz="2400" dirty="0" smtClean="0"/>
                <a:t>(5d)</a:t>
              </a:r>
              <a:r>
                <a:rPr lang="en-US" altLang="ja-JP" sz="2400" baseline="30000" dirty="0" smtClean="0"/>
                <a:t>10</a:t>
              </a:r>
              <a:r>
                <a:rPr lang="en-US" altLang="ja-JP" sz="2400" dirty="0" smtClean="0"/>
                <a:t>(6s)</a:t>
              </a:r>
              <a:r>
                <a:rPr lang="en-US" altLang="ja-JP" sz="3200" b="1" baseline="30000" dirty="0">
                  <a:solidFill>
                    <a:srgbClr val="FF0000"/>
                  </a:solidFill>
                </a:rPr>
                <a:t>0</a:t>
              </a:r>
              <a:r>
                <a:rPr lang="en-US" altLang="ja-JP" sz="2400" dirty="0" smtClean="0"/>
                <a:t>(6p)</a:t>
              </a:r>
              <a:r>
                <a:rPr lang="en-US" altLang="ja-JP" sz="3200" b="1" baseline="30000" dirty="0" smtClean="0">
                  <a:solidFill>
                    <a:srgbClr val="FF0000"/>
                  </a:solidFill>
                </a:rPr>
                <a:t>0</a:t>
              </a:r>
              <a:r>
                <a:rPr kumimoji="1" lang="en-US" altLang="ja-JP" sz="2400" dirty="0" smtClean="0"/>
                <a:t> </a:t>
              </a:r>
              <a:endParaRPr kumimoji="1" lang="ja-JP" altLang="en-US" sz="2400" dirty="0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7582119" y="4443504"/>
              <a:ext cx="64807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7259695" y="4424142"/>
              <a:ext cx="1740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2400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>
              <a:off x="5920688" y="5013176"/>
              <a:ext cx="174881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467544" y="5959994"/>
            <a:ext cx="6734922" cy="817378"/>
            <a:chOff x="842931" y="5992552"/>
            <a:chExt cx="6734922" cy="817378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869008" y="6142694"/>
              <a:ext cx="303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Skipping (ns)</a:t>
              </a:r>
              <a:r>
                <a:rPr kumimoji="1" lang="en-US" altLang="ja-JP" sz="2800" baseline="30000" dirty="0" smtClean="0"/>
                <a:t>1</a:t>
              </a:r>
              <a:r>
                <a:rPr kumimoji="1" lang="en-US" altLang="ja-JP" sz="2800" dirty="0" smtClean="0"/>
                <a:t> state</a:t>
              </a:r>
              <a:endParaRPr kumimoji="1" lang="ja-JP" altLang="en-US" sz="2800" dirty="0"/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851921" y="6186049"/>
              <a:ext cx="757058" cy="447307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803370" y="6117143"/>
              <a:ext cx="2490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ea typeface="HG創英角ﾎﾟｯﾌﾟ体" pitchFamily="49" charset="-128"/>
                </a:rPr>
                <a:t>Valence skipper</a:t>
              </a:r>
              <a:r>
                <a:rPr kumimoji="1" lang="en-US" altLang="ja-JP" sz="3200" dirty="0" smtClean="0">
                  <a:ea typeface="HG創英角ﾎﾟｯﾌﾟ体" pitchFamily="49" charset="-128"/>
                </a:rPr>
                <a:t> </a:t>
              </a:r>
              <a:endParaRPr kumimoji="1" lang="ja-JP" altLang="en-US" sz="3200" dirty="0">
                <a:ea typeface="HG創英角ﾎﾟｯﾌﾟ体" pitchFamily="49" charset="-128"/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842931" y="5992552"/>
              <a:ext cx="6734922" cy="817378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07504" y="1107478"/>
            <a:ext cx="4456078" cy="4310453"/>
            <a:chOff x="107504" y="1107478"/>
            <a:chExt cx="4456078" cy="431045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07504" y="1124744"/>
              <a:ext cx="4456078" cy="4293187"/>
              <a:chOff x="23664" y="1150623"/>
              <a:chExt cx="4456078" cy="429318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64" y="1150623"/>
                <a:ext cx="3794058" cy="3308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73" y="4606541"/>
                <a:ext cx="3225131" cy="195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419708" y="4859035"/>
                <a:ext cx="40600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/>
                  <a:t>結晶化学入門　</a:t>
                </a:r>
                <a:r>
                  <a:rPr lang="ja-JP" altLang="en-US" sz="1600" dirty="0" smtClean="0"/>
                  <a:t>遠藤忠　他　</a:t>
                </a:r>
                <a:endParaRPr lang="en-US" altLang="ja-JP" sz="1600" dirty="0" smtClean="0"/>
              </a:p>
              <a:p>
                <a:r>
                  <a:rPr lang="ja-JP" altLang="en-US" sz="1600" dirty="0" smtClean="0"/>
                  <a:t>講談社サイエンティフィック、</a:t>
                </a:r>
                <a:r>
                  <a:rPr lang="en-US" altLang="ja-JP" sz="1600" dirty="0" err="1" smtClean="0"/>
                  <a:t>wikipedia</a:t>
                </a:r>
                <a:endParaRPr kumimoji="1" lang="ja-JP" altLang="en-US" sz="1600" dirty="0"/>
              </a:p>
            </p:txBody>
          </p: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07478"/>
              <a:ext cx="3727998" cy="3360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正方形/長方形 38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457200" y="177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Valence </a:t>
            </a:r>
            <a:r>
              <a:rPr lang="en-US" altLang="ja-JP" sz="3600" dirty="0"/>
              <a:t>s</a:t>
            </a:r>
            <a:r>
              <a:rPr lang="en-US" altLang="ja-JP" sz="3600" dirty="0" smtClean="0"/>
              <a:t>kipper </a:t>
            </a:r>
            <a:endParaRPr lang="ja-JP" altLang="en-US" sz="3600" dirty="0"/>
          </a:p>
        </p:txBody>
      </p:sp>
      <p:sp>
        <p:nvSpPr>
          <p:cNvPr id="41" name="円/楕円 40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99081" y="6485274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21726" y="872716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A</a:t>
            </a:r>
            <a:r>
              <a:rPr lang="en-US" altLang="ja-JP" sz="2800" dirty="0" smtClean="0"/>
              <a:t>nion</a:t>
            </a:r>
            <a:endParaRPr kumimoji="1" lang="ja-JP" altLang="en-US" sz="28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103948" y="2761764"/>
            <a:ext cx="1123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Cation</a:t>
            </a:r>
            <a:endParaRPr kumimoji="1"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5709058" y="2230481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</a:rPr>
              <a:t>closed-shell structure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452601" y="4721078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stable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</a:rPr>
              <a:t>structure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780521" y="5063694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lang="en-US" altLang="ja-JP" sz="3200" baseline="30000" dirty="0" smtClean="0"/>
              <a:t>4+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431146" y="5121188"/>
            <a:ext cx="335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Xe</a:t>
            </a:r>
            <a:r>
              <a:rPr lang="en-US" altLang="ja-JP" sz="2400" dirty="0" smtClean="0"/>
              <a:t>](4f)</a:t>
            </a:r>
            <a:r>
              <a:rPr lang="en-US" altLang="ja-JP" sz="2400" baseline="30000" dirty="0" smtClean="0"/>
              <a:t>14</a:t>
            </a:r>
            <a:r>
              <a:rPr lang="en-US" altLang="ja-JP" sz="2400" dirty="0" smtClean="0"/>
              <a:t>(5d)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(6s)</a:t>
            </a:r>
            <a:r>
              <a:rPr lang="en-US" altLang="ja-JP" sz="3200" b="1" baseline="30000" dirty="0">
                <a:solidFill>
                  <a:srgbClr val="0000FF"/>
                </a:solidFill>
              </a:rPr>
              <a:t>1</a:t>
            </a:r>
            <a:r>
              <a:rPr lang="en-US" altLang="ja-JP" sz="2400" dirty="0" smtClean="0"/>
              <a:t>(6p)</a:t>
            </a:r>
            <a:r>
              <a:rPr lang="en-US" altLang="ja-JP" sz="3200" b="1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50" name="正方形/長方形 49"/>
          <p:cNvSpPr/>
          <p:nvPr/>
        </p:nvSpPr>
        <p:spPr>
          <a:xfrm>
            <a:off x="6666595" y="5582853"/>
            <a:ext cx="222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arial" panose="020B0604020202020204" pitchFamily="34" charset="0"/>
              </a:rPr>
              <a:t>unstable </a:t>
            </a:r>
            <a:r>
              <a:rPr lang="en-US" altLang="ja-JP" sz="2000" dirty="0">
                <a:solidFill>
                  <a:srgbClr val="0000FF"/>
                </a:solidFill>
                <a:latin typeface="arial" panose="020B0604020202020204" pitchFamily="34" charset="0"/>
              </a:rPr>
              <a:t>structure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7344308" y="5517232"/>
            <a:ext cx="538296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グループ化 51"/>
          <p:cNvGrpSpPr/>
          <p:nvPr/>
        </p:nvGrpSpPr>
        <p:grpSpPr>
          <a:xfrm>
            <a:off x="4665896" y="5006994"/>
            <a:ext cx="693607" cy="698174"/>
            <a:chOff x="4139952" y="1412776"/>
            <a:chExt cx="1051314" cy="1017150"/>
          </a:xfrm>
        </p:grpSpPr>
        <p:cxnSp>
          <p:nvCxnSpPr>
            <p:cNvPr id="53" name="直線コネクタ 52"/>
            <p:cNvCxnSpPr/>
            <p:nvPr/>
          </p:nvCxnSpPr>
          <p:spPr>
            <a:xfrm flipH="1" flipV="1">
              <a:off x="4139952" y="1412776"/>
              <a:ext cx="1051314" cy="101715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>
              <a:off x="4139952" y="1412776"/>
              <a:ext cx="1051313" cy="101715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26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  <p:bldP spid="24" grpId="0"/>
      <p:bldP spid="46" grpId="0"/>
      <p:bldP spid="43" grpId="0"/>
      <p:bldP spid="45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Negative U</a:t>
            </a:r>
            <a:endParaRPr kumimoji="1" lang="ja-JP" altLang="en-US" sz="3600" dirty="0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99081" y="6485274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39552" y="1304764"/>
            <a:ext cx="4203321" cy="1800200"/>
            <a:chOff x="4401127" y="1556792"/>
            <a:chExt cx="4203321" cy="18002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620058"/>
              <a:ext cx="2376264" cy="1706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5046446" y="1922454"/>
              <a:ext cx="8640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5004048" y="2492896"/>
              <a:ext cx="8640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5004048" y="3068960"/>
              <a:ext cx="8640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5292080" y="2843174"/>
              <a:ext cx="0" cy="369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5580112" y="2852936"/>
              <a:ext cx="0" cy="369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5444480" y="2276872"/>
              <a:ext cx="0" cy="369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Text Box 111"/>
            <p:cNvSpPr txBox="1">
              <a:spLocks noChangeArrowheads="1"/>
            </p:cNvSpPr>
            <p:nvPr/>
          </p:nvSpPr>
          <p:spPr bwMode="auto">
            <a:xfrm>
              <a:off x="4401127" y="1556792"/>
              <a:ext cx="782941" cy="596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200" dirty="0" smtClean="0"/>
                <a:t>6s</a:t>
              </a:r>
              <a:r>
                <a:rPr lang="en-US" altLang="ja-JP" sz="3200" baseline="30000" dirty="0" smtClean="0"/>
                <a:t>0</a:t>
              </a:r>
              <a:endParaRPr lang="en-US" altLang="ja-JP" sz="3200" baseline="30000" dirty="0"/>
            </a:p>
          </p:txBody>
        </p:sp>
        <p:sp>
          <p:nvSpPr>
            <p:cNvPr id="18" name="Text Box 110"/>
            <p:cNvSpPr txBox="1">
              <a:spLocks noChangeArrowheads="1"/>
            </p:cNvSpPr>
            <p:nvPr/>
          </p:nvSpPr>
          <p:spPr bwMode="auto">
            <a:xfrm>
              <a:off x="4401127" y="2161884"/>
              <a:ext cx="782941" cy="596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200" dirty="0" smtClean="0"/>
                <a:t>6s</a:t>
              </a:r>
              <a:r>
                <a:rPr lang="en-US" altLang="ja-JP" sz="3200" baseline="30000" dirty="0" smtClean="0"/>
                <a:t>1</a:t>
              </a:r>
              <a:endParaRPr lang="en-US" altLang="ja-JP" sz="3200" baseline="30000" dirty="0"/>
            </a:p>
          </p:txBody>
        </p:sp>
        <p:sp>
          <p:nvSpPr>
            <p:cNvPr id="19" name="Text Box 113"/>
            <p:cNvSpPr txBox="1">
              <a:spLocks noChangeArrowheads="1"/>
            </p:cNvSpPr>
            <p:nvPr/>
          </p:nvSpPr>
          <p:spPr bwMode="auto">
            <a:xfrm>
              <a:off x="4437131" y="2760565"/>
              <a:ext cx="782941" cy="596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200" dirty="0" smtClean="0"/>
                <a:t>6s</a:t>
              </a:r>
              <a:r>
                <a:rPr lang="en-US" altLang="ja-JP" sz="3200" baseline="30000" dirty="0" smtClean="0"/>
                <a:t>2</a:t>
              </a:r>
              <a:endParaRPr lang="en-US" altLang="ja-JP" sz="3200" baseline="30000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118"/>
            <a:ext cx="3973519" cy="29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978137" y="1857505"/>
                <a:ext cx="28945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: Energy of electron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137" y="1857505"/>
                <a:ext cx="289451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r="-211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/>
          <p:cNvSpPr/>
          <p:nvPr/>
        </p:nvSpPr>
        <p:spPr>
          <a:xfrm>
            <a:off x="5978137" y="2540180"/>
            <a:ext cx="315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U</a:t>
            </a:r>
            <a:r>
              <a:rPr lang="en-US" altLang="ja-JP" sz="2400" baseline="-25000" dirty="0" smtClean="0"/>
              <a:t>S</a:t>
            </a:r>
            <a:r>
              <a:rPr lang="en-US" altLang="ja-JP" sz="2400" dirty="0" smtClean="0"/>
              <a:t>: Coulomb </a:t>
            </a:r>
            <a:r>
              <a:rPr lang="en-US" altLang="ja-JP" sz="2400" dirty="0"/>
              <a:t>interaction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4394368" y="4451286"/>
                <a:ext cx="1584430" cy="6967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sz="32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ja-JP" sz="3200" dirty="0" smtClean="0"/>
                  <a:t>&lt;</a:t>
                </a:r>
                <a:r>
                  <a:rPr kumimoji="1" lang="en-US" altLang="ja-JP" sz="3200" i="1" dirty="0" smtClean="0"/>
                  <a:t>E</a:t>
                </a:r>
                <a:r>
                  <a:rPr kumimoji="1" lang="en-US" altLang="ja-JP" sz="3200" baseline="-25000" dirty="0" smtClean="0"/>
                  <a:t>1</a:t>
                </a:r>
                <a:endParaRPr kumimoji="1" lang="ja-JP" altLang="en-US" sz="3200" baseline="-250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368" y="4451286"/>
                <a:ext cx="1584430" cy="696729"/>
              </a:xfrm>
              <a:prstGeom prst="rect">
                <a:avLst/>
              </a:prstGeom>
              <a:blipFill rotWithShape="0">
                <a:blip r:embed="rId5"/>
                <a:stretch>
                  <a:fillRect l="-385" t="-1754" b="-21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/>
          <p:cNvSpPr/>
          <p:nvPr/>
        </p:nvSpPr>
        <p:spPr>
          <a:xfrm>
            <a:off x="6661741" y="5339740"/>
            <a:ext cx="1430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Attraction</a:t>
            </a:r>
            <a:endParaRPr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12914" y="4570757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U</a:t>
            </a:r>
            <a:r>
              <a:rPr kumimoji="1" lang="en-US" altLang="ja-JP" sz="3200" baseline="-25000" dirty="0" smtClean="0"/>
              <a:t>S</a:t>
            </a:r>
            <a:r>
              <a:rPr kumimoji="1" lang="en-US" altLang="ja-JP" sz="3200" dirty="0" smtClean="0"/>
              <a:t>&lt;0</a:t>
            </a:r>
            <a:endParaRPr kumimoji="1" lang="ja-JP" altLang="en-US" sz="3200" dirty="0"/>
          </a:p>
        </p:txBody>
      </p:sp>
      <p:sp>
        <p:nvSpPr>
          <p:cNvPr id="25" name="右矢印 24"/>
          <p:cNvSpPr/>
          <p:nvPr/>
        </p:nvSpPr>
        <p:spPr>
          <a:xfrm>
            <a:off x="5978137" y="4689140"/>
            <a:ext cx="734777" cy="329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2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Candidates for Valence skipper SC</a:t>
            </a:r>
            <a:endParaRPr kumimoji="1" lang="ja-JP" altLang="en-US" sz="3600" dirty="0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99081" y="6485274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Introduction</a:t>
            </a:r>
            <a:endParaRPr kumimoji="1" lang="ja-JP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9" y="2240868"/>
            <a:ext cx="2724631" cy="11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14" y="2779138"/>
            <a:ext cx="701799" cy="23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1013441" y="2292991"/>
            <a:ext cx="2412268" cy="1169665"/>
          </a:xfrm>
          <a:prstGeom prst="ellipse">
            <a:avLst/>
          </a:prstGeom>
          <a:noFill/>
          <a:ln w="666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540" y="3751324"/>
            <a:ext cx="399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Valence skipping  effect?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10610" y="2151438"/>
            <a:ext cx="479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Nb</a:t>
            </a:r>
            <a:r>
              <a:rPr kumimoji="1" lang="en-US" altLang="ja-JP" sz="3200" baseline="-25000" dirty="0" smtClean="0"/>
              <a:t>1-x</a:t>
            </a:r>
            <a:r>
              <a:rPr kumimoji="1" lang="en-US" altLang="ja-JP" sz="3200" dirty="0" smtClean="0"/>
              <a:t>Ta</a:t>
            </a:r>
            <a:r>
              <a:rPr kumimoji="1" lang="en-US" altLang="ja-JP" sz="3200" baseline="-25000" dirty="0" smtClean="0"/>
              <a:t>x</a:t>
            </a:r>
            <a:r>
              <a:rPr kumimoji="1" lang="en-US" altLang="ja-JP" sz="3200" dirty="0" smtClean="0"/>
              <a:t>Se</a:t>
            </a:r>
            <a:r>
              <a:rPr kumimoji="1" lang="en-US" altLang="ja-JP" sz="3200" baseline="-25000" dirty="0" smtClean="0"/>
              <a:t>3  </a:t>
            </a:r>
            <a:r>
              <a:rPr kumimoji="1" lang="en-US" altLang="ja-JP" sz="3200" dirty="0" smtClean="0"/>
              <a:t> (Nb</a:t>
            </a:r>
            <a:r>
              <a:rPr kumimoji="1" lang="en-US" altLang="ja-JP" sz="3200" baseline="30000" dirty="0" smtClean="0"/>
              <a:t>3+</a:t>
            </a:r>
            <a:r>
              <a:rPr kumimoji="1" lang="en-US" altLang="ja-JP" sz="3200" dirty="0" smtClean="0"/>
              <a:t>,Nb</a:t>
            </a:r>
            <a:r>
              <a:rPr kumimoji="1" lang="en-US" altLang="ja-JP" sz="3200" baseline="30000" dirty="0" smtClean="0"/>
              <a:t>5+</a:t>
            </a:r>
            <a:r>
              <a:rPr kumimoji="1" lang="en-US" altLang="ja-JP" sz="3200" dirty="0" smtClean="0"/>
              <a:t>)</a:t>
            </a:r>
            <a:endParaRPr kumimoji="1" lang="ja-JP" altLang="en-US" sz="3200" baseline="-25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441156" y="3689769"/>
            <a:ext cx="5370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ea typeface="HG創英角ﾎﾟｯﾌﾟ体" pitchFamily="49" charset="-128"/>
              </a:rPr>
              <a:t>AgSnSe</a:t>
            </a:r>
            <a:r>
              <a:rPr lang="en-US" altLang="ja-JP" sz="3200" baseline="-25000" dirty="0" smtClean="0">
                <a:ea typeface="HG創英角ﾎﾟｯﾌﾟ体" pitchFamily="49" charset="-128"/>
              </a:rPr>
              <a:t>2</a:t>
            </a:r>
            <a:r>
              <a:rPr lang="en-US" altLang="ja-JP" sz="3200" dirty="0" smtClean="0">
                <a:ea typeface="HG創英角ﾎﾟｯﾌﾟ体" pitchFamily="49" charset="-128"/>
              </a:rPr>
              <a:t>   (Sn</a:t>
            </a:r>
            <a:r>
              <a:rPr lang="en-US" altLang="ja-JP" sz="3200" baseline="30000" dirty="0" smtClean="0">
                <a:ea typeface="HG創英角ﾎﾟｯﾌﾟ体" pitchFamily="49" charset="-128"/>
              </a:rPr>
              <a:t>2+</a:t>
            </a:r>
            <a:r>
              <a:rPr lang="en-US" altLang="ja-JP" sz="3200" dirty="0" smtClean="0">
                <a:ea typeface="HG創英角ﾎﾟｯﾌﾟ体" pitchFamily="49" charset="-128"/>
              </a:rPr>
              <a:t>,Sn</a:t>
            </a:r>
            <a:r>
              <a:rPr lang="en-US" altLang="ja-JP" sz="3200" baseline="30000" dirty="0">
                <a:ea typeface="HG創英角ﾎﾟｯﾌﾟ体" pitchFamily="49" charset="-128"/>
              </a:rPr>
              <a:t>4</a:t>
            </a:r>
            <a:r>
              <a:rPr lang="en-US" altLang="ja-JP" sz="3200" baseline="30000" dirty="0" smtClean="0">
                <a:ea typeface="HG創英角ﾎﾟｯﾌﾟ体" pitchFamily="49" charset="-128"/>
              </a:rPr>
              <a:t>+</a:t>
            </a:r>
            <a:r>
              <a:rPr lang="en-US" altLang="ja-JP" sz="3200" dirty="0" smtClean="0">
                <a:ea typeface="HG創英角ﾎﾟｯﾌﾟ体" pitchFamily="49" charset="-128"/>
              </a:rPr>
              <a:t>)</a:t>
            </a:r>
            <a:endParaRPr lang="ja-JP" altLang="en-US" sz="3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410610" y="2907522"/>
            <a:ext cx="4428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ea typeface="HGS創英角ﾎﾟｯﾌﾟ体" panose="040B0A00000000000000" pitchFamily="50" charset="-128"/>
              </a:rPr>
              <a:t>Pb</a:t>
            </a:r>
            <a:r>
              <a:rPr lang="en-US" altLang="ja-JP" sz="3200" baseline="-25000" dirty="0" smtClean="0">
                <a:ea typeface="HGS創英角ﾎﾟｯﾌﾟ体" panose="040B0A00000000000000" pitchFamily="50" charset="-128"/>
              </a:rPr>
              <a:t>1-x</a:t>
            </a:r>
            <a:r>
              <a:rPr lang="en-US" altLang="ja-JP" sz="3200" dirty="0" smtClean="0">
                <a:ea typeface="HGS創英角ﾎﾟｯﾌﾟ体" panose="040B0A00000000000000" pitchFamily="50" charset="-128"/>
              </a:rPr>
              <a:t>Tl</a:t>
            </a:r>
            <a:r>
              <a:rPr lang="en-US" altLang="ja-JP" sz="3200" baseline="-25000" dirty="0" smtClean="0">
                <a:ea typeface="HGS創英角ﾎﾟｯﾌﾟ体" panose="040B0A00000000000000" pitchFamily="50" charset="-128"/>
              </a:rPr>
              <a:t>x</a:t>
            </a:r>
            <a:r>
              <a:rPr lang="en-US" altLang="ja-JP" sz="3200" dirty="0" smtClean="0">
                <a:ea typeface="HGS創英角ﾎﾟｯﾌﾟ体" panose="040B0A00000000000000" pitchFamily="50" charset="-128"/>
              </a:rPr>
              <a:t>Te   (Tl</a:t>
            </a:r>
            <a:r>
              <a:rPr lang="en-US" altLang="ja-JP" sz="3200" baseline="30000" dirty="0" smtClean="0">
                <a:ea typeface="HGS創英角ﾎﾟｯﾌﾟ体" panose="040B0A00000000000000" pitchFamily="50" charset="-128"/>
              </a:rPr>
              <a:t>1+</a:t>
            </a:r>
            <a:r>
              <a:rPr lang="en-US" altLang="ja-JP" sz="3200" dirty="0" smtClean="0">
                <a:ea typeface="HGS創英角ﾎﾟｯﾌﾟ体" panose="040B0A00000000000000" pitchFamily="50" charset="-128"/>
              </a:rPr>
              <a:t>,Tl</a:t>
            </a:r>
            <a:r>
              <a:rPr lang="en-US" altLang="ja-JP" sz="3200" baseline="30000" dirty="0" smtClean="0">
                <a:ea typeface="HGS創英角ﾎﾟｯﾌﾟ体" panose="040B0A00000000000000" pitchFamily="50" charset="-128"/>
              </a:rPr>
              <a:t>3+</a:t>
            </a:r>
            <a:r>
              <a:rPr lang="en-US" altLang="ja-JP" sz="3200" dirty="0" smtClean="0">
                <a:ea typeface="HGS創英角ﾎﾟｯﾌﾟ体" panose="040B0A00000000000000" pitchFamily="50" charset="-128"/>
              </a:rPr>
              <a:t>)</a:t>
            </a:r>
            <a:endParaRPr lang="ja-JP" altLang="en-US" sz="3200" dirty="0">
              <a:ea typeface="HGS創英角ﾎﾟｯﾌﾟ体" panose="040B0A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10610" y="1345251"/>
            <a:ext cx="404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BKBO,BPBO  </a:t>
            </a:r>
            <a:r>
              <a:rPr kumimoji="1" lang="en-US" altLang="ja-JP" sz="3200" dirty="0" smtClean="0"/>
              <a:t>(Bi</a:t>
            </a:r>
            <a:r>
              <a:rPr kumimoji="1" lang="en-US" altLang="ja-JP" sz="3200" baseline="30000" dirty="0" smtClean="0"/>
              <a:t>3+</a:t>
            </a:r>
            <a:r>
              <a:rPr kumimoji="1" lang="en-US" altLang="ja-JP" sz="3200" dirty="0" smtClean="0"/>
              <a:t>,Bi</a:t>
            </a:r>
            <a:r>
              <a:rPr kumimoji="1" lang="en-US" altLang="ja-JP" sz="3200" baseline="30000" dirty="0" smtClean="0"/>
              <a:t>5+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446614" y="4401108"/>
                <a:ext cx="537005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200" i="1" smtClean="0">
                        <a:latin typeface="Cambria Math"/>
                        <a:ea typeface="HG創英角ﾎﾟｯﾌﾟ体" pitchFamily="49" charset="-128"/>
                      </a:rPr>
                      <m:t>𝛽</m:t>
                    </m:r>
                  </m:oMath>
                </a14:m>
                <a:r>
                  <a:rPr lang="en-US" altLang="ja-JP" sz="3200" dirty="0" smtClean="0">
                    <a:ea typeface="HG創英角ﾎﾟｯﾌﾟ体" pitchFamily="49" charset="-128"/>
                  </a:rPr>
                  <a:t>-Na</a:t>
                </a:r>
                <a:r>
                  <a:rPr lang="en-US" altLang="ja-JP" sz="3200" baseline="-25000" dirty="0" smtClean="0">
                    <a:ea typeface="HG創英角ﾎﾟｯﾌﾟ体" pitchFamily="49" charset="-128"/>
                  </a:rPr>
                  <a:t>0.33</a:t>
                </a:r>
                <a:r>
                  <a:rPr lang="en-US" altLang="ja-JP" sz="3200" dirty="0" smtClean="0">
                    <a:ea typeface="HG創英角ﾎﾟｯﾌﾟ体" pitchFamily="49" charset="-128"/>
                  </a:rPr>
                  <a:t>V</a:t>
                </a:r>
                <a:r>
                  <a:rPr lang="en-US" altLang="ja-JP" sz="3200" baseline="-25000" dirty="0" smtClean="0">
                    <a:ea typeface="HG創英角ﾎﾟｯﾌﾟ体" pitchFamily="49" charset="-128"/>
                  </a:rPr>
                  <a:t>2</a:t>
                </a:r>
                <a:r>
                  <a:rPr lang="en-US" altLang="ja-JP" sz="3200" dirty="0" smtClean="0">
                    <a:ea typeface="HG創英角ﾎﾟｯﾌﾟ体" pitchFamily="49" charset="-128"/>
                  </a:rPr>
                  <a:t>O</a:t>
                </a:r>
                <a:r>
                  <a:rPr lang="en-US" altLang="ja-JP" sz="3200" baseline="-25000" dirty="0" smtClean="0">
                    <a:ea typeface="HG創英角ﾎﾟｯﾌﾟ体" pitchFamily="49" charset="-128"/>
                  </a:rPr>
                  <a:t>3</a:t>
                </a:r>
                <a:r>
                  <a:rPr lang="en-US" altLang="ja-JP" sz="3200" dirty="0" smtClean="0">
                    <a:ea typeface="HG創英角ﾎﾟｯﾌﾟ体" pitchFamily="49" charset="-128"/>
                  </a:rPr>
                  <a:t>   (V</a:t>
                </a:r>
                <a:r>
                  <a:rPr lang="en-US" altLang="ja-JP" sz="3200" baseline="30000" dirty="0" smtClean="0">
                    <a:ea typeface="HG創英角ﾎﾟｯﾌﾟ体" pitchFamily="49" charset="-128"/>
                  </a:rPr>
                  <a:t>3+</a:t>
                </a:r>
                <a:r>
                  <a:rPr lang="en-US" altLang="ja-JP" sz="3200" dirty="0" smtClean="0">
                    <a:ea typeface="HG創英角ﾎﾟｯﾌﾟ体" pitchFamily="49" charset="-128"/>
                  </a:rPr>
                  <a:t>,V</a:t>
                </a:r>
                <a:r>
                  <a:rPr lang="en-US" altLang="ja-JP" sz="3200" baseline="30000" dirty="0" smtClean="0">
                    <a:ea typeface="HG創英角ﾎﾟｯﾌﾟ体" pitchFamily="49" charset="-128"/>
                  </a:rPr>
                  <a:t>5+</a:t>
                </a:r>
                <a:r>
                  <a:rPr lang="en-US" altLang="ja-JP" sz="3200" dirty="0" smtClean="0">
                    <a:ea typeface="HG創英角ﾎﾟｯﾌﾟ体" pitchFamily="49" charset="-128"/>
                  </a:rPr>
                  <a:t>)</a:t>
                </a:r>
                <a:endParaRPr lang="ja-JP" altLang="en-US" sz="32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14" y="4401108"/>
                <a:ext cx="5370054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5328084" y="5159009"/>
            <a:ext cx="729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/>
              <a:t>・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・</a:t>
            </a:r>
            <a:endParaRPr lang="en-US" altLang="ja-JP" sz="2000" b="1" dirty="0" smtClean="0"/>
          </a:p>
          <a:p>
            <a:r>
              <a:rPr lang="ja-JP" altLang="en-US" sz="2000" b="1" dirty="0"/>
              <a:t>・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328084" y="5293657"/>
            <a:ext cx="729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/>
              <a:t>・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・</a:t>
            </a:r>
            <a:endParaRPr lang="en-US" altLang="ja-JP" sz="2000" b="1" dirty="0" smtClean="0"/>
          </a:p>
          <a:p>
            <a:r>
              <a:rPr lang="ja-JP" altLang="en-US" sz="2000" b="1" dirty="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10745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074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Mother compound BaBiO</a:t>
            </a:r>
            <a:r>
              <a:rPr lang="en-US" altLang="ja-JP" sz="3600" baseline="-25000" dirty="0" smtClean="0"/>
              <a:t>3</a:t>
            </a:r>
            <a:endParaRPr kumimoji="1" lang="ja-JP" altLang="en-US" sz="3600" baseline="-25000" dirty="0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6732"/>
            <a:ext cx="4141332" cy="343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33549"/>
            <a:ext cx="16192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15" y="3111041"/>
            <a:ext cx="12001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16322" y="4453390"/>
            <a:ext cx="3102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err="1" smtClean="0"/>
              <a:t>Perovskite</a:t>
            </a:r>
            <a:r>
              <a:rPr lang="en-US" altLang="ja-JP" sz="2800" dirty="0" smtClean="0"/>
              <a:t> structure</a:t>
            </a:r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99081" y="6485274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BaPb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Bi</a:t>
            </a:r>
            <a:r>
              <a:rPr lang="en-US" altLang="ja-JP" sz="2000" baseline="-25000" dirty="0" smtClean="0"/>
              <a:t>1-x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3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7058" y="4789349"/>
            <a:ext cx="276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Different valence Bi 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5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4572000" y="931894"/>
            <a:ext cx="4710198" cy="3433210"/>
            <a:chOff x="490242" y="2768098"/>
            <a:chExt cx="4710198" cy="3433210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490242" y="2768098"/>
              <a:ext cx="4710198" cy="3433210"/>
              <a:chOff x="490242" y="2768098"/>
              <a:chExt cx="4710198" cy="3433210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242" y="2768098"/>
                <a:ext cx="4710198" cy="3433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右矢印 41"/>
              <p:cNvSpPr/>
              <p:nvPr/>
            </p:nvSpPr>
            <p:spPr>
              <a:xfrm rot="19009148">
                <a:off x="1009204" y="4212537"/>
                <a:ext cx="4095207" cy="573011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  <a:scene3d>
                <a:camera prst="orthographicFront">
                  <a:rot lat="0" lon="0" rev="213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8" name="直線コネクタ 37"/>
            <p:cNvCxnSpPr/>
            <p:nvPr/>
          </p:nvCxnSpPr>
          <p:spPr>
            <a:xfrm>
              <a:off x="1475656" y="4220402"/>
              <a:ext cx="1509143" cy="169287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1475656" y="3176972"/>
              <a:ext cx="2434966" cy="272347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2519772" y="3176972"/>
              <a:ext cx="2082183" cy="244827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Mother compound BaBiO</a:t>
            </a:r>
            <a:r>
              <a:rPr lang="en-US" altLang="ja-JP" sz="3600" baseline="-25000" dirty="0" smtClean="0"/>
              <a:t>3</a:t>
            </a:r>
            <a:endParaRPr kumimoji="1" lang="ja-JP" altLang="en-US" sz="3600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" y="4107076"/>
            <a:ext cx="5981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706241" y="947360"/>
                <a:ext cx="11378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/>
                            </a:rPr>
                            <m:t>Ba</m:t>
                          </m:r>
                        </m:e>
                        <m:sup>
                          <m:r>
                            <a:rPr kumimoji="1" lang="en-US" altLang="ja-JP" sz="3200" b="0" i="0" smtClean="0">
                              <a:latin typeface="Cambria Math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41" y="947360"/>
                <a:ext cx="113787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2719793" y="947360"/>
                <a:ext cx="16568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/>
                            </a:rPr>
                            <m:t>O</m:t>
                          </m:r>
                        </m:e>
                        <m:sup>
                          <m:r>
                            <a:rPr kumimoji="1" lang="en-US" altLang="ja-JP" sz="3200" b="0" i="0" smtClean="0">
                              <a:latin typeface="Cambria Math"/>
                            </a:rPr>
                            <m:t>2−</m:t>
                          </m:r>
                        </m:sup>
                      </m:sSup>
                      <m:r>
                        <a:rPr kumimoji="1" lang="en-US" altLang="ja-JP" sz="32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kumimoji="1" lang="en-US" altLang="ja-JP" sz="3200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93" y="947360"/>
                <a:ext cx="165686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1844117" y="2104125"/>
                <a:ext cx="10513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/>
                            </a:rPr>
                            <m:t>Bi</m:t>
                          </m:r>
                        </m:e>
                        <m:sup>
                          <m:r>
                            <a:rPr kumimoji="1" lang="en-US" altLang="ja-JP" sz="3200" b="0" i="0" smtClean="0">
                              <a:latin typeface="Cambria Math"/>
                            </a:rPr>
                            <m:t>4+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17" y="2104125"/>
                <a:ext cx="105131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矢印コネクタ 48"/>
          <p:cNvCxnSpPr/>
          <p:nvPr/>
        </p:nvCxnSpPr>
        <p:spPr>
          <a:xfrm>
            <a:off x="1370274" y="1532135"/>
            <a:ext cx="364362" cy="571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>
            <a:off x="2895430" y="1488778"/>
            <a:ext cx="440160" cy="6153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グループ化 50"/>
          <p:cNvGrpSpPr/>
          <p:nvPr/>
        </p:nvGrpSpPr>
        <p:grpSpPr>
          <a:xfrm>
            <a:off x="1808113" y="1892874"/>
            <a:ext cx="1051314" cy="1017150"/>
            <a:chOff x="4139952" y="1412776"/>
            <a:chExt cx="1051314" cy="1017150"/>
          </a:xfrm>
        </p:grpSpPr>
        <p:cxnSp>
          <p:nvCxnSpPr>
            <p:cNvPr id="52" name="直線コネクタ 51"/>
            <p:cNvCxnSpPr/>
            <p:nvPr/>
          </p:nvCxnSpPr>
          <p:spPr>
            <a:xfrm flipH="1" flipV="1">
              <a:off x="4139952" y="1412776"/>
              <a:ext cx="1051314" cy="1017150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H="1">
              <a:off x="4139952" y="1412776"/>
              <a:ext cx="1051313" cy="1017150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直線矢印コネクタ 53"/>
          <p:cNvCxnSpPr/>
          <p:nvPr/>
        </p:nvCxnSpPr>
        <p:spPr>
          <a:xfrm>
            <a:off x="2333769" y="2760174"/>
            <a:ext cx="1" cy="5281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グループ化 54"/>
          <p:cNvGrpSpPr/>
          <p:nvPr/>
        </p:nvGrpSpPr>
        <p:grpSpPr>
          <a:xfrm>
            <a:off x="1208980" y="3206366"/>
            <a:ext cx="2339245" cy="654682"/>
            <a:chOff x="6265203" y="1589834"/>
            <a:chExt cx="2339245" cy="654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6265203" y="1589834"/>
                  <a:ext cx="10513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3200" b="0" i="0" smtClean="0">
                                <a:latin typeface="Cambria Math"/>
                              </a:rPr>
                              <m:t>Bi</m:t>
                            </m:r>
                          </m:e>
                          <m:sup>
                            <m:r>
                              <a:rPr kumimoji="1" lang="en-US" altLang="ja-JP" sz="3200" b="0" i="0" smtClean="0">
                                <a:latin typeface="Cambria Math"/>
                              </a:rPr>
                              <m:t>3+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5203" y="1589834"/>
                  <a:ext cx="1051313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7553135" y="1592796"/>
                  <a:ext cx="1051313" cy="590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3200" b="0" i="0" smtClean="0">
                                <a:latin typeface="Cambria Math"/>
                              </a:rPr>
                              <m:t>Bi</m:t>
                            </m:r>
                          </m:e>
                          <m:sup>
                            <m:r>
                              <a:rPr kumimoji="1" lang="en-US" altLang="ja-JP" sz="3200" b="0" i="0" smtClean="0">
                                <a:latin typeface="Cambria Math"/>
                              </a:rPr>
                              <m:t>5+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135" y="1592796"/>
                  <a:ext cx="1051313" cy="59041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テキスト ボックス 57"/>
            <p:cNvSpPr txBox="1"/>
            <p:nvPr/>
          </p:nvSpPr>
          <p:spPr>
            <a:xfrm>
              <a:off x="7243316" y="1598185"/>
              <a:ext cx="362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/</a:t>
              </a:r>
              <a:endParaRPr kumimoji="1" lang="ja-JP" altLang="en-US" sz="3600" dirty="0"/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0801" y="3069158"/>
            <a:ext cx="1294523" cy="56959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699081" y="6485274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BaPb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Bi</a:t>
            </a:r>
            <a:r>
              <a:rPr lang="en-US" altLang="ja-JP" sz="2000" baseline="-25000" dirty="0" smtClean="0"/>
              <a:t>1-x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3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695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08" y="-27384"/>
            <a:ext cx="9144508" cy="721305"/>
          </a:xfrm>
          <a:prstGeom prst="rect">
            <a:avLst/>
          </a:prstGeom>
          <a:gradFill>
            <a:gsLst>
              <a:gs pos="0">
                <a:srgbClr val="8488C4">
                  <a:alpha val="80000"/>
                </a:srgbClr>
              </a:gs>
              <a:gs pos="53000">
                <a:srgbClr val="D4DEFF">
                  <a:alpha val="80000"/>
                </a:srgbClr>
              </a:gs>
              <a:gs pos="83000">
                <a:srgbClr val="D4DEFF">
                  <a:alpha val="80000"/>
                </a:srgbClr>
              </a:gs>
              <a:gs pos="100000">
                <a:srgbClr val="96AB94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Superconductivity of </a:t>
            </a:r>
            <a:r>
              <a:rPr lang="en-US" altLang="ja-JP" sz="3600" dirty="0"/>
              <a:t>BaPb</a:t>
            </a:r>
            <a:r>
              <a:rPr lang="en-US" altLang="ja-JP" sz="3600" baseline="-25000" dirty="0"/>
              <a:t>x</a:t>
            </a:r>
            <a:r>
              <a:rPr lang="en-US" altLang="ja-JP" sz="3600" dirty="0"/>
              <a:t>Bi</a:t>
            </a:r>
            <a:r>
              <a:rPr lang="en-US" altLang="ja-JP" sz="3600" baseline="-25000" dirty="0"/>
              <a:t>1-x</a:t>
            </a:r>
            <a:r>
              <a:rPr lang="en-US" altLang="ja-JP" sz="3600" dirty="0"/>
              <a:t>O</a:t>
            </a:r>
            <a:r>
              <a:rPr lang="en-US" altLang="ja-JP" sz="3600" baseline="-25000" dirty="0"/>
              <a:t>3</a:t>
            </a:r>
            <a:endParaRPr kumimoji="1" lang="ja-JP" altLang="en-US" sz="3600" baseline="-25000" dirty="0"/>
          </a:p>
        </p:txBody>
      </p:sp>
      <p:sp>
        <p:nvSpPr>
          <p:cNvPr id="5" name="円/楕円 4"/>
          <p:cNvSpPr/>
          <p:nvPr/>
        </p:nvSpPr>
        <p:spPr>
          <a:xfrm>
            <a:off x="7632340" y="6451669"/>
            <a:ext cx="1589443" cy="4337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99081" y="6485274"/>
            <a:ext cx="145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BaPb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Bi</a:t>
            </a:r>
            <a:r>
              <a:rPr lang="en-US" altLang="ja-JP" sz="2000" baseline="-25000" dirty="0" smtClean="0"/>
              <a:t>1-x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3</a:t>
            </a:r>
            <a:endParaRPr kumimoji="1" lang="ja-JP" altLang="en-US" sz="2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44" y="2060848"/>
            <a:ext cx="5429250" cy="3829050"/>
          </a:xfrm>
          <a:prstGeom prst="rect">
            <a:avLst/>
          </a:prstGeom>
        </p:spPr>
      </p:pic>
      <p:sp>
        <p:nvSpPr>
          <p:cNvPr id="17" name="フリーフォーム 16"/>
          <p:cNvSpPr/>
          <p:nvPr/>
        </p:nvSpPr>
        <p:spPr>
          <a:xfrm>
            <a:off x="4860032" y="2488344"/>
            <a:ext cx="1322765" cy="2991746"/>
          </a:xfrm>
          <a:custGeom>
            <a:avLst/>
            <a:gdLst>
              <a:gd name="connsiteX0" fmla="*/ 21035 w 1358769"/>
              <a:gd name="connsiteY0" fmla="*/ 2907255 h 2991182"/>
              <a:gd name="connsiteX1" fmla="*/ 4102 w 1358769"/>
              <a:gd name="connsiteY1" fmla="*/ 1958988 h 2991182"/>
              <a:gd name="connsiteX2" fmla="*/ 88769 w 1358769"/>
              <a:gd name="connsiteY2" fmla="*/ 1010721 h 2991182"/>
              <a:gd name="connsiteX3" fmla="*/ 156502 w 1358769"/>
              <a:gd name="connsiteY3" fmla="*/ 265655 h 2991182"/>
              <a:gd name="connsiteX4" fmla="*/ 359702 w 1358769"/>
              <a:gd name="connsiteY4" fmla="*/ 28588 h 2991182"/>
              <a:gd name="connsiteX5" fmla="*/ 529035 w 1358769"/>
              <a:gd name="connsiteY5" fmla="*/ 11655 h 2991182"/>
              <a:gd name="connsiteX6" fmla="*/ 783035 w 1358769"/>
              <a:gd name="connsiteY6" fmla="*/ 96321 h 2991182"/>
              <a:gd name="connsiteX7" fmla="*/ 1037035 w 1358769"/>
              <a:gd name="connsiteY7" fmla="*/ 604321 h 2991182"/>
              <a:gd name="connsiteX8" fmla="*/ 1206369 w 1358769"/>
              <a:gd name="connsiteY8" fmla="*/ 1417121 h 2991182"/>
              <a:gd name="connsiteX9" fmla="*/ 1341835 w 1358769"/>
              <a:gd name="connsiteY9" fmla="*/ 2128321 h 2991182"/>
              <a:gd name="connsiteX10" fmla="*/ 1341835 w 1358769"/>
              <a:gd name="connsiteY10" fmla="*/ 2941121 h 2991182"/>
              <a:gd name="connsiteX11" fmla="*/ 1358769 w 1358769"/>
              <a:gd name="connsiteY11" fmla="*/ 2907255 h 2991182"/>
              <a:gd name="connsiteX12" fmla="*/ 1358769 w 1358769"/>
              <a:gd name="connsiteY12" fmla="*/ 2907255 h 2991182"/>
              <a:gd name="connsiteX13" fmla="*/ 21035 w 1358769"/>
              <a:gd name="connsiteY13" fmla="*/ 2907255 h 299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8769" h="2991182">
                <a:moveTo>
                  <a:pt x="21035" y="2907255"/>
                </a:moveTo>
                <a:cubicBezTo>
                  <a:pt x="6924" y="2591166"/>
                  <a:pt x="-7187" y="2275077"/>
                  <a:pt x="4102" y="1958988"/>
                </a:cubicBezTo>
                <a:cubicBezTo>
                  <a:pt x="15391" y="1642899"/>
                  <a:pt x="63369" y="1292943"/>
                  <a:pt x="88769" y="1010721"/>
                </a:cubicBezTo>
                <a:cubicBezTo>
                  <a:pt x="114169" y="728499"/>
                  <a:pt x="111347" y="429344"/>
                  <a:pt x="156502" y="265655"/>
                </a:cubicBezTo>
                <a:cubicBezTo>
                  <a:pt x="201658" y="101966"/>
                  <a:pt x="297613" y="70921"/>
                  <a:pt x="359702" y="28588"/>
                </a:cubicBezTo>
                <a:cubicBezTo>
                  <a:pt x="421791" y="-13745"/>
                  <a:pt x="458480" y="366"/>
                  <a:pt x="529035" y="11655"/>
                </a:cubicBezTo>
                <a:cubicBezTo>
                  <a:pt x="599591" y="22944"/>
                  <a:pt x="698368" y="-2457"/>
                  <a:pt x="783035" y="96321"/>
                </a:cubicBezTo>
                <a:cubicBezTo>
                  <a:pt x="867702" y="195099"/>
                  <a:pt x="966479" y="384188"/>
                  <a:pt x="1037035" y="604321"/>
                </a:cubicBezTo>
                <a:cubicBezTo>
                  <a:pt x="1107591" y="824454"/>
                  <a:pt x="1155569" y="1163121"/>
                  <a:pt x="1206369" y="1417121"/>
                </a:cubicBezTo>
                <a:cubicBezTo>
                  <a:pt x="1257169" y="1671121"/>
                  <a:pt x="1319257" y="1874321"/>
                  <a:pt x="1341835" y="2128321"/>
                </a:cubicBezTo>
                <a:cubicBezTo>
                  <a:pt x="1364413" y="2382321"/>
                  <a:pt x="1339013" y="2811299"/>
                  <a:pt x="1341835" y="2941121"/>
                </a:cubicBezTo>
                <a:cubicBezTo>
                  <a:pt x="1344657" y="3070943"/>
                  <a:pt x="1358769" y="2907255"/>
                  <a:pt x="1358769" y="2907255"/>
                </a:cubicBezTo>
                <a:lnTo>
                  <a:pt x="1358769" y="2907255"/>
                </a:lnTo>
                <a:lnTo>
                  <a:pt x="21035" y="290725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03184" y="3451421"/>
            <a:ext cx="644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/>
              <a:t>sc</a:t>
            </a:r>
            <a:endParaRPr kumimoji="1" lang="ja-JP" altLang="en-US" sz="4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1411002" y="5768122"/>
            <a:ext cx="1216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BaBiO</a:t>
            </a:r>
            <a:r>
              <a:rPr lang="en-US" altLang="ja-JP" sz="2400" baseline="-25000" dirty="0"/>
              <a:t>3</a:t>
            </a:r>
            <a:endParaRPr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36512" y="105273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Bi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06479" y="1081947"/>
            <a:ext cx="3320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Xe</a:t>
            </a:r>
            <a:r>
              <a:rPr lang="en-US" altLang="ja-JP" sz="2400" dirty="0" smtClean="0"/>
              <a:t>](4f)</a:t>
            </a:r>
            <a:r>
              <a:rPr lang="en-US" altLang="ja-JP" sz="2400" baseline="30000" dirty="0" smtClean="0"/>
              <a:t>14</a:t>
            </a:r>
            <a:r>
              <a:rPr lang="en-US" altLang="ja-JP" sz="2400" dirty="0" smtClean="0"/>
              <a:t>(5d)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(6s)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(6p)</a:t>
            </a:r>
            <a:r>
              <a:rPr lang="en-US" altLang="ja-JP" sz="3200" b="1" baseline="30000" dirty="0">
                <a:solidFill>
                  <a:srgbClr val="FF0000"/>
                </a:solidFill>
              </a:rPr>
              <a:t>3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78526" y="1111208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/>
              <a:t>Pb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96120" y="1140419"/>
            <a:ext cx="3320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Xe</a:t>
            </a:r>
            <a:r>
              <a:rPr lang="en-US" altLang="ja-JP" sz="2400" dirty="0" smtClean="0"/>
              <a:t>](4f)</a:t>
            </a:r>
            <a:r>
              <a:rPr lang="en-US" altLang="ja-JP" sz="2400" baseline="30000" dirty="0" smtClean="0"/>
              <a:t>14</a:t>
            </a:r>
            <a:r>
              <a:rPr lang="en-US" altLang="ja-JP" sz="2400" dirty="0" smtClean="0"/>
              <a:t>(5d)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(6s)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(6p)</a:t>
            </a:r>
            <a:r>
              <a:rPr lang="en-US" altLang="ja-JP" sz="3200" b="1" baseline="30000" dirty="0">
                <a:solidFill>
                  <a:srgbClr val="FF0000"/>
                </a:solidFill>
              </a:rPr>
              <a:t>2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3959932" y="1376772"/>
            <a:ext cx="106323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563888" y="1383159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Hole doping</a:t>
            </a:r>
            <a:endParaRPr kumimoji="1" lang="ja-JP" altLang="en-US" sz="2400" dirty="0"/>
          </a:p>
        </p:txBody>
      </p:sp>
      <p:sp>
        <p:nvSpPr>
          <p:cNvPr id="36" name="正方形/長方形 35"/>
          <p:cNvSpPr/>
          <p:nvPr/>
        </p:nvSpPr>
        <p:spPr>
          <a:xfrm>
            <a:off x="3203848" y="5768122"/>
            <a:ext cx="1924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BaPb</a:t>
            </a:r>
            <a:r>
              <a:rPr lang="en-US" altLang="ja-JP" sz="2400" baseline="-25000" dirty="0" smtClean="0"/>
              <a:t>0.5</a:t>
            </a:r>
            <a:r>
              <a:rPr lang="en-US" altLang="ja-JP" sz="2400" dirty="0" smtClean="0"/>
              <a:t>Bi</a:t>
            </a:r>
            <a:r>
              <a:rPr lang="en-US" altLang="ja-JP" sz="2400" baseline="-25000" dirty="0" smtClean="0"/>
              <a:t>0.5</a:t>
            </a:r>
            <a:r>
              <a:rPr lang="en-US" altLang="ja-JP" sz="2400" dirty="0" smtClean="0"/>
              <a:t>O</a:t>
            </a:r>
            <a:r>
              <a:rPr lang="en-US" altLang="ja-JP" sz="2400" baseline="-25000" dirty="0" smtClean="0"/>
              <a:t>3</a:t>
            </a:r>
            <a:endParaRPr lang="ja-JP" altLang="en-US" sz="2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6012160" y="5774509"/>
            <a:ext cx="1216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BaPbO</a:t>
            </a:r>
            <a:r>
              <a:rPr lang="en-US" altLang="ja-JP" sz="2400" baseline="-25000" dirty="0" smtClean="0"/>
              <a:t>3</a:t>
            </a:r>
            <a:endParaRPr lang="ja-JP" altLang="en-US" sz="2400" dirty="0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1907704" y="6339521"/>
            <a:ext cx="4712847" cy="31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568920" y="6279703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Hole doping</a:t>
            </a:r>
            <a:endParaRPr kumimoji="1" lang="ja-JP" altLang="en-US" sz="2400" dirty="0"/>
          </a:p>
        </p:txBody>
      </p:sp>
      <p:sp>
        <p:nvSpPr>
          <p:cNvPr id="3" name="円/楕円 2"/>
          <p:cNvSpPr/>
          <p:nvPr/>
        </p:nvSpPr>
        <p:spPr>
          <a:xfrm>
            <a:off x="1374998" y="5733256"/>
            <a:ext cx="1036762" cy="571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0799" y="6371459"/>
            <a:ext cx="128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CDW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state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2" name="1 つの角を丸めた四角形 21"/>
          <p:cNvSpPr/>
          <p:nvPr/>
        </p:nvSpPr>
        <p:spPr>
          <a:xfrm>
            <a:off x="1893379" y="2024844"/>
            <a:ext cx="679825" cy="3347147"/>
          </a:xfrm>
          <a:prstGeom prst="round1Rect">
            <a:avLst>
              <a:gd name="adj" fmla="val 35326"/>
            </a:avLst>
          </a:prstGeom>
          <a:gradFill flip="none" rotWithShape="1">
            <a:gsLst>
              <a:gs pos="0">
                <a:srgbClr val="FFC000"/>
              </a:gs>
              <a:gs pos="36000">
                <a:srgbClr val="FFC000"/>
              </a:gs>
              <a:gs pos="83000">
                <a:schemeClr val="bg1"/>
              </a:gs>
              <a:gs pos="100000">
                <a:schemeClr val="bg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1512740" y="4200898"/>
            <a:ext cx="128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CDW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state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881</Words>
  <Application>Microsoft Office PowerPoint</Application>
  <PresentationFormat>画面に合わせる (4:3)</PresentationFormat>
  <Paragraphs>369</Paragraphs>
  <Slides>30</Slides>
  <Notes>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2" baseType="lpstr">
      <vt:lpstr>Office ​​テーマ</vt:lpstr>
      <vt:lpstr>数式</vt:lpstr>
      <vt:lpstr>NMR study on bismuth oxide superconductor BaPbxBi1-xO3</vt:lpstr>
      <vt:lpstr>Contents</vt:lpstr>
      <vt:lpstr>PowerPoint プレゼンテーション</vt:lpstr>
      <vt:lpstr>PowerPoint プレゼンテーション</vt:lpstr>
      <vt:lpstr>Negative U</vt:lpstr>
      <vt:lpstr>Candidates for Valence skipper SC</vt:lpstr>
      <vt:lpstr>Mother compound BaBiO3</vt:lpstr>
      <vt:lpstr>Mother compound BaBiO3</vt:lpstr>
      <vt:lpstr>Superconductivity of BaPbxBi1-xO3</vt:lpstr>
      <vt:lpstr>Samples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Mother compound BaBiO3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Samples</vt:lpstr>
      <vt:lpstr>PowerPoint プレゼンテーション</vt:lpstr>
      <vt:lpstr>PowerPoint プレゼンテーション</vt:lpstr>
      <vt:lpstr>PowerPoint プレゼンテーション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 study on bismuth oxide superconductor BaPbxBi1-xO3</dc:title>
  <dc:creator>YAMAMOTO</dc:creator>
  <cp:lastModifiedBy>YAMAMOTO</cp:lastModifiedBy>
  <cp:revision>1</cp:revision>
  <dcterms:created xsi:type="dcterms:W3CDTF">2014-12-09T07:39:51Z</dcterms:created>
  <dcterms:modified xsi:type="dcterms:W3CDTF">2014-12-09T07:45:15Z</dcterms:modified>
</cp:coreProperties>
</file>