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88" r:id="rId2"/>
    <p:sldId id="389" r:id="rId3"/>
    <p:sldId id="410" r:id="rId4"/>
    <p:sldId id="392" r:id="rId5"/>
    <p:sldId id="393" r:id="rId6"/>
    <p:sldId id="394" r:id="rId7"/>
    <p:sldId id="395" r:id="rId8"/>
    <p:sldId id="372" r:id="rId9"/>
    <p:sldId id="361" r:id="rId10"/>
    <p:sldId id="397" r:id="rId11"/>
    <p:sldId id="329" r:id="rId12"/>
    <p:sldId id="402" r:id="rId13"/>
    <p:sldId id="396" r:id="rId14"/>
    <p:sldId id="332" r:id="rId15"/>
    <p:sldId id="262" r:id="rId16"/>
    <p:sldId id="265" r:id="rId17"/>
    <p:sldId id="399" r:id="rId18"/>
    <p:sldId id="407" r:id="rId19"/>
    <p:sldId id="386" r:id="rId20"/>
    <p:sldId id="412" r:id="rId21"/>
    <p:sldId id="404" r:id="rId22"/>
    <p:sldId id="403" r:id="rId23"/>
    <p:sldId id="411" r:id="rId24"/>
    <p:sldId id="401" r:id="rId2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加納椋平" initials="加納椋平" lastIdx="1" clrIdx="0">
    <p:extLst>
      <p:ext uri="{19B8F6BF-5375-455C-9EA6-DF929625EA0E}">
        <p15:presenceInfo xmlns:p15="http://schemas.microsoft.com/office/powerpoint/2012/main" userId="加納椋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FF"/>
    <a:srgbClr val="57465C"/>
    <a:srgbClr val="A08CB0"/>
    <a:srgbClr val="FBFBFB"/>
    <a:srgbClr val="CCB65F"/>
    <a:srgbClr val="008000"/>
    <a:srgbClr val="558335"/>
    <a:srgbClr val="99CCFF"/>
    <a:srgbClr val="E1F4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8" autoAdjust="0"/>
    <p:restoredTop sz="94790" autoAdjust="0"/>
  </p:normalViewPr>
  <p:slideViewPr>
    <p:cSldViewPr snapToGrid="0">
      <p:cViewPr varScale="1">
        <p:scale>
          <a:sx n="79" d="100"/>
          <a:sy n="79" d="100"/>
        </p:scale>
        <p:origin x="1032" y="12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Y\Documents\TOBE%20Group\Papers\Full%20Paper\Supporting%20Information\Eyring%20Plots\Eyring%20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02646724046633"/>
          <c:y val="5.2053140096618357E-2"/>
          <c:w val="0.75634058852224573"/>
          <c:h val="0.7807172901599115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3"/>
            <c:spPr>
              <a:solidFill>
                <a:schemeClr val="tx1"/>
              </a:solidFill>
              <a:ln w="79375">
                <a:noFill/>
              </a:ln>
            </c:spPr>
          </c:marker>
          <c:trendline>
            <c:spPr>
              <a:ln w="53975">
                <a:solidFill>
                  <a:srgbClr val="FF0000">
                    <a:alpha val="74000"/>
                  </a:srgbClr>
                </a:solidFill>
              </a:ln>
            </c:spPr>
            <c:trendlineType val="linear"/>
            <c:dispRSqr val="0"/>
            <c:dispEq val="0"/>
          </c:trendline>
          <c:xVal>
            <c:numRef>
              <c:f>'Ph≡Ph DMSO'!$F$7:$F$18</c:f>
              <c:numCache>
                <c:formatCode>General</c:formatCode>
                <c:ptCount val="12"/>
                <c:pt idx="0">
                  <c:v>3.298697014679202E-3</c:v>
                </c:pt>
                <c:pt idx="1">
                  <c:v>3.1933578157432542E-3</c:v>
                </c:pt>
                <c:pt idx="2">
                  <c:v>3.0945381401825778E-3</c:v>
                </c:pt>
                <c:pt idx="3">
                  <c:v>3.0016509079993999E-3</c:v>
                </c:pt>
                <c:pt idx="4">
                  <c:v>2.9141774734081308E-3</c:v>
                </c:pt>
                <c:pt idx="5">
                  <c:v>2.831657935721365E-3</c:v>
                </c:pt>
                <c:pt idx="6">
                  <c:v>2.7536830510808208E-3</c:v>
                </c:pt>
                <c:pt idx="7">
                  <c:v>2.6798874447273215E-3</c:v>
                </c:pt>
                <c:pt idx="8">
                  <c:v>2.6099438862064468E-3</c:v>
                </c:pt>
                <c:pt idx="9">
                  <c:v>2.5435584382551188E-3</c:v>
                </c:pt>
                <c:pt idx="10">
                  <c:v>2.4804663276696021E-3</c:v>
                </c:pt>
                <c:pt idx="11">
                  <c:v>2.4204284158296022E-3</c:v>
                </c:pt>
              </c:numCache>
            </c:numRef>
          </c:xVal>
          <c:yVal>
            <c:numRef>
              <c:f>'Ph≡Ph DMSO'!$E$7:$E$18</c:f>
              <c:numCache>
                <c:formatCode>General</c:formatCode>
                <c:ptCount val="12"/>
                <c:pt idx="0">
                  <c:v>-2.3554423453486235</c:v>
                </c:pt>
                <c:pt idx="1">
                  <c:v>-2.0457404255826845</c:v>
                </c:pt>
                <c:pt idx="2">
                  <c:v>-1.7620263655453592</c:v>
                </c:pt>
                <c:pt idx="3">
                  <c:v>-1.4625997760165603</c:v>
                </c:pt>
                <c:pt idx="4">
                  <c:v>-1.1895573455958146</c:v>
                </c:pt>
                <c:pt idx="5">
                  <c:v>-0.92451791518739546</c:v>
                </c:pt>
                <c:pt idx="6">
                  <c:v>-0.63993096685502382</c:v>
                </c:pt>
                <c:pt idx="7">
                  <c:v>-0.38792416918936246</c:v>
                </c:pt>
                <c:pt idx="8">
                  <c:v>-0.14655329023029803</c:v>
                </c:pt>
                <c:pt idx="9">
                  <c:v>7.3265694913418694E-2</c:v>
                </c:pt>
                <c:pt idx="10">
                  <c:v>0.26372835851798482</c:v>
                </c:pt>
                <c:pt idx="11">
                  <c:v>0.43143096033352635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771728"/>
        <c:axId val="254764656"/>
      </c:scatterChart>
      <c:valAx>
        <c:axId val="254771728"/>
        <c:scaling>
          <c:orientation val="minMax"/>
          <c:max val="3.4000000000000011E-3"/>
          <c:min val="2.3000000000000004E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/>
                  <a:t>1/</a:t>
                </a:r>
                <a:r>
                  <a:rPr lang="en-AU" i="1" dirty="0"/>
                  <a:t>T</a:t>
                </a:r>
              </a:p>
            </c:rich>
          </c:tx>
          <c:layout>
            <c:manualLayout>
              <c:xMode val="edge"/>
              <c:yMode val="edge"/>
              <c:x val="0.50668147372674932"/>
              <c:y val="0.9264509009051376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ja-JP"/>
          </a:p>
        </c:txPr>
        <c:crossAx val="254764656"/>
        <c:crossesAt val="-3"/>
        <c:crossBetween val="midCat"/>
        <c:majorUnit val="2.0000000000000006E-4"/>
      </c:valAx>
      <c:valAx>
        <c:axId val="254764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/>
                  <a:t>ln(</a:t>
                </a:r>
                <a:r>
                  <a:rPr lang="en-AU" i="1" dirty="0"/>
                  <a:t>k</a:t>
                </a:r>
                <a:r>
                  <a:rPr lang="en-AU" dirty="0"/>
                  <a:t>/</a:t>
                </a:r>
                <a:r>
                  <a:rPr lang="en-AU" i="1" dirty="0"/>
                  <a:t>T</a:t>
                </a:r>
                <a:r>
                  <a:rPr lang="en-AU" dirty="0"/>
                  <a:t>)</a:t>
                </a:r>
              </a:p>
            </c:rich>
          </c:tx>
          <c:layout>
            <c:manualLayout>
              <c:xMode val="edge"/>
              <c:yMode val="edge"/>
              <c:x val="1.1853933817757107E-2"/>
              <c:y val="0.38662206041612196"/>
            </c:manualLayout>
          </c:layout>
          <c:overlay val="0"/>
        </c:title>
        <c:numFmt formatCode="#,##0.0_ ;\−#,##0.0\ " sourceLinked="0"/>
        <c:majorTickMark val="in"/>
        <c:minorTickMark val="none"/>
        <c:tickLblPos val="nextTo"/>
        <c:spPr>
          <a:ln w="15875">
            <a:solidFill>
              <a:schemeClr val="tx1">
                <a:shade val="95000"/>
                <a:satMod val="10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ja-JP"/>
          </a:p>
        </c:txPr>
        <c:crossAx val="254771728"/>
        <c:crosses val="autoZero"/>
        <c:crossBetween val="midCat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glow rad="101600">
        <a:srgbClr val="FF0000">
          <a:alpha val="60000"/>
        </a:srgbClr>
      </a:glow>
    </a:effectLst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4.emf"/><Relationship Id="rId1" Type="http://schemas.openxmlformats.org/officeDocument/2006/relationships/image" Target="../media/image16.w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0012F-0FC0-479A-A9BE-FAB479B644D4}" type="datetimeFigureOut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135-AAD7-487A-95AD-ED99928134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17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90853-9B0A-4290-B91A-EC04A8A50F23}" type="datetimeFigureOut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0B80-3A69-44A2-8EB2-DBA7004AD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6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I’m Ryohei Kano from Tobe lab.</a:t>
            </a:r>
          </a:p>
          <a:p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 The  title of today’s presentation is…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5722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none" dirty="0" smtClean="0"/>
              <a:t>そこで私はこの様なロタキサンを設計して・・・</a:t>
            </a:r>
            <a:endParaRPr kumimoji="1" lang="en-US" altLang="ja-JP" u="none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92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u="none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56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u="none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741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89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754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84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43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568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458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ここにシャトリング速度定数の温度依存性から求めた</a:t>
                </a:r>
                <a:endParaRPr kumimoji="1" lang="en-US" altLang="ja-JP" dirty="0" smtClean="0"/>
              </a:p>
              <a:p>
                <a:endParaRPr kumimoji="1" lang="en-US" altLang="ja-JP" sz="1200" i="0" u="none" strike="noStrike" dirty="0" smtClean="0">
                  <a:effectLst/>
                  <a:latin typeface="+mn-lt"/>
                </a:endParaRPr>
              </a:p>
              <a:p>
                <a:r>
                  <a:rPr lang="el-GR" altLang="ja-JP" sz="1200" i="0" u="none" strike="noStrike" dirty="0" smtClean="0">
                    <a:effectLst/>
                    <a:latin typeface="+mn-lt"/>
                  </a:rPr>
                  <a:t>Δ</a:t>
                </a:r>
                <a:r>
                  <a:rPr lang="en-AU" altLang="ja-JP" sz="1200" i="1" u="none" strike="noStrike" dirty="0" smtClean="0">
                    <a:effectLst/>
                    <a:latin typeface="+mn-lt"/>
                  </a:rPr>
                  <a:t>H</a:t>
                </a:r>
                <a:r>
                  <a:rPr lang="en-AU" altLang="ja-JP" sz="1200" i="0" u="none" strike="noStrike" baseline="30000" dirty="0" smtClean="0">
                    <a:effectLst/>
                    <a:latin typeface="+mn-lt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  <a:latin typeface="+mn-lt"/>
                  </a:rPr>
                  <a:t>,</a:t>
                </a:r>
                <a:r>
                  <a:rPr lang="en-AU" altLang="ja-JP" b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 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𝛥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𝑆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</a:rPr>
                  <a:t>,</a:t>
                </a:r>
                <a:r>
                  <a:rPr lang="ja-JP" altLang="en-US" sz="1200" i="0" u="none" strike="noStrike" baseline="0" dirty="0" smtClean="0">
                    <a:effectLst/>
                  </a:rPr>
                  <a:t>及び</a:t>
                </a:r>
                <a:r>
                  <a:rPr lang="en-US" altLang="ja-JP" sz="1200" i="0" u="none" strike="noStrike" baseline="0" dirty="0" smtClean="0">
                    <a:effectLst/>
                  </a:rPr>
                  <a:t>300K</a:t>
                </a:r>
                <a:r>
                  <a:rPr lang="ja-JP" altLang="en-US" sz="1200" i="0" u="none" strike="noStrike" baseline="0" dirty="0" err="1" smtClean="0">
                    <a:effectLst/>
                  </a:rPr>
                  <a:t>での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𝛥</a:t>
                </a:r>
                <a:r>
                  <a:rPr lang="en-US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G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‡</a:t>
                </a:r>
                <a:r>
                  <a:rPr lang="ja-JP" altLang="en-US" sz="1200" i="0" u="none" strike="noStrike" baseline="0" dirty="0" smtClean="0">
                    <a:effectLst/>
                  </a:rPr>
                  <a:t>を示しました。</a:t>
                </a:r>
                <a:endParaRPr lang="en-US" altLang="ja-JP" sz="1200" i="0" u="none" strike="noStrike" baseline="0" dirty="0" smtClean="0">
                  <a:effectLst/>
                </a:endParaRPr>
              </a:p>
              <a:p>
                <a:endParaRPr kumimoji="1" lang="en-US" altLang="ja-JP" dirty="0" smtClean="0"/>
              </a:p>
              <a:p>
                <a:r>
                  <a:rPr kumimoji="1" lang="ja-JP" altLang="en-US" dirty="0" smtClean="0"/>
                  <a:t>剛直なスペーサーをもつロタキサン同士で各パラメーターを比較した場合、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r>
                  <a:rPr kumimoji="1" lang="ja-JP" altLang="en-US" dirty="0" smtClean="0"/>
                  <a:t>それぞれのパラメーターは</a:t>
                </a:r>
                <a:r>
                  <a:rPr kumimoji="1" lang="ja-JP" altLang="en-US" dirty="0" smtClean="0">
                    <a:sym typeface="Wingdings" panose="05000000000000000000" pitchFamily="2" charset="2"/>
                  </a:rPr>
                  <a:t></a:t>
                </a:r>
                <a:r>
                  <a:rPr kumimoji="1" lang="ja-JP" altLang="en-US" dirty="0" smtClean="0"/>
                  <a:t>ほぼ等しくなりました。</a:t>
                </a:r>
                <a:endParaRPr kumimoji="1" lang="en-US" altLang="ja-JP" dirty="0" smtClean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28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are contents of my presentation</a:t>
            </a:r>
          </a:p>
          <a:p>
            <a:r>
              <a:rPr kumimoji="1" lang="en-US" altLang="ja-JP" baseline="0" dirty="0" smtClean="0"/>
              <a:t>First I will introduce backgrounds of molecular machines, some exemplified machines</a:t>
            </a:r>
          </a:p>
          <a:p>
            <a:r>
              <a:rPr kumimoji="1" lang="en-US" altLang="ja-JP" baseline="0" dirty="0" smtClean="0"/>
              <a:t>Then typical research on [2]rotaxane type molecular machines</a:t>
            </a:r>
          </a:p>
          <a:p>
            <a:r>
              <a:rPr kumimoji="1" lang="en-US" altLang="ja-JP" baseline="0" dirty="0" smtClean="0"/>
              <a:t>Then I will explain my work</a:t>
            </a:r>
          </a:p>
          <a:p>
            <a:r>
              <a:rPr kumimoji="1" lang="en-US" altLang="ja-JP" baseline="0" dirty="0" smtClean="0"/>
              <a:t>Finally I will summarize my work briefly.</a:t>
            </a:r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DFF6-0FF2-4B7E-ABBB-2DE84A99AF7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11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86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ここにシャトリング速度定数の温度依存性から求めた</a:t>
                </a:r>
                <a:endParaRPr kumimoji="1" lang="en-US" altLang="ja-JP" dirty="0" smtClean="0"/>
              </a:p>
              <a:p>
                <a:endParaRPr kumimoji="1" lang="en-US" altLang="ja-JP" sz="1200" i="0" u="none" strike="noStrike" dirty="0" smtClean="0">
                  <a:effectLst/>
                  <a:latin typeface="+mn-lt"/>
                </a:endParaRPr>
              </a:p>
              <a:p>
                <a:r>
                  <a:rPr lang="el-GR" altLang="ja-JP" sz="1200" i="0" u="none" strike="noStrike" dirty="0" smtClean="0">
                    <a:effectLst/>
                    <a:latin typeface="+mn-lt"/>
                  </a:rPr>
                  <a:t>Δ</a:t>
                </a:r>
                <a:r>
                  <a:rPr lang="en-AU" altLang="ja-JP" sz="1200" i="1" u="none" strike="noStrike" dirty="0" smtClean="0">
                    <a:effectLst/>
                    <a:latin typeface="+mn-lt"/>
                  </a:rPr>
                  <a:t>H</a:t>
                </a:r>
                <a:r>
                  <a:rPr lang="en-AU" altLang="ja-JP" sz="1200" i="0" u="none" strike="noStrike" baseline="30000" dirty="0" smtClean="0">
                    <a:effectLst/>
                    <a:latin typeface="+mn-lt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  <a:latin typeface="+mn-lt"/>
                  </a:rPr>
                  <a:t>,</a:t>
                </a:r>
                <a:r>
                  <a:rPr lang="en-AU" altLang="ja-JP" b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 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𝛥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𝑆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</a:rPr>
                  <a:t>,</a:t>
                </a:r>
                <a:r>
                  <a:rPr lang="ja-JP" altLang="en-US" sz="1200" i="0" u="none" strike="noStrike" baseline="0" dirty="0" smtClean="0">
                    <a:effectLst/>
                  </a:rPr>
                  <a:t>及び</a:t>
                </a:r>
                <a:r>
                  <a:rPr lang="en-US" altLang="ja-JP" sz="1200" i="0" u="none" strike="noStrike" baseline="0" dirty="0" smtClean="0">
                    <a:effectLst/>
                  </a:rPr>
                  <a:t>300K</a:t>
                </a:r>
                <a:r>
                  <a:rPr lang="ja-JP" altLang="en-US" sz="1200" i="0" u="none" strike="noStrike" baseline="0" dirty="0" err="1" smtClean="0">
                    <a:effectLst/>
                  </a:rPr>
                  <a:t>での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𝛥</a:t>
                </a:r>
                <a:r>
                  <a:rPr lang="en-US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G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‡</a:t>
                </a:r>
                <a:r>
                  <a:rPr lang="ja-JP" altLang="en-US" sz="1200" i="0" u="none" strike="noStrike" baseline="0" dirty="0" smtClean="0">
                    <a:effectLst/>
                  </a:rPr>
                  <a:t>を示しました。</a:t>
                </a:r>
                <a:endParaRPr lang="en-US" altLang="ja-JP" sz="1200" i="0" u="none" strike="noStrike" baseline="0" dirty="0" smtClean="0">
                  <a:effectLst/>
                </a:endParaRPr>
              </a:p>
              <a:p>
                <a:endParaRPr kumimoji="1" lang="en-US" altLang="ja-JP" dirty="0" smtClean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337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ここにシャトリング速度定数の温度依存性から求めた</a:t>
                </a:r>
                <a:endParaRPr kumimoji="1" lang="en-US" altLang="ja-JP" dirty="0" smtClean="0"/>
              </a:p>
              <a:p>
                <a:endParaRPr kumimoji="1" lang="en-US" altLang="ja-JP" sz="1200" i="0" u="none" strike="noStrike" dirty="0" smtClean="0">
                  <a:effectLst/>
                  <a:latin typeface="+mn-lt"/>
                </a:endParaRPr>
              </a:p>
              <a:p>
                <a:r>
                  <a:rPr lang="el-GR" altLang="ja-JP" sz="1200" i="0" u="none" strike="noStrike" dirty="0" smtClean="0">
                    <a:effectLst/>
                    <a:latin typeface="+mn-lt"/>
                  </a:rPr>
                  <a:t>Δ</a:t>
                </a:r>
                <a:r>
                  <a:rPr lang="en-AU" altLang="ja-JP" sz="1200" i="1" u="none" strike="noStrike" dirty="0" smtClean="0">
                    <a:effectLst/>
                    <a:latin typeface="+mn-lt"/>
                  </a:rPr>
                  <a:t>H</a:t>
                </a:r>
                <a:r>
                  <a:rPr lang="en-AU" altLang="ja-JP" sz="1200" i="0" u="none" strike="noStrike" baseline="30000" dirty="0" smtClean="0">
                    <a:effectLst/>
                    <a:latin typeface="+mn-lt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  <a:latin typeface="+mn-lt"/>
                  </a:rPr>
                  <a:t>,</a:t>
                </a:r>
                <a:r>
                  <a:rPr lang="en-AU" altLang="ja-JP" b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 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𝛥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𝑆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</a:rPr>
                  <a:t>,</a:t>
                </a:r>
                <a:r>
                  <a:rPr lang="ja-JP" altLang="en-US" sz="1200" i="0" u="none" strike="noStrike" baseline="0" dirty="0" smtClean="0">
                    <a:effectLst/>
                  </a:rPr>
                  <a:t>及び</a:t>
                </a:r>
                <a:r>
                  <a:rPr lang="en-US" altLang="ja-JP" sz="1200" i="0" u="none" strike="noStrike" baseline="0" dirty="0" smtClean="0">
                    <a:effectLst/>
                  </a:rPr>
                  <a:t>300K</a:t>
                </a:r>
                <a:r>
                  <a:rPr lang="ja-JP" altLang="en-US" sz="1200" i="0" u="none" strike="noStrike" baseline="0" dirty="0" err="1" smtClean="0">
                    <a:effectLst/>
                  </a:rPr>
                  <a:t>での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𝛥</a:t>
                </a:r>
                <a:r>
                  <a:rPr lang="en-US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G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‡</a:t>
                </a:r>
                <a:r>
                  <a:rPr lang="ja-JP" altLang="en-US" sz="1200" i="0" u="none" strike="noStrike" baseline="0" dirty="0" smtClean="0">
                    <a:effectLst/>
                  </a:rPr>
                  <a:t>を示しました。</a:t>
                </a:r>
                <a:endParaRPr lang="en-US" altLang="ja-JP" sz="1200" i="0" u="none" strike="noStrike" baseline="0" dirty="0" smtClean="0">
                  <a:effectLst/>
                </a:endParaRPr>
              </a:p>
              <a:p>
                <a:endParaRPr kumimoji="1" lang="en-US" altLang="ja-JP" dirty="0" smtClean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060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587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ここにシャトリング速度定数の温度依存性から求めた</a:t>
                </a:r>
                <a:endParaRPr kumimoji="1" lang="en-US" altLang="ja-JP" dirty="0" smtClean="0"/>
              </a:p>
              <a:p>
                <a:endParaRPr kumimoji="1" lang="en-US" altLang="ja-JP" sz="1200" i="0" u="none" strike="noStrike" dirty="0" smtClean="0">
                  <a:effectLst/>
                  <a:latin typeface="+mn-lt"/>
                </a:endParaRPr>
              </a:p>
              <a:p>
                <a:r>
                  <a:rPr lang="el-GR" altLang="ja-JP" sz="1200" i="0" u="none" strike="noStrike" dirty="0" smtClean="0">
                    <a:effectLst/>
                    <a:latin typeface="+mn-lt"/>
                  </a:rPr>
                  <a:t>Δ</a:t>
                </a:r>
                <a:r>
                  <a:rPr lang="en-AU" altLang="ja-JP" sz="1200" i="1" u="none" strike="noStrike" dirty="0" smtClean="0">
                    <a:effectLst/>
                    <a:latin typeface="+mn-lt"/>
                  </a:rPr>
                  <a:t>H</a:t>
                </a:r>
                <a:r>
                  <a:rPr lang="en-AU" altLang="ja-JP" sz="1200" i="0" u="none" strike="noStrike" baseline="30000" dirty="0" smtClean="0">
                    <a:effectLst/>
                    <a:latin typeface="+mn-lt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  <a:latin typeface="+mn-lt"/>
                  </a:rPr>
                  <a:t>,</a:t>
                </a:r>
                <a:r>
                  <a:rPr lang="en-AU" altLang="ja-JP" b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 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𝛥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𝑆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‡</a:t>
                </a:r>
                <a:r>
                  <a:rPr lang="en-AU" altLang="ja-JP" sz="1200" i="0" u="none" strike="noStrike" baseline="0" dirty="0" smtClean="0">
                    <a:effectLst/>
                  </a:rPr>
                  <a:t>,</a:t>
                </a:r>
                <a:r>
                  <a:rPr lang="ja-JP" altLang="en-US" sz="1200" i="0" u="none" strike="noStrike" baseline="0" dirty="0" smtClean="0">
                    <a:effectLst/>
                  </a:rPr>
                  <a:t>及び</a:t>
                </a:r>
                <a:r>
                  <a:rPr lang="en-US" altLang="ja-JP" sz="1200" i="0" u="none" strike="noStrike" baseline="0" dirty="0" smtClean="0">
                    <a:effectLst/>
                  </a:rPr>
                  <a:t>300K</a:t>
                </a:r>
                <a:r>
                  <a:rPr lang="ja-JP" altLang="en-US" sz="1200" i="0" u="none" strike="noStrike" baseline="0" dirty="0" err="1" smtClean="0">
                    <a:effectLst/>
                  </a:rPr>
                  <a:t>での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〖</a:t>
                </a:r>
                <a:r>
                  <a:rPr lang="el-GR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𝛥</a:t>
                </a:r>
                <a:r>
                  <a:rPr lang="en-US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G</a:t>
                </a:r>
                <a:r>
                  <a:rPr lang="en-AU" altLang="ja-JP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/>
                  </a:rPr>
                  <a:t>〗^</a:t>
                </a:r>
                <a:r>
                  <a:rPr lang="en-AU" altLang="ja-JP" b="0" i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‡</a:t>
                </a:r>
                <a:r>
                  <a:rPr lang="ja-JP" altLang="en-US" sz="1200" i="0" u="none" strike="noStrike" baseline="0" dirty="0" smtClean="0">
                    <a:effectLst/>
                  </a:rPr>
                  <a:t>を示しました。</a:t>
                </a:r>
                <a:endParaRPr lang="en-US" altLang="ja-JP" sz="1200" i="0" u="none" strike="noStrike" baseline="0" dirty="0" smtClean="0">
                  <a:effectLst/>
                </a:endParaRPr>
              </a:p>
              <a:p>
                <a:endParaRPr kumimoji="1" lang="en-US" altLang="ja-JP" dirty="0" smtClean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12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分子機械の概念を最初に取り上げたのはノーベル物理学賞受賞者であるリチャードファインマン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彼は、</a:t>
            </a:r>
            <a:r>
              <a:rPr kumimoji="1" lang="en-US" altLang="ja-JP" dirty="0" smtClean="0"/>
              <a:t>1959</a:t>
            </a:r>
            <a:r>
              <a:rPr kumimoji="1" lang="ja-JP" altLang="en-US" dirty="0" smtClean="0"/>
              <a:t>年に</a:t>
            </a:r>
            <a:endParaRPr kumimoji="1" lang="en-US" altLang="ja-JP" dirty="0" smtClean="0"/>
          </a:p>
          <a:p>
            <a:r>
              <a:rPr kumimoji="0" lang="en-US" altLang="ja-JP" sz="1200" dirty="0" smtClean="0">
                <a:solidFill>
                  <a:srgbClr val="FF8000"/>
                </a:solidFill>
              </a:rPr>
              <a:t>There is </a:t>
            </a:r>
            <a:r>
              <a:rPr kumimoji="0" lang="en-US" altLang="ja-JP" sz="1200" i="1" dirty="0" smtClean="0">
                <a:solidFill>
                  <a:srgbClr val="FF8000"/>
                </a:solidFill>
              </a:rPr>
              <a:t>Plenty </a:t>
            </a:r>
            <a:r>
              <a:rPr kumimoji="0" lang="en-US" altLang="ja-JP" sz="1200" dirty="0" smtClean="0">
                <a:solidFill>
                  <a:srgbClr val="FF8000"/>
                </a:solidFill>
              </a:rPr>
              <a:t>of Room at the Bottom</a:t>
            </a:r>
            <a:r>
              <a:rPr kumimoji="0" lang="ja-JP" altLang="en-US" sz="1200" dirty="0" smtClean="0">
                <a:solidFill>
                  <a:srgbClr val="FF8000"/>
                </a:solidFill>
              </a:rPr>
              <a:t>　</a:t>
            </a:r>
            <a:r>
              <a:rPr kumimoji="1" lang="ja-JP" altLang="en-US" dirty="0" smtClean="0"/>
              <a:t>原子レベルの世界には発展の余地がある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という題で講演を行った。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20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多種多様な分子機械が創り出されている。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一方向のみに回転する分子ローター</a:t>
            </a:r>
            <a:endParaRPr kumimoji="1" lang="en-US" altLang="ja-JP" dirty="0" smtClean="0"/>
          </a:p>
          <a:p>
            <a:r>
              <a:rPr kumimoji="1" lang="en-US" altLang="ja-JP" dirty="0" smtClean="0"/>
              <a:t>One directional </a:t>
            </a:r>
          </a:p>
          <a:p>
            <a:r>
              <a:rPr kumimoji="1" lang="ja-JP" altLang="en-US" dirty="0" smtClean="0"/>
              <a:t>実際の車のようにタイヤを回転させて動く分子カー</a:t>
            </a:r>
            <a:endParaRPr kumimoji="1" lang="en-US" altLang="ja-JP" dirty="0" smtClean="0"/>
          </a:p>
          <a:p>
            <a:r>
              <a:rPr kumimoji="1" lang="en-US" altLang="ja-JP" dirty="0" smtClean="0"/>
              <a:t>Can rotate</a:t>
            </a:r>
            <a:r>
              <a:rPr kumimoji="1" lang="en-US" altLang="ja-JP" baseline="0" dirty="0" smtClean="0"/>
              <a:t> their wheel and run</a:t>
            </a:r>
            <a:r>
              <a:rPr kumimoji="1" lang="en-US" altLang="ja-JP" dirty="0" smtClean="0"/>
              <a:t> as real cars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OFF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状態をとることが出来る分子スイッチ</a:t>
            </a:r>
            <a:endParaRPr kumimoji="1" lang="en-US" altLang="ja-JP" dirty="0" smtClean="0"/>
          </a:p>
          <a:p>
            <a:r>
              <a:rPr kumimoji="1" lang="en-US" altLang="ja-JP" dirty="0" smtClean="0"/>
              <a:t>Stay</a:t>
            </a:r>
            <a:r>
              <a:rPr kumimoji="1" lang="en-US" altLang="ja-JP" baseline="0" dirty="0" smtClean="0"/>
              <a:t> two state, on off</a:t>
            </a:r>
            <a:endParaRPr kumimoji="1" lang="en-US" altLang="ja-JP" dirty="0" smtClean="0"/>
          </a:p>
          <a:p>
            <a:r>
              <a:rPr kumimoji="1" lang="ja-JP" altLang="en-US" dirty="0" smtClean="0"/>
              <a:t>物理的な力を生み出すことが出来る分子エレベーター</a:t>
            </a:r>
            <a:endParaRPr kumimoji="1" lang="en-US" altLang="ja-JP" dirty="0" smtClean="0"/>
          </a:p>
          <a:p>
            <a:r>
              <a:rPr kumimoji="1" lang="en-US" altLang="ja-JP" dirty="0" smtClean="0"/>
              <a:t>Generate</a:t>
            </a:r>
            <a:r>
              <a:rPr kumimoji="1" lang="en-US" altLang="ja-JP" baseline="0" dirty="0" smtClean="0"/>
              <a:t> physical force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DFF6-0FF2-4B7E-ABBB-2DE84A99AF7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21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特に下の分子スイッチやエレベーターなどはロタキサン構造を有する。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Especially having</a:t>
            </a:r>
            <a:r>
              <a:rPr kumimoji="1" lang="en-US" altLang="ja-JP" baseline="0" dirty="0" smtClean="0"/>
              <a:t> rotaxane structure</a:t>
            </a:r>
            <a:endParaRPr kumimoji="1" lang="en-US" altLang="ja-JP" dirty="0" smtClean="0"/>
          </a:p>
          <a:p>
            <a:r>
              <a:rPr kumimoji="1" lang="ja-JP" altLang="en-US" dirty="0" smtClean="0"/>
              <a:t>ロタキサンとはこのような構造・・・説明</a:t>
            </a:r>
            <a:endParaRPr kumimoji="1" lang="en-US" altLang="ja-JP" dirty="0" smtClean="0"/>
          </a:p>
          <a:p>
            <a:r>
              <a:rPr kumimoji="1" lang="ja-JP" altLang="en-US" dirty="0" smtClean="0"/>
              <a:t>ゆえに分子機械の主要な候補の一つであり、ロタキサン構造を含む分子機械が数多く存在する。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Adequate for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DFF6-0FF2-4B7E-ABBB-2DE84A99AF7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87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正確な制御を実現し、さらに分子機械を発展させ、応用するには運動性への深い理解が必要である。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しかしながら、これら分子機械の運動性については、研究例が少なく詳細に分かっていないことが多い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運動の正確な制御ができていない。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DFF6-0FF2-4B7E-ABBB-2DE84A99AF7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40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分子機械の主要な候補であるロタキサンに関して、その運動性を決定づける主な要因は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そのなかの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スペーサーの効果について定量的に調べた研究はほとんどない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その中から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つのけんきゅう例を紹介する。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DFF6-0FF2-4B7E-ABBB-2DE84A99AF7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07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baseline="0" dirty="0" smtClean="0"/>
              <a:t>ストッダートらの研究ではこのような構造のロタキサンについて調べており、</a:t>
            </a:r>
            <a:endParaRPr lang="en-US" altLang="ja-JP" sz="1200" baseline="0" dirty="0" smtClean="0"/>
          </a:p>
          <a:p>
            <a:r>
              <a:rPr lang="ja-JP" altLang="en-US" sz="1200" baseline="0" dirty="0" smtClean="0"/>
              <a:t>スペーサーの構造をこのように変化させてそれぞれのパラメーターをもとめた</a:t>
            </a:r>
            <a:endParaRPr lang="en-US" altLang="ja-JP" sz="1200" baseline="0" dirty="0" smtClean="0"/>
          </a:p>
          <a:p>
            <a:r>
              <a:rPr lang="ja-JP" altLang="en-US" sz="1200" baseline="0" dirty="0" smtClean="0"/>
              <a:t>しかし</a:t>
            </a:r>
            <a:endParaRPr lang="en-US" altLang="ja-JP" sz="1200" baseline="0" dirty="0" smtClean="0"/>
          </a:p>
          <a:p>
            <a:r>
              <a:rPr lang="ja-JP" altLang="en-US" sz="1200" baseline="0" dirty="0" smtClean="0"/>
              <a:t>これらのスペーサーの構造は系統的ではなく</a:t>
            </a:r>
            <a:endParaRPr lang="en-US" altLang="ja-JP" sz="1200" baseline="0" dirty="0" smtClean="0"/>
          </a:p>
          <a:p>
            <a:r>
              <a:rPr lang="ja-JP" altLang="en-US" sz="1200" baseline="0" dirty="0" smtClean="0"/>
              <a:t>得られたこれらのパラメーターをひかくすることは　困難</a:t>
            </a:r>
            <a:endParaRPr lang="en-US" altLang="ja-JP" sz="1200" baseline="0" dirty="0" smtClean="0"/>
          </a:p>
          <a:p>
            <a:endParaRPr lang="en-US" altLang="ja-JP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2EA2-969C-4318-AA82-D2771D2EF97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05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ブラウワーは柔軟な長さの異なるスペーサーについてしらべた。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シャトリングの途中でおりたたまった構造をとり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シャトリング機構が複雑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正確にスペーサー効果を評価することが難しい。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0B80-3A69-44A2-8EB2-DBA7004AD02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7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03C3-0ABE-47D4-9F92-7F76970E1805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7EDA-74A7-441D-BBAD-3CC13639C24F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11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6FB-19A1-451A-B497-F02EF0CDE54C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14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FC2-394C-42AA-9AC1-8665D1D4F73E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76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0A46-F733-43BF-83BB-5E7F110846AE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03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4BC4-8C48-4D8B-AD86-4C0F25C73414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53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E4D6-8B88-41D5-AFAB-A393ABE2C9C4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30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6D5A-F500-4F57-9BD1-1F9675B388CA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80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4F0-E073-4032-A257-F656F31D6F44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12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8349-0750-4A8A-9357-4E0BA067E1EF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97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854-B140-4E9B-AE7E-4C507CEED82E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4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57FD-DD11-471E-9772-0CD02101BCE8}" type="datetime1">
              <a:rPr kumimoji="1" lang="ja-JP" altLang="en-US" smtClean="0"/>
              <a:t>2014/12/16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2CCA-B510-4D6E-B9DE-67A8394A4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51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1.e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emf"/><Relationship Id="rId17" Type="http://schemas.openxmlformats.org/officeDocument/2006/relationships/oleObject" Target="../embeddings/oleObject14.bin"/><Relationship Id="rId2" Type="http://schemas.openxmlformats.org/officeDocument/2006/relationships/tags" Target="../tags/tag2.xml"/><Relationship Id="rId16" Type="http://schemas.openxmlformats.org/officeDocument/2006/relationships/image" Target="../media/image20.emf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19" Type="http://schemas.openxmlformats.org/officeDocument/2006/relationships/oleObject" Target="../embeddings/oleObject15.bin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emf"/><Relationship Id="rId2" Type="http://schemas.openxmlformats.org/officeDocument/2006/relationships/tags" Target="../tags/tag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e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841248" y="1558925"/>
            <a:ext cx="7616952" cy="1470025"/>
          </a:xfrm>
        </p:spPr>
        <p:txBody>
          <a:bodyPr>
            <a:noAutofit/>
          </a:bodyPr>
          <a:lstStyle/>
          <a:p>
            <a:r>
              <a:rPr kumimoji="1" lang="en-US" altLang="ja-JP" sz="3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</a:t>
            </a:r>
            <a:r>
              <a:rPr lang="ja-JP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Length and Flexibility of</a:t>
            </a:r>
            <a:r>
              <a:rPr kumimoji="1" lang="en-US" altLang="ja-JP" sz="3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Axle Components on Shuttling Dynamics</a:t>
            </a:r>
            <a:r>
              <a:rPr kumimoji="1"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Rotaxane Type Molecular Machines</a:t>
            </a:r>
            <a:endParaRPr kumimoji="1" lang="ja-JP" altLang="en-US" sz="3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53336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2001416" y="5029820"/>
            <a:ext cx="5141168" cy="1224136"/>
          </a:xfrm>
        </p:spPr>
        <p:txBody>
          <a:bodyPr>
            <a:noAutofit/>
          </a:bodyPr>
          <a:lstStyle/>
          <a:p>
            <a:r>
              <a:rPr kumimoji="1" lang="en-US" altLang="ja-JP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Tobe</a:t>
            </a:r>
            <a:r>
              <a:rPr kumimoji="1" lang="en-US" altLang="ja-JP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Lab. M1 </a:t>
            </a:r>
          </a:p>
          <a:p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Ryohei Kano</a:t>
            </a:r>
            <a:endParaRPr kumimoji="1" lang="en-US" altLang="ja-JP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kumimoji="1" lang="ja-JP" altLang="en-US" sz="2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6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"/>
    </mc:Choice>
    <mc:Fallback xmlns="">
      <p:transition spd="slow" advTm="173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814476"/>
              </p:ext>
            </p:extLst>
          </p:nvPr>
        </p:nvGraphicFramePr>
        <p:xfrm>
          <a:off x="1100138" y="1067432"/>
          <a:ext cx="6992937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4" name="CS ChemDraw Drawing" r:id="rId4" imgW="5271374" imgH="1848002" progId="ChemDraw.Document.6.0">
                  <p:embed/>
                </p:oleObj>
              </mc:Choice>
              <mc:Fallback>
                <p:oleObj name="CS ChemDraw Drawing" r:id="rId4" imgW="5271374" imgH="18480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067432"/>
                        <a:ext cx="6992937" cy="248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5"/>
          <p:cNvSpPr/>
          <p:nvPr/>
        </p:nvSpPr>
        <p:spPr>
          <a:xfrm>
            <a:off x="281758" y="4459407"/>
            <a:ext cx="8784865" cy="900793"/>
          </a:xfrm>
          <a:prstGeom prst="rect">
            <a:avLst/>
          </a:prstGeom>
          <a:gradFill>
            <a:gsLst>
              <a:gs pos="100000">
                <a:schemeClr val="bg1"/>
              </a:gs>
              <a:gs pos="89000">
                <a:schemeClr val="accent5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25"/>
          <p:cNvSpPr/>
          <p:nvPr/>
        </p:nvSpPr>
        <p:spPr>
          <a:xfrm>
            <a:off x="281759" y="5574480"/>
            <a:ext cx="8784864" cy="900793"/>
          </a:xfrm>
          <a:prstGeom prst="rect">
            <a:avLst/>
          </a:prstGeom>
          <a:gradFill>
            <a:gsLst>
              <a:gs pos="100000">
                <a:schemeClr val="bg1"/>
              </a:gs>
              <a:gs pos="89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93387" y="646874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20250"/>
              </p:ext>
            </p:extLst>
          </p:nvPr>
        </p:nvGraphicFramePr>
        <p:xfrm>
          <a:off x="1392238" y="4632325"/>
          <a:ext cx="635952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5" name="CS ChemDraw Drawing" r:id="rId6" imgW="5938627" imgH="1612158" progId="ChemDraw.Document.6.0">
                  <p:embed/>
                </p:oleObj>
              </mc:Choice>
              <mc:Fallback>
                <p:oleObj name="CS ChemDraw Drawing" r:id="rId6" imgW="5938627" imgH="16121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2238" y="4632325"/>
                        <a:ext cx="6359525" cy="172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19459"/>
              </p:ext>
            </p:extLst>
          </p:nvPr>
        </p:nvGraphicFramePr>
        <p:xfrm>
          <a:off x="4007155" y="3773585"/>
          <a:ext cx="14938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6" name="CS ChemDraw Drawing" r:id="rId8" imgW="907200" imgH="379440" progId="ChemDraw.Document.6.0">
                  <p:embed/>
                </p:oleObj>
              </mc:Choice>
              <mc:Fallback>
                <p:oleObj name="CS ChemDraw Drawing" r:id="rId8" imgW="907200" imgH="379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7155" y="3773585"/>
                        <a:ext cx="149383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Target Rotaxanes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47466" y="512224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Spacers</a:t>
            </a:r>
            <a:endParaRPr kumimoji="1" lang="ja-JP" altLang="en-US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59113" y="6294493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Flexible Spacers</a:t>
            </a:r>
            <a:endParaRPr kumimoji="1" lang="ja-JP" altLang="en-US" sz="2400" b="1" i="1" dirty="0">
              <a:solidFill>
                <a:schemeClr val="accent2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610" y="486561"/>
            <a:ext cx="9007014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of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Spacer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on Shuttling Dynamics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9053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"/>
    </mc:Choice>
    <mc:Fallback xmlns="">
      <p:transition spd="slow" advTm="86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17425"/>
              </p:ext>
            </p:extLst>
          </p:nvPr>
        </p:nvGraphicFramePr>
        <p:xfrm>
          <a:off x="4007155" y="3773585"/>
          <a:ext cx="14938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5" name="CS ChemDraw Drawing" r:id="rId5" imgW="907200" imgH="379440" progId="ChemDraw.Document.6.0">
                  <p:embed/>
                </p:oleObj>
              </mc:Choice>
              <mc:Fallback>
                <p:oleObj name="CS ChemDraw Drawing" r:id="rId5" imgW="907200" imgH="379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7155" y="3773585"/>
                        <a:ext cx="149383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3897814" y="3743496"/>
            <a:ext cx="1886895" cy="75431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1777"/>
              </p:ext>
            </p:extLst>
          </p:nvPr>
        </p:nvGraphicFramePr>
        <p:xfrm>
          <a:off x="1100138" y="1067432"/>
          <a:ext cx="6992937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6" name="CS ChemDraw Drawing" r:id="rId7" imgW="5271374" imgH="1848002" progId="ChemDraw.Document.6.0">
                  <p:embed/>
                </p:oleObj>
              </mc:Choice>
              <mc:Fallback>
                <p:oleObj name="CS ChemDraw Drawing" r:id="rId7" imgW="5271374" imgH="18480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067432"/>
                        <a:ext cx="6992937" cy="248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93387" y="646874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Target Rotaxanes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91926" y="419100"/>
            <a:ext cx="8947590" cy="610806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777295" y="1067431"/>
            <a:ext cx="3070071" cy="3155195"/>
            <a:chOff x="3777295" y="749931"/>
            <a:chExt cx="3070071" cy="3155195"/>
          </a:xfrm>
        </p:grpSpPr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450732"/>
                </p:ext>
              </p:extLst>
            </p:nvPr>
          </p:nvGraphicFramePr>
          <p:xfrm>
            <a:off x="4890850" y="749931"/>
            <a:ext cx="842962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97" name="CS ChemDraw Drawing" r:id="rId9" imgW="636936" imgH="1811919" progId="ChemDraw.Document.6.0">
                    <p:embed/>
                  </p:oleObj>
                </mc:Choice>
                <mc:Fallback>
                  <p:oleObj name="CS ChemDraw Drawing" r:id="rId9" imgW="636936" imgH="1811919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0850" y="749931"/>
                          <a:ext cx="842962" cy="2438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正方形/長方形 14"/>
            <p:cNvSpPr/>
            <p:nvPr/>
          </p:nvSpPr>
          <p:spPr>
            <a:xfrm>
              <a:off x="3777295" y="3258795"/>
              <a:ext cx="30700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3C3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Ring Component</a:t>
              </a:r>
            </a:p>
            <a:p>
              <a:pPr algn="ctr"/>
              <a:r>
                <a:rPr lang="en-US" altLang="ja-JP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Dibenzo-24-crown-8 ether </a:t>
              </a:r>
              <a:endParaRPr lang="ja-JP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424222" y="2065472"/>
            <a:ext cx="2659703" cy="1848016"/>
            <a:chOff x="3424222" y="1747972"/>
            <a:chExt cx="2659703" cy="1848016"/>
          </a:xfrm>
        </p:grpSpPr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027713"/>
                </p:ext>
              </p:extLst>
            </p:nvPr>
          </p:nvGraphicFramePr>
          <p:xfrm>
            <a:off x="3435349" y="1747972"/>
            <a:ext cx="2322513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98" name="CS ChemDraw Drawing" r:id="rId11" imgW="1752513" imgH="657899" progId="ChemDraw.Document.6.0">
                    <p:embed/>
                  </p:oleObj>
                </mc:Choice>
                <mc:Fallback>
                  <p:oleObj name="CS ChemDraw Drawing" r:id="rId11" imgW="1752513" imgH="657899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349" y="1747972"/>
                          <a:ext cx="2322513" cy="885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正方形/長方形 16"/>
            <p:cNvSpPr/>
            <p:nvPr/>
          </p:nvSpPr>
          <p:spPr>
            <a:xfrm>
              <a:off x="3424222" y="2949657"/>
              <a:ext cx="2659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Station</a:t>
              </a:r>
            </a:p>
            <a:p>
              <a:pPr algn="ctr"/>
              <a:r>
                <a:rPr lang="en-US" altLang="ja-JP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Secondary ammonium</a:t>
              </a:r>
              <a:endParaRPr lang="ja-JP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157050" y="1055927"/>
            <a:ext cx="2544286" cy="2813338"/>
            <a:chOff x="4157050" y="738427"/>
            <a:chExt cx="2544286" cy="281333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4157050" y="2075907"/>
              <a:ext cx="2544286" cy="1475858"/>
              <a:chOff x="4157050" y="2075907"/>
              <a:chExt cx="2544286" cy="1475858"/>
            </a:xfrm>
          </p:grpSpPr>
          <p:sp>
            <p:nvSpPr>
              <p:cNvPr id="19" name="角丸四角形 18"/>
              <p:cNvSpPr/>
              <p:nvPr/>
            </p:nvSpPr>
            <p:spPr>
              <a:xfrm rot="4130671">
                <a:off x="5027821" y="1982322"/>
                <a:ext cx="152060" cy="388247"/>
              </a:xfrm>
              <a:prstGeom prst="roundRect">
                <a:avLst/>
              </a:prstGeom>
              <a:solidFill>
                <a:srgbClr val="FF33CC">
                  <a:alpha val="1000"/>
                </a:srgbClr>
              </a:solidFill>
              <a:ln>
                <a:solidFill>
                  <a:srgbClr val="FF33CC"/>
                </a:solidFill>
              </a:ln>
              <a:effectLst>
                <a:glow rad="101600">
                  <a:srgbClr val="FF8F8F">
                    <a:alpha val="60000"/>
                  </a:srgbClr>
                </a:glo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角丸四角形 20"/>
              <p:cNvSpPr/>
              <p:nvPr/>
            </p:nvSpPr>
            <p:spPr>
              <a:xfrm rot="17316681">
                <a:off x="5346063" y="1964914"/>
                <a:ext cx="166261" cy="388247"/>
              </a:xfrm>
              <a:prstGeom prst="roundRect">
                <a:avLst/>
              </a:prstGeom>
              <a:solidFill>
                <a:srgbClr val="FF33CC">
                  <a:alpha val="1000"/>
                </a:srgbClr>
              </a:solidFill>
              <a:ln>
                <a:solidFill>
                  <a:srgbClr val="FF33CC"/>
                </a:solidFill>
              </a:ln>
              <a:effectLst>
                <a:glow rad="101600">
                  <a:srgbClr val="FF8F8F">
                    <a:alpha val="60000"/>
                  </a:srgbClr>
                </a:glo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4157050" y="3182433"/>
                <a:ext cx="2544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Hydrogen bonds etc..</a:t>
                </a:r>
                <a:endParaRPr lang="ja-JP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115276"/>
                </p:ext>
              </p:extLst>
            </p:nvPr>
          </p:nvGraphicFramePr>
          <p:xfrm>
            <a:off x="4841262" y="738427"/>
            <a:ext cx="904875" cy="244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99" name="CS ChemDraw Drawing" r:id="rId13" imgW="682498" imgH="1813326" progId="ChemDraw.Document.6.0">
                    <p:embed/>
                  </p:oleObj>
                </mc:Choice>
                <mc:Fallback>
                  <p:oleObj name="CS ChemDraw Drawing" r:id="rId13" imgW="682498" imgH="1813326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262" y="738427"/>
                          <a:ext cx="904875" cy="24415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グループ化 24"/>
          <p:cNvGrpSpPr/>
          <p:nvPr/>
        </p:nvGrpSpPr>
        <p:grpSpPr>
          <a:xfrm>
            <a:off x="1100138" y="1485631"/>
            <a:ext cx="6989763" cy="2965904"/>
            <a:chOff x="1101725" y="958850"/>
            <a:chExt cx="6989763" cy="2965904"/>
          </a:xfrm>
        </p:grpSpPr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822523"/>
                </p:ext>
              </p:extLst>
            </p:nvPr>
          </p:nvGraphicFramePr>
          <p:xfrm>
            <a:off x="1101725" y="958850"/>
            <a:ext cx="6989763" cy="2065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00" name="CS ChemDraw Drawing" r:id="rId15" imgW="5271160" imgH="1535723" progId="ChemDraw.Document.6.0">
                    <p:embed/>
                  </p:oleObj>
                </mc:Choice>
                <mc:Fallback>
                  <p:oleObj name="CS ChemDraw Drawing" r:id="rId15" imgW="5271160" imgH="1535723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725" y="958850"/>
                          <a:ext cx="6989763" cy="20653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正方形/長方形 28"/>
            <p:cNvSpPr/>
            <p:nvPr/>
          </p:nvSpPr>
          <p:spPr>
            <a:xfrm>
              <a:off x="4157050" y="3555422"/>
              <a:ext cx="10567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Stopper</a:t>
              </a:r>
              <a:endPara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92364"/>
              </p:ext>
            </p:extLst>
          </p:nvPr>
        </p:nvGraphicFramePr>
        <p:xfrm>
          <a:off x="4066404" y="2175268"/>
          <a:ext cx="1076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1" name="CS ChemDraw Drawing" r:id="rId17" imgW="810731" imgH="527070" progId="ChemDraw.Document.6.0">
                  <p:embed/>
                </p:oleObj>
              </mc:Choice>
              <mc:Fallback>
                <p:oleObj name="CS ChemDraw Drawing" r:id="rId17" imgW="810731" imgH="5270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404" y="2175268"/>
                        <a:ext cx="1076325" cy="7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5"/>
          <p:cNvSpPr/>
          <p:nvPr/>
        </p:nvSpPr>
        <p:spPr>
          <a:xfrm>
            <a:off x="281758" y="4459407"/>
            <a:ext cx="8784865" cy="900793"/>
          </a:xfrm>
          <a:prstGeom prst="rect">
            <a:avLst/>
          </a:prstGeom>
          <a:gradFill>
            <a:gsLst>
              <a:gs pos="100000">
                <a:schemeClr val="bg1"/>
              </a:gs>
              <a:gs pos="89000">
                <a:schemeClr val="accent5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Rectangle 25"/>
          <p:cNvSpPr/>
          <p:nvPr/>
        </p:nvSpPr>
        <p:spPr>
          <a:xfrm>
            <a:off x="281759" y="5574480"/>
            <a:ext cx="8784864" cy="900793"/>
          </a:xfrm>
          <a:prstGeom prst="rect">
            <a:avLst/>
          </a:prstGeom>
          <a:gradFill>
            <a:gsLst>
              <a:gs pos="100000">
                <a:schemeClr val="bg1"/>
              </a:gs>
              <a:gs pos="89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03950"/>
              </p:ext>
            </p:extLst>
          </p:nvPr>
        </p:nvGraphicFramePr>
        <p:xfrm>
          <a:off x="1392238" y="4632325"/>
          <a:ext cx="635952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2" name="CS ChemDraw Drawing" r:id="rId19" imgW="5938627" imgH="1612158" progId="ChemDraw.Document.6.0">
                  <p:embed/>
                </p:oleObj>
              </mc:Choice>
              <mc:Fallback>
                <p:oleObj name="CS ChemDraw Drawing" r:id="rId19" imgW="5938627" imgH="16121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92238" y="4632325"/>
                        <a:ext cx="6359525" cy="172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567421"/>
              </p:ext>
            </p:extLst>
          </p:nvPr>
        </p:nvGraphicFramePr>
        <p:xfrm>
          <a:off x="4007155" y="3773585"/>
          <a:ext cx="14938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3" name="CS ChemDraw Drawing" r:id="rId21" imgW="907200" imgH="379440" progId="ChemDraw.Document.6.0">
                  <p:embed/>
                </p:oleObj>
              </mc:Choice>
              <mc:Fallback>
                <p:oleObj name="CS ChemDraw Drawing" r:id="rId21" imgW="907200" imgH="379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7155" y="3773585"/>
                        <a:ext cx="149383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テキスト ボックス 42"/>
          <p:cNvSpPr txBox="1"/>
          <p:nvPr/>
        </p:nvSpPr>
        <p:spPr>
          <a:xfrm>
            <a:off x="3447466" y="512224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Spacers</a:t>
            </a:r>
            <a:endParaRPr kumimoji="1" lang="ja-JP" altLang="en-US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59113" y="6294493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Flexible Spacers</a:t>
            </a:r>
            <a:endParaRPr kumimoji="1" lang="ja-JP" altLang="en-US" sz="2400" b="1" i="1" dirty="0">
              <a:solidFill>
                <a:schemeClr val="accent2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1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"/>
    </mc:Choice>
    <mc:Fallback xmlns="">
      <p:transition spd="slow" advTm="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100138" y="1067432"/>
          <a:ext cx="6992937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2" name="CS ChemDraw Drawing" r:id="rId4" imgW="5271374" imgH="1848002" progId="ChemDraw.Document.6.0">
                  <p:embed/>
                </p:oleObj>
              </mc:Choice>
              <mc:Fallback>
                <p:oleObj name="CS ChemDraw Drawing" r:id="rId4" imgW="5271374" imgH="18480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067432"/>
                        <a:ext cx="6992937" cy="248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5"/>
          <p:cNvSpPr/>
          <p:nvPr/>
        </p:nvSpPr>
        <p:spPr>
          <a:xfrm>
            <a:off x="281758" y="4459407"/>
            <a:ext cx="8784865" cy="900793"/>
          </a:xfrm>
          <a:prstGeom prst="rect">
            <a:avLst/>
          </a:prstGeom>
          <a:gradFill>
            <a:gsLst>
              <a:gs pos="100000">
                <a:schemeClr val="bg1"/>
              </a:gs>
              <a:gs pos="89000">
                <a:schemeClr val="accent5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25"/>
          <p:cNvSpPr/>
          <p:nvPr/>
        </p:nvSpPr>
        <p:spPr>
          <a:xfrm>
            <a:off x="281759" y="5574480"/>
            <a:ext cx="8784864" cy="900793"/>
          </a:xfrm>
          <a:prstGeom prst="rect">
            <a:avLst/>
          </a:prstGeom>
          <a:gradFill>
            <a:gsLst>
              <a:gs pos="100000">
                <a:schemeClr val="bg1"/>
              </a:gs>
              <a:gs pos="89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93387" y="646874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1392238" y="4632325"/>
          <a:ext cx="635952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3" name="CS ChemDraw Drawing" r:id="rId6" imgW="5938627" imgH="1612158" progId="ChemDraw.Document.6.0">
                  <p:embed/>
                </p:oleObj>
              </mc:Choice>
              <mc:Fallback>
                <p:oleObj name="CS ChemDraw Drawing" r:id="rId6" imgW="5938627" imgH="16121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2238" y="4632325"/>
                        <a:ext cx="6359525" cy="172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/>
          </p:nvPr>
        </p:nvGraphicFramePr>
        <p:xfrm>
          <a:off x="4007155" y="3773585"/>
          <a:ext cx="14938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4" name="CS ChemDraw Drawing" r:id="rId8" imgW="907200" imgH="379440" progId="ChemDraw.Document.6.0">
                  <p:embed/>
                </p:oleObj>
              </mc:Choice>
              <mc:Fallback>
                <p:oleObj name="CS ChemDraw Drawing" r:id="rId8" imgW="907200" imgH="379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7155" y="3773585"/>
                        <a:ext cx="149383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Target Rotaxanes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47466" y="512224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Spacers</a:t>
            </a:r>
            <a:endParaRPr kumimoji="1" lang="ja-JP" altLang="en-US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59113" y="6294493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Flexible Spacers</a:t>
            </a:r>
            <a:endParaRPr kumimoji="1" lang="ja-JP" altLang="en-US" sz="2400" b="1" i="1" dirty="0">
              <a:solidFill>
                <a:schemeClr val="accent2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609" y="486561"/>
            <a:ext cx="9388929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of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Spacer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on Shuttling Dynamics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3002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"/>
    </mc:Choice>
    <mc:Fallback xmlns="">
      <p:transition spd="slow" advTm="7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CCA-B510-4D6E-B9DE-67A8394A4F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Picture 2" descr="http://upload.wikimedia.org/wikipedia/commons/d/d0/Rotaxanes-synthesis-methods.png"/>
          <p:cNvPicPr>
            <a:picLocks noChangeAspect="1" noChangeArrowheads="1"/>
          </p:cNvPicPr>
          <p:nvPr/>
        </p:nvPicPr>
        <p:blipFill>
          <a:blip r:embed="rId3" cstate="print"/>
          <a:srcRect r="37168" b="79818"/>
          <a:stretch>
            <a:fillRect/>
          </a:stretch>
        </p:blipFill>
        <p:spPr bwMode="auto">
          <a:xfrm>
            <a:off x="1691059" y="1012131"/>
            <a:ext cx="5965141" cy="1560114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d/d0/Rotaxanes-synthesis-methods.png"/>
          <p:cNvPicPr>
            <a:picLocks noChangeAspect="1" noChangeArrowheads="1"/>
          </p:cNvPicPr>
          <p:nvPr/>
        </p:nvPicPr>
        <p:blipFill>
          <a:blip r:embed="rId3" cstate="print"/>
          <a:srcRect t="46300" r="55534" b="27233"/>
          <a:stretch>
            <a:fillRect/>
          </a:stretch>
        </p:blipFill>
        <p:spPr bwMode="auto">
          <a:xfrm>
            <a:off x="1691059" y="4705968"/>
            <a:ext cx="4221484" cy="2045999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d/d0/Rotaxanes-synthesis-methods.png"/>
          <p:cNvPicPr>
            <a:picLocks noChangeAspect="1" noChangeArrowheads="1"/>
          </p:cNvPicPr>
          <p:nvPr/>
        </p:nvPicPr>
        <p:blipFill>
          <a:blip r:embed="rId3" cstate="print"/>
          <a:srcRect t="20182" r="29435" b="53700"/>
          <a:stretch>
            <a:fillRect/>
          </a:stretch>
        </p:blipFill>
        <p:spPr bwMode="auto">
          <a:xfrm>
            <a:off x="1691059" y="2629621"/>
            <a:ext cx="6699314" cy="2018971"/>
          </a:xfrm>
          <a:prstGeom prst="rect">
            <a:avLst/>
          </a:prstGeom>
          <a:noFill/>
        </p:spPr>
      </p:pic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Syntheses of Rotaxanes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1346200" y="1011967"/>
            <a:ext cx="6310000" cy="1600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9609" y="486561"/>
            <a:ext cx="938892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to Synthesize Rotaxanes</a:t>
            </a:r>
            <a:endParaRPr lang="en-US" altLang="ja-JP" sz="2000" b="1" u="sng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36093" y="4542787"/>
            <a:ext cx="134356" cy="21161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570450" y="4463926"/>
            <a:ext cx="2274744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 Interaction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"/>
    </mc:Choice>
    <mc:Fallback xmlns="">
      <p:transition spd="slow" advTm="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60229" y="6492875"/>
            <a:ext cx="783771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52088"/>
              </p:ext>
            </p:extLst>
          </p:nvPr>
        </p:nvGraphicFramePr>
        <p:xfrm>
          <a:off x="1522413" y="522288"/>
          <a:ext cx="6443662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6" name="CS ChemDraw Drawing" r:id="rId4" imgW="7456751" imgH="7313324" progId="ChemDraw.Document.6.0">
                  <p:embed/>
                </p:oleObj>
              </mc:Choice>
              <mc:Fallback>
                <p:oleObj name="CS ChemDraw Drawing" r:id="rId4" imgW="7456751" imgH="73133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2413" y="522288"/>
                        <a:ext cx="6443662" cy="635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Syntheses of Rotaxanes</a:t>
            </a:r>
          </a:p>
        </p:txBody>
      </p:sp>
    </p:spTree>
    <p:extLst>
      <p:ext uri="{BB962C8B-B14F-4D97-AF65-F5344CB8AC3E}">
        <p14:creationId xmlns:p14="http://schemas.microsoft.com/office/powerpoint/2010/main" val="149527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"/>
    </mc:Choice>
    <mc:Fallback xmlns="">
      <p:transition spd="slow" advTm="60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3980"/>
            <a:ext cx="9153758" cy="4913520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-29304" y="2114009"/>
            <a:ext cx="1730407" cy="153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208328" y="608639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ja-JP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endParaRPr lang="ja-JP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95" y="558300"/>
            <a:ext cx="53623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H NMR spectrum</a:t>
            </a:r>
            <a:r>
              <a:rPr lang="en-AU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AU" altLang="ja-JP" sz="2400" b="1" dirty="0" smtClean="0">
                <a:latin typeface="Arial" pitchFamily="34" charset="0"/>
                <a:cs typeface="Arial" pitchFamily="34" charset="0"/>
              </a:rPr>
              <a:t>DMSO-</a:t>
            </a:r>
            <a:r>
              <a:rPr lang="en-AU" altLang="ja-JP" sz="2400" b="1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AU" altLang="ja-JP" sz="24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, 303 K)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5609" y="649287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967666" y="1387322"/>
            <a:ext cx="4753139" cy="157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501144"/>
              </p:ext>
            </p:extLst>
          </p:nvPr>
        </p:nvGraphicFramePr>
        <p:xfrm>
          <a:off x="342900" y="1452563"/>
          <a:ext cx="5507038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3" name="CS ChemDraw Drawing" r:id="rId6" imgW="5984190" imgH="2570636" progId="ChemDraw.Document.6.0">
                  <p:embed/>
                </p:oleObj>
              </mc:Choice>
              <mc:Fallback>
                <p:oleObj name="CS ChemDraw Drawing" r:id="rId6" imgW="5984190" imgH="25706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" y="1452563"/>
                        <a:ext cx="5507038" cy="236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矢印コネクタ 5"/>
          <p:cNvCxnSpPr/>
          <p:nvPr/>
        </p:nvCxnSpPr>
        <p:spPr>
          <a:xfrm flipH="1">
            <a:off x="3687135" y="3440995"/>
            <a:ext cx="889745" cy="2454899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591903" y="2672390"/>
            <a:ext cx="1752332" cy="3223504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</a:t>
            </a:r>
            <a:r>
              <a:rPr lang="en-AU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97613"/>
              </p:ext>
            </p:extLst>
          </p:nvPr>
        </p:nvGraphicFramePr>
        <p:xfrm>
          <a:off x="5964237" y="602653"/>
          <a:ext cx="63595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4" name="CS ChemDraw Drawing" r:id="rId8" imgW="5938627" imgH="555674" progId="ChemDraw.Document.6.0">
                  <p:embed/>
                </p:oleObj>
              </mc:Choice>
              <mc:Fallback>
                <p:oleObj name="CS ChemDraw Drawing" r:id="rId8" imgW="5938627" imgH="5556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4237" y="602653"/>
                        <a:ext cx="635952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正方形/長方形 45"/>
          <p:cNvSpPr/>
          <p:nvPr/>
        </p:nvSpPr>
        <p:spPr>
          <a:xfrm>
            <a:off x="5448530" y="1196468"/>
            <a:ext cx="2312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DMSO: dimethyl </a:t>
            </a:r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sulfoxide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32881" y="751523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= 19 </a:t>
            </a:r>
            <a:r>
              <a:rPr lang="en-AU" altLang="ja-JP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ºC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b.p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189 </a:t>
            </a:r>
            <a:r>
              <a:rPr lang="en-AU" altLang="ja-JP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ºC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70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"/>
    </mc:Choice>
    <mc:Fallback xmlns="">
      <p:transition spd="slow" advTm="1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70490" y="9144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2001" y="96155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1956" y="961813"/>
            <a:ext cx="532417" cy="685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004281" y="5809957"/>
            <a:ext cx="3936191" cy="378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6" y="762000"/>
            <a:ext cx="6834144" cy="55283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66584" y="762000"/>
            <a:ext cx="3720015" cy="59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230" name="Picture 230" descr="http://digitalphotographylive.com/wp-content/uploads/2012/03/Effects-of-Different-Shutter-Spe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 b="41060"/>
          <a:stretch/>
        </p:blipFill>
        <p:spPr bwMode="auto">
          <a:xfrm>
            <a:off x="3899001" y="809154"/>
            <a:ext cx="500011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715616" y="2704351"/>
            <a:ext cx="4119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http://digitalphotographylive.com/shutter-speed/</a:t>
            </a:r>
          </a:p>
        </p:txBody>
      </p:sp>
      <p:pic>
        <p:nvPicPr>
          <p:cNvPr id="128233" name="Picture 233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94" y="597189"/>
            <a:ext cx="735615" cy="5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36766"/>
              </p:ext>
            </p:extLst>
          </p:nvPr>
        </p:nvGraphicFramePr>
        <p:xfrm>
          <a:off x="4254500" y="3128253"/>
          <a:ext cx="418465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24" name="CS ChemDraw Drawing" r:id="rId7" imgW="5984190" imgH="5168939" progId="ChemDraw.Document.6.0">
                  <p:embed/>
                </p:oleObj>
              </mc:Choice>
              <mc:Fallback>
                <p:oleObj name="CS ChemDraw Drawing" r:id="rId7" imgW="5984190" imgH="51689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4500" y="3128253"/>
                        <a:ext cx="4184650" cy="361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角丸四角形 16"/>
          <p:cNvSpPr/>
          <p:nvPr/>
        </p:nvSpPr>
        <p:spPr>
          <a:xfrm rot="19767178">
            <a:off x="5526792" y="3382661"/>
            <a:ext cx="1740972" cy="950626"/>
          </a:xfrm>
          <a:prstGeom prst="roundRect">
            <a:avLst/>
          </a:prstGeom>
          <a:solidFill>
            <a:srgbClr val="E1F4FF">
              <a:alpha val="1000"/>
            </a:srgbClr>
          </a:solidFill>
          <a:ln>
            <a:solidFill>
              <a:srgbClr val="E1F4FF"/>
            </a:solidFill>
          </a:ln>
          <a:effectLst>
            <a:glow rad="101600">
              <a:srgbClr val="E1F4F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</a:t>
            </a:r>
            <a:r>
              <a:rPr lang="en-AU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915807" y="2487764"/>
            <a:ext cx="5110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                                                                  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02890" y="5639603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ja-JP" alt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β</a:t>
            </a:r>
            <a:endParaRPr lang="ja-JP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346825" y="4520706"/>
            <a:ext cx="1891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 SHUTTLING</a:t>
            </a:r>
            <a:endParaRPr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46825" y="6435690"/>
            <a:ext cx="1891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 SHUTTLING</a:t>
            </a:r>
            <a:endParaRPr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31772" y="61832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5.5</a:t>
            </a:r>
            <a:endParaRPr kumimoji="1" lang="ja-JP" altLang="en-US" sz="1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3188" y="61832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5.4</a:t>
            </a:r>
            <a:endParaRPr kumimoji="1" lang="ja-JP" altLang="en-US" sz="1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44052" y="61832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5.3</a:t>
            </a:r>
            <a:endParaRPr kumimoji="1" lang="ja-JP" altLang="en-US" sz="18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05468" y="61832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5.2</a:t>
            </a:r>
            <a:endParaRPr kumimoji="1" lang="ja-JP" altLang="en-US" sz="18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56332" y="61832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5.1</a:t>
            </a:r>
            <a:endParaRPr kumimoji="1" lang="ja-JP" altLang="en-US" sz="1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08844" y="637413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ppm</a:t>
            </a:r>
            <a:endParaRPr kumimoji="1" lang="ja-JP" altLang="en-US" sz="18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4152053" y="579519"/>
            <a:ext cx="5110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 Speed of Cameras</a:t>
            </a:r>
            <a:endParaRPr lang="ja-JP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994820" y="5377481"/>
            <a:ext cx="2113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Temperature</a:t>
            </a:r>
            <a:endParaRPr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994820" y="3276456"/>
            <a:ext cx="2113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</a:t>
            </a:r>
            <a:endParaRPr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17737" y="645971"/>
            <a:ext cx="4119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Enlarged View of the NMR Spectrum</a:t>
            </a:r>
            <a:endParaRPr lang="ja-JP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7" grpId="0" animBg="1"/>
      <p:bldP spid="19" grpId="0"/>
      <p:bldP spid="21" grpId="0"/>
      <p:bldP spid="22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3" y="1087643"/>
            <a:ext cx="6265672" cy="506846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272818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5.5</a:t>
            </a:r>
            <a:endParaRPr kumimoji="1" lang="ja-JP" altLang="en-US" sz="18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98514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5.4</a:t>
            </a:r>
            <a:endParaRPr kumimoji="1" lang="ja-JP" altLang="en-US" sz="18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14046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5.3</a:t>
            </a:r>
            <a:endParaRPr kumimoji="1" lang="ja-JP" altLang="en-US" sz="18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29694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5.2</a:t>
            </a:r>
            <a:endParaRPr kumimoji="1" lang="ja-JP" altLang="en-US" sz="1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55274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5.1</a:t>
            </a:r>
            <a:endParaRPr kumimoji="1" lang="ja-JP" altLang="en-US" sz="1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28518" y="90297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i="1" u="sng" dirty="0" smtClean="0"/>
              <a:t>Experimental</a:t>
            </a:r>
            <a:endParaRPr kumimoji="1" lang="ja-JP" altLang="en-US" sz="1800" b="1" i="1" u="sng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69202" y="90297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i="1" u="sng" dirty="0" smtClean="0"/>
              <a:t>Simulated</a:t>
            </a:r>
            <a:endParaRPr kumimoji="1" lang="ja-JP" altLang="en-US" sz="1800" b="1" i="1" u="sng" dirty="0"/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180095" y="478086"/>
            <a:ext cx="326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u="sng" dirty="0" smtClean="0">
                <a:latin typeface="Arial" pitchFamily="34" charset="0"/>
                <a:cs typeface="Arial" pitchFamily="34" charset="0"/>
              </a:rPr>
              <a:t>Line Shape Analyses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7072597" y="2672662"/>
            <a:ext cx="2156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Shape Analyses </a:t>
            </a:r>
            <a:r>
              <a:rPr lang="en-A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NMR signals provides </a:t>
            </a:r>
            <a:r>
              <a:rPr lang="en-A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</a:t>
            </a:r>
            <a:r>
              <a:rPr lang="en-A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A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constants</a:t>
            </a:r>
          </a:p>
        </p:txBody>
      </p:sp>
      <p:sp>
        <p:nvSpPr>
          <p:cNvPr id="30" name="Right Brace 10"/>
          <p:cNvSpPr/>
          <p:nvPr/>
        </p:nvSpPr>
        <p:spPr>
          <a:xfrm>
            <a:off x="6690782" y="1375581"/>
            <a:ext cx="357498" cy="4386589"/>
          </a:xfrm>
          <a:prstGeom prst="rightBrace">
            <a:avLst>
              <a:gd name="adj1" fmla="val 48016"/>
              <a:gd name="adj2" fmla="val 50000"/>
            </a:avLst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59571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5.5</a:t>
            </a:r>
            <a:endParaRPr kumimoji="1" lang="ja-JP" altLang="en-US" sz="18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85267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5.4</a:t>
            </a:r>
            <a:endParaRPr kumimoji="1" lang="ja-JP" altLang="en-US" sz="18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00799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5.3</a:t>
            </a:r>
            <a:endParaRPr kumimoji="1" lang="ja-JP" altLang="en-US" sz="18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16447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5.2</a:t>
            </a:r>
            <a:endParaRPr kumimoji="1" lang="ja-JP" altLang="en-US" sz="18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242027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5.1</a:t>
            </a:r>
            <a:endParaRPr kumimoji="1"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622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"/>
    </mc:Choice>
    <mc:Fallback xmlns="">
      <p:transition spd="slow" advTm="92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3" y="1087643"/>
            <a:ext cx="6265672" cy="506846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272818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5.5</a:t>
            </a:r>
            <a:endParaRPr kumimoji="1" lang="ja-JP" altLang="en-US" sz="18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98514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5.4</a:t>
            </a:r>
            <a:endParaRPr kumimoji="1" lang="ja-JP" altLang="en-US" sz="18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14046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5.3</a:t>
            </a:r>
            <a:endParaRPr kumimoji="1" lang="ja-JP" altLang="en-US" sz="18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29694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5.2</a:t>
            </a:r>
            <a:endParaRPr kumimoji="1" lang="ja-JP" altLang="en-US" sz="1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55274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5.1</a:t>
            </a:r>
            <a:endParaRPr kumimoji="1" lang="ja-JP" altLang="en-US" sz="1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28518" y="90297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i="1" u="sng" dirty="0" smtClean="0"/>
              <a:t>Experimental</a:t>
            </a:r>
            <a:endParaRPr kumimoji="1" lang="ja-JP" altLang="en-US" sz="1800" b="1" i="1" u="sng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69202" y="90297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i="1" u="sng" dirty="0" smtClean="0"/>
              <a:t>Simulated</a:t>
            </a:r>
            <a:endParaRPr kumimoji="1" lang="ja-JP" altLang="en-US" sz="1800" b="1" i="1" u="sng" dirty="0"/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7140262" y="2356051"/>
            <a:ext cx="1964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</a:rPr>
              <a:t>Line Shape Analyses </a:t>
            </a:r>
            <a:r>
              <a:rPr lang="en-AU" dirty="0" smtClean="0">
                <a:solidFill>
                  <a:srgbClr val="00B050"/>
                </a:solidFill>
              </a:rPr>
              <a:t>of NMR signals provides </a:t>
            </a:r>
            <a:r>
              <a:rPr lang="en-AU" b="1" dirty="0" smtClean="0">
                <a:solidFill>
                  <a:srgbClr val="00B050"/>
                </a:solidFill>
              </a:rPr>
              <a:t>temperature dependence </a:t>
            </a:r>
            <a:r>
              <a:rPr lang="en-AU" dirty="0" smtClean="0">
                <a:solidFill>
                  <a:srgbClr val="00B050"/>
                </a:solidFill>
              </a:rPr>
              <a:t>of the </a:t>
            </a:r>
            <a:r>
              <a:rPr lang="en-AU" b="1" dirty="0" smtClean="0">
                <a:solidFill>
                  <a:srgbClr val="00B050"/>
                </a:solidFill>
              </a:rPr>
              <a:t>rate constants</a:t>
            </a:r>
          </a:p>
        </p:txBody>
      </p:sp>
      <p:sp>
        <p:nvSpPr>
          <p:cNvPr id="30" name="Right Brace 10"/>
          <p:cNvSpPr/>
          <p:nvPr/>
        </p:nvSpPr>
        <p:spPr>
          <a:xfrm>
            <a:off x="6690782" y="1375581"/>
            <a:ext cx="357498" cy="4386589"/>
          </a:xfrm>
          <a:prstGeom prst="rightBrace">
            <a:avLst>
              <a:gd name="adj1" fmla="val 48016"/>
              <a:gd name="adj2" fmla="val 50000"/>
            </a:avLst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59571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5.5</a:t>
            </a:r>
            <a:endParaRPr kumimoji="1" lang="ja-JP" altLang="en-US" sz="18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85267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5.4</a:t>
            </a:r>
            <a:endParaRPr kumimoji="1" lang="ja-JP" altLang="en-US" sz="18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00799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5.3</a:t>
            </a:r>
            <a:endParaRPr kumimoji="1" lang="ja-JP" altLang="en-US" sz="18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16447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5.2</a:t>
            </a:r>
            <a:endParaRPr kumimoji="1" lang="ja-JP" altLang="en-US" sz="18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242027" y="6119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5.1</a:t>
            </a:r>
            <a:endParaRPr kumimoji="1" lang="ja-JP" altLang="en-US" sz="1800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-6790" y="939751"/>
            <a:ext cx="9111153" cy="56932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グラフ 20"/>
          <p:cNvGraphicFramePr/>
          <p:nvPr>
            <p:extLst>
              <p:ext uri="{D42A27DB-BD31-4B8C-83A1-F6EECF244321}">
                <p14:modId xmlns:p14="http://schemas.microsoft.com/office/powerpoint/2010/main" val="911100371"/>
              </p:ext>
            </p:extLst>
          </p:nvPr>
        </p:nvGraphicFramePr>
        <p:xfrm>
          <a:off x="180095" y="2510971"/>
          <a:ext cx="5141619" cy="398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9"/>
          <p:cNvSpPr txBox="1"/>
          <p:nvPr/>
        </p:nvSpPr>
        <p:spPr>
          <a:xfrm>
            <a:off x="180095" y="478086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u="sng" dirty="0" smtClean="0">
                <a:latin typeface="Arial" pitchFamily="34" charset="0"/>
                <a:cs typeface="Arial" pitchFamily="34" charset="0"/>
              </a:rPr>
              <a:t>Eyring Plot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s</a:t>
            </a:r>
            <a:endParaRPr lang="en-AU" sz="2400" b="1" u="sng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5416977" y="4492901"/>
                <a:ext cx="3533654" cy="19157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m:rPr>
                          <m:nor/>
                        </m:rPr>
                        <a:rPr lang="en-AU" altLang="ja-JP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m:t>Eyring</m:t>
                      </m:r>
                      <m:r>
                        <m:rPr>
                          <m:nor/>
                        </m:rPr>
                        <a:rPr lang="en-AU" altLang="ja-JP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altLang="ja-JP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m:t>equation</m:t>
                      </m:r>
                    </m:oMath>
                  </m:oMathPara>
                </a14:m>
                <a:endParaRPr lang="en-US" altLang="ja-JP" sz="2000" dirty="0" smtClean="0">
                  <a:solidFill>
                    <a:srgbClr val="FF0000"/>
                  </a:solidFill>
                  <a:latin typeface="Arial Narrow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ja-JP" sz="20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𝑙𝑛</m:t>
                    </m:r>
                    <m:f>
                      <m:fPr>
                        <m:ctrlP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num>
                      <m:den>
                        <m: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den>
                    </m:f>
                    <m:r>
                      <a:rPr lang="en-AU" altLang="ja-JP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AU" altLang="ja-JP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𝑙𝑛</m:t>
                    </m:r>
                    <m:f>
                      <m:fPr>
                        <m:ctrlP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altLang="ja-JP" sz="2000" i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altLang="ja-JP" sz="2000" i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den>
                    </m:f>
                    <m:r>
                      <a:rPr lang="en-AU" altLang="ja-JP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  <m:sSup>
                          <m:sSupPr>
                            <m:ctrlP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‡</m:t>
                            </m:r>
                          </m:sup>
                        </m:sSup>
                      </m:num>
                      <m:den>
                        <m: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den>
                    </m:f>
                    <m:r>
                      <a:rPr lang="en-AU" altLang="ja-JP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  <m:sSup>
                          <m:sSupPr>
                            <m:ctrlP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AU" altLang="ja-JP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‡</m:t>
                            </m:r>
                          </m:sup>
                        </m:sSup>
                      </m:num>
                      <m:den>
                        <m:r>
                          <a:rPr lang="en-AU" altLang="ja-JP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ja-JP" altLang="en-US" sz="2000" dirty="0" smtClean="0">
                    <a:solidFill>
                      <a:srgbClr val="FF0000"/>
                    </a:solidFill>
                    <a:latin typeface="+mn-lt"/>
                  </a:rPr>
                  <a:t>     </a:t>
                </a:r>
                <a:endParaRPr lang="en-US" altLang="ja-JP" sz="20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algn="ctr"/>
                <a:endParaRPr lang="en-US" altLang="ja-JP" sz="105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algn="ctr"/>
                <a:r>
                  <a:rPr lang="ja-JP" altLang="en-US" sz="2000" dirty="0" smtClean="0">
                    <a:solidFill>
                      <a:srgbClr val="FF0000"/>
                    </a:solidFill>
                    <a:latin typeface="+mn-lt"/>
                  </a:rPr>
                  <a:t> 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altLang="ja-JP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𝚫</m:t>
                        </m:r>
                        <m:r>
                          <a:rPr lang="en-AU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en-AU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‡</m:t>
                        </m:r>
                      </m:sup>
                    </m:sSup>
                    <m:r>
                      <a:rPr lang="en-AU" altLang="ja-JP" sz="20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AU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AU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AU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en-AU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𝑠𝑙𝑜𝑝𝑒</m:t>
                    </m:r>
                  </m:oMath>
                </a14:m>
                <a:r>
                  <a:rPr lang="en-AU" altLang="ja-JP" sz="2000" dirty="0">
                    <a:solidFill>
                      <a:srgbClr val="FF0000"/>
                    </a:solidFill>
                    <a:latin typeface="+mn-lt"/>
                    <a:cs typeface="Arial" pitchFamily="34" charset="0"/>
                  </a:rPr>
                  <a:t>  </a:t>
                </a:r>
                <a:endParaRPr lang="en-AU" altLang="ja-JP" sz="2000" dirty="0" smtClean="0">
                  <a:solidFill>
                    <a:srgbClr val="FF0000"/>
                  </a:solidFill>
                  <a:latin typeface="+mn-lt"/>
                  <a:cs typeface="Arial" pitchFamily="34" charset="0"/>
                </a:endParaRPr>
              </a:p>
              <a:p>
                <a:pPr algn="ctr"/>
                <a:r>
                  <a:rPr lang="en-AU" altLang="ja-JP" sz="20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altLang="ja-JP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𝚫</m:t>
                        </m:r>
                        <m:r>
                          <a:rPr lang="en-AU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</m:e>
                      <m:sup>
                        <m:r>
                          <a:rPr lang="en-AU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‡</m:t>
                        </m:r>
                      </m:sup>
                    </m:sSup>
                    <m:r>
                      <a:rPr lang="en-AU" altLang="ja-JP" sz="20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AU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𝑖𝑛𝑡𝑒𝑟𝑐𝑒𝑝𝑡</m:t>
                        </m:r>
                        <m:r>
                          <a:rPr lang="en-AU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AU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𝑙𝑛</m:t>
                        </m:r>
                        <m:d>
                          <m:dPr>
                            <m:ctrlPr>
                              <a:rPr lang="en-AU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AU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  <m:r>
                                  <m:rPr>
                                    <m:sty m:val="p"/>
                                  </m:rPr>
                                  <a:rPr lang="en-AU" altLang="ja-JP" sz="2000" i="0" baseline="-25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a:rPr lang="en-AU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en-AU" altLang="ja-JP" sz="2000" i="0" baseline="-25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P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AU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</m:oMath>
                </a14:m>
                <a:endParaRPr lang="en-AU" altLang="ja-JP" sz="2000" dirty="0">
                  <a:solidFill>
                    <a:srgbClr val="FF0000"/>
                  </a:solidFill>
                  <a:latin typeface="+mn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977" y="4492901"/>
                <a:ext cx="3533654" cy="19157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7242629" y="2356051"/>
            <a:ext cx="1861734" cy="1867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494660" y="3872268"/>
            <a:ext cx="36852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altLang="ja-JP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Eyring plots </a:t>
            </a:r>
            <a:r>
              <a:rPr lang="en-AU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for the determination of kinetic properties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6">
        <p:fade/>
      </p:transition>
    </mc:Choice>
    <mc:Fallback xmlns="">
      <p:transition spd="med" advTm="12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98"/>
              </p:ext>
            </p:extLst>
          </p:nvPr>
        </p:nvGraphicFramePr>
        <p:xfrm>
          <a:off x="1214665" y="1310038"/>
          <a:ext cx="6725059" cy="351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0500" sy="100500" algn="tl" rotWithShape="0">
                    <a:prstClr val="black">
                      <a:alpha val="30000"/>
                    </a:prstClr>
                  </a:outerShdw>
                </a:effectLst>
                <a:tableStyleId>{21E4AEA4-8DFA-4A89-87EB-49C32662AFE0}</a:tableStyleId>
              </a:tblPr>
              <a:tblGrid>
                <a:gridCol w="3262087"/>
                <a:gridCol w="1651317"/>
                <a:gridCol w="1811655"/>
              </a:tblGrid>
              <a:tr h="7020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Rotaxane </a:t>
                      </a:r>
                      <a:r>
                        <a:rPr lang="en-US" altLang="ja-JP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Spacers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A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AU" sz="1800" i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r>
                        <a:rPr lang="en-AU" sz="1800" i="1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(kJmol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i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A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AU" sz="1800" i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r>
                        <a:rPr lang="en-AU" sz="1800" i="1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(JK</a:t>
                      </a:r>
                      <a:r>
                        <a:rPr lang="en-US" altLang="ja-JP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</a:t>
                      </a:r>
                      <a:r>
                        <a:rPr lang="en-AU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−129 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1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ja-JP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−140 </a:t>
                      </a:r>
                      <a:r>
                        <a:rPr lang="en-AU" altLang="ja-JP" sz="18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3</a:t>
                      </a:r>
                      <a:r>
                        <a:rPr lang="en-AU" altLang="ja-JP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AU" altLang="ja-JP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26.5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−132 </a:t>
                      </a:r>
                      <a:r>
                        <a:rPr kumimoji="1" lang="en-AU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2.0</a:t>
                      </a:r>
                      <a:endParaRPr kumimoji="1" lang="en-AU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26.8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1.0</a:t>
                      </a:r>
                      <a:endParaRPr kumimoji="1" lang="en-AU" altLang="ja-JP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−144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2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95876"/>
              </p:ext>
            </p:extLst>
          </p:nvPr>
        </p:nvGraphicFramePr>
        <p:xfrm>
          <a:off x="1341438" y="2179411"/>
          <a:ext cx="30765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0" name="CS ChemDraw Drawing" r:id="rId4" imgW="3148041" imgH="2692556" progId="ChemDraw.Document.6.0">
                  <p:embed/>
                </p:oleObj>
              </mc:Choice>
              <mc:Fallback>
                <p:oleObj name="CS ChemDraw Drawing" r:id="rId4" imgW="3148041" imgH="26925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79411"/>
                        <a:ext cx="3076575" cy="264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7071518" y="6454682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609" y="486561"/>
            <a:ext cx="938892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en-US" altLang="ja-JP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altLang="ja-JP" sz="2400" b="1" u="sng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608" y="4983237"/>
            <a:ext cx="89319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(Activation Enthalpy)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Relates to changes in the sum of strengths of bonds.</a:t>
            </a:r>
          </a:p>
          <a:p>
            <a:pPr lvl="0"/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strengths of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</a:p>
          <a:p>
            <a:pPr lvl="0"/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sum of strengths of bonds</a:t>
            </a:r>
          </a:p>
          <a:p>
            <a:pPr lvl="0"/>
            <a:endParaRPr lang="en-US" altLang="ja-JP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Entropy</a:t>
            </a: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Relates to changes in the order of a system.</a:t>
            </a:r>
            <a:endParaRPr lang="en-US" altLang="ja-JP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order of a system</a:t>
            </a:r>
            <a:endParaRPr lang="en-US" altLang="ja-JP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system</a:t>
            </a:r>
          </a:p>
        </p:txBody>
      </p:sp>
    </p:spTree>
    <p:extLst>
      <p:ext uri="{BB962C8B-B14F-4D97-AF65-F5344CB8AC3E}">
        <p14:creationId xmlns:p14="http://schemas.microsoft.com/office/powerpoint/2010/main" val="973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839564"/>
            <a:ext cx="7659216" cy="6450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0" indent="0">
              <a:buNone/>
            </a:pPr>
            <a:r>
              <a:rPr lang="ja-JP" altLang="en-US" b="1" dirty="0" smtClean="0">
                <a:latin typeface="Arial" pitchFamily="34" charset="0"/>
                <a:cs typeface="Arial" pitchFamily="34" charset="0"/>
              </a:rPr>
              <a:t>　 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Backgrounds of Molecular Machines</a:t>
            </a:r>
          </a:p>
          <a:p>
            <a:pPr marL="0" indent="0">
              <a:buNone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Exemplified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Molecular Machines</a:t>
            </a:r>
            <a:endParaRPr lang="en-US" altLang="ja-JP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b="1" dirty="0">
                <a:latin typeface="Arial" pitchFamily="34" charset="0"/>
                <a:cs typeface="Arial" pitchFamily="34" charset="0"/>
              </a:rPr>
              <a:t>　 </a:t>
            </a:r>
            <a:r>
              <a:rPr lang="ja-JP" alt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Typical Researches on [2]rotaxane</a:t>
            </a:r>
          </a:p>
          <a:p>
            <a:pPr marL="0" indent="0">
              <a:buNone/>
            </a:pPr>
            <a:endParaRPr lang="en-US" altLang="ja-JP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>
                <a:latin typeface="Arial" pitchFamily="34" charset="0"/>
                <a:cs typeface="Arial" pitchFamily="34" charset="0"/>
              </a:rPr>
              <a:t>My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Approach and Results</a:t>
            </a:r>
            <a:endParaRPr lang="en-US" altLang="ja-JP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ial" pitchFamily="34" charset="0"/>
                <a:cs typeface="Arial" pitchFamily="34" charset="0"/>
              </a:rPr>
              <a:t>　　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Design of Target Rotaxanes</a:t>
            </a:r>
          </a:p>
          <a:p>
            <a:pPr marL="0" indent="0">
              <a:buNone/>
            </a:pP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Syntheses of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Rotaxanes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Determination of Shuttling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Dynamics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Discussion</a:t>
            </a:r>
          </a:p>
          <a:p>
            <a:pPr marL="0" indent="0">
              <a:buNone/>
            </a:pPr>
            <a:endParaRPr lang="en-US" altLang="ja-JP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altLang="ja-JP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D590A9F-D23C-435D-9C95-7D81B6DFB898}" type="slidenum">
              <a:rPr kumimoji="1" lang="ja-JP" altLang="en-US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pPr/>
              <a:t>2</a:t>
            </a:fld>
            <a:endParaRPr kumimoji="1" lang="ja-JP" altLang="en-US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A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"/>
    </mc:Choice>
    <mc:Fallback xmlns="">
      <p:transition spd="slow" advTm="5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341438" y="2179411"/>
          <a:ext cx="30765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0" name="CS ChemDraw Drawing" r:id="rId4" imgW="3148041" imgH="2692556" progId="ChemDraw.Document.6.0">
                  <p:embed/>
                </p:oleObj>
              </mc:Choice>
              <mc:Fallback>
                <p:oleObj name="CS ChemDraw Drawing" r:id="rId4" imgW="3148041" imgH="26925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79411"/>
                        <a:ext cx="3076575" cy="264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7071518" y="6454682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609" y="486561"/>
            <a:ext cx="938892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en-US" altLang="ja-JP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altLang="ja-JP" sz="2400" b="1" u="sng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1134703" y="1346200"/>
            <a:ext cx="6781800" cy="3479574"/>
            <a:chOff x="1092200" y="1704974"/>
            <a:chExt cx="6959600" cy="4601355"/>
          </a:xfrm>
        </p:grpSpPr>
        <p:sp>
          <p:nvSpPr>
            <p:cNvPr id="13" name="Rectangle 16"/>
            <p:cNvSpPr/>
            <p:nvPr/>
          </p:nvSpPr>
          <p:spPr>
            <a:xfrm>
              <a:off x="1092200" y="1704974"/>
              <a:ext cx="6959600" cy="4601355"/>
            </a:xfrm>
            <a:prstGeom prst="rect">
              <a:avLst/>
            </a:prstGeom>
            <a:solidFill>
              <a:srgbClr val="FFFFCC"/>
            </a:solidFill>
            <a:ln w="44450">
              <a:solidFill>
                <a:srgbClr val="FF33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8"/>
            <p:cNvSpPr/>
            <p:nvPr/>
          </p:nvSpPr>
          <p:spPr>
            <a:xfrm>
              <a:off x="2674249" y="1914527"/>
              <a:ext cx="4169464" cy="1098829"/>
            </a:xfrm>
            <a:prstGeom prst="rect">
              <a:avLst/>
            </a:prstGeom>
            <a:solidFill>
              <a:srgbClr val="FFFFC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74697"/>
              </p:ext>
            </p:extLst>
          </p:nvPr>
        </p:nvGraphicFramePr>
        <p:xfrm>
          <a:off x="2202467" y="1804527"/>
          <a:ext cx="4583113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1" name="CS ChemDraw Drawing" r:id="rId6" imgW="5612644" imgH="3664634" progId="ChemDraw.Document.6.0">
                  <p:embed/>
                </p:oleObj>
              </mc:Choice>
              <mc:Fallback>
                <p:oleObj name="CS ChemDraw Drawing" r:id="rId6" imgW="5612644" imgH="36646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2467" y="1804527"/>
                        <a:ext cx="4583113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21"/>
          <p:cNvCxnSpPr/>
          <p:nvPr/>
        </p:nvCxnSpPr>
        <p:spPr>
          <a:xfrm>
            <a:off x="3465532" y="1836327"/>
            <a:ext cx="2421652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FF66FF"/>
                </a:gs>
                <a:gs pos="100000">
                  <a:srgbClr val="7030A0"/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2"/>
          <p:cNvSpPr txBox="1"/>
          <p:nvPr/>
        </p:nvSpPr>
        <p:spPr>
          <a:xfrm>
            <a:off x="3909770" y="1465920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i="1" dirty="0" smtClean="0">
                <a:gradFill>
                  <a:gsLst>
                    <a:gs pos="0">
                      <a:srgbClr val="FF66FF"/>
                    </a:gs>
                    <a:gs pos="100000">
                      <a:srgbClr val="7030A0"/>
                    </a:gs>
                  </a:gsLst>
                  <a:lin ang="0" scaled="1"/>
                </a:gradFill>
              </a:rPr>
              <a:t>Ring Shuttling</a:t>
            </a:r>
            <a:endParaRPr lang="en-AU" b="1" i="1" dirty="0">
              <a:gradFill>
                <a:gsLst>
                  <a:gs pos="0">
                    <a:srgbClr val="FF66FF"/>
                  </a:gs>
                  <a:gs pos="100000">
                    <a:srgbClr val="7030A0"/>
                  </a:gs>
                </a:gsLst>
                <a:lin ang="0" scaled="1"/>
              </a:gra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47778"/>
          <a:stretch/>
        </p:blipFill>
        <p:spPr>
          <a:xfrm rot="60000">
            <a:off x="2491148" y="1877371"/>
            <a:ext cx="4267200" cy="80899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633181" y="3519564"/>
            <a:ext cx="1490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US" altLang="ja-JP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9608" y="4983237"/>
            <a:ext cx="89319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(Activation Enthalpy)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Relates to changes in the sum of strengths of bonds.</a:t>
            </a:r>
          </a:p>
          <a:p>
            <a:pPr lvl="0"/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strengths of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</a:p>
          <a:p>
            <a:pPr lvl="0"/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sum of strengths of bonds</a:t>
            </a:r>
          </a:p>
          <a:p>
            <a:pPr lvl="0"/>
            <a:endParaRPr lang="en-US" altLang="ja-JP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Entropy</a:t>
            </a: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Relates to changes in the order of a system.</a:t>
            </a:r>
            <a:endParaRPr lang="en-US" altLang="ja-JP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order of a system</a:t>
            </a:r>
            <a:endParaRPr lang="en-US" altLang="ja-JP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sz="1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system</a:t>
            </a:r>
          </a:p>
        </p:txBody>
      </p:sp>
    </p:spTree>
    <p:extLst>
      <p:ext uri="{BB962C8B-B14F-4D97-AF65-F5344CB8AC3E}">
        <p14:creationId xmlns:p14="http://schemas.microsoft.com/office/powerpoint/2010/main" val="25421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2612"/>
              </p:ext>
            </p:extLst>
          </p:nvPr>
        </p:nvGraphicFramePr>
        <p:xfrm>
          <a:off x="1214665" y="1310038"/>
          <a:ext cx="6725059" cy="351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0500" sy="100500" algn="tl" rotWithShape="0">
                    <a:prstClr val="black">
                      <a:alpha val="30000"/>
                    </a:prstClr>
                  </a:outerShdw>
                </a:effectLst>
                <a:tableStyleId>{21E4AEA4-8DFA-4A89-87EB-49C32662AFE0}</a:tableStyleId>
              </a:tblPr>
              <a:tblGrid>
                <a:gridCol w="3262087"/>
                <a:gridCol w="1651317"/>
                <a:gridCol w="1811655"/>
              </a:tblGrid>
              <a:tr h="7020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Rotaxane </a:t>
                      </a:r>
                      <a:r>
                        <a:rPr lang="en-US" altLang="ja-JP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Spacers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A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AU" sz="1800" i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r>
                        <a:rPr lang="en-AU" sz="1800" i="1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(kJmol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i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A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AU" sz="1800" i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r>
                        <a:rPr lang="en-AU" sz="1800" i="1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(JK</a:t>
                      </a:r>
                      <a:r>
                        <a:rPr lang="en-US" altLang="ja-JP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</a:t>
                      </a:r>
                      <a:r>
                        <a:rPr lang="en-AU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−129 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1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ja-JP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−140 </a:t>
                      </a:r>
                      <a:r>
                        <a:rPr lang="en-AU" altLang="ja-JP" sz="18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3</a:t>
                      </a:r>
                      <a:r>
                        <a:rPr lang="en-AU" altLang="ja-JP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AU" altLang="ja-JP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26.5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−132 </a:t>
                      </a:r>
                      <a:r>
                        <a:rPr kumimoji="1" lang="en-AU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2.0</a:t>
                      </a:r>
                      <a:endParaRPr kumimoji="1" lang="en-AU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26.8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1.0</a:t>
                      </a:r>
                      <a:endParaRPr kumimoji="1" lang="en-AU" altLang="ja-JP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−144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2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341438" y="2179411"/>
          <a:ext cx="30765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0" name="CS ChemDraw Drawing" r:id="rId4" imgW="3148041" imgH="2692556" progId="ChemDraw.Document.6.0">
                  <p:embed/>
                </p:oleObj>
              </mc:Choice>
              <mc:Fallback>
                <p:oleObj name="CS ChemDraw Drawing" r:id="rId4" imgW="3148041" imgH="26925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79411"/>
                        <a:ext cx="3076575" cy="264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7071518" y="6454682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24577" y="757318"/>
            <a:ext cx="2061482" cy="6062489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9609" y="486561"/>
            <a:ext cx="938892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en-US" altLang="ja-JP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altLang="ja-JP" sz="2400" b="1" u="sng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68829" y="5340965"/>
            <a:ext cx="7217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There are 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variation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</a:p>
          <a:p>
            <a:pPr lvl="0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all of the rotaxanes. </a:t>
            </a:r>
          </a:p>
        </p:txBody>
      </p:sp>
    </p:spTree>
    <p:extLst>
      <p:ext uri="{BB962C8B-B14F-4D97-AF65-F5344CB8AC3E}">
        <p14:creationId xmlns:p14="http://schemas.microsoft.com/office/powerpoint/2010/main" val="42781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5"/>
    </mc:Choice>
    <mc:Fallback xmlns="">
      <p:transition advTm="48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764"/>
              </p:ext>
            </p:extLst>
          </p:nvPr>
        </p:nvGraphicFramePr>
        <p:xfrm>
          <a:off x="1214665" y="1310038"/>
          <a:ext cx="6725059" cy="351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0500" sy="100500" algn="tl" rotWithShape="0">
                    <a:prstClr val="black">
                      <a:alpha val="30000"/>
                    </a:prstClr>
                  </a:outerShdw>
                </a:effectLst>
                <a:tableStyleId>{21E4AEA4-8DFA-4A89-87EB-49C32662AFE0}</a:tableStyleId>
              </a:tblPr>
              <a:tblGrid>
                <a:gridCol w="3262087"/>
                <a:gridCol w="1651317"/>
                <a:gridCol w="1811655"/>
              </a:tblGrid>
              <a:tr h="7020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Rotaxane </a:t>
                      </a:r>
                      <a:r>
                        <a:rPr lang="en-US" altLang="ja-JP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Spacers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A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AU" sz="1800" i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r>
                        <a:rPr lang="en-AU" sz="1800" i="1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(kJmol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i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A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AU" sz="1800" i="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r>
                        <a:rPr lang="en-AU" sz="1800" i="1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(JK</a:t>
                      </a:r>
                      <a:r>
                        <a:rPr lang="en-US" altLang="ja-JP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en-AU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0B0B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</a:t>
                      </a:r>
                      <a:r>
                        <a:rPr lang="en-AU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−129 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1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E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altLang="ja-JP" sz="18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AU" altLang="ja-JP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AU" altLang="ja-JP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ja-JP" sz="1800" b="1" u="none" strike="noStrike" kern="1200" dirty="0" smtClean="0">
                          <a:solidFill>
                            <a:srgbClr val="3C3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−140 </a:t>
                      </a:r>
                      <a:r>
                        <a:rPr lang="en-AU" altLang="ja-JP" sz="1800" b="1" u="none" strike="noStrike" kern="1200" baseline="0" dirty="0" smtClean="0">
                          <a:solidFill>
                            <a:srgbClr val="3C3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3</a:t>
                      </a:r>
                      <a:r>
                        <a:rPr lang="en-AU" altLang="ja-JP" sz="1800" b="1" u="none" strike="noStrike" kern="1200" dirty="0" smtClean="0">
                          <a:solidFill>
                            <a:srgbClr val="3C3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AU" altLang="ja-JP" sz="1800" b="1" dirty="0" smtClean="0">
                        <a:solidFill>
                          <a:srgbClr val="3C3C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26.5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−132 </a:t>
                      </a:r>
                      <a:r>
                        <a:rPr kumimoji="1" lang="en-AU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2.0</a:t>
                      </a:r>
                      <a:endParaRPr kumimoji="1" lang="en-AU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D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26.8 </a:t>
                      </a:r>
                      <a:r>
                        <a:rPr kumimoji="1" lang="en-AU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1.0</a:t>
                      </a:r>
                      <a:endParaRPr kumimoji="1" lang="en-AU" altLang="ja-JP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AU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−144 </a:t>
                      </a:r>
                      <a:r>
                        <a:rPr kumimoji="1" lang="en-AU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2</a:t>
                      </a:r>
                      <a:r>
                        <a:rPr kumimoji="1" lang="en-AU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341438" y="2179411"/>
          <a:ext cx="30765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3" name="CS ChemDraw Drawing" r:id="rId4" imgW="3148041" imgH="2692556" progId="ChemDraw.Document.6.0">
                  <p:embed/>
                </p:oleObj>
              </mc:Choice>
              <mc:Fallback>
                <p:oleObj name="CS ChemDraw Drawing" r:id="rId4" imgW="3148041" imgH="26925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79411"/>
                        <a:ext cx="3076575" cy="264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7071518" y="6454682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Shuttling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67225" y="1015687"/>
            <a:ext cx="1657350" cy="39336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9609" y="486561"/>
            <a:ext cx="938892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en-US" altLang="ja-JP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altLang="ja-JP" sz="2400" b="1" u="sng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68829" y="5340965"/>
            <a:ext cx="7217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entropy loss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observed  </a:t>
            </a:r>
          </a:p>
          <a:p>
            <a:pPr lvl="0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 case of the flexible rotaxanes. </a:t>
            </a:r>
          </a:p>
        </p:txBody>
      </p:sp>
    </p:spTree>
    <p:extLst>
      <p:ext uri="{BB962C8B-B14F-4D97-AF65-F5344CB8AC3E}">
        <p14:creationId xmlns:p14="http://schemas.microsoft.com/office/powerpoint/2010/main" val="25022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2">
        <p:fade/>
      </p:transition>
    </mc:Choice>
    <mc:Fallback xmlns="">
      <p:transition spd="med" advTm="5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100180" y="649287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16784" y="987552"/>
            <a:ext cx="9008248" cy="2580745"/>
            <a:chOff x="16784" y="1706880"/>
            <a:chExt cx="9008248" cy="258074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53003" y="1706880"/>
              <a:ext cx="8672029" cy="2211413"/>
              <a:chOff x="926027" y="1801640"/>
              <a:chExt cx="7344213" cy="1872813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1015798" y="1890610"/>
                <a:ext cx="7172081" cy="994516"/>
              </a:xfrm>
              <a:prstGeom prst="rect">
                <a:avLst/>
              </a:prstGeom>
              <a:solidFill>
                <a:srgbClr val="E1F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31" b="1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1015796" y="2802288"/>
                <a:ext cx="7172082" cy="777457"/>
              </a:xfrm>
              <a:prstGeom prst="rect">
                <a:avLst/>
              </a:prstGeom>
              <a:solidFill>
                <a:srgbClr val="9DF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31">
                  <a:solidFill>
                    <a:srgbClr val="FF0066"/>
                  </a:solidFill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1015798" y="3450716"/>
                <a:ext cx="7172081" cy="127045"/>
              </a:xfrm>
              <a:prstGeom prst="rect">
                <a:avLst/>
              </a:prstGeom>
              <a:solidFill>
                <a:srgbClr val="E1F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31">
                  <a:solidFill>
                    <a:srgbClr val="FF0066"/>
                  </a:solidFill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1015798" y="2707039"/>
                <a:ext cx="7172081" cy="95250"/>
              </a:xfrm>
              <a:prstGeom prst="rect">
                <a:avLst/>
              </a:prstGeom>
              <a:solidFill>
                <a:srgbClr val="09FF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31">
                  <a:solidFill>
                    <a:srgbClr val="FF0066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027" y="1801640"/>
                <a:ext cx="7344213" cy="1872813"/>
              </a:xfrm>
              <a:prstGeom prst="rect">
                <a:avLst/>
              </a:prstGeom>
            </p:spPr>
          </p:pic>
          <p:pic>
            <p:nvPicPr>
              <p:cNvPr id="14" name="Picture 2" descr="E:\新個人フォルダ\加納\麤籲龗灩籲龖灩麤籲龗灩籲龖灩麤籲龗灩籲龖灩\３ｄ\ETHrbi.t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918" b="37279"/>
              <a:stretch/>
            </p:blipFill>
            <p:spPr bwMode="auto">
              <a:xfrm>
                <a:off x="1015796" y="1987660"/>
                <a:ext cx="3300493" cy="663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E:\新個人フォルダ\加納\麤籲龗灩籲龖灩麤籲龗灩籲龖灩麤籲龗灩籲龖灩\３ｄ\ETHfbi.t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83" r="16492" b="44478"/>
              <a:stretch/>
            </p:blipFill>
            <p:spPr bwMode="auto">
              <a:xfrm>
                <a:off x="4969560" y="1985572"/>
                <a:ext cx="3218318" cy="582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正方形/長方形 2"/>
            <p:cNvSpPr/>
            <p:nvPr/>
          </p:nvSpPr>
          <p:spPr>
            <a:xfrm>
              <a:off x="16784" y="1739400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ja-JP" altLang="en-US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755234" y="3918293"/>
              <a:ext cx="6267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Position of interlocked ring along the vector of the axle  </a:t>
              </a:r>
              <a:endParaRPr lang="en-AU" altLang="ja-JP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26"/>
          <p:cNvSpPr/>
          <p:nvPr/>
        </p:nvSpPr>
        <p:spPr>
          <a:xfrm>
            <a:off x="353003" y="4397024"/>
            <a:ext cx="400321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Spacer</a:t>
            </a:r>
          </a:p>
          <a:p>
            <a:pPr algn="just"/>
            <a:endParaRPr lang="en-US" sz="1000" b="1" u="sng" dirty="0" smtClean="0">
              <a:solidFill>
                <a:srgbClr val="3C3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Axle </a:t>
            </a:r>
            <a:r>
              <a:rPr lang="en-US" sz="2000" b="1" dirty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has influence on neither the activation enthalpy nor activation entropy for ring shuttling along the axle of rotaxanes.</a:t>
            </a:r>
          </a:p>
        </p:txBody>
      </p:sp>
      <p:sp>
        <p:nvSpPr>
          <p:cNvPr id="38" name="Oval 43"/>
          <p:cNvSpPr/>
          <p:nvPr/>
        </p:nvSpPr>
        <p:spPr>
          <a:xfrm>
            <a:off x="1235325" y="2065104"/>
            <a:ext cx="445746" cy="445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43"/>
          <p:cNvSpPr/>
          <p:nvPr/>
        </p:nvSpPr>
        <p:spPr>
          <a:xfrm>
            <a:off x="2966589" y="2065104"/>
            <a:ext cx="445746" cy="445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26"/>
          <p:cNvSpPr/>
          <p:nvPr/>
        </p:nvSpPr>
        <p:spPr>
          <a:xfrm>
            <a:off x="4693920" y="4412548"/>
            <a:ext cx="43311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Spacer</a:t>
            </a:r>
            <a:endParaRPr lang="en-US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 state of shuttling, the ring component locates on the flexible axle, thereby reducing its conformational flexibility</a:t>
            </a:r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 state energy increases due to this entropy </a:t>
            </a:r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reduction.</a:t>
            </a:r>
            <a:endParaRPr lang="en-A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3"/>
          <p:cNvSpPr/>
          <p:nvPr/>
        </p:nvSpPr>
        <p:spPr>
          <a:xfrm>
            <a:off x="5531519" y="2003914"/>
            <a:ext cx="445746" cy="445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3"/>
          <p:cNvSpPr/>
          <p:nvPr/>
        </p:nvSpPr>
        <p:spPr>
          <a:xfrm>
            <a:off x="7582269" y="2003914"/>
            <a:ext cx="445746" cy="445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正方形/長方形 43"/>
          <p:cNvSpPr/>
          <p:nvPr/>
        </p:nvSpPr>
        <p:spPr>
          <a:xfrm>
            <a:off x="654164" y="3575871"/>
            <a:ext cx="8273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interaction between the ring and ammonium stations gives rise to large initial energy </a:t>
            </a:r>
            <a:r>
              <a:rPr lang="en-AU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barriers.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3"/>
          <p:cNvSpPr/>
          <p:nvPr/>
        </p:nvSpPr>
        <p:spPr>
          <a:xfrm>
            <a:off x="1784737" y="2129241"/>
            <a:ext cx="1084599" cy="445746"/>
          </a:xfrm>
          <a:prstGeom prst="ellipse">
            <a:avLst/>
          </a:prstGeom>
          <a:solidFill>
            <a:srgbClr val="3C3CFF">
              <a:alpha val="30000"/>
            </a:srgbClr>
          </a:solidFill>
          <a:ln w="12700">
            <a:solidFill>
              <a:srgbClr val="3C3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3"/>
          <p:cNvSpPr/>
          <p:nvPr/>
        </p:nvSpPr>
        <p:spPr>
          <a:xfrm>
            <a:off x="6006593" y="1913547"/>
            <a:ext cx="1575675" cy="44574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正方形/長方形 48"/>
          <p:cNvSpPr/>
          <p:nvPr/>
        </p:nvSpPr>
        <p:spPr>
          <a:xfrm>
            <a:off x="1531407" y="612343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ja-JP" sz="2000" b="1" u="sng" dirty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Spacer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5800035" y="590923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Spacer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6002814" y="238271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Entropy Loss</a:t>
            </a:r>
            <a:endParaRPr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8987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1" grpId="0"/>
      <p:bldP spid="42" grpId="0" animBg="1"/>
      <p:bldP spid="43" grpId="0" animBg="1"/>
      <p:bldP spid="44" grpId="0"/>
      <p:bldP spid="46" grpId="0" animBg="1"/>
      <p:bldP spid="47" grpId="0" animBg="1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0" y="0"/>
            <a:ext cx="103378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7071518" y="6454682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24579" y="1394344"/>
            <a:ext cx="11096563" cy="18845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AU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“LENGTH” DOSE NOT AFFECT </a:t>
            </a:r>
          </a:p>
          <a:p>
            <a:pPr lvl="0" algn="just"/>
            <a:r>
              <a:rPr lang="en-AU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SUTTLING </a:t>
            </a:r>
            <a:r>
              <a:rPr lang="en-AU" altLang="ja-JP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  <a:p>
            <a:pPr lvl="0" algn="just"/>
            <a:r>
              <a:rPr lang="en-AU" altLang="ja-JP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ROTAXANES</a:t>
            </a:r>
            <a:endParaRPr lang="en-AU" altLang="ja-JP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4580" y="932679"/>
            <a:ext cx="511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effect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24580" y="3992037"/>
            <a:ext cx="511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effect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0" y="0"/>
            <a:ext cx="1033780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24579" y="4222871"/>
            <a:ext cx="11096563" cy="18845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“FLEXIBILITY” CONTRIBUTES </a:t>
            </a:r>
          </a:p>
          <a:p>
            <a:pPr lvl="0" algn="just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ONLY ENTROPY TERM</a:t>
            </a:r>
          </a:p>
        </p:txBody>
      </p:sp>
    </p:spTree>
    <p:extLst>
      <p:ext uri="{BB962C8B-B14F-4D97-AF65-F5344CB8AC3E}">
        <p14:creationId xmlns:p14="http://schemas.microsoft.com/office/powerpoint/2010/main" val="3512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8"/>
    </mc:Choice>
    <mc:Fallback xmlns="">
      <p:transition spd="slow" advTm="90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Backgrounds of Molecular Machines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600" y="748702"/>
            <a:ext cx="731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algn="just"/>
            <a:r>
              <a:rPr kumimoji="0" lang="en-US" altLang="ja-JP" sz="2400" b="0" dirty="0" smtClean="0">
                <a:solidFill>
                  <a:srgbClr val="333333"/>
                </a:solidFill>
              </a:rPr>
              <a:t>The </a:t>
            </a:r>
            <a:r>
              <a:rPr kumimoji="0" lang="en-US" altLang="ja-JP" sz="2400" b="0" dirty="0">
                <a:solidFill>
                  <a:srgbClr val="333333"/>
                </a:solidFill>
              </a:rPr>
              <a:t>first time </a:t>
            </a:r>
            <a:r>
              <a:rPr kumimoji="0" lang="en-US" altLang="ja-JP" sz="2400" b="0" dirty="0" smtClean="0">
                <a:solidFill>
                  <a:srgbClr val="333333"/>
                </a:solidFill>
              </a:rPr>
              <a:t>a concept of the molecular machines </a:t>
            </a:r>
            <a:r>
              <a:rPr kumimoji="0" lang="en-US" altLang="ja-JP" sz="2400" b="0" dirty="0">
                <a:solidFill>
                  <a:srgbClr val="333333"/>
                </a:solidFill>
              </a:rPr>
              <a:t>was seriously contemplated was in </a:t>
            </a:r>
            <a:r>
              <a:rPr kumimoji="0" lang="en-US" altLang="ja-JP" sz="2400" dirty="0">
                <a:solidFill>
                  <a:srgbClr val="333333"/>
                </a:solidFill>
              </a:rPr>
              <a:t>1959</a:t>
            </a:r>
            <a:r>
              <a:rPr kumimoji="0" lang="en-US" altLang="ja-JP" sz="2400" b="0" dirty="0">
                <a:solidFill>
                  <a:srgbClr val="333333"/>
                </a:solidFill>
              </a:rPr>
              <a:t> by </a:t>
            </a:r>
            <a:r>
              <a:rPr kumimoji="0" lang="en-US" altLang="ja-JP" sz="2400" dirty="0">
                <a:solidFill>
                  <a:srgbClr val="333333"/>
                </a:solidFill>
              </a:rPr>
              <a:t>Richard Feynman</a:t>
            </a:r>
            <a:r>
              <a:rPr kumimoji="0" lang="en-US" altLang="ja-JP" sz="2400" b="0" dirty="0">
                <a:solidFill>
                  <a:srgbClr val="333333"/>
                </a:solidFill>
              </a:rPr>
              <a:t>, Nobel Laureate in Physics, in his historic address “</a:t>
            </a:r>
            <a:r>
              <a:rPr kumimoji="0" lang="en-US" altLang="ja-JP" sz="2400" dirty="0">
                <a:solidFill>
                  <a:srgbClr val="FF8000"/>
                </a:solidFill>
              </a:rPr>
              <a:t>There is </a:t>
            </a:r>
            <a:r>
              <a:rPr kumimoji="0" lang="en-US" altLang="ja-JP" sz="2400" i="1" dirty="0">
                <a:solidFill>
                  <a:srgbClr val="FF8000"/>
                </a:solidFill>
              </a:rPr>
              <a:t>Plenty </a:t>
            </a:r>
            <a:r>
              <a:rPr kumimoji="0" lang="en-US" altLang="ja-JP" sz="2400" dirty="0">
                <a:solidFill>
                  <a:srgbClr val="FF8000"/>
                </a:solidFill>
              </a:rPr>
              <a:t>of Room at the Bottom</a:t>
            </a:r>
            <a:r>
              <a:rPr kumimoji="0" lang="en-US" altLang="ja-JP" sz="2400" b="0" dirty="0">
                <a:solidFill>
                  <a:srgbClr val="333333"/>
                </a:solidFill>
              </a:rPr>
              <a:t>” to the American Physical Society in December of that year. </a:t>
            </a:r>
          </a:p>
        </p:txBody>
      </p:sp>
      <p:pic>
        <p:nvPicPr>
          <p:cNvPr id="7" name="Picture 8" descr="大理石 (緑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3570765"/>
            <a:ext cx="2608263" cy="236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大理石 (緑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613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22400" y="6050061"/>
            <a:ext cx="30954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http://www.its.caltech.edu/~feynman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http://www.amazon.co.jp/</a:t>
            </a:r>
          </a:p>
          <a:p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108" name="Picture 4" descr="http://ecx.images-amazon.com/images/I/61C6GSOOW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3109686"/>
            <a:ext cx="1830335" cy="25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6" name="Picture 2" descr="http://ecx.images-amazon.com/images/I/41SPB05861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83" y="4289024"/>
            <a:ext cx="1637010" cy="2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D590A9F-D23C-435D-9C95-7D81B6DFB898}" type="slidenum">
              <a:rPr kumimoji="1" lang="ja-JP" altLang="en-US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pPr/>
              <a:t>4</a:t>
            </a:fld>
            <a:endParaRPr kumimoji="1" lang="ja-JP" altLang="en-US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953457" y="298565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Rotor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83500" y="540015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78741" y="5843004"/>
            <a:ext cx="4211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Stoddart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F.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369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133</a:t>
            </a:r>
            <a:r>
              <a:rPr lang="pl-PL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137.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0" y="3270539"/>
            <a:ext cx="4961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Harada, N.; </a:t>
            </a:r>
            <a:r>
              <a:rPr lang="en-US" altLang="ja-JP" sz="1400" kern="1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Feringa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B. L. et al. </a:t>
            </a:r>
            <a:r>
              <a:rPr lang="en-US" altLang="ja-JP" sz="1400" i="1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Nature </a:t>
            </a:r>
            <a:r>
              <a:rPr lang="en-US" altLang="ja-JP" sz="1400" b="1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1999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</a:t>
            </a:r>
            <a:r>
              <a:rPr lang="en-US" altLang="ja-JP" sz="1400" i="1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401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152</a:t>
            </a:r>
            <a:r>
              <a:rPr lang="pl-PL" altLang="ja-JP" sz="1400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155. </a:t>
            </a:r>
            <a:endParaRPr lang="ja-JP" altLang="ja-JP" sz="1400" kern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pic>
        <p:nvPicPr>
          <p:cNvPr id="158722" name="Picture 2" descr="http://www.org-chem.org/yuuki/rotaxane/eleva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3" y="3554770"/>
            <a:ext cx="2917447" cy="25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6" descr="http://www.org-chem.org/yuuki/rotaxane/shuttl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2" y="3828387"/>
            <a:ext cx="51054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0" name="Picture 10" descr="Molecular mot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6708"/>
            <a:ext cx="2181649" cy="21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6790" y="6213772"/>
            <a:ext cx="3845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http://www.benferinga.com</a:t>
            </a:r>
            <a:r>
              <a:rPr lang="ja-JP" alt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/</a:t>
            </a:r>
            <a:endParaRPr lang="en-US" altLang="ja-JP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http://fatpenguinblog.com/2006/03/page/3/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http://www.org-chem.org/yuuki/rotaxane/machine.html</a:t>
            </a:r>
          </a:p>
          <a:p>
            <a:endParaRPr lang="ja-JP" altLang="en-US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158732" name="Picture 12" descr="http://fatpenguinblog.com/wp-content/uploads/2006/03/nanocar_4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79" y="746708"/>
            <a:ext cx="2510254" cy="23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6443114" y="614517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Elevator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677155" y="314897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187971" y="6395201"/>
            <a:ext cx="3742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Stoddart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F.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2004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303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1845</a:t>
            </a:r>
            <a:r>
              <a:rPr lang="pl-PL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1849.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Exemplified Molecular </a:t>
            </a:r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21039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"/>
    </mc:Choice>
    <mc:Fallback xmlns="">
      <p:transition spd="slow" advTm="5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D590A9F-D23C-435D-9C95-7D81B6DFB898}" type="slidenum">
              <a:rPr kumimoji="1" lang="ja-JP" altLang="en-US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pPr/>
              <a:t>5</a:t>
            </a:fld>
            <a:endParaRPr kumimoji="1" lang="ja-JP" altLang="en-US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83500" y="540015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endParaRPr lang="ja-JP" alt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78741" y="5843004"/>
            <a:ext cx="4211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Stoddart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F.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369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133</a:t>
            </a:r>
            <a:r>
              <a:rPr lang="pl-PL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137.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2" name="Picture 2" descr="http://www.org-chem.org/yuuki/rotaxane/eleva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3" y="3554770"/>
            <a:ext cx="2917447" cy="25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6" descr="http://www.org-chem.org/yuuki/rotaxane/shuttl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2" y="3828387"/>
            <a:ext cx="51054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6790" y="6213772"/>
            <a:ext cx="3845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http://www.benferinga.com</a:t>
            </a:r>
            <a:r>
              <a:rPr lang="ja-JP" alt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/</a:t>
            </a:r>
            <a:endParaRPr lang="en-US" altLang="ja-JP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http://fatpenguinblog.com/2006/03/page/3/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http://www.org-chem.org/yuuki/rotaxane/machine.html</a:t>
            </a:r>
          </a:p>
          <a:p>
            <a:endParaRPr lang="ja-JP" altLang="en-US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443114" y="614517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</a:t>
            </a:r>
            <a:endParaRPr lang="ja-JP" alt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30196" b="35098"/>
          <a:stretch/>
        </p:blipFill>
        <p:spPr>
          <a:xfrm>
            <a:off x="1428572" y="795511"/>
            <a:ext cx="6686728" cy="180694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888050" y="2625259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kern="18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[2]Rotaxane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Exemplified Machines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187971" y="6395201"/>
            <a:ext cx="3742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Stoddart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F.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2004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303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1845</a:t>
            </a:r>
            <a:r>
              <a:rPr lang="pl-PL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1849.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70872" y="459246"/>
            <a:ext cx="100202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3C3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endParaRPr lang="ja-JP" altLang="en-US" sz="2400" b="1" dirty="0">
              <a:solidFill>
                <a:srgbClr val="3C3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28571" y="828578"/>
            <a:ext cx="117024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CCB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Stopper</a:t>
            </a:r>
            <a:endParaRPr lang="ja-JP" altLang="en-US" b="1" dirty="0">
              <a:solidFill>
                <a:srgbClr val="CCB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443807" y="717669"/>
            <a:ext cx="117024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CCB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Stopper</a:t>
            </a:r>
            <a:endParaRPr lang="ja-JP" altLang="en-US" b="1" dirty="0">
              <a:solidFill>
                <a:srgbClr val="CCB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08211" y="1195403"/>
            <a:ext cx="100202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210237" y="460354"/>
            <a:ext cx="100202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574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Axle</a:t>
            </a:r>
            <a:endParaRPr lang="ja-JP" altLang="en-US" sz="2400" b="1" dirty="0">
              <a:solidFill>
                <a:srgbClr val="574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"/>
    </mc:Choice>
    <mc:Fallback xmlns="">
      <p:transition spd="slow" advTm="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D590A9F-D23C-435D-9C95-7D81B6DFB898}" type="slidenum">
              <a:rPr kumimoji="1" lang="ja-JP" altLang="en-US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pPr/>
              <a:t>6</a:t>
            </a:fld>
            <a:endParaRPr kumimoji="1" lang="ja-JP" altLang="en-US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83500" y="5400158"/>
            <a:ext cx="846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endParaRPr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78741" y="5843004"/>
            <a:ext cx="4211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Stoddart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F.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369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133</a:t>
            </a:r>
            <a:r>
              <a:rPr lang="pl-PL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137.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2" name="Picture 2" descr="http://www.org-chem.org/yuuki/rotaxane/eleva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3" y="3554770"/>
            <a:ext cx="2917447" cy="25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6" descr="http://www.org-chem.org/yuuki/rotaxane/shuttl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2" y="3828387"/>
            <a:ext cx="51054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6790" y="6213772"/>
            <a:ext cx="3845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http://www.benferinga.com</a:t>
            </a:r>
            <a:r>
              <a:rPr lang="ja-JP" alt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/</a:t>
            </a:r>
            <a:endParaRPr lang="en-US" altLang="ja-JP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http://fatpenguinblog.com/2006/03/page/3/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http://www.org-chem.org/yuuki/rotaxane/machine.html</a:t>
            </a:r>
          </a:p>
          <a:p>
            <a:endParaRPr lang="ja-JP" altLang="en-US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443114" y="6145170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Elevator</a:t>
            </a:r>
            <a:endParaRPr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804472" y="6395201"/>
            <a:ext cx="4211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Stoddart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F.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2004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303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1845</a:t>
            </a:r>
            <a:r>
              <a:rPr lang="pl-PL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1849.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30196" b="35098"/>
          <a:stretch/>
        </p:blipFill>
        <p:spPr>
          <a:xfrm>
            <a:off x="1428572" y="795511"/>
            <a:ext cx="6686728" cy="180694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6790" y="795511"/>
            <a:ext cx="8959061" cy="6062489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26066" y="2182215"/>
            <a:ext cx="7705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tuning </a:t>
            </a:r>
            <a:r>
              <a:rPr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molecular machines is not achieved.</a:t>
            </a:r>
          </a:p>
          <a:p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understanding of dynamics </a:t>
            </a:r>
            <a:r>
              <a:rPr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them is essential.</a:t>
            </a:r>
          </a:p>
          <a:p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Machines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"/>
    </mc:Choice>
    <mc:Fallback xmlns="">
      <p:transition spd="slow" advTm="5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D590A9F-D23C-435D-9C95-7D81B6DFB898}" type="slidenum">
              <a:rPr kumimoji="1" lang="ja-JP" altLang="en-US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pPr/>
              <a:t>7</a:t>
            </a:fld>
            <a:endParaRPr kumimoji="1" lang="ja-JP" altLang="en-US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30196" b="35098"/>
          <a:stretch/>
        </p:blipFill>
        <p:spPr>
          <a:xfrm>
            <a:off x="1428572" y="795511"/>
            <a:ext cx="6686728" cy="180694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50723" y="2706772"/>
            <a:ext cx="890006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three biggest effects on their dynamics.</a:t>
            </a:r>
          </a:p>
          <a:p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Ground-state effects</a:t>
            </a:r>
          </a:p>
          <a:p>
            <a:pPr lvl="0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of interaction between ring and station</a:t>
            </a:r>
          </a:p>
          <a:p>
            <a:pPr lvl="0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Spacer effects</a:t>
            </a:r>
          </a:p>
          <a:p>
            <a:pPr lvl="0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Length, Flexibility…</a:t>
            </a:r>
            <a:endParaRPr lang="en-US" altLang="ja-JP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iii) Physical environment effects</a:t>
            </a:r>
            <a:endParaRPr lang="en-US" altLang="ja-JP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Solvent…  </a:t>
            </a:r>
          </a:p>
          <a:p>
            <a:pPr lvl="0"/>
            <a:endParaRPr lang="en-US" altLang="ja-JP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0723" y="6367660"/>
            <a:ext cx="4822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Stoddart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F.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Acc. Chem. Res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pt-BR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47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482</a:t>
            </a:r>
            <a:r>
              <a:rPr lang="pl-PL" altLang="ja-JP" sz="1400" kern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–</a:t>
            </a:r>
            <a:r>
              <a:rPr lang="pt-BR" altLang="ja-JP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493.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Machines</a:t>
            </a:r>
            <a:endParaRPr lang="en-AU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"/>
    </mc:Choice>
    <mc:Fallback xmlns="">
      <p:transition spd="slow" advTm="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7971" y="5019929"/>
            <a:ext cx="8948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Stoddart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 Eur. J.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2555–2564.</a:t>
            </a:r>
            <a:endParaRPr lang="en-A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77106"/>
              </p:ext>
            </p:extLst>
          </p:nvPr>
        </p:nvGraphicFramePr>
        <p:xfrm>
          <a:off x="254000" y="654716"/>
          <a:ext cx="8639175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15" name="CS ChemDraw Drawing" r:id="rId4" imgW="8638939" imgH="3109874" progId="ChemDraw.Document.6.0">
                  <p:embed/>
                </p:oleObj>
              </mc:Choice>
              <mc:Fallback>
                <p:oleObj name="CS ChemDraw Drawing" r:id="rId4" imgW="8638939" imgH="31098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0" y="654716"/>
                        <a:ext cx="8639175" cy="310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9141" y="3764628"/>
            <a:ext cx="2228495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AU" sz="1600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64.8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kJmol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AU" sz="1600" baseline="30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AU" sz="800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53.1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kJmol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ctr" fontAlgn="ctr"/>
            <a:endParaRPr lang="en-AU" sz="800" baseline="30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AU" altLang="ja-JP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38.9 JK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08120" y="3764628"/>
            <a:ext cx="2170787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/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AU" sz="1600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64.7 kJmol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ctr" fontAlgn="ctr"/>
            <a:endParaRPr lang="en-AU" sz="800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60.7 kJmol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ctr" fontAlgn="ctr"/>
            <a:endParaRPr lang="en-AU" sz="800" baseline="30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ctr"/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AU" altLang="ja-JP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JK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54705" y="3764628"/>
            <a:ext cx="2170787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/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AU" sz="1600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62.9 kJmol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ctr" fontAlgn="ctr"/>
            <a:endParaRPr lang="en-AU" sz="800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56.9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kJmol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ctr" fontAlgn="ctr"/>
            <a:endParaRPr lang="en-AU" sz="800" baseline="30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AU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AU" altLang="ja-JP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 JK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33252" y="3285203"/>
            <a:ext cx="0" cy="173472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69214" y="3285203"/>
            <a:ext cx="0" cy="173472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Researches on [2]rotaxane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97971" y="5340965"/>
            <a:ext cx="89000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 the spacers is 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systematic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endParaRPr lang="en-US" altLang="ja-JP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compare these parameters is very difficult.</a:t>
            </a:r>
          </a:p>
        </p:txBody>
      </p:sp>
      <p:sp>
        <p:nvSpPr>
          <p:cNvPr id="2" name="下矢印 1"/>
          <p:cNvSpPr/>
          <p:nvPr/>
        </p:nvSpPr>
        <p:spPr>
          <a:xfrm>
            <a:off x="4303977" y="5838235"/>
            <a:ext cx="488053" cy="4973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"/>
    </mc:Choice>
    <mc:Fallback xmlns="">
      <p:transition spd="slow" advTm="49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1165"/>
            <a:ext cx="2057400" cy="365125"/>
          </a:xfrm>
        </p:spPr>
        <p:txBody>
          <a:bodyPr/>
          <a:lstStyle/>
          <a:p>
            <a:fld id="{48542CCA-B510-4D6E-B9DE-67A8394A4F1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4368146" y="4686775"/>
            <a:ext cx="5914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Brouwer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al.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Org. Chem. 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5724</a:t>
            </a:r>
            <a:r>
              <a:rPr lang="en-AU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5735.</a:t>
            </a:r>
          </a:p>
          <a:p>
            <a:r>
              <a:rPr lang="en-US" altLang="ja-JP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Brouwer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M. et al. </a:t>
            </a:r>
            <a:r>
              <a:rPr lang="en-US" altLang="ja-JP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 Eur. J. </a:t>
            </a: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5566</a:t>
            </a:r>
            <a:r>
              <a:rPr lang="en-AU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5577.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38482"/>
              </p:ext>
            </p:extLst>
          </p:nvPr>
        </p:nvGraphicFramePr>
        <p:xfrm>
          <a:off x="368143" y="435370"/>
          <a:ext cx="5152929" cy="226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3" name="CS ChemDraw Drawing" r:id="rId5" imgW="4336895" imgH="1909267" progId="ChemDraw.Document.6.0">
                  <p:embed/>
                </p:oleObj>
              </mc:Choice>
              <mc:Fallback>
                <p:oleObj name="CS ChemDraw Drawing" r:id="rId5" imgW="4336895" imgH="19092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143" y="435370"/>
                        <a:ext cx="5152929" cy="226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48758"/>
              </p:ext>
            </p:extLst>
          </p:nvPr>
        </p:nvGraphicFramePr>
        <p:xfrm>
          <a:off x="381543" y="2669230"/>
          <a:ext cx="2998605" cy="1996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4" name="CS ChemDraw Drawing" r:id="rId7" imgW="3180297" imgH="2015795" progId="ChemDraw.Document.6.0">
                  <p:embed/>
                </p:oleObj>
              </mc:Choice>
              <mc:Fallback>
                <p:oleObj name="CS ChemDraw Drawing" r:id="rId7" imgW="3180297" imgH="20157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543" y="2669230"/>
                        <a:ext cx="2998605" cy="1996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106675"/>
              </p:ext>
            </p:extLst>
          </p:nvPr>
        </p:nvGraphicFramePr>
        <p:xfrm>
          <a:off x="4678804" y="2614950"/>
          <a:ext cx="4340672" cy="18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5" name="CS ChemDraw Drawing" r:id="rId9" imgW="4336895" imgH="1896923" progId="ChemDraw.Document.6.0">
                  <p:embed/>
                </p:oleObj>
              </mc:Choice>
              <mc:Fallback>
                <p:oleObj name="CS ChemDraw Drawing" r:id="rId9" imgW="4336895" imgH="18969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8804" y="2614950"/>
                        <a:ext cx="4340672" cy="18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381543" y="4729103"/>
            <a:ext cx="2933157" cy="58675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Folded Conformer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91863" y="3564237"/>
            <a:ext cx="1117600" cy="353680"/>
          </a:xfrm>
          <a:prstGeom prst="rightArrow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大かっこ 10"/>
          <p:cNvSpPr/>
          <p:nvPr/>
        </p:nvSpPr>
        <p:spPr>
          <a:xfrm>
            <a:off x="224734" y="2802580"/>
            <a:ext cx="3210320" cy="1816990"/>
          </a:xfrm>
          <a:prstGeom prst="bracketPair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640096" y="56237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Flexible Spacers</a:t>
            </a:r>
            <a:endParaRPr lang="ja-JP" altLang="en-U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6214813" y="1417468"/>
            <a:ext cx="1117600" cy="353680"/>
          </a:xfrm>
          <a:prstGeom prst="rightArrow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0" y="0"/>
            <a:ext cx="9157580" cy="419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216000" tIns="3600" bIns="3600" anchor="ctr"/>
          <a:lstStyle/>
          <a:p>
            <a:r>
              <a:rPr lang="en-A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Researches on [2]rotaxane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97971" y="5340965"/>
            <a:ext cx="89000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Folded conformer </a:t>
            </a:r>
            <a:r>
              <a:rPr lang="en-US" altLang="ja-JP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formed in transition state.</a:t>
            </a:r>
          </a:p>
          <a:p>
            <a:pPr lvl="0" algn="ctr"/>
            <a:endParaRPr lang="en-US" altLang="ja-JP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ja-JP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shuttling mechanism is very complicated.</a:t>
            </a:r>
          </a:p>
        </p:txBody>
      </p:sp>
      <p:sp>
        <p:nvSpPr>
          <p:cNvPr id="30" name="下矢印 29"/>
          <p:cNvSpPr/>
          <p:nvPr/>
        </p:nvSpPr>
        <p:spPr>
          <a:xfrm>
            <a:off x="4303977" y="5838235"/>
            <a:ext cx="488053" cy="4973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 rot="17223723">
            <a:off x="2081093" y="3835698"/>
            <a:ext cx="91713" cy="236791"/>
          </a:xfrm>
          <a:prstGeom prst="roundRect">
            <a:avLst/>
          </a:prstGeom>
          <a:solidFill>
            <a:srgbClr val="FF33CC">
              <a:alpha val="1000"/>
            </a:srgbClr>
          </a:solidFill>
          <a:ln w="34925">
            <a:noFill/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 rot="2745049">
            <a:off x="903472" y="3828138"/>
            <a:ext cx="139187" cy="214358"/>
          </a:xfrm>
          <a:prstGeom prst="roundRect">
            <a:avLst/>
          </a:prstGeom>
          <a:solidFill>
            <a:srgbClr val="FF33CC">
              <a:alpha val="1000"/>
            </a:srgbClr>
          </a:solidFill>
          <a:ln w="34925">
            <a:noFill/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 rot="2745049">
            <a:off x="1042207" y="3961294"/>
            <a:ext cx="139187" cy="214358"/>
          </a:xfrm>
          <a:prstGeom prst="roundRect">
            <a:avLst/>
          </a:prstGeom>
          <a:solidFill>
            <a:srgbClr val="FF33CC">
              <a:alpha val="1000"/>
            </a:srgbClr>
          </a:solidFill>
          <a:ln w="34925">
            <a:noFill/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 rot="721734">
            <a:off x="7656058" y="3734202"/>
            <a:ext cx="69504" cy="179118"/>
          </a:xfrm>
          <a:prstGeom prst="roundRect">
            <a:avLst/>
          </a:prstGeom>
          <a:solidFill>
            <a:srgbClr val="FF33CC">
              <a:alpha val="1000"/>
            </a:srgbClr>
          </a:solidFill>
          <a:ln>
            <a:solidFill>
              <a:srgbClr val="FF33CC"/>
            </a:solidFill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rot="721734">
            <a:off x="7833136" y="3815955"/>
            <a:ext cx="69504" cy="179118"/>
          </a:xfrm>
          <a:prstGeom prst="roundRect">
            <a:avLst/>
          </a:prstGeom>
          <a:solidFill>
            <a:srgbClr val="FF33CC">
              <a:alpha val="1000"/>
            </a:srgbClr>
          </a:solidFill>
          <a:ln>
            <a:solidFill>
              <a:srgbClr val="FF33CC"/>
            </a:solidFill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 rot="721734">
            <a:off x="7550751" y="3088679"/>
            <a:ext cx="69504" cy="179118"/>
          </a:xfrm>
          <a:prstGeom prst="roundRect">
            <a:avLst/>
          </a:prstGeom>
          <a:solidFill>
            <a:srgbClr val="FF33CC">
              <a:alpha val="1000"/>
            </a:srgbClr>
          </a:solidFill>
          <a:ln>
            <a:solidFill>
              <a:srgbClr val="FF33CC"/>
            </a:solidFill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 rot="18537082">
            <a:off x="1547817" y="1888919"/>
            <a:ext cx="90060" cy="101526"/>
          </a:xfrm>
          <a:prstGeom prst="roundRect">
            <a:avLst/>
          </a:prstGeom>
          <a:solidFill>
            <a:srgbClr val="FF33CC">
              <a:alpha val="1000"/>
            </a:srgbClr>
          </a:solidFill>
          <a:ln>
            <a:solidFill>
              <a:srgbClr val="FF33CC"/>
            </a:solidFill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 rot="18537082">
            <a:off x="1735305" y="1779928"/>
            <a:ext cx="90060" cy="101526"/>
          </a:xfrm>
          <a:prstGeom prst="roundRect">
            <a:avLst/>
          </a:prstGeom>
          <a:solidFill>
            <a:srgbClr val="FF33CC">
              <a:alpha val="1000"/>
            </a:srgbClr>
          </a:solidFill>
          <a:ln>
            <a:solidFill>
              <a:srgbClr val="FF33CC"/>
            </a:solidFill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 rot="21158676">
            <a:off x="1859111" y="1090600"/>
            <a:ext cx="45719" cy="174623"/>
          </a:xfrm>
          <a:prstGeom prst="roundRect">
            <a:avLst/>
          </a:prstGeom>
          <a:solidFill>
            <a:srgbClr val="FF33CC">
              <a:alpha val="1000"/>
            </a:srgbClr>
          </a:solidFill>
          <a:ln>
            <a:solidFill>
              <a:srgbClr val="FF33CC"/>
            </a:solidFill>
          </a:ln>
          <a:effectLst>
            <a:glow rad="101600">
              <a:srgbClr val="FF8F8F">
                <a:alpha val="60000"/>
              </a:srgb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624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"/>
    </mc:Choice>
    <mc:Fallback xmlns="">
      <p:transition spd="slow" advTm="51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2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23635</TotalTime>
  <Words>1748</Words>
  <Application>Microsoft Office PowerPoint</Application>
  <PresentationFormat>画面に合わせる (4:3)</PresentationFormat>
  <Paragraphs>357</Paragraphs>
  <Slides>24</Slides>
  <Notes>24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7" baseType="lpstr">
      <vt:lpstr>Arial Unicode MS</vt:lpstr>
      <vt:lpstr>ＭＳ Ｐゴシック</vt:lpstr>
      <vt:lpstr>ＭＳ 明朝</vt:lpstr>
      <vt:lpstr>Osaka</vt:lpstr>
      <vt:lpstr>Arial</vt:lpstr>
      <vt:lpstr>Arial Narrow</vt:lpstr>
      <vt:lpstr>Calibri</vt:lpstr>
      <vt:lpstr>Calibri Light</vt:lpstr>
      <vt:lpstr>Cambria Math</vt:lpstr>
      <vt:lpstr>Symbol</vt:lpstr>
      <vt:lpstr>Wingdings</vt:lpstr>
      <vt:lpstr>Office テーマ</vt:lpstr>
      <vt:lpstr>CS ChemDraw Drawing</vt:lpstr>
      <vt:lpstr>Effect of Length and Flexibility of Axle Components on Shuttling Dynamics in Rotaxane Type Molecular Machines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加納椋平</dc:creator>
  <cp:lastModifiedBy>Ryohei Kano</cp:lastModifiedBy>
  <cp:revision>1124</cp:revision>
  <cp:lastPrinted>2014-12-13T04:49:52Z</cp:lastPrinted>
  <dcterms:created xsi:type="dcterms:W3CDTF">2014-02-04T09:16:00Z</dcterms:created>
  <dcterms:modified xsi:type="dcterms:W3CDTF">2014-12-16T10:22:14Z</dcterms:modified>
</cp:coreProperties>
</file>