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8" r:id="rId3"/>
    <p:sldId id="257" r:id="rId4"/>
    <p:sldId id="259" r:id="rId5"/>
    <p:sldId id="260" r:id="rId6"/>
    <p:sldId id="262" r:id="rId7"/>
    <p:sldId id="267" r:id="rId8"/>
    <p:sldId id="268" r:id="rId9"/>
    <p:sldId id="263" r:id="rId10"/>
    <p:sldId id="264" r:id="rId11"/>
    <p:sldId id="265" r:id="rId1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52" autoAdjust="0"/>
    <p:restoredTop sz="94660"/>
  </p:normalViewPr>
  <p:slideViewPr>
    <p:cSldViewPr snapToGrid="0">
      <p:cViewPr varScale="1">
        <p:scale>
          <a:sx n="79" d="100"/>
          <a:sy n="79" d="100"/>
        </p:scale>
        <p:origin x="15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F25B6-4DD0-4AF1-987D-F786B59E74F0}" type="datetimeFigureOut">
              <a:rPr kumimoji="1" lang="ja-JP" altLang="en-US" smtClean="0"/>
              <a:pPr/>
              <a:t>2014/7/14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756F1B-17CD-41E1-9877-F06BF5C100A4}" type="slidenum">
              <a:rPr kumimoji="1" lang="ja-JP" altLang="en-US" smtClean="0"/>
              <a:pPr/>
              <a:t>‹#›</a:t>
            </a:fld>
            <a:endParaRPr kumimoji="1" lang="ja-JP" altLang="en-US"/>
          </a:p>
        </p:txBody>
      </p:sp>
    </p:spTree>
    <p:extLst>
      <p:ext uri="{BB962C8B-B14F-4D97-AF65-F5344CB8AC3E}">
        <p14:creationId xmlns:p14="http://schemas.microsoft.com/office/powerpoint/2010/main" val="2214789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B63B5E82-45E5-43C0-8EB7-18CC1D5CB574}" type="slidenum">
              <a:rPr lang="ja-JP" altLang="en-US" smtClean="0"/>
              <a:pPr>
                <a:defRPr/>
              </a:pPr>
              <a:t>2</a:t>
            </a:fld>
            <a:endParaRPr lang="ja-JP" altLang="en-US"/>
          </a:p>
        </p:txBody>
      </p:sp>
    </p:spTree>
    <p:extLst>
      <p:ext uri="{BB962C8B-B14F-4D97-AF65-F5344CB8AC3E}">
        <p14:creationId xmlns:p14="http://schemas.microsoft.com/office/powerpoint/2010/main" val="3864450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THz</a:t>
            </a:r>
            <a:r>
              <a:rPr lang="ja-JP" altLang="ja-JP" dirty="0"/>
              <a:t>周波数帯とは、</a:t>
            </a:r>
            <a:r>
              <a:rPr lang="en-US" altLang="ja-JP" dirty="0"/>
              <a:t>1THz</a:t>
            </a:r>
            <a:r>
              <a:rPr lang="ja-JP" altLang="ja-JP" dirty="0"/>
              <a:t>は波長が</a:t>
            </a:r>
            <a:r>
              <a:rPr lang="en-US" altLang="ja-JP" dirty="0"/>
              <a:t>300µm</a:t>
            </a:r>
            <a:r>
              <a:rPr lang="ja-JP" altLang="ja-JP" dirty="0" err="1"/>
              <a:t>、</a:t>
            </a:r>
            <a:r>
              <a:rPr lang="ja-JP" altLang="ja-JP" dirty="0"/>
              <a:t>に相当し、</a:t>
            </a:r>
            <a:r>
              <a:rPr lang="en-US" altLang="ja-JP" dirty="0"/>
              <a:t>0.1Thz~10Thz</a:t>
            </a:r>
            <a:r>
              <a:rPr lang="ja-JP" altLang="ja-JP" dirty="0"/>
              <a:t>の周波数帯のことを言います</a:t>
            </a:r>
            <a:r>
              <a:rPr lang="ja-JP" altLang="ja-JP" dirty="0" smtClean="0"/>
              <a:t>。</a:t>
            </a:r>
            <a:r>
              <a:rPr lang="ja-JP" altLang="en-US" dirty="0" smtClean="0"/>
              <a:t>電波の波長が</a:t>
            </a:r>
            <a:r>
              <a:rPr lang="en-US" altLang="ja-JP" dirty="0" smtClean="0"/>
              <a:t>300mm</a:t>
            </a:r>
            <a:r>
              <a:rPr lang="ja-JP" altLang="en-US" dirty="0" smtClean="0"/>
              <a:t>程、</a:t>
            </a:r>
            <a:r>
              <a:rPr lang="ja-JP" altLang="en-US" dirty="0"/>
              <a:t>光</a:t>
            </a:r>
            <a:r>
              <a:rPr lang="ja-JP" altLang="en-US" dirty="0" smtClean="0"/>
              <a:t>の波長が</a:t>
            </a:r>
            <a:r>
              <a:rPr lang="en-US" altLang="ja-JP" dirty="0" smtClean="0"/>
              <a:t>300nm</a:t>
            </a:r>
            <a:r>
              <a:rPr lang="ja-JP" altLang="en-US" dirty="0" smtClean="0"/>
              <a:t>程なので、</a:t>
            </a:r>
            <a:r>
              <a:rPr lang="en-US" altLang="ja-JP" dirty="0"/>
              <a:t>THz</a:t>
            </a:r>
            <a:r>
              <a:rPr lang="ja-JP" altLang="ja-JP" dirty="0" smtClean="0"/>
              <a:t>周波数帯</a:t>
            </a:r>
            <a:r>
              <a:rPr lang="ja-JP" altLang="en-US" dirty="0" smtClean="0"/>
              <a:t>は電波の高周波極限、光の低周波極限に</a:t>
            </a:r>
            <a:r>
              <a:rPr lang="en-US" altLang="ja-JP" dirty="0"/>
              <a:t>THz</a:t>
            </a:r>
            <a:r>
              <a:rPr lang="ja-JP" altLang="ja-JP" dirty="0" smtClean="0"/>
              <a:t>周波数帯</a:t>
            </a:r>
            <a:r>
              <a:rPr lang="ja-JP" altLang="en-US" dirty="0" smtClean="0"/>
              <a:t>が位置付けられます。</a:t>
            </a:r>
            <a:endParaRPr lang="en-US" altLang="ja-JP" dirty="0" smtClean="0"/>
          </a:p>
          <a:p>
            <a:r>
              <a:rPr lang="ja-JP" altLang="en-US" dirty="0" smtClean="0"/>
              <a:t>従って</a:t>
            </a:r>
            <a:r>
              <a:rPr lang="en-US" altLang="ja-JP" dirty="0" smtClean="0"/>
              <a:t>THz</a:t>
            </a:r>
            <a:r>
              <a:rPr lang="ja-JP" altLang="en-US" dirty="0" smtClean="0"/>
              <a:t>の技術を発展させることで両者を共存させた新しいテクノロジーを生み出せると期待できます。</a:t>
            </a:r>
            <a:endParaRPr lang="en-US" altLang="ja-JP" dirty="0"/>
          </a:p>
        </p:txBody>
      </p:sp>
      <p:sp>
        <p:nvSpPr>
          <p:cNvPr id="4" name="スライド番号プレースホルダー 3"/>
          <p:cNvSpPr>
            <a:spLocks noGrp="1"/>
          </p:cNvSpPr>
          <p:nvPr>
            <p:ph type="sldNum" sz="quarter" idx="10"/>
          </p:nvPr>
        </p:nvSpPr>
        <p:spPr/>
        <p:txBody>
          <a:bodyPr/>
          <a:lstStyle/>
          <a:p>
            <a:pPr>
              <a:defRPr/>
            </a:pPr>
            <a:fld id="{B63B5E82-45E5-43C0-8EB7-18CC1D5CB574}" type="slidenum">
              <a:rPr lang="ja-JP" altLang="en-US" smtClean="0"/>
              <a:pPr>
                <a:defRPr/>
              </a:pPr>
              <a:t>3</a:t>
            </a:fld>
            <a:endParaRPr lang="ja-JP" altLang="en-US"/>
          </a:p>
        </p:txBody>
      </p:sp>
    </p:spTree>
    <p:extLst>
      <p:ext uri="{BB962C8B-B14F-4D97-AF65-F5344CB8AC3E}">
        <p14:creationId xmlns:p14="http://schemas.microsoft.com/office/powerpoint/2010/main" val="3013800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2BD0977-6F06-4BB0-B49C-D29DFFA5D453}" type="datetimeFigureOut">
              <a:rPr kumimoji="1" lang="ja-JP" altLang="en-US" smtClean="0"/>
              <a:pPr/>
              <a:t>2014/7/14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AFF171-29AE-4C35-882B-1ADAF2A5120B}" type="slidenum">
              <a:rPr kumimoji="1" lang="ja-JP" altLang="en-US" smtClean="0"/>
              <a:pPr/>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134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2BD0977-6F06-4BB0-B49C-D29DFFA5D453}" type="datetimeFigureOut">
              <a:rPr kumimoji="1" lang="ja-JP" altLang="en-US" smtClean="0"/>
              <a:pPr/>
              <a:t>2014/7/14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AFF171-29AE-4C35-882B-1ADAF2A5120B}" type="slidenum">
              <a:rPr kumimoji="1" lang="ja-JP" altLang="en-US" smtClean="0"/>
              <a:pPr/>
              <a:t>‹#›</a:t>
            </a:fld>
            <a:endParaRPr kumimoji="1" lang="ja-JP" altLang="en-US"/>
          </a:p>
        </p:txBody>
      </p:sp>
    </p:spTree>
    <p:extLst>
      <p:ext uri="{BB962C8B-B14F-4D97-AF65-F5344CB8AC3E}">
        <p14:creationId xmlns:p14="http://schemas.microsoft.com/office/powerpoint/2010/main" val="15010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2BD0977-6F06-4BB0-B49C-D29DFFA5D453}" type="datetimeFigureOut">
              <a:rPr kumimoji="1" lang="ja-JP" altLang="en-US" smtClean="0"/>
              <a:pPr/>
              <a:t>2014/7/14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AFF171-29AE-4C35-882B-1ADAF2A5120B}" type="slidenum">
              <a:rPr kumimoji="1" lang="ja-JP" altLang="en-US" smtClean="0"/>
              <a:pPr/>
              <a:t>‹#›</a:t>
            </a:fld>
            <a:endParaRPr kumimoji="1" lang="ja-JP" altLang="en-US"/>
          </a:p>
        </p:txBody>
      </p:sp>
    </p:spTree>
    <p:extLst>
      <p:ext uri="{BB962C8B-B14F-4D97-AF65-F5344CB8AC3E}">
        <p14:creationId xmlns:p14="http://schemas.microsoft.com/office/powerpoint/2010/main" val="3327460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2BD0977-6F06-4BB0-B49C-D29DFFA5D453}" type="datetimeFigureOut">
              <a:rPr kumimoji="1" lang="ja-JP" altLang="en-US" smtClean="0"/>
              <a:pPr/>
              <a:t>2014/7/14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AFF171-29AE-4C35-882B-1ADAF2A5120B}" type="slidenum">
              <a:rPr kumimoji="1" lang="ja-JP" altLang="en-US" smtClean="0"/>
              <a:pPr/>
              <a:t>‹#›</a:t>
            </a:fld>
            <a:endParaRPr kumimoji="1" lang="ja-JP" altLang="en-US"/>
          </a:p>
        </p:txBody>
      </p:sp>
    </p:spTree>
    <p:extLst>
      <p:ext uri="{BB962C8B-B14F-4D97-AF65-F5344CB8AC3E}">
        <p14:creationId xmlns:p14="http://schemas.microsoft.com/office/powerpoint/2010/main" val="3073833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2BD0977-6F06-4BB0-B49C-D29DFFA5D453}" type="datetimeFigureOut">
              <a:rPr kumimoji="1" lang="ja-JP" altLang="en-US" smtClean="0"/>
              <a:pPr/>
              <a:t>2014/7/14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AFF171-29AE-4C35-882B-1ADAF2A5120B}" type="slidenum">
              <a:rPr kumimoji="1" lang="ja-JP" altLang="en-US" smtClean="0"/>
              <a:pPr/>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975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2BD0977-6F06-4BB0-B49C-D29DFFA5D453}" type="datetimeFigureOut">
              <a:rPr kumimoji="1" lang="ja-JP" altLang="en-US" smtClean="0"/>
              <a:pPr/>
              <a:t>2014/7/14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AFF171-29AE-4C35-882B-1ADAF2A5120B}" type="slidenum">
              <a:rPr kumimoji="1" lang="ja-JP" altLang="en-US" smtClean="0"/>
              <a:pPr/>
              <a:t>‹#›</a:t>
            </a:fld>
            <a:endParaRPr kumimoji="1" lang="ja-JP" altLang="en-US"/>
          </a:p>
        </p:txBody>
      </p:sp>
    </p:spTree>
    <p:extLst>
      <p:ext uri="{BB962C8B-B14F-4D97-AF65-F5344CB8AC3E}">
        <p14:creationId xmlns:p14="http://schemas.microsoft.com/office/powerpoint/2010/main" val="724266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2BD0977-6F06-4BB0-B49C-D29DFFA5D453}" type="datetimeFigureOut">
              <a:rPr kumimoji="1" lang="ja-JP" altLang="en-US" smtClean="0"/>
              <a:pPr/>
              <a:t>2014/7/14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AFF171-29AE-4C35-882B-1ADAF2A5120B}" type="slidenum">
              <a:rPr kumimoji="1" lang="ja-JP" altLang="en-US" smtClean="0"/>
              <a:pPr/>
              <a:t>‹#›</a:t>
            </a:fld>
            <a:endParaRPr kumimoji="1" lang="ja-JP" altLang="en-US"/>
          </a:p>
        </p:txBody>
      </p:sp>
    </p:spTree>
    <p:extLst>
      <p:ext uri="{BB962C8B-B14F-4D97-AF65-F5344CB8AC3E}">
        <p14:creationId xmlns:p14="http://schemas.microsoft.com/office/powerpoint/2010/main" val="296955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2BD0977-6F06-4BB0-B49C-D29DFFA5D453}" type="datetimeFigureOut">
              <a:rPr kumimoji="1" lang="ja-JP" altLang="en-US" smtClean="0"/>
              <a:pPr/>
              <a:t>2014/7/14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AFF171-29AE-4C35-882B-1ADAF2A5120B}" type="slidenum">
              <a:rPr kumimoji="1" lang="ja-JP" altLang="en-US" smtClean="0"/>
              <a:pPr/>
              <a:t>‹#›</a:t>
            </a:fld>
            <a:endParaRPr kumimoji="1" lang="ja-JP" altLang="en-US"/>
          </a:p>
        </p:txBody>
      </p:sp>
    </p:spTree>
    <p:extLst>
      <p:ext uri="{BB962C8B-B14F-4D97-AF65-F5344CB8AC3E}">
        <p14:creationId xmlns:p14="http://schemas.microsoft.com/office/powerpoint/2010/main" val="141270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2BD0977-6F06-4BB0-B49C-D29DFFA5D453}" type="datetimeFigureOut">
              <a:rPr kumimoji="1" lang="ja-JP" altLang="en-US" smtClean="0"/>
              <a:pPr/>
              <a:t>2014/7/14</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50AFF171-29AE-4C35-882B-1ADAF2A5120B}" type="slidenum">
              <a:rPr kumimoji="1" lang="ja-JP" altLang="en-US" smtClean="0"/>
              <a:pPr/>
              <a:t>‹#›</a:t>
            </a:fld>
            <a:endParaRPr kumimoji="1" lang="ja-JP" altLang="en-US"/>
          </a:p>
        </p:txBody>
      </p:sp>
    </p:spTree>
    <p:extLst>
      <p:ext uri="{BB962C8B-B14F-4D97-AF65-F5344CB8AC3E}">
        <p14:creationId xmlns:p14="http://schemas.microsoft.com/office/powerpoint/2010/main" val="1662643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2BD0977-6F06-4BB0-B49C-D29DFFA5D453}" type="datetimeFigureOut">
              <a:rPr kumimoji="1" lang="ja-JP" altLang="en-US" smtClean="0"/>
              <a:pPr/>
              <a:t>2014/7/14</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0AFF171-29AE-4C35-882B-1ADAF2A5120B}" type="slidenum">
              <a:rPr kumimoji="1" lang="ja-JP" altLang="en-US" smtClean="0"/>
              <a:pPr/>
              <a:t>‹#›</a:t>
            </a:fld>
            <a:endParaRPr kumimoji="1" lang="ja-JP" altLang="en-US"/>
          </a:p>
        </p:txBody>
      </p:sp>
    </p:spTree>
    <p:extLst>
      <p:ext uri="{BB962C8B-B14F-4D97-AF65-F5344CB8AC3E}">
        <p14:creationId xmlns:p14="http://schemas.microsoft.com/office/powerpoint/2010/main" val="3261741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2BD0977-6F06-4BB0-B49C-D29DFFA5D453}" type="datetimeFigureOut">
              <a:rPr kumimoji="1" lang="ja-JP" altLang="en-US" smtClean="0"/>
              <a:pPr/>
              <a:t>2014/7/14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AFF171-29AE-4C35-882B-1ADAF2A5120B}" type="slidenum">
              <a:rPr kumimoji="1" lang="ja-JP" altLang="en-US" smtClean="0"/>
              <a:pPr/>
              <a:t>‹#›</a:t>
            </a:fld>
            <a:endParaRPr kumimoji="1" lang="ja-JP" altLang="en-US"/>
          </a:p>
        </p:txBody>
      </p:sp>
    </p:spTree>
    <p:extLst>
      <p:ext uri="{BB962C8B-B14F-4D97-AF65-F5344CB8AC3E}">
        <p14:creationId xmlns:p14="http://schemas.microsoft.com/office/powerpoint/2010/main" val="52570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2BD0977-6F06-4BB0-B49C-D29DFFA5D453}" type="datetimeFigureOut">
              <a:rPr kumimoji="1" lang="ja-JP" altLang="en-US" smtClean="0"/>
              <a:pPr/>
              <a:t>2014/7/14</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0AFF171-29AE-4C35-882B-1ADAF2A5120B}" type="slidenum">
              <a:rPr kumimoji="1" lang="ja-JP" altLang="en-US" smtClean="0"/>
              <a:pPr/>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0336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6.xml"/><Relationship Id="rId5" Type="http://schemas.openxmlformats.org/officeDocument/2006/relationships/image" Target="../media/image13.gif"/><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97280" y="758952"/>
            <a:ext cx="10058400" cy="2006019"/>
          </a:xfrm>
        </p:spPr>
        <p:txBody>
          <a:bodyPr>
            <a:normAutofit/>
          </a:bodyPr>
          <a:lstStyle/>
          <a:p>
            <a:pPr algn="ctr"/>
            <a:r>
              <a:rPr kumimoji="1" lang="en-US" altLang="ja-JP" dirty="0" smtClean="0"/>
              <a:t>THz</a:t>
            </a:r>
            <a:r>
              <a:rPr kumimoji="1" lang="ja-JP" altLang="en-US" dirty="0" smtClean="0"/>
              <a:t>周波数帯での通信</a:t>
            </a:r>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spTree>
    <p:extLst>
      <p:ext uri="{BB962C8B-B14F-4D97-AF65-F5344CB8AC3E}">
        <p14:creationId xmlns:p14="http://schemas.microsoft.com/office/powerpoint/2010/main" val="2564341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0312"/>
          </a:xfrm>
          <a:prstGeom prst="rect">
            <a:avLst/>
          </a:prstGeom>
        </p:spPr>
      </p:pic>
      <p:sp>
        <p:nvSpPr>
          <p:cNvPr id="2" name="正方形/長方形 1"/>
          <p:cNvSpPr/>
          <p:nvPr/>
        </p:nvSpPr>
        <p:spPr>
          <a:xfrm>
            <a:off x="6277662" y="6597999"/>
            <a:ext cx="7182544" cy="253916"/>
          </a:xfrm>
          <a:prstGeom prst="rect">
            <a:avLst/>
          </a:prstGeom>
        </p:spPr>
        <p:txBody>
          <a:bodyPr wrap="square">
            <a:spAutoFit/>
          </a:bodyPr>
          <a:lstStyle/>
          <a:p>
            <a:r>
              <a:rPr lang="ja-JP" altLang="en-US" sz="1050" dirty="0">
                <a:solidFill>
                  <a:schemeClr val="bg1"/>
                </a:solidFill>
                <a:latin typeface="Arial" panose="020B0604020202020204" pitchFamily="34" charset="0"/>
                <a:cs typeface="Arial" panose="020B0604020202020204" pitchFamily="34" charset="0"/>
              </a:rPr>
              <a:t>http://designkultur.files.wordpress.com/2012/10/office-space-view.png</a:t>
            </a:r>
          </a:p>
        </p:txBody>
      </p:sp>
      <p:sp>
        <p:nvSpPr>
          <p:cNvPr id="9" name="正方形/長方形 8"/>
          <p:cNvSpPr/>
          <p:nvPr/>
        </p:nvSpPr>
        <p:spPr>
          <a:xfrm>
            <a:off x="-3059523" y="0"/>
            <a:ext cx="15547972" cy="6963683"/>
          </a:xfrm>
          <a:prstGeom prst="rect">
            <a:avLst/>
          </a:prstGeom>
          <a:solidFill>
            <a:schemeClr val="dk1">
              <a:alpha val="7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7" name="正方形/長方形 6"/>
          <p:cNvSpPr/>
          <p:nvPr/>
        </p:nvSpPr>
        <p:spPr>
          <a:xfrm>
            <a:off x="4951770" y="819659"/>
            <a:ext cx="3042408" cy="523220"/>
          </a:xfrm>
          <a:prstGeom prst="rect">
            <a:avLst/>
          </a:prstGeom>
        </p:spPr>
        <p:txBody>
          <a:bodyPr wrap="square">
            <a:spAutoFit/>
          </a:bodyPr>
          <a:lstStyle/>
          <a:p>
            <a:r>
              <a:rPr lang="en-US" altLang="ja-JP" sz="2800" dirty="0">
                <a:solidFill>
                  <a:schemeClr val="bg1"/>
                </a:solidFill>
                <a:latin typeface="Arial" panose="020B0604020202020204" pitchFamily="34" charset="0"/>
                <a:cs typeface="Arial" panose="020B0604020202020204" pitchFamily="34" charset="0"/>
              </a:rPr>
              <a:t>—</a:t>
            </a:r>
            <a:r>
              <a:rPr lang="ja-JP" altLang="en-US" sz="2800" dirty="0">
                <a:solidFill>
                  <a:schemeClr val="bg1"/>
                </a:solidFill>
                <a:latin typeface="Arial" panose="020B0604020202020204" pitchFamily="34" charset="0"/>
                <a:cs typeface="Arial" panose="020B0604020202020204" pitchFamily="34" charset="0"/>
              </a:rPr>
              <a:t>近接瞬時通信</a:t>
            </a:r>
            <a:r>
              <a:rPr lang="en-US" altLang="ja-JP" sz="2800" dirty="0">
                <a:solidFill>
                  <a:schemeClr val="bg1"/>
                </a:solidFill>
                <a:latin typeface="Arial" panose="020B0604020202020204" pitchFamily="34" charset="0"/>
                <a:cs typeface="Arial" panose="020B0604020202020204" pitchFamily="34" charset="0"/>
              </a:rPr>
              <a:t>—</a:t>
            </a:r>
            <a:endParaRPr lang="ja-JP" altLang="en-US" sz="2800" dirty="0">
              <a:solidFill>
                <a:schemeClr val="bg1"/>
              </a:solidFill>
            </a:endParaRPr>
          </a:p>
        </p:txBody>
      </p:sp>
      <p:sp>
        <p:nvSpPr>
          <p:cNvPr id="14" name="タイトル 3"/>
          <p:cNvSpPr>
            <a:spLocks noGrp="1"/>
          </p:cNvSpPr>
          <p:nvPr>
            <p:ph type="title"/>
          </p:nvPr>
        </p:nvSpPr>
        <p:spPr>
          <a:xfrm>
            <a:off x="2140460" y="-145102"/>
            <a:ext cx="8229600" cy="1143000"/>
          </a:xfrm>
        </p:spPr>
        <p:txBody>
          <a:bodyPr>
            <a:normAutofit/>
          </a:bodyPr>
          <a:lstStyle/>
          <a:p>
            <a:r>
              <a:rPr lang="en-US" altLang="ja-JP" sz="3600" dirty="0">
                <a:solidFill>
                  <a:schemeClr val="bg1"/>
                </a:solidFill>
                <a:latin typeface="Arial" panose="020B0604020202020204" pitchFamily="34" charset="0"/>
                <a:cs typeface="Arial" panose="020B0604020202020204" pitchFamily="34" charset="0"/>
              </a:rPr>
              <a:t>THz</a:t>
            </a:r>
            <a:r>
              <a:rPr lang="ja-JP" altLang="en-US" sz="3600" dirty="0">
                <a:solidFill>
                  <a:schemeClr val="bg1"/>
                </a:solidFill>
              </a:rPr>
              <a:t>通信の展望</a:t>
            </a:r>
            <a:endParaRPr lang="ja-JP" altLang="en-US" sz="2700" dirty="0">
              <a:solidFill>
                <a:schemeClr val="bg1"/>
              </a:solidFill>
            </a:endParaRPr>
          </a:p>
        </p:txBody>
      </p:sp>
      <p:sp>
        <p:nvSpPr>
          <p:cNvPr id="10" name="正方形/長方形 9"/>
          <p:cNvSpPr/>
          <p:nvPr/>
        </p:nvSpPr>
        <p:spPr>
          <a:xfrm>
            <a:off x="1691648" y="1677157"/>
            <a:ext cx="4980416" cy="523220"/>
          </a:xfrm>
          <a:prstGeom prst="rect">
            <a:avLst/>
          </a:prstGeom>
          <a:ln w="28575">
            <a:solidFill>
              <a:schemeClr val="bg1"/>
            </a:solidFill>
          </a:ln>
        </p:spPr>
        <p:txBody>
          <a:bodyPr wrap="square">
            <a:spAutoFit/>
          </a:bodyPr>
          <a:lstStyle/>
          <a:p>
            <a:r>
              <a:rPr lang="ja-JP" altLang="en-US" sz="2800" dirty="0">
                <a:solidFill>
                  <a:schemeClr val="bg1"/>
                </a:solidFill>
              </a:rPr>
              <a:t>オフィス内での超高速無線</a:t>
            </a:r>
            <a:r>
              <a:rPr lang="en-US" altLang="ja-JP" sz="2800" dirty="0">
                <a:solidFill>
                  <a:schemeClr val="bg1"/>
                </a:solidFill>
                <a:latin typeface="Arial" panose="020B0604020202020204" pitchFamily="34" charset="0"/>
                <a:cs typeface="Arial" panose="020B0604020202020204" pitchFamily="34" charset="0"/>
              </a:rPr>
              <a:t>LAN</a:t>
            </a:r>
            <a:endParaRPr lang="ja-JP" altLang="en-US" sz="2800" dirty="0">
              <a:solidFill>
                <a:schemeClr val="bg1"/>
              </a:solidFill>
              <a:latin typeface="Arial" panose="020B0604020202020204" pitchFamily="34" charset="0"/>
              <a:cs typeface="Arial" panose="020B0604020202020204" pitchFamily="34" charset="0"/>
            </a:endParaRPr>
          </a:p>
        </p:txBody>
      </p:sp>
      <p:sp>
        <p:nvSpPr>
          <p:cNvPr id="11" name="正方形/長方形 10"/>
          <p:cNvSpPr/>
          <p:nvPr/>
        </p:nvSpPr>
        <p:spPr>
          <a:xfrm>
            <a:off x="2410207" y="2925075"/>
            <a:ext cx="7128792" cy="1384995"/>
          </a:xfrm>
          <a:prstGeom prst="rect">
            <a:avLst/>
          </a:prstGeom>
        </p:spPr>
        <p:txBody>
          <a:bodyPr wrap="square">
            <a:spAutoFit/>
          </a:bodyPr>
          <a:lstStyle/>
          <a:p>
            <a:r>
              <a:rPr lang="ja-JP" altLang="en-US" sz="2800" dirty="0">
                <a:solidFill>
                  <a:schemeClr val="bg1"/>
                </a:solidFill>
                <a:latin typeface="Arial" panose="020B0604020202020204" pitchFamily="34" charset="0"/>
                <a:cs typeface="Arial" panose="020B0604020202020204" pitchFamily="34" charset="0"/>
              </a:rPr>
              <a:t>・</a:t>
            </a:r>
            <a:r>
              <a:rPr lang="en-US" altLang="ja-JP" sz="2800" dirty="0">
                <a:solidFill>
                  <a:schemeClr val="bg1"/>
                </a:solidFill>
                <a:latin typeface="Arial" panose="020B0604020202020204" pitchFamily="34" charset="0"/>
                <a:cs typeface="Arial" panose="020B0604020202020204" pitchFamily="34" charset="0"/>
              </a:rPr>
              <a:t>LAN</a:t>
            </a:r>
            <a:r>
              <a:rPr lang="ja-JP" altLang="en-US" sz="2800" dirty="0">
                <a:solidFill>
                  <a:schemeClr val="bg1"/>
                </a:solidFill>
              </a:rPr>
              <a:t>ケーブル配線の煩わしさを解消</a:t>
            </a:r>
            <a:endParaRPr lang="en-US" altLang="ja-JP" sz="2800" dirty="0">
              <a:solidFill>
                <a:schemeClr val="bg1"/>
              </a:solidFill>
            </a:endParaRPr>
          </a:p>
          <a:p>
            <a:r>
              <a:rPr lang="ja-JP" altLang="en-US" sz="2800" dirty="0">
                <a:solidFill>
                  <a:schemeClr val="bg1"/>
                </a:solidFill>
              </a:rPr>
              <a:t>・各々が</a:t>
            </a:r>
            <a:r>
              <a:rPr lang="en-US" altLang="ja-JP" sz="2800" dirty="0" err="1">
                <a:solidFill>
                  <a:schemeClr val="bg1"/>
                </a:solidFill>
              </a:rPr>
              <a:t>Gbps</a:t>
            </a:r>
            <a:r>
              <a:rPr lang="ja-JP" altLang="en-US" sz="2800" dirty="0">
                <a:solidFill>
                  <a:schemeClr val="bg1"/>
                </a:solidFill>
              </a:rPr>
              <a:t>超のアクセス環境</a:t>
            </a:r>
            <a:endParaRPr lang="en-US" altLang="ja-JP" sz="2800" dirty="0">
              <a:solidFill>
                <a:schemeClr val="bg1"/>
              </a:solidFill>
            </a:endParaRPr>
          </a:p>
          <a:p>
            <a:r>
              <a:rPr lang="ja-JP" altLang="en-US" sz="2800" dirty="0">
                <a:solidFill>
                  <a:schemeClr val="bg1"/>
                </a:solidFill>
              </a:rPr>
              <a:t>・社外への電波漏洩リスク減</a:t>
            </a:r>
          </a:p>
        </p:txBody>
      </p:sp>
    </p:spTree>
    <p:extLst>
      <p:ext uri="{BB962C8B-B14F-4D97-AF65-F5344CB8AC3E}">
        <p14:creationId xmlns:p14="http://schemas.microsoft.com/office/powerpoint/2010/main" val="354364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extLst>
              <a:ext uri="{28A0092B-C50C-407E-A947-70E740481C1C}">
                <a14:useLocalDpi xmlns:a14="http://schemas.microsoft.com/office/drawing/2010/main" val="0"/>
              </a:ext>
            </a:extLst>
          </a:blip>
          <a:srcRect b="4851"/>
          <a:stretch/>
        </p:blipFill>
        <p:spPr>
          <a:xfrm>
            <a:off x="0" y="0"/>
            <a:ext cx="12192000" cy="6858000"/>
          </a:xfrm>
          <a:prstGeom prst="rect">
            <a:avLst/>
          </a:prstGeom>
        </p:spPr>
      </p:pic>
      <p:sp>
        <p:nvSpPr>
          <p:cNvPr id="3" name="正方形/長方形 2"/>
          <p:cNvSpPr/>
          <p:nvPr/>
        </p:nvSpPr>
        <p:spPr>
          <a:xfrm>
            <a:off x="1491456" y="6442502"/>
            <a:ext cx="5814392" cy="415498"/>
          </a:xfrm>
          <a:prstGeom prst="rect">
            <a:avLst/>
          </a:prstGeom>
        </p:spPr>
        <p:txBody>
          <a:bodyPr wrap="square">
            <a:spAutoFit/>
          </a:bodyPr>
          <a:lstStyle/>
          <a:p>
            <a:r>
              <a:rPr lang="ja-JP" altLang="en-US" sz="1050" dirty="0">
                <a:solidFill>
                  <a:schemeClr val="bg1"/>
                </a:solidFill>
                <a:latin typeface="Arial" panose="020B0604020202020204" pitchFamily="34" charset="0"/>
                <a:cs typeface="Arial" panose="020B0604020202020204" pitchFamily="34" charset="0"/>
              </a:rPr>
              <a:t>http://pic29.nipic.com/20130518/11567910_172049545199_2.jpg</a:t>
            </a:r>
            <a:endParaRPr lang="en-US" altLang="ja-JP" sz="1050" dirty="0">
              <a:solidFill>
                <a:schemeClr val="bg1"/>
              </a:solidFill>
              <a:latin typeface="Arial" panose="020B0604020202020204" pitchFamily="34" charset="0"/>
              <a:cs typeface="Arial" panose="020B0604020202020204" pitchFamily="34" charset="0"/>
            </a:endParaRPr>
          </a:p>
          <a:p>
            <a:r>
              <a:rPr lang="en-US" altLang="ja-JP" sz="1050" dirty="0">
                <a:solidFill>
                  <a:schemeClr val="bg1"/>
                </a:solidFill>
                <a:latin typeface="Arial" panose="020B0604020202020204" pitchFamily="34" charset="0"/>
                <a:cs typeface="Arial" panose="020B0604020202020204" pitchFamily="34" charset="0"/>
              </a:rPr>
              <a:t>http://patoriotto.up.n.seesaa.net/patoriotto/image/0672-B1A7C3E8B1D2C0B1.jpg</a:t>
            </a:r>
            <a:endParaRPr lang="ja-JP" altLang="en-US" sz="1050" dirty="0">
              <a:solidFill>
                <a:schemeClr val="bg1"/>
              </a:solidFill>
              <a:latin typeface="Arial" panose="020B0604020202020204" pitchFamily="34" charset="0"/>
              <a:cs typeface="Arial" panose="020B0604020202020204" pitchFamily="34" charset="0"/>
            </a:endParaRPr>
          </a:p>
        </p:txBody>
      </p:sp>
      <p:pic>
        <p:nvPicPr>
          <p:cNvPr id="16" name="図 15"/>
          <p:cNvPicPr>
            <a:picLocks noChangeAspect="1"/>
          </p:cNvPicPr>
          <p:nvPr/>
        </p:nvPicPr>
        <p:blipFill>
          <a:blip r:embed="rId3" cstate="print">
            <a:extLst>
              <a:ext uri="{BEBA8EAE-BF5A-486C-A8C5-ECC9F3942E4B}">
                <a14:imgProps xmlns:a14="http://schemas.microsoft.com/office/drawing/2010/main">
                  <a14:imgLayer r:embed="rId4">
                    <a14:imgEffect>
                      <a14:backgroundRemoval t="9931" b="89607" l="0" r="100000"/>
                    </a14:imgEffect>
                  </a14:imgLayer>
                </a14:imgProps>
              </a:ext>
              <a:ext uri="{28A0092B-C50C-407E-A947-70E740481C1C}">
                <a14:useLocalDpi xmlns:a14="http://schemas.microsoft.com/office/drawing/2010/main" val="0"/>
              </a:ext>
            </a:extLst>
          </a:blip>
          <a:stretch>
            <a:fillRect/>
          </a:stretch>
        </p:blipFill>
        <p:spPr>
          <a:xfrm rot="2582373">
            <a:off x="9453357" y="3277242"/>
            <a:ext cx="1514887" cy="1514887"/>
          </a:xfrm>
          <a:prstGeom prst="rect">
            <a:avLst/>
          </a:prstGeom>
        </p:spPr>
      </p:pic>
      <p:pic>
        <p:nvPicPr>
          <p:cNvPr id="7" name="図 6"/>
          <p:cNvPicPr>
            <a:picLocks noChangeAspect="1"/>
          </p:cNvPicPr>
          <p:nvPr/>
        </p:nvPicPr>
        <p:blipFill>
          <a:blip r:embed="rId3" cstate="print">
            <a:extLst>
              <a:ext uri="{BEBA8EAE-BF5A-486C-A8C5-ECC9F3942E4B}">
                <a14:imgProps xmlns:a14="http://schemas.microsoft.com/office/drawing/2010/main">
                  <a14:imgLayer r:embed="rId4">
                    <a14:imgEffect>
                      <a14:backgroundRemoval t="9931" b="89607" l="0" r="100000"/>
                    </a14:imgEffect>
                  </a14:imgLayer>
                </a14:imgProps>
              </a:ext>
              <a:ext uri="{28A0092B-C50C-407E-A947-70E740481C1C}">
                <a14:useLocalDpi xmlns:a14="http://schemas.microsoft.com/office/drawing/2010/main" val="0"/>
              </a:ext>
            </a:extLst>
          </a:blip>
          <a:stretch>
            <a:fillRect/>
          </a:stretch>
        </p:blipFill>
        <p:spPr>
          <a:xfrm rot="1212425" flipH="1">
            <a:off x="3947529" y="761814"/>
            <a:ext cx="1514887" cy="1514887"/>
          </a:xfrm>
          <a:prstGeom prst="rect">
            <a:avLst/>
          </a:prstGeom>
        </p:spPr>
      </p:pic>
      <p:pic>
        <p:nvPicPr>
          <p:cNvPr id="31" name="図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843662" y="5145175"/>
            <a:ext cx="1048199" cy="1088130"/>
          </a:xfrm>
          <a:prstGeom prst="rect">
            <a:avLst/>
          </a:prstGeom>
        </p:spPr>
      </p:pic>
      <p:sp>
        <p:nvSpPr>
          <p:cNvPr id="33" name="月 32"/>
          <p:cNvSpPr/>
          <p:nvPr/>
        </p:nvSpPr>
        <p:spPr>
          <a:xfrm rot="-1200000">
            <a:off x="9666034" y="3287888"/>
            <a:ext cx="266928" cy="941356"/>
          </a:xfrm>
          <a:prstGeom prst="moon">
            <a:avLst/>
          </a:prstGeom>
          <a:solidFill>
            <a:srgbClr val="FFFF00"/>
          </a:solidFill>
          <a:ln>
            <a:solidFill>
              <a:srgbClr val="FFFF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月 9"/>
          <p:cNvSpPr/>
          <p:nvPr/>
        </p:nvSpPr>
        <p:spPr>
          <a:xfrm rot="2278691">
            <a:off x="9666034" y="3202299"/>
            <a:ext cx="266928" cy="941356"/>
          </a:xfrm>
          <a:prstGeom prst="moon">
            <a:avLst/>
          </a:prstGeom>
          <a:solidFill>
            <a:srgbClr val="FFFF00"/>
          </a:solidFill>
          <a:ln>
            <a:solidFill>
              <a:srgbClr val="FFFF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2" name="タイトル 3"/>
          <p:cNvSpPr txBox="1">
            <a:spLocks/>
          </p:cNvSpPr>
          <p:nvPr/>
        </p:nvSpPr>
        <p:spPr>
          <a:xfrm>
            <a:off x="1981200" y="48386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endParaRPr lang="ja-JP" altLang="en-US" sz="3200" dirty="0">
              <a:latin typeface="Arial" panose="020B0604020202020204" pitchFamily="34" charset="0"/>
              <a:cs typeface="Arial" panose="020B0604020202020204" pitchFamily="34" charset="0"/>
            </a:endParaRPr>
          </a:p>
        </p:txBody>
      </p:sp>
      <p:sp>
        <p:nvSpPr>
          <p:cNvPr id="14" name="月 13"/>
          <p:cNvSpPr/>
          <p:nvPr/>
        </p:nvSpPr>
        <p:spPr>
          <a:xfrm rot="2278691">
            <a:off x="9666034" y="3202300"/>
            <a:ext cx="266928" cy="941356"/>
          </a:xfrm>
          <a:prstGeom prst="moon">
            <a:avLst/>
          </a:prstGeom>
          <a:solidFill>
            <a:srgbClr val="FFFF00"/>
          </a:solidFill>
          <a:ln>
            <a:solidFill>
              <a:srgbClr val="FFFF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5" name="月 14"/>
          <p:cNvSpPr/>
          <p:nvPr/>
        </p:nvSpPr>
        <p:spPr>
          <a:xfrm rot="-1200000">
            <a:off x="9666034" y="3283814"/>
            <a:ext cx="266928" cy="941356"/>
          </a:xfrm>
          <a:prstGeom prst="moon">
            <a:avLst/>
          </a:prstGeom>
          <a:solidFill>
            <a:srgbClr val="FFFF00"/>
          </a:solidFill>
          <a:ln>
            <a:solidFill>
              <a:srgbClr val="FFFF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正方形/長方形 4"/>
          <p:cNvSpPr/>
          <p:nvPr/>
        </p:nvSpPr>
        <p:spPr>
          <a:xfrm>
            <a:off x="7085917" y="1638758"/>
            <a:ext cx="2874505" cy="584775"/>
          </a:xfrm>
          <a:prstGeom prst="rect">
            <a:avLst/>
          </a:prstGeom>
        </p:spPr>
        <p:txBody>
          <a:bodyPr wrap="none">
            <a:spAutoFit/>
          </a:bodyPr>
          <a:lstStyle/>
          <a:p>
            <a:r>
              <a:rPr lang="ja-JP" altLang="en-US" sz="3200" dirty="0">
                <a:solidFill>
                  <a:schemeClr val="bg1"/>
                </a:solidFill>
                <a:latin typeface="Arial" panose="020B0604020202020204" pitchFamily="34" charset="0"/>
                <a:cs typeface="Arial" panose="020B0604020202020204" pitchFamily="34" charset="0"/>
              </a:rPr>
              <a:t>宇宙</a:t>
            </a:r>
            <a:r>
              <a:rPr lang="en-US" altLang="ja-JP" sz="3200" dirty="0">
                <a:solidFill>
                  <a:schemeClr val="bg1"/>
                </a:solidFill>
                <a:latin typeface="Arial" panose="020B0604020202020204" pitchFamily="34" charset="0"/>
                <a:cs typeface="Arial" panose="020B0604020202020204" pitchFamily="34" charset="0"/>
              </a:rPr>
              <a:t>–</a:t>
            </a:r>
            <a:r>
              <a:rPr lang="ja-JP" altLang="en-US" sz="3200" dirty="0">
                <a:solidFill>
                  <a:schemeClr val="bg1"/>
                </a:solidFill>
                <a:latin typeface="Arial" panose="020B0604020202020204" pitchFamily="34" charset="0"/>
                <a:cs typeface="Arial" panose="020B0604020202020204" pitchFamily="34" charset="0"/>
              </a:rPr>
              <a:t>宇宙通信</a:t>
            </a:r>
            <a:endParaRPr lang="ja-JP" altLang="en-US" sz="3200" dirty="0"/>
          </a:p>
        </p:txBody>
      </p:sp>
      <p:sp>
        <p:nvSpPr>
          <p:cNvPr id="19" name="正方形/長方形 18"/>
          <p:cNvSpPr/>
          <p:nvPr/>
        </p:nvSpPr>
        <p:spPr>
          <a:xfrm>
            <a:off x="5788117" y="5105246"/>
            <a:ext cx="2874505" cy="584775"/>
          </a:xfrm>
          <a:prstGeom prst="rect">
            <a:avLst/>
          </a:prstGeom>
        </p:spPr>
        <p:txBody>
          <a:bodyPr wrap="none">
            <a:spAutoFit/>
          </a:bodyPr>
          <a:lstStyle/>
          <a:p>
            <a:r>
              <a:rPr lang="ja-JP" altLang="en-US" sz="3200" dirty="0">
                <a:solidFill>
                  <a:schemeClr val="bg1"/>
                </a:solidFill>
                <a:latin typeface="Arial" panose="020B0604020202020204" pitchFamily="34" charset="0"/>
                <a:cs typeface="Arial" panose="020B0604020202020204" pitchFamily="34" charset="0"/>
              </a:rPr>
              <a:t>宇宙</a:t>
            </a:r>
            <a:r>
              <a:rPr lang="en-US" altLang="ja-JP" sz="3200" dirty="0">
                <a:solidFill>
                  <a:schemeClr val="bg1"/>
                </a:solidFill>
                <a:latin typeface="Arial" panose="020B0604020202020204" pitchFamily="34" charset="0"/>
                <a:cs typeface="Arial" panose="020B0604020202020204" pitchFamily="34" charset="0"/>
              </a:rPr>
              <a:t>–</a:t>
            </a:r>
            <a:r>
              <a:rPr lang="ja-JP" altLang="en-US" sz="3200" dirty="0">
                <a:solidFill>
                  <a:schemeClr val="bg1"/>
                </a:solidFill>
                <a:latin typeface="Arial" panose="020B0604020202020204" pitchFamily="34" charset="0"/>
                <a:cs typeface="Arial" panose="020B0604020202020204" pitchFamily="34" charset="0"/>
              </a:rPr>
              <a:t>地上通信</a:t>
            </a:r>
            <a:endParaRPr lang="en-US" altLang="ja-JP" sz="3200" dirty="0">
              <a:solidFill>
                <a:schemeClr val="bg1"/>
              </a:solidFill>
              <a:latin typeface="Arial" panose="020B0604020202020204" pitchFamily="34" charset="0"/>
              <a:cs typeface="Arial" panose="020B0604020202020204" pitchFamily="34" charset="0"/>
            </a:endParaRPr>
          </a:p>
        </p:txBody>
      </p:sp>
      <p:sp>
        <p:nvSpPr>
          <p:cNvPr id="20" name="正方形/長方形 19"/>
          <p:cNvSpPr/>
          <p:nvPr/>
        </p:nvSpPr>
        <p:spPr>
          <a:xfrm>
            <a:off x="8062604" y="2124782"/>
            <a:ext cx="891591" cy="584775"/>
          </a:xfrm>
          <a:prstGeom prst="rect">
            <a:avLst/>
          </a:prstGeom>
        </p:spPr>
        <p:txBody>
          <a:bodyPr wrap="none">
            <a:spAutoFit/>
          </a:bodyPr>
          <a:lstStyle/>
          <a:p>
            <a:r>
              <a:rPr lang="en-US" altLang="ja-JP" sz="3200" dirty="0">
                <a:solidFill>
                  <a:srgbClr val="FF0000"/>
                </a:solidFill>
                <a:latin typeface="Arial" panose="020B0604020202020204" pitchFamily="34" charset="0"/>
                <a:cs typeface="Arial" panose="020B0604020202020204" pitchFamily="34" charset="0"/>
              </a:rPr>
              <a:t>OK!</a:t>
            </a:r>
            <a:endParaRPr lang="ja-JP" altLang="en-US" sz="3200" dirty="0">
              <a:solidFill>
                <a:srgbClr val="FF0000"/>
              </a:solidFill>
              <a:latin typeface="Arial" panose="020B0604020202020204" pitchFamily="34" charset="0"/>
              <a:cs typeface="Arial" panose="020B0604020202020204" pitchFamily="34" charset="0"/>
            </a:endParaRPr>
          </a:p>
        </p:txBody>
      </p:sp>
      <p:sp>
        <p:nvSpPr>
          <p:cNvPr id="21" name="正方形/長方形 20"/>
          <p:cNvSpPr/>
          <p:nvPr/>
        </p:nvSpPr>
        <p:spPr>
          <a:xfrm>
            <a:off x="5145312" y="5612469"/>
            <a:ext cx="4160113" cy="1077218"/>
          </a:xfrm>
          <a:prstGeom prst="rect">
            <a:avLst/>
          </a:prstGeom>
        </p:spPr>
        <p:txBody>
          <a:bodyPr wrap="none">
            <a:spAutoFit/>
          </a:bodyPr>
          <a:lstStyle/>
          <a:p>
            <a:r>
              <a:rPr lang="ja-JP" altLang="en-US" sz="3200" dirty="0">
                <a:solidFill>
                  <a:schemeClr val="bg1"/>
                </a:solidFill>
                <a:latin typeface="Arial" panose="020B0604020202020204" pitchFamily="34" charset="0"/>
                <a:cs typeface="Arial" panose="020B0604020202020204" pitchFamily="34" charset="0"/>
              </a:rPr>
              <a:t>水蒸気が</a:t>
            </a:r>
            <a:r>
              <a:rPr lang="en-US" altLang="ja-JP" sz="3200" dirty="0">
                <a:solidFill>
                  <a:schemeClr val="bg1"/>
                </a:solidFill>
                <a:latin typeface="Arial" panose="020B0604020202020204" pitchFamily="34" charset="0"/>
                <a:cs typeface="Arial" panose="020B0604020202020204" pitchFamily="34" charset="0"/>
              </a:rPr>
              <a:t>THz</a:t>
            </a:r>
            <a:r>
              <a:rPr lang="ja-JP" altLang="en-US" sz="3200" dirty="0">
                <a:solidFill>
                  <a:schemeClr val="bg1"/>
                </a:solidFill>
                <a:latin typeface="Arial" panose="020B0604020202020204" pitchFamily="34" charset="0"/>
                <a:cs typeface="Arial" panose="020B0604020202020204" pitchFamily="34" charset="0"/>
              </a:rPr>
              <a:t>波を吸収</a:t>
            </a:r>
            <a:endParaRPr lang="en-US" altLang="ja-JP" sz="3200" dirty="0">
              <a:solidFill>
                <a:schemeClr val="bg1"/>
              </a:solidFill>
              <a:latin typeface="Arial" panose="020B0604020202020204" pitchFamily="34" charset="0"/>
              <a:cs typeface="Arial" panose="020B0604020202020204" pitchFamily="34" charset="0"/>
            </a:endParaRPr>
          </a:p>
          <a:p>
            <a:r>
              <a:rPr lang="ja-JP" altLang="en-US" sz="3200" dirty="0">
                <a:solidFill>
                  <a:schemeClr val="bg1"/>
                </a:solidFill>
                <a:latin typeface="Arial" panose="020B0604020202020204" pitchFamily="34" charset="0"/>
                <a:cs typeface="Arial" panose="020B0604020202020204" pitchFamily="34" charset="0"/>
              </a:rPr>
              <a:t>　　　　　</a:t>
            </a:r>
          </a:p>
        </p:txBody>
      </p:sp>
      <p:sp>
        <p:nvSpPr>
          <p:cNvPr id="24" name="正方形/長方形 23"/>
          <p:cNvSpPr/>
          <p:nvPr/>
        </p:nvSpPr>
        <p:spPr>
          <a:xfrm>
            <a:off x="6720938" y="6044942"/>
            <a:ext cx="914033" cy="584775"/>
          </a:xfrm>
          <a:prstGeom prst="rect">
            <a:avLst/>
          </a:prstGeom>
        </p:spPr>
        <p:txBody>
          <a:bodyPr wrap="none">
            <a:spAutoFit/>
          </a:bodyPr>
          <a:lstStyle/>
          <a:p>
            <a:r>
              <a:rPr lang="en-US" altLang="ja-JP" sz="3200" dirty="0">
                <a:solidFill>
                  <a:srgbClr val="FF0000"/>
                </a:solidFill>
                <a:latin typeface="Arial" panose="020B0604020202020204" pitchFamily="34" charset="0"/>
                <a:cs typeface="Arial" panose="020B0604020202020204" pitchFamily="34" charset="0"/>
              </a:rPr>
              <a:t>NG!</a:t>
            </a:r>
            <a:endParaRPr lang="ja-JP" altLang="en-US" sz="3200" dirty="0">
              <a:solidFill>
                <a:srgbClr val="FF0000"/>
              </a:solidFill>
              <a:latin typeface="Arial" panose="020B0604020202020204" pitchFamily="34" charset="0"/>
              <a:cs typeface="Arial" panose="020B0604020202020204" pitchFamily="34" charset="0"/>
            </a:endParaRPr>
          </a:p>
        </p:txBody>
      </p:sp>
      <p:sp>
        <p:nvSpPr>
          <p:cNvPr id="6" name="正方形/長方形 5"/>
          <p:cNvSpPr/>
          <p:nvPr/>
        </p:nvSpPr>
        <p:spPr>
          <a:xfrm>
            <a:off x="-159426" y="-81597"/>
            <a:ext cx="12510851" cy="6963683"/>
          </a:xfrm>
          <a:prstGeom prst="rect">
            <a:avLst/>
          </a:prstGeom>
          <a:solidFill>
            <a:schemeClr val="dk1">
              <a:alpha val="73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p>
        </p:txBody>
      </p:sp>
      <p:sp>
        <p:nvSpPr>
          <p:cNvPr id="4" name="タイトル 3"/>
          <p:cNvSpPr>
            <a:spLocks noGrp="1"/>
          </p:cNvSpPr>
          <p:nvPr>
            <p:ph type="title"/>
          </p:nvPr>
        </p:nvSpPr>
        <p:spPr>
          <a:xfrm>
            <a:off x="2140460" y="-145102"/>
            <a:ext cx="8229600" cy="1143000"/>
          </a:xfrm>
        </p:spPr>
        <p:txBody>
          <a:bodyPr>
            <a:normAutofit/>
          </a:bodyPr>
          <a:lstStyle/>
          <a:p>
            <a:r>
              <a:rPr lang="en-US" altLang="ja-JP" sz="3600" dirty="0">
                <a:solidFill>
                  <a:schemeClr val="bg1"/>
                </a:solidFill>
                <a:latin typeface="Arial" panose="020B0604020202020204" pitchFamily="34" charset="0"/>
                <a:cs typeface="Arial" panose="020B0604020202020204" pitchFamily="34" charset="0"/>
              </a:rPr>
              <a:t>THz</a:t>
            </a:r>
            <a:r>
              <a:rPr lang="ja-JP" altLang="en-US" sz="3600" dirty="0">
                <a:solidFill>
                  <a:schemeClr val="bg1"/>
                </a:solidFill>
              </a:rPr>
              <a:t>通信の展望</a:t>
            </a:r>
            <a:endParaRPr lang="ja-JP" altLang="en-US" sz="2700" dirty="0">
              <a:solidFill>
                <a:schemeClr val="bg1"/>
              </a:solidFill>
            </a:endParaRPr>
          </a:p>
        </p:txBody>
      </p:sp>
      <p:sp>
        <p:nvSpPr>
          <p:cNvPr id="26" name="正方形/長方形 25"/>
          <p:cNvSpPr/>
          <p:nvPr/>
        </p:nvSpPr>
        <p:spPr>
          <a:xfrm>
            <a:off x="3292249" y="2643695"/>
            <a:ext cx="5939446" cy="1077218"/>
          </a:xfrm>
          <a:prstGeom prst="rect">
            <a:avLst/>
          </a:prstGeom>
        </p:spPr>
        <p:txBody>
          <a:bodyPr wrap="none">
            <a:spAutoFit/>
          </a:bodyPr>
          <a:lstStyle/>
          <a:p>
            <a:r>
              <a:rPr lang="ja-JP" altLang="en-US" sz="3200" dirty="0">
                <a:solidFill>
                  <a:schemeClr val="bg1"/>
                </a:solidFill>
                <a:latin typeface="Arial" panose="020B0604020202020204" pitchFamily="34" charset="0"/>
                <a:cs typeface="Arial" panose="020B0604020202020204" pitchFamily="34" charset="0"/>
              </a:rPr>
              <a:t>地上からの盗聴が完全に不可能</a:t>
            </a:r>
            <a:r>
              <a:rPr lang="en-US" altLang="ja-JP" sz="3200" dirty="0">
                <a:solidFill>
                  <a:schemeClr val="bg1"/>
                </a:solidFill>
                <a:latin typeface="Arial" panose="020B0604020202020204" pitchFamily="34" charset="0"/>
                <a:cs typeface="Arial" panose="020B0604020202020204" pitchFamily="34" charset="0"/>
              </a:rPr>
              <a:t>!</a:t>
            </a:r>
          </a:p>
          <a:p>
            <a:endParaRPr lang="ja-JP" altLang="en-US" sz="3200" dirty="0">
              <a:solidFill>
                <a:schemeClr val="bg1"/>
              </a:solidFill>
              <a:latin typeface="Arial" panose="020B0604020202020204" pitchFamily="34" charset="0"/>
              <a:cs typeface="Arial" panose="020B0604020202020204" pitchFamily="34" charset="0"/>
            </a:endParaRPr>
          </a:p>
        </p:txBody>
      </p:sp>
      <p:sp>
        <p:nvSpPr>
          <p:cNvPr id="30" name="正方形/長方形 29"/>
          <p:cNvSpPr/>
          <p:nvPr/>
        </p:nvSpPr>
        <p:spPr>
          <a:xfrm>
            <a:off x="3520603" y="3836114"/>
            <a:ext cx="5497018" cy="584775"/>
          </a:xfrm>
          <a:prstGeom prst="rect">
            <a:avLst/>
          </a:prstGeom>
        </p:spPr>
        <p:txBody>
          <a:bodyPr wrap="none">
            <a:spAutoFit/>
          </a:bodyPr>
          <a:lstStyle/>
          <a:p>
            <a:r>
              <a:rPr lang="ja-JP" altLang="en-US" sz="3200" dirty="0">
                <a:solidFill>
                  <a:schemeClr val="bg1"/>
                </a:solidFill>
                <a:latin typeface="Arial" panose="020B0604020202020204" pitchFamily="34" charset="0"/>
                <a:cs typeface="Arial" panose="020B0604020202020204" pitchFamily="34" charset="0"/>
              </a:rPr>
              <a:t>アメリカでは導入の検討を開始</a:t>
            </a:r>
          </a:p>
        </p:txBody>
      </p:sp>
      <p:sp>
        <p:nvSpPr>
          <p:cNvPr id="27" name="正方形/長方形 26"/>
          <p:cNvSpPr/>
          <p:nvPr/>
        </p:nvSpPr>
        <p:spPr>
          <a:xfrm>
            <a:off x="3952386" y="3229308"/>
            <a:ext cx="4605748" cy="584775"/>
          </a:xfrm>
          <a:prstGeom prst="rect">
            <a:avLst/>
          </a:prstGeom>
        </p:spPr>
        <p:txBody>
          <a:bodyPr wrap="none">
            <a:spAutoFit/>
          </a:bodyPr>
          <a:lstStyle/>
          <a:p>
            <a:r>
              <a:rPr lang="ja-JP" altLang="en-US" sz="3200" dirty="0">
                <a:solidFill>
                  <a:schemeClr val="bg1"/>
                </a:solidFill>
                <a:latin typeface="Arial" panose="020B0604020202020204" pitchFamily="34" charset="0"/>
                <a:cs typeface="Arial" panose="020B0604020202020204" pitchFamily="34" charset="0"/>
              </a:rPr>
              <a:t>セキュリティー面でも安心</a:t>
            </a:r>
          </a:p>
        </p:txBody>
      </p:sp>
      <p:sp>
        <p:nvSpPr>
          <p:cNvPr id="9" name="正方形/長方形 8"/>
          <p:cNvSpPr/>
          <p:nvPr/>
        </p:nvSpPr>
        <p:spPr>
          <a:xfrm>
            <a:off x="4799917" y="816674"/>
            <a:ext cx="3262687" cy="523220"/>
          </a:xfrm>
          <a:prstGeom prst="rect">
            <a:avLst/>
          </a:prstGeom>
        </p:spPr>
        <p:txBody>
          <a:bodyPr wrap="square">
            <a:spAutoFit/>
          </a:bodyPr>
          <a:lstStyle/>
          <a:p>
            <a:r>
              <a:rPr lang="en-US" altLang="ja-JP" sz="2800" dirty="0">
                <a:solidFill>
                  <a:schemeClr val="bg1"/>
                </a:solidFill>
                <a:latin typeface="Arial" panose="020B0604020202020204" pitchFamily="34" charset="0"/>
                <a:cs typeface="Arial" panose="020B0604020202020204" pitchFamily="34" charset="0"/>
              </a:rPr>
              <a:t>—</a:t>
            </a:r>
            <a:r>
              <a:rPr lang="ja-JP" altLang="en-US" sz="2800" dirty="0">
                <a:solidFill>
                  <a:schemeClr val="bg1"/>
                </a:solidFill>
                <a:latin typeface="Arial" panose="020B0604020202020204" pitchFamily="34" charset="0"/>
                <a:cs typeface="Arial" panose="020B0604020202020204" pitchFamily="34" charset="0"/>
              </a:rPr>
              <a:t>宇宙</a:t>
            </a:r>
            <a:r>
              <a:rPr lang="en-US" altLang="ja-JP" sz="2800" dirty="0">
                <a:solidFill>
                  <a:schemeClr val="bg1"/>
                </a:solidFill>
                <a:latin typeface="Arial" panose="020B0604020202020204" pitchFamily="34" charset="0"/>
                <a:cs typeface="Arial" panose="020B0604020202020204" pitchFamily="34" charset="0"/>
              </a:rPr>
              <a:t>–</a:t>
            </a:r>
            <a:r>
              <a:rPr lang="ja-JP" altLang="en-US" sz="2800" dirty="0">
                <a:solidFill>
                  <a:schemeClr val="bg1"/>
                </a:solidFill>
                <a:latin typeface="Arial" panose="020B0604020202020204" pitchFamily="34" charset="0"/>
                <a:cs typeface="Arial" panose="020B0604020202020204" pitchFamily="34" charset="0"/>
              </a:rPr>
              <a:t>宇宙通信</a:t>
            </a:r>
            <a:r>
              <a:rPr lang="en-US" altLang="ja-JP" sz="2800" dirty="0">
                <a:solidFill>
                  <a:schemeClr val="bg1"/>
                </a:solidFill>
                <a:latin typeface="Arial" panose="020B0604020202020204" pitchFamily="34" charset="0"/>
                <a:cs typeface="Arial" panose="020B0604020202020204" pitchFamily="34" charset="0"/>
              </a:rPr>
              <a:t>—</a:t>
            </a:r>
            <a:endParaRPr lang="ja-JP" altLang="en-US" sz="2800" dirty="0"/>
          </a:p>
        </p:txBody>
      </p:sp>
    </p:spTree>
    <p:extLst>
      <p:ext uri="{BB962C8B-B14F-4D97-AF65-F5344CB8AC3E}">
        <p14:creationId xmlns:p14="http://schemas.microsoft.com/office/powerpoint/2010/main" val="155527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35" presetClass="path" presetSubtype="0" accel="50000" decel="50000" fill="hold" grpId="2" nodeType="afterEffect">
                                  <p:stCondLst>
                                    <p:cond delay="0"/>
                                  </p:stCondLst>
                                  <p:childTnLst>
                                    <p:animMotion origin="layout" path="M 3.33333E-6 4.81481E-6 L -0.36961 -0.28704 " pathEditMode="relative" rAng="0" ptsTypes="AA">
                                      <p:cBhvr>
                                        <p:cTn id="14" dur="2000" fill="hold"/>
                                        <p:tgtEl>
                                          <p:spTgt spid="10"/>
                                        </p:tgtEl>
                                        <p:attrNameLst>
                                          <p:attrName>ppt_x</p:attrName>
                                          <p:attrName>ppt_y</p:attrName>
                                        </p:attrNameLst>
                                      </p:cBhvr>
                                      <p:rCtr x="-18438" y="-14352"/>
                                    </p:animMotion>
                                  </p:childTnLst>
                                </p:cTn>
                              </p:par>
                            </p:childTnLst>
                          </p:cTn>
                        </p:par>
                        <p:par>
                          <p:cTn id="15" fill="hold">
                            <p:stCondLst>
                              <p:cond delay="3000"/>
                            </p:stCondLst>
                            <p:childTnLst>
                              <p:par>
                                <p:cTn id="16" presetID="10" presetClass="exit" presetSubtype="0" fill="hold" grpId="1" nodeType="after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par>
                          <p:cTn id="19" fill="hold">
                            <p:stCondLst>
                              <p:cond delay="3500"/>
                            </p:stCondLst>
                            <p:childTnLst>
                              <p:par>
                                <p:cTn id="20" presetID="10"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par>
                          <p:cTn id="23" fill="hold">
                            <p:stCondLst>
                              <p:cond delay="4000"/>
                            </p:stCondLst>
                            <p:childTnLst>
                              <p:par>
                                <p:cTn id="24" presetID="35" presetClass="path" presetSubtype="0" accel="50000" decel="50000" fill="hold" grpId="2" nodeType="afterEffect">
                                  <p:stCondLst>
                                    <p:cond delay="0"/>
                                  </p:stCondLst>
                                  <p:childTnLst>
                                    <p:animMotion origin="layout" path="M -4.72222E-6 3.33333E-6 L -0.36961 -0.28704 " pathEditMode="relative" rAng="0" ptsTypes="AA">
                                      <p:cBhvr>
                                        <p:cTn id="25" dur="2000" fill="hold"/>
                                        <p:tgtEl>
                                          <p:spTgt spid="14"/>
                                        </p:tgtEl>
                                        <p:attrNameLst>
                                          <p:attrName>ppt_x</p:attrName>
                                          <p:attrName>ppt_y</p:attrName>
                                        </p:attrNameLst>
                                      </p:cBhvr>
                                      <p:rCtr x="-18490" y="-14352"/>
                                    </p:animMotion>
                                  </p:childTnLst>
                                </p:cTn>
                              </p:par>
                            </p:childTnLst>
                          </p:cTn>
                        </p:par>
                        <p:par>
                          <p:cTn id="26" fill="hold">
                            <p:stCondLst>
                              <p:cond delay="6000"/>
                            </p:stCondLst>
                            <p:childTnLst>
                              <p:par>
                                <p:cTn id="27" presetID="10" presetClass="exit" presetSubtype="0" fill="hold" grpId="1" nodeType="afterEffect">
                                  <p:stCondLst>
                                    <p:cond delay="0"/>
                                  </p:stCondLst>
                                  <p:childTnLst>
                                    <p:animEffect transition="out" filter="fade">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cTn>
                              </p:par>
                            </p:childTnLst>
                          </p:cTn>
                        </p:par>
                        <p:par>
                          <p:cTn id="30" fill="hold">
                            <p:stCondLst>
                              <p:cond delay="6500"/>
                            </p:stCondLst>
                            <p:childTnLst>
                              <p:par>
                                <p:cTn id="31" presetID="10"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par>
                          <p:cTn id="44" fill="hold">
                            <p:stCondLst>
                              <p:cond delay="500"/>
                            </p:stCondLst>
                            <p:childTnLst>
                              <p:par>
                                <p:cTn id="45" presetID="35" presetClass="path" presetSubtype="0" accel="50000" decel="50000" fill="hold" grpId="2" nodeType="afterEffect">
                                  <p:stCondLst>
                                    <p:cond delay="0"/>
                                  </p:stCondLst>
                                  <p:childTnLst>
                                    <p:animMotion origin="layout" path="M -4.72222E-6 3.33333E-6 L -0.29479 0.15162 " pathEditMode="relative" rAng="0" ptsTypes="AA">
                                      <p:cBhvr>
                                        <p:cTn id="46" dur="2000" fill="hold"/>
                                        <p:tgtEl>
                                          <p:spTgt spid="33"/>
                                        </p:tgtEl>
                                        <p:attrNameLst>
                                          <p:attrName>ppt_x</p:attrName>
                                          <p:attrName>ppt_y</p:attrName>
                                        </p:attrNameLst>
                                      </p:cBhvr>
                                      <p:rCtr x="-14740" y="7569"/>
                                    </p:animMotion>
                                  </p:childTnLst>
                                </p:cTn>
                              </p:par>
                            </p:childTnLst>
                          </p:cTn>
                        </p:par>
                        <p:par>
                          <p:cTn id="47" fill="hold">
                            <p:stCondLst>
                              <p:cond delay="2500"/>
                            </p:stCondLst>
                            <p:childTnLst>
                              <p:par>
                                <p:cTn id="48" presetID="10" presetClass="exit" presetSubtype="0" fill="hold" grpId="1" nodeType="afterEffect">
                                  <p:stCondLst>
                                    <p:cond delay="0"/>
                                  </p:stCondLst>
                                  <p:childTnLst>
                                    <p:animEffect transition="out" filter="fade">
                                      <p:cBhvr>
                                        <p:cTn id="49" dur="500"/>
                                        <p:tgtEl>
                                          <p:spTgt spid="33"/>
                                        </p:tgtEl>
                                      </p:cBhvr>
                                    </p:animEffect>
                                    <p:set>
                                      <p:cBhvr>
                                        <p:cTn id="50" dur="1" fill="hold">
                                          <p:stCondLst>
                                            <p:cond delay="499"/>
                                          </p:stCondLst>
                                        </p:cTn>
                                        <p:tgtEl>
                                          <p:spTgt spid="33"/>
                                        </p:tgtEl>
                                        <p:attrNameLst>
                                          <p:attrName>style.visibility</p:attrName>
                                        </p:attrNameLst>
                                      </p:cBhvr>
                                      <p:to>
                                        <p:strVal val="hidden"/>
                                      </p:to>
                                    </p:set>
                                  </p:childTnLst>
                                </p:cTn>
                              </p:par>
                            </p:childTnLst>
                          </p:cTn>
                        </p:par>
                        <p:par>
                          <p:cTn id="51" fill="hold">
                            <p:stCondLst>
                              <p:cond delay="3000"/>
                            </p:stCondLst>
                            <p:childTnLst>
                              <p:par>
                                <p:cTn id="52" presetID="10" presetClass="entr" presetSubtype="0"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par>
                          <p:cTn id="55" fill="hold">
                            <p:stCondLst>
                              <p:cond delay="3500"/>
                            </p:stCondLst>
                            <p:childTnLst>
                              <p:par>
                                <p:cTn id="56" presetID="10" presetClass="entr" presetSubtype="0"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par>
                          <p:cTn id="59" fill="hold">
                            <p:stCondLst>
                              <p:cond delay="4000"/>
                            </p:stCondLst>
                            <p:childTnLst>
                              <p:par>
                                <p:cTn id="60" presetID="35" presetClass="path" presetSubtype="0" accel="50000" decel="50000" fill="hold" grpId="2" nodeType="afterEffect">
                                  <p:stCondLst>
                                    <p:cond delay="0"/>
                                  </p:stCondLst>
                                  <p:childTnLst>
                                    <p:animMotion origin="layout" path="M -4.72222E-6 -3.7037E-6 L -0.29479 0.15162 " pathEditMode="relative" rAng="0" ptsTypes="AA">
                                      <p:cBhvr>
                                        <p:cTn id="61" dur="2000" fill="hold"/>
                                        <p:tgtEl>
                                          <p:spTgt spid="15"/>
                                        </p:tgtEl>
                                        <p:attrNameLst>
                                          <p:attrName>ppt_x</p:attrName>
                                          <p:attrName>ppt_y</p:attrName>
                                        </p:attrNameLst>
                                      </p:cBhvr>
                                      <p:rCtr x="-14740" y="7569"/>
                                    </p:animMotion>
                                  </p:childTnLst>
                                </p:cTn>
                              </p:par>
                            </p:childTnLst>
                          </p:cTn>
                        </p:par>
                        <p:par>
                          <p:cTn id="62" fill="hold">
                            <p:stCondLst>
                              <p:cond delay="6000"/>
                            </p:stCondLst>
                            <p:childTnLst>
                              <p:par>
                                <p:cTn id="63" presetID="10" presetClass="exit" presetSubtype="0" fill="hold" grpId="1" nodeType="afterEffect">
                                  <p:stCondLst>
                                    <p:cond delay="0"/>
                                  </p:stCondLst>
                                  <p:childTnLst>
                                    <p:animEffect transition="out" filter="fade">
                                      <p:cBhvr>
                                        <p:cTn id="64" dur="500"/>
                                        <p:tgtEl>
                                          <p:spTgt spid="15"/>
                                        </p:tgtEl>
                                      </p:cBhvr>
                                    </p:animEffect>
                                    <p:set>
                                      <p:cBhvr>
                                        <p:cTn id="65" dur="1" fill="hold">
                                          <p:stCondLst>
                                            <p:cond delay="499"/>
                                          </p:stCondLst>
                                        </p:cTn>
                                        <p:tgtEl>
                                          <p:spTgt spid="15"/>
                                        </p:tgtEl>
                                        <p:attrNameLst>
                                          <p:attrName>style.visibility</p:attrName>
                                        </p:attrNameLst>
                                      </p:cBhvr>
                                      <p:to>
                                        <p:strVal val="hidden"/>
                                      </p:to>
                                    </p:se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500"/>
                                        <p:tgtEl>
                                          <p:spTgt spid="6"/>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500"/>
                                        <p:tgtEl>
                                          <p:spTgt spid="27"/>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3" grpId="2" animBg="1"/>
      <p:bldP spid="10" grpId="0" animBg="1"/>
      <p:bldP spid="10" grpId="1" animBg="1"/>
      <p:bldP spid="10" grpId="2" animBg="1"/>
      <p:bldP spid="14" grpId="0" animBg="1"/>
      <p:bldP spid="14" grpId="1" animBg="1"/>
      <p:bldP spid="14" grpId="2" animBg="1"/>
      <p:bldP spid="15" grpId="0" animBg="1"/>
      <p:bldP spid="15" grpId="1" animBg="1"/>
      <p:bldP spid="15" grpId="2" animBg="1"/>
      <p:bldP spid="5" grpId="0"/>
      <p:bldP spid="19" grpId="0"/>
      <p:bldP spid="20" grpId="0"/>
      <p:bldP spid="21" grpId="0"/>
      <p:bldP spid="24" grpId="0"/>
      <p:bldP spid="6" grpId="0" animBg="1"/>
      <p:bldP spid="26" grpId="0"/>
      <p:bldP spid="30"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タイトル 1"/>
          <p:cNvSpPr>
            <a:spLocks noGrp="1"/>
          </p:cNvSpPr>
          <p:nvPr>
            <p:ph type="title"/>
          </p:nvPr>
        </p:nvSpPr>
        <p:spPr/>
        <p:txBody>
          <a:bodyPr/>
          <a:lstStyle/>
          <a:p>
            <a:r>
              <a:rPr lang="ja-JP" altLang="en-US" dirty="0" smtClean="0">
                <a:solidFill>
                  <a:schemeClr val="bg2">
                    <a:lumMod val="25000"/>
                  </a:schemeClr>
                </a:solidFill>
              </a:rPr>
              <a:t>目次</a:t>
            </a:r>
          </a:p>
        </p:txBody>
      </p:sp>
      <p:sp>
        <p:nvSpPr>
          <p:cNvPr id="15362" name="コンテンツ プレースホルダー 2"/>
          <p:cNvSpPr>
            <a:spLocks noGrp="1"/>
          </p:cNvSpPr>
          <p:nvPr>
            <p:ph idx="1"/>
          </p:nvPr>
        </p:nvSpPr>
        <p:spPr/>
        <p:txBody>
          <a:bodyPr>
            <a:normAutofit/>
          </a:bodyPr>
          <a:lstStyle/>
          <a:p>
            <a:r>
              <a:rPr lang="en-US" altLang="ja-JP" dirty="0" smtClean="0">
                <a:latin typeface="Arial" panose="020B0604020202020204" pitchFamily="34" charset="0"/>
                <a:cs typeface="Arial" panose="020B0604020202020204" pitchFamily="34" charset="0"/>
              </a:rPr>
              <a:t>THz</a:t>
            </a:r>
            <a:r>
              <a:rPr lang="ja-JP" altLang="en-US" dirty="0" smtClean="0"/>
              <a:t>周波数帯とは</a:t>
            </a:r>
            <a:endParaRPr lang="en-US" altLang="ja-JP" dirty="0" smtClean="0"/>
          </a:p>
          <a:p>
            <a:r>
              <a:rPr lang="en-US" altLang="ja-JP" dirty="0" smtClean="0">
                <a:solidFill>
                  <a:schemeClr val="bg2">
                    <a:lumMod val="25000"/>
                  </a:schemeClr>
                </a:solidFill>
                <a:latin typeface="Arial" panose="020B0604020202020204" pitchFamily="34" charset="0"/>
                <a:cs typeface="Arial" panose="020B0604020202020204" pitchFamily="34" charset="0"/>
              </a:rPr>
              <a:t>THz</a:t>
            </a:r>
            <a:r>
              <a:rPr lang="ja-JP" altLang="en-US" dirty="0" smtClean="0">
                <a:solidFill>
                  <a:schemeClr val="bg2">
                    <a:lumMod val="25000"/>
                  </a:schemeClr>
                </a:solidFill>
              </a:rPr>
              <a:t>電波の応用例</a:t>
            </a:r>
            <a:endParaRPr lang="en-US" altLang="ja-JP" dirty="0" smtClean="0">
              <a:solidFill>
                <a:schemeClr val="bg2">
                  <a:lumMod val="25000"/>
                </a:schemeClr>
              </a:solidFill>
            </a:endParaRPr>
          </a:p>
          <a:p>
            <a:r>
              <a:rPr lang="ja-JP" altLang="en-US" dirty="0" smtClean="0">
                <a:solidFill>
                  <a:schemeClr val="bg2">
                    <a:lumMod val="25000"/>
                  </a:schemeClr>
                </a:solidFill>
              </a:rPr>
              <a:t>通信利用の背景</a:t>
            </a:r>
            <a:endParaRPr lang="en-US" altLang="ja-JP" dirty="0" smtClean="0">
              <a:solidFill>
                <a:schemeClr val="bg2">
                  <a:lumMod val="25000"/>
                </a:schemeClr>
              </a:solidFill>
            </a:endParaRPr>
          </a:p>
          <a:p>
            <a:r>
              <a:rPr lang="ja-JP" altLang="en-US" dirty="0" smtClean="0">
                <a:solidFill>
                  <a:schemeClr val="bg2">
                    <a:lumMod val="25000"/>
                  </a:schemeClr>
                </a:solidFill>
              </a:rPr>
              <a:t>共鳴トンネルダイオード原理</a:t>
            </a:r>
            <a:endParaRPr lang="en-US" altLang="ja-JP" dirty="0" smtClean="0">
              <a:solidFill>
                <a:schemeClr val="bg2">
                  <a:lumMod val="25000"/>
                </a:schemeClr>
              </a:solidFill>
            </a:endParaRPr>
          </a:p>
          <a:p>
            <a:r>
              <a:rPr lang="en-US" altLang="ja-JP" dirty="0" smtClean="0">
                <a:latin typeface="Arial" panose="020B0604020202020204" pitchFamily="34" charset="0"/>
                <a:cs typeface="Arial" panose="020B0604020202020204" pitchFamily="34" charset="0"/>
              </a:rPr>
              <a:t>THz</a:t>
            </a:r>
            <a:r>
              <a:rPr lang="ja-JP" altLang="en-US" dirty="0"/>
              <a:t>応用上の問題点</a:t>
            </a:r>
            <a:endParaRPr lang="en-US" altLang="ja-JP" dirty="0" smtClean="0">
              <a:solidFill>
                <a:schemeClr val="bg2">
                  <a:lumMod val="25000"/>
                </a:schemeClr>
              </a:solidFill>
            </a:endParaRPr>
          </a:p>
          <a:p>
            <a:r>
              <a:rPr lang="en-US" altLang="ja-JP" dirty="0">
                <a:latin typeface="Arial" panose="020B0604020202020204" pitchFamily="34" charset="0"/>
                <a:cs typeface="Arial" panose="020B0604020202020204" pitchFamily="34" charset="0"/>
              </a:rPr>
              <a:t>THz</a:t>
            </a:r>
            <a:r>
              <a:rPr lang="ja-JP" altLang="en-US" dirty="0"/>
              <a:t>通信の展望</a:t>
            </a:r>
            <a:endParaRPr lang="en-US" altLang="ja-JP" dirty="0"/>
          </a:p>
          <a:p>
            <a:endParaRPr lang="en-US" altLang="ja-JP" dirty="0"/>
          </a:p>
        </p:txBody>
      </p:sp>
      <p:sp>
        <p:nvSpPr>
          <p:cNvPr id="2" name="スライド番号プレースホルダー 1"/>
          <p:cNvSpPr>
            <a:spLocks noGrp="1"/>
          </p:cNvSpPr>
          <p:nvPr>
            <p:ph type="sldNum" sz="quarter" idx="12"/>
          </p:nvPr>
        </p:nvSpPr>
        <p:spPr/>
        <p:txBody>
          <a:bodyPr/>
          <a:lstStyle/>
          <a:p>
            <a:pPr>
              <a:defRPr/>
            </a:pPr>
            <a:fld id="{82E3BBF6-FEAC-4B76-B602-546BA0F55E8E}" type="slidenum">
              <a:rPr lang="ja-JP" altLang="en-US" smtClean="0"/>
              <a:pPr>
                <a:defRPr/>
              </a:pPr>
              <a:t>2</a:t>
            </a:fld>
            <a:endParaRPr lang="ja-JP" altLang="en-US"/>
          </a:p>
        </p:txBody>
      </p:sp>
    </p:spTree>
    <p:extLst>
      <p:ext uri="{BB962C8B-B14F-4D97-AF65-F5344CB8AC3E}">
        <p14:creationId xmlns:p14="http://schemas.microsoft.com/office/powerpoint/2010/main" val="555596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166304" y="250157"/>
            <a:ext cx="4035084" cy="940636"/>
          </a:xfrm>
          <a:prstGeom prst="rect">
            <a:avLst/>
          </a:prstGeom>
        </p:spPr>
        <p:txBody>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dirty="0">
                <a:solidFill>
                  <a:schemeClr val="bg2">
                    <a:lumMod val="25000"/>
                  </a:schemeClr>
                </a:solidFill>
              </a:rPr>
              <a:t>THz</a:t>
            </a:r>
            <a:r>
              <a:rPr lang="ja-JP" altLang="en-US" dirty="0">
                <a:solidFill>
                  <a:schemeClr val="bg2">
                    <a:lumMod val="25000"/>
                  </a:schemeClr>
                </a:solidFill>
              </a:rPr>
              <a:t>周波数帯</a:t>
            </a:r>
            <a:endParaRPr lang="en-US" altLang="ja-JP" dirty="0">
              <a:solidFill>
                <a:schemeClr val="bg2">
                  <a:lumMod val="25000"/>
                </a:schemeClr>
              </a:solidFill>
            </a:endParaRPr>
          </a:p>
        </p:txBody>
      </p:sp>
      <p:grpSp>
        <p:nvGrpSpPr>
          <p:cNvPr id="12" name="グループ化 11"/>
          <p:cNvGrpSpPr/>
          <p:nvPr/>
        </p:nvGrpSpPr>
        <p:grpSpPr>
          <a:xfrm>
            <a:off x="6140407" y="913409"/>
            <a:ext cx="3970784" cy="3003955"/>
            <a:chOff x="4668877" y="2926228"/>
            <a:chExt cx="3970784" cy="3003955"/>
          </a:xfrm>
        </p:grpSpPr>
        <p:sp>
          <p:nvSpPr>
            <p:cNvPr id="7" name="正方形/長方形 6"/>
            <p:cNvSpPr/>
            <p:nvPr/>
          </p:nvSpPr>
          <p:spPr>
            <a:xfrm>
              <a:off x="5436096" y="2926228"/>
              <a:ext cx="2376264" cy="523220"/>
            </a:xfrm>
            <a:prstGeom prst="rect">
              <a:avLst/>
            </a:prstGeom>
          </p:spPr>
          <p:txBody>
            <a:bodyPr wrap="square">
              <a:spAutoFit/>
            </a:bodyPr>
            <a:lstStyle/>
            <a:p>
              <a:r>
                <a:rPr lang="en-US" altLang="ja-JP" sz="2800" dirty="0"/>
                <a:t>THz</a:t>
              </a:r>
              <a:r>
                <a:rPr lang="ja-JP" altLang="en-US" sz="2800" dirty="0"/>
                <a:t>周波数帯</a:t>
              </a:r>
            </a:p>
          </p:txBody>
        </p:sp>
        <p:sp>
          <p:nvSpPr>
            <p:cNvPr id="8" name="正方形/長方形 7"/>
            <p:cNvSpPr/>
            <p:nvPr/>
          </p:nvSpPr>
          <p:spPr>
            <a:xfrm>
              <a:off x="4668877" y="3991191"/>
              <a:ext cx="3970784" cy="1938992"/>
            </a:xfrm>
            <a:prstGeom prst="rect">
              <a:avLst/>
            </a:prstGeom>
            <a:ln>
              <a:solidFill>
                <a:srgbClr val="002060"/>
              </a:solidFill>
            </a:ln>
          </p:spPr>
          <p:txBody>
            <a:bodyPr wrap="square">
              <a:spAutoFit/>
            </a:bodyPr>
            <a:lstStyle/>
            <a:p>
              <a:pPr algn="ctr"/>
              <a:r>
                <a:rPr lang="ja-JP" altLang="ja-JP" sz="2400" dirty="0">
                  <a:solidFill>
                    <a:schemeClr val="tx2"/>
                  </a:solidFill>
                </a:rPr>
                <a:t>エレクトロニクス</a:t>
              </a:r>
              <a:r>
                <a:rPr lang="ja-JP" altLang="en-US" sz="2400" dirty="0">
                  <a:solidFill>
                    <a:schemeClr val="tx2"/>
                  </a:solidFill>
                </a:rPr>
                <a:t>（電波）</a:t>
              </a:r>
              <a:r>
                <a:rPr lang="ja-JP" altLang="ja-JP" sz="2400" dirty="0">
                  <a:solidFill>
                    <a:schemeClr val="tx2"/>
                  </a:solidFill>
                </a:rPr>
                <a:t>の</a:t>
              </a:r>
              <a:endParaRPr lang="en-US" altLang="ja-JP" sz="2400" dirty="0">
                <a:solidFill>
                  <a:schemeClr val="tx2"/>
                </a:solidFill>
              </a:endParaRPr>
            </a:p>
            <a:p>
              <a:pPr algn="ctr"/>
              <a:r>
                <a:rPr lang="ja-JP" altLang="ja-JP" sz="2400" dirty="0">
                  <a:solidFill>
                    <a:schemeClr val="tx2"/>
                  </a:solidFill>
                </a:rPr>
                <a:t>高周波数極限</a:t>
              </a:r>
              <a:endParaRPr lang="en-US" altLang="ja-JP" sz="2400" dirty="0">
                <a:solidFill>
                  <a:schemeClr val="tx2"/>
                </a:solidFill>
              </a:endParaRPr>
            </a:p>
            <a:p>
              <a:pPr algn="ctr"/>
              <a:r>
                <a:rPr lang="ja-JP" altLang="ja-JP" sz="2400" dirty="0"/>
                <a:t>と</a:t>
              </a:r>
              <a:endParaRPr lang="en-US" altLang="ja-JP" sz="2400" dirty="0"/>
            </a:p>
            <a:p>
              <a:pPr algn="ctr"/>
              <a:r>
                <a:rPr lang="ja-JP" altLang="ja-JP" sz="2400" dirty="0">
                  <a:solidFill>
                    <a:srgbClr val="FF0000"/>
                  </a:solidFill>
                </a:rPr>
                <a:t>フォトニクス</a:t>
              </a:r>
              <a:r>
                <a:rPr lang="ja-JP" altLang="en-US" sz="2400" dirty="0">
                  <a:solidFill>
                    <a:srgbClr val="FF0000"/>
                  </a:solidFill>
                </a:rPr>
                <a:t>（光）</a:t>
              </a:r>
              <a:r>
                <a:rPr lang="ja-JP" altLang="ja-JP" sz="2400" dirty="0">
                  <a:solidFill>
                    <a:srgbClr val="FF0000"/>
                  </a:solidFill>
                </a:rPr>
                <a:t>の</a:t>
              </a:r>
              <a:endParaRPr lang="en-US" altLang="ja-JP" sz="2400" dirty="0">
                <a:solidFill>
                  <a:srgbClr val="FF0000"/>
                </a:solidFill>
              </a:endParaRPr>
            </a:p>
            <a:p>
              <a:pPr algn="ctr"/>
              <a:r>
                <a:rPr lang="ja-JP" altLang="ja-JP" sz="2400" dirty="0">
                  <a:solidFill>
                    <a:srgbClr val="FF0000"/>
                  </a:solidFill>
                </a:rPr>
                <a:t>低周波数極限</a:t>
              </a:r>
              <a:endParaRPr lang="ja-JP" altLang="en-US" sz="2400" dirty="0">
                <a:solidFill>
                  <a:srgbClr val="FF0000"/>
                </a:solidFill>
              </a:endParaRPr>
            </a:p>
          </p:txBody>
        </p:sp>
        <p:sp>
          <p:nvSpPr>
            <p:cNvPr id="9" name="右矢印 8"/>
            <p:cNvSpPr/>
            <p:nvPr/>
          </p:nvSpPr>
          <p:spPr>
            <a:xfrm rot="5400000">
              <a:off x="6402439" y="3437454"/>
              <a:ext cx="443574" cy="519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1" name="グループ化 10"/>
          <p:cNvGrpSpPr/>
          <p:nvPr/>
        </p:nvGrpSpPr>
        <p:grpSpPr>
          <a:xfrm>
            <a:off x="1355495" y="1170013"/>
            <a:ext cx="4463872" cy="5067300"/>
            <a:chOff x="341748" y="1651434"/>
            <a:chExt cx="4463872" cy="506730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663" y="1651434"/>
              <a:ext cx="3324225" cy="50673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テキスト ボックス 3"/>
            <p:cNvSpPr txBox="1"/>
            <p:nvPr/>
          </p:nvSpPr>
          <p:spPr>
            <a:xfrm>
              <a:off x="3779912" y="2204864"/>
              <a:ext cx="1025708" cy="400110"/>
            </a:xfrm>
            <a:prstGeom prst="rect">
              <a:avLst/>
            </a:prstGeom>
            <a:noFill/>
          </p:spPr>
          <p:txBody>
            <a:bodyPr wrap="square" rtlCol="0">
              <a:spAutoFit/>
            </a:bodyPr>
            <a:lstStyle/>
            <a:p>
              <a:r>
                <a:rPr lang="ja-JP" altLang="en-US" sz="2000" dirty="0"/>
                <a:t>波長</a:t>
              </a:r>
            </a:p>
          </p:txBody>
        </p:sp>
        <p:sp>
          <p:nvSpPr>
            <p:cNvPr id="5" name="テキスト ボックス 4"/>
            <p:cNvSpPr txBox="1"/>
            <p:nvPr/>
          </p:nvSpPr>
          <p:spPr>
            <a:xfrm>
              <a:off x="341748" y="3135798"/>
              <a:ext cx="2376264" cy="400110"/>
            </a:xfrm>
            <a:prstGeom prst="rect">
              <a:avLst/>
            </a:prstGeom>
            <a:noFill/>
          </p:spPr>
          <p:txBody>
            <a:bodyPr wrap="square" rtlCol="0">
              <a:spAutoFit/>
            </a:bodyPr>
            <a:lstStyle/>
            <a:p>
              <a:r>
                <a:rPr lang="ja-JP" altLang="en-US" sz="2000" dirty="0"/>
                <a:t>周波数</a:t>
              </a:r>
            </a:p>
          </p:txBody>
        </p:sp>
        <p:sp>
          <p:nvSpPr>
            <p:cNvPr id="10" name="テキスト ボックス 9"/>
            <p:cNvSpPr txBox="1"/>
            <p:nvPr/>
          </p:nvSpPr>
          <p:spPr>
            <a:xfrm>
              <a:off x="2771800" y="2524740"/>
              <a:ext cx="1008112" cy="400110"/>
            </a:xfrm>
            <a:prstGeom prst="rect">
              <a:avLst/>
            </a:prstGeom>
            <a:noFill/>
          </p:spPr>
          <p:txBody>
            <a:bodyPr wrap="square" rtlCol="0">
              <a:spAutoFit/>
            </a:bodyPr>
            <a:lstStyle/>
            <a:p>
              <a:r>
                <a:rPr lang="ja-JP" altLang="en-US" sz="2000" dirty="0"/>
                <a:t>可視光</a:t>
              </a:r>
            </a:p>
          </p:txBody>
        </p:sp>
        <p:sp>
          <p:nvSpPr>
            <p:cNvPr id="13" name="テキスト ボックス 12"/>
            <p:cNvSpPr txBox="1"/>
            <p:nvPr/>
          </p:nvSpPr>
          <p:spPr>
            <a:xfrm>
              <a:off x="1380048" y="2524740"/>
              <a:ext cx="1008112" cy="400110"/>
            </a:xfrm>
            <a:prstGeom prst="rect">
              <a:avLst/>
            </a:prstGeom>
            <a:noFill/>
          </p:spPr>
          <p:txBody>
            <a:bodyPr wrap="square" rtlCol="0">
              <a:spAutoFit/>
            </a:bodyPr>
            <a:lstStyle/>
            <a:p>
              <a:r>
                <a:rPr lang="ja-JP" altLang="en-US" sz="2000" dirty="0"/>
                <a:t>電波</a:t>
              </a:r>
            </a:p>
          </p:txBody>
        </p:sp>
      </p:grpSp>
      <p:sp>
        <p:nvSpPr>
          <p:cNvPr id="16" name="右矢印 15"/>
          <p:cNvSpPr/>
          <p:nvPr/>
        </p:nvSpPr>
        <p:spPr>
          <a:xfrm rot="5400000">
            <a:off x="7873970" y="3956133"/>
            <a:ext cx="443574" cy="5190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テキスト ボックス 13"/>
          <p:cNvSpPr txBox="1"/>
          <p:nvPr/>
        </p:nvSpPr>
        <p:spPr>
          <a:xfrm>
            <a:off x="6259554" y="4719736"/>
            <a:ext cx="3672408" cy="1323439"/>
          </a:xfrm>
          <a:prstGeom prst="rect">
            <a:avLst/>
          </a:prstGeom>
          <a:noFill/>
        </p:spPr>
        <p:txBody>
          <a:bodyPr wrap="square" rtlCol="0">
            <a:spAutoFit/>
          </a:bodyPr>
          <a:lstStyle/>
          <a:p>
            <a:pPr algn="ctr"/>
            <a:r>
              <a:rPr lang="ja-JP" altLang="en-US" sz="2400" dirty="0"/>
              <a:t>両者の共存により</a:t>
            </a:r>
            <a:endParaRPr lang="en-US" altLang="ja-JP" sz="2400" dirty="0"/>
          </a:p>
          <a:p>
            <a:pPr algn="ctr"/>
            <a:r>
              <a:rPr lang="ja-JP" altLang="en-US" sz="3200" dirty="0">
                <a:solidFill>
                  <a:srgbClr val="FF0000"/>
                </a:solidFill>
              </a:rPr>
              <a:t>新しいテクノロジー</a:t>
            </a:r>
            <a:endParaRPr lang="en-US" altLang="ja-JP" sz="3200" dirty="0">
              <a:solidFill>
                <a:srgbClr val="FF0000"/>
              </a:solidFill>
            </a:endParaRPr>
          </a:p>
          <a:p>
            <a:pPr algn="ctr"/>
            <a:r>
              <a:rPr lang="ja-JP" altLang="en-US" sz="2400" dirty="0"/>
              <a:t>を生み出す</a:t>
            </a:r>
          </a:p>
        </p:txBody>
      </p:sp>
      <p:sp>
        <p:nvSpPr>
          <p:cNvPr id="15" name="テキスト ボックス 14"/>
          <p:cNvSpPr txBox="1"/>
          <p:nvPr/>
        </p:nvSpPr>
        <p:spPr>
          <a:xfrm>
            <a:off x="9344359" y="6237313"/>
            <a:ext cx="1008112" cy="461665"/>
          </a:xfrm>
          <a:prstGeom prst="rect">
            <a:avLst/>
          </a:prstGeom>
          <a:noFill/>
        </p:spPr>
        <p:txBody>
          <a:bodyPr wrap="square" rtlCol="0">
            <a:spAutoFit/>
          </a:bodyPr>
          <a:lstStyle/>
          <a:p>
            <a:r>
              <a:rPr lang="en-US" altLang="ja-JP" sz="2400" dirty="0">
                <a:solidFill>
                  <a:schemeClr val="tx2"/>
                </a:solidFill>
              </a:rPr>
              <a:t>intro</a:t>
            </a:r>
            <a:endParaRPr lang="ja-JP" altLang="en-US" sz="2400" dirty="0">
              <a:solidFill>
                <a:schemeClr val="tx2"/>
              </a:solidFill>
            </a:endParaRPr>
          </a:p>
        </p:txBody>
      </p:sp>
      <p:sp>
        <p:nvSpPr>
          <p:cNvPr id="3" name="スライド番号プレースホルダー 2"/>
          <p:cNvSpPr>
            <a:spLocks noGrp="1"/>
          </p:cNvSpPr>
          <p:nvPr>
            <p:ph type="sldNum" sz="quarter" idx="12"/>
          </p:nvPr>
        </p:nvSpPr>
        <p:spPr/>
        <p:txBody>
          <a:bodyPr/>
          <a:lstStyle/>
          <a:p>
            <a:pPr>
              <a:defRPr/>
            </a:pPr>
            <a:fld id="{701AB3A3-B72E-430B-9438-67C8B37B1215}" type="slidenum">
              <a:rPr lang="ja-JP" altLang="en-US" smtClean="0"/>
              <a:pPr>
                <a:defRPr/>
              </a:pPr>
              <a:t>3</a:t>
            </a:fld>
            <a:endParaRPr lang="ja-JP" altLang="en-US"/>
          </a:p>
        </p:txBody>
      </p:sp>
    </p:spTree>
    <p:extLst>
      <p:ext uri="{BB962C8B-B14F-4D97-AF65-F5344CB8AC3E}">
        <p14:creationId xmlns:p14="http://schemas.microsoft.com/office/powerpoint/2010/main" val="4204100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1166303" y="250157"/>
            <a:ext cx="4603125" cy="940636"/>
          </a:xfrm>
          <a:prstGeom prst="rect">
            <a:avLst/>
          </a:prstGeom>
        </p:spPr>
        <p:txBody>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dirty="0" smtClean="0">
                <a:solidFill>
                  <a:schemeClr val="bg2">
                    <a:lumMod val="25000"/>
                  </a:schemeClr>
                </a:solidFill>
              </a:rPr>
              <a:t>THz</a:t>
            </a:r>
            <a:r>
              <a:rPr lang="ja-JP" altLang="en-US" dirty="0" smtClean="0">
                <a:solidFill>
                  <a:schemeClr val="bg2">
                    <a:lumMod val="25000"/>
                  </a:schemeClr>
                </a:solidFill>
              </a:rPr>
              <a:t>電波の応用例</a:t>
            </a:r>
            <a:endParaRPr lang="en-US" altLang="ja-JP" dirty="0">
              <a:solidFill>
                <a:schemeClr val="bg2">
                  <a:lumMod val="25000"/>
                </a:schemeClr>
              </a:solidFill>
            </a:endParaRPr>
          </a:p>
        </p:txBody>
      </p:sp>
      <p:sp>
        <p:nvSpPr>
          <p:cNvPr id="4" name="テキスト ボックス 3"/>
          <p:cNvSpPr txBox="1"/>
          <p:nvPr/>
        </p:nvSpPr>
        <p:spPr>
          <a:xfrm>
            <a:off x="1166303" y="1785257"/>
            <a:ext cx="9980668" cy="2677656"/>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dirty="0" smtClean="0">
                <a:solidFill>
                  <a:srgbClr val="FF0000"/>
                </a:solidFill>
              </a:rPr>
              <a:t>情報通信</a:t>
            </a:r>
            <a:r>
              <a:rPr lang="ja-JP" altLang="en-US" sz="2400" dirty="0" smtClean="0"/>
              <a:t>・・・電波</a:t>
            </a:r>
            <a:r>
              <a:rPr lang="ja-JP" altLang="ja-JP" sz="2400" dirty="0" smtClean="0"/>
              <a:t>の高周波数極限</a:t>
            </a:r>
            <a:r>
              <a:rPr lang="ja-JP" altLang="en-US" sz="2400" dirty="0" smtClean="0"/>
              <a:t>であり、電波より波長が短いためより多くの情報を伝達できる</a:t>
            </a:r>
            <a:endParaRPr lang="en-US" altLang="ja-JP" sz="2400" dirty="0" smtClean="0"/>
          </a:p>
          <a:p>
            <a:pPr marL="342900" indent="-342900">
              <a:buFont typeface="Wingdings" panose="05000000000000000000" pitchFamily="2" charset="2"/>
              <a:buChar char="l"/>
            </a:pPr>
            <a:r>
              <a:rPr kumimoji="1" lang="ja-JP" altLang="en-US" sz="2400" dirty="0" smtClean="0">
                <a:solidFill>
                  <a:srgbClr val="FF0000"/>
                </a:solidFill>
              </a:rPr>
              <a:t>物質</a:t>
            </a:r>
            <a:r>
              <a:rPr lang="ja-JP" altLang="en-US" sz="2400" dirty="0">
                <a:solidFill>
                  <a:srgbClr val="FF0000"/>
                </a:solidFill>
              </a:rPr>
              <a:t>の同定</a:t>
            </a:r>
            <a:r>
              <a:rPr lang="ja-JP" altLang="en-US" sz="2400" dirty="0"/>
              <a:t>・・</a:t>
            </a:r>
            <a:r>
              <a:rPr lang="ja-JP" altLang="en-US" sz="2400" dirty="0" smtClean="0"/>
              <a:t>・分子</a:t>
            </a:r>
            <a:r>
              <a:rPr lang="ja-JP" altLang="en-US" sz="2400" dirty="0"/>
              <a:t>の回転</a:t>
            </a:r>
            <a:r>
              <a:rPr lang="ja-JP" altLang="en-US" sz="2400" dirty="0" smtClean="0"/>
              <a:t>順位など</a:t>
            </a:r>
            <a:r>
              <a:rPr lang="ja-JP" altLang="en-US" sz="2400" dirty="0"/>
              <a:t>、テラヘルツ領域には物質の様々な吸収帯</a:t>
            </a:r>
            <a:r>
              <a:rPr lang="ja-JP" altLang="en-US" sz="2400" dirty="0" smtClean="0"/>
              <a:t>が存在するため、これまで不可能であった微量な化学物質の同定も可能になると期待される。</a:t>
            </a:r>
            <a:endParaRPr lang="en-US" altLang="ja-JP" sz="2400" dirty="0" smtClean="0"/>
          </a:p>
          <a:p>
            <a:pPr marL="342900" indent="-342900">
              <a:buFont typeface="Wingdings" panose="05000000000000000000" pitchFamily="2" charset="2"/>
              <a:buChar char="l"/>
            </a:pPr>
            <a:r>
              <a:rPr lang="ja-JP" altLang="en-US" sz="2400" dirty="0" smtClean="0">
                <a:solidFill>
                  <a:srgbClr val="FF0000"/>
                </a:solidFill>
              </a:rPr>
              <a:t>デバイスへの応用</a:t>
            </a:r>
            <a:r>
              <a:rPr lang="ja-JP" altLang="en-US" sz="2400" dirty="0" smtClean="0"/>
              <a:t>・・・高強度テラヘルツパルスを用いた絶縁体</a:t>
            </a:r>
            <a:r>
              <a:rPr lang="en-US" altLang="ja-JP" sz="2400" dirty="0" smtClean="0"/>
              <a:t>-</a:t>
            </a:r>
            <a:r>
              <a:rPr lang="ja-JP" altLang="en-US" sz="2400" dirty="0" smtClean="0"/>
              <a:t>金属転移誘起を用いたスイッチングメモリーへの応用など</a:t>
            </a:r>
            <a:endParaRPr lang="en-US" altLang="ja-JP" sz="2400" dirty="0"/>
          </a:p>
        </p:txBody>
      </p:sp>
    </p:spTree>
    <p:extLst>
      <p:ext uri="{BB962C8B-B14F-4D97-AF65-F5344CB8AC3E}">
        <p14:creationId xmlns:p14="http://schemas.microsoft.com/office/powerpoint/2010/main" val="2203656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471488" y="927100"/>
            <a:ext cx="8203591" cy="5041900"/>
          </a:xfrm>
          <a:prstGeom prst="rect">
            <a:avLst/>
          </a:prstGeom>
          <a:noFill/>
          <a:ln w="9525">
            <a:noFill/>
            <a:miter lim="800000"/>
            <a:headEnd/>
            <a:tailEnd/>
          </a:ln>
        </p:spPr>
      </p:pic>
      <p:sp>
        <p:nvSpPr>
          <p:cNvPr id="3" name="タイトル 1"/>
          <p:cNvSpPr txBox="1">
            <a:spLocks/>
          </p:cNvSpPr>
          <p:nvPr/>
        </p:nvSpPr>
        <p:spPr>
          <a:xfrm>
            <a:off x="1166303" y="250157"/>
            <a:ext cx="7596697" cy="940636"/>
          </a:xfrm>
          <a:prstGeom prst="rect">
            <a:avLst/>
          </a:prstGeom>
        </p:spPr>
        <p:txBody>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dirty="0" smtClean="0">
                <a:solidFill>
                  <a:schemeClr val="bg2">
                    <a:lumMod val="25000"/>
                  </a:schemeClr>
                </a:solidFill>
              </a:rPr>
              <a:t>通信利用の背景</a:t>
            </a:r>
            <a:endParaRPr lang="en-US" altLang="ja-JP" dirty="0">
              <a:solidFill>
                <a:schemeClr val="bg2">
                  <a:lumMod val="25000"/>
                </a:schemeClr>
              </a:solidFill>
            </a:endParaRPr>
          </a:p>
        </p:txBody>
      </p:sp>
      <p:sp>
        <p:nvSpPr>
          <p:cNvPr id="10" name="テキスト ボックス 9"/>
          <p:cNvSpPr txBox="1"/>
          <p:nvPr/>
        </p:nvSpPr>
        <p:spPr>
          <a:xfrm>
            <a:off x="8501063" y="3916571"/>
            <a:ext cx="3429000" cy="1412667"/>
          </a:xfrm>
          <a:prstGeom prst="rect">
            <a:avLst/>
          </a:prstGeom>
          <a:solidFill>
            <a:schemeClr val="accent2">
              <a:lumMod val="20000"/>
              <a:lumOff val="80000"/>
            </a:schemeClr>
          </a:solidFill>
          <a:ln w="38100">
            <a:noFill/>
          </a:ln>
        </p:spPr>
        <p:txBody>
          <a:bodyPr wrap="square" rtlCol="0">
            <a:spAutoFit/>
          </a:bodyPr>
          <a:lstStyle/>
          <a:p>
            <a:r>
              <a:rPr kumimoji="1" lang="ja-JP" altLang="en-US" sz="2800" u="sng" dirty="0" smtClean="0"/>
              <a:t>通信容量不足の解消</a:t>
            </a:r>
            <a:endParaRPr kumimoji="1" lang="en-US" altLang="ja-JP" sz="2800" u="sng" dirty="0" smtClean="0"/>
          </a:p>
          <a:p>
            <a:r>
              <a:rPr lang="ja-JP" altLang="en-US" sz="2800" u="sng" dirty="0" smtClean="0"/>
              <a:t>高速化</a:t>
            </a:r>
            <a:endParaRPr lang="en-US" altLang="ja-JP" sz="2800" u="sng" dirty="0" smtClean="0"/>
          </a:p>
          <a:p>
            <a:r>
              <a:rPr lang="ja-JP" altLang="en-US" sz="2800" u="sng" dirty="0" smtClean="0"/>
              <a:t>低消費電力</a:t>
            </a:r>
            <a:endParaRPr lang="en-US" altLang="ja-JP" sz="2800" u="sng" dirty="0" smtClean="0"/>
          </a:p>
        </p:txBody>
      </p:sp>
      <p:sp>
        <p:nvSpPr>
          <p:cNvPr id="11" name="テキスト ボックス 10"/>
          <p:cNvSpPr txBox="1"/>
          <p:nvPr/>
        </p:nvSpPr>
        <p:spPr>
          <a:xfrm>
            <a:off x="8370040" y="1603513"/>
            <a:ext cx="3409908" cy="830997"/>
          </a:xfrm>
          <a:prstGeom prst="rect">
            <a:avLst/>
          </a:prstGeom>
          <a:noFill/>
        </p:spPr>
        <p:txBody>
          <a:bodyPr wrap="none" rtlCol="0">
            <a:spAutoFit/>
          </a:bodyPr>
          <a:lstStyle/>
          <a:p>
            <a:pPr>
              <a:buFont typeface="Wingdings" pitchFamily="2" charset="2"/>
              <a:buChar char="ü"/>
            </a:pPr>
            <a:r>
              <a:rPr lang="ja-JP" altLang="en-US" sz="2400" dirty="0" smtClean="0"/>
              <a:t>データ通信容量の増加</a:t>
            </a:r>
            <a:endParaRPr lang="en-US" altLang="ja-JP" sz="2400" dirty="0" smtClean="0"/>
          </a:p>
          <a:p>
            <a:pPr>
              <a:buFont typeface="Wingdings" pitchFamily="2" charset="2"/>
              <a:buChar char="ü"/>
            </a:pPr>
            <a:r>
              <a:rPr kumimoji="1" lang="ja-JP" altLang="en-US" sz="2400" dirty="0" smtClean="0"/>
              <a:t>周波数帯の飽和</a:t>
            </a:r>
            <a:endParaRPr kumimoji="1" lang="ja-JP" altLang="en-US" sz="2400" dirty="0"/>
          </a:p>
        </p:txBody>
      </p:sp>
      <p:sp>
        <p:nvSpPr>
          <p:cNvPr id="12" name="下矢印 11"/>
          <p:cNvSpPr/>
          <p:nvPr/>
        </p:nvSpPr>
        <p:spPr>
          <a:xfrm>
            <a:off x="9236765" y="2787305"/>
            <a:ext cx="1722783" cy="8348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6731000" y="1447800"/>
            <a:ext cx="1485900" cy="3937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0365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スクリーンショット 2014-07-10 16.10.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5230" y="3485052"/>
            <a:ext cx="4516770" cy="2706741"/>
          </a:xfrm>
          <a:prstGeom prst="rect">
            <a:avLst/>
          </a:prstGeom>
        </p:spPr>
      </p:pic>
      <p:sp>
        <p:nvSpPr>
          <p:cNvPr id="3" name="タイトル 1"/>
          <p:cNvSpPr txBox="1">
            <a:spLocks/>
          </p:cNvSpPr>
          <p:nvPr/>
        </p:nvSpPr>
        <p:spPr>
          <a:xfrm>
            <a:off x="1166303" y="250157"/>
            <a:ext cx="7596697" cy="940636"/>
          </a:xfrm>
          <a:prstGeom prst="rect">
            <a:avLst/>
          </a:prstGeom>
        </p:spPr>
        <p:txBody>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dirty="0" smtClean="0">
                <a:solidFill>
                  <a:schemeClr val="bg2">
                    <a:lumMod val="25000"/>
                  </a:schemeClr>
                </a:solidFill>
              </a:rPr>
              <a:t>共鳴トンネルダイオード原理</a:t>
            </a:r>
            <a:endParaRPr lang="en-US" altLang="ja-JP" dirty="0">
              <a:solidFill>
                <a:schemeClr val="bg2">
                  <a:lumMod val="25000"/>
                </a:schemeClr>
              </a:solidFill>
            </a:endParaRPr>
          </a:p>
        </p:txBody>
      </p:sp>
      <p:pic>
        <p:nvPicPr>
          <p:cNvPr id="2" name="図 1" descr="スクリーンショット 2014-07-10 16.10.3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719" y="923592"/>
            <a:ext cx="4137227" cy="5369989"/>
          </a:xfrm>
          <a:prstGeom prst="rect">
            <a:avLst/>
          </a:prstGeom>
        </p:spPr>
      </p:pic>
      <p:pic>
        <p:nvPicPr>
          <p:cNvPr id="4" name="図 3" descr="スクリーンショット 2014-07-11 19.22.4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9919" y="1064698"/>
            <a:ext cx="3279413" cy="5177574"/>
          </a:xfrm>
          <a:prstGeom prst="rect">
            <a:avLst/>
          </a:prstGeom>
        </p:spPr>
      </p:pic>
    </p:spTree>
    <p:extLst>
      <p:ext uri="{BB962C8B-B14F-4D97-AF65-F5344CB8AC3E}">
        <p14:creationId xmlns:p14="http://schemas.microsoft.com/office/powerpoint/2010/main" val="504662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140822" y="361209"/>
            <a:ext cx="10058400" cy="725780"/>
          </a:xfrm>
        </p:spPr>
        <p:txBody>
          <a:bodyPr>
            <a:normAutofit/>
          </a:bodyPr>
          <a:lstStyle/>
          <a:p>
            <a:r>
              <a:rPr lang="en-US" altLang="ja-JP" sz="3600" dirty="0" smtClean="0"/>
              <a:t>THz</a:t>
            </a:r>
            <a:r>
              <a:rPr lang="ja-JP" altLang="en-US" sz="3600" dirty="0" smtClean="0"/>
              <a:t>応用上の問題点～</a:t>
            </a:r>
            <a:r>
              <a:rPr lang="en-US" altLang="ja-JP" sz="3600" dirty="0" smtClean="0"/>
              <a:t>H</a:t>
            </a:r>
            <a:r>
              <a:rPr lang="en-US" altLang="ja-JP" sz="3600" baseline="-25000" dirty="0" smtClean="0"/>
              <a:t>2</a:t>
            </a:r>
            <a:r>
              <a:rPr lang="en-US" altLang="ja-JP" sz="3600" dirty="0" smtClean="0"/>
              <a:t>O</a:t>
            </a:r>
            <a:r>
              <a:rPr lang="ja-JP" altLang="en-US" sz="3600" dirty="0"/>
              <a:t>による吸収～</a:t>
            </a:r>
          </a:p>
        </p:txBody>
      </p:sp>
      <p:sp>
        <p:nvSpPr>
          <p:cNvPr id="6" name="正方形/長方形 5"/>
          <p:cNvSpPr/>
          <p:nvPr/>
        </p:nvSpPr>
        <p:spPr>
          <a:xfrm>
            <a:off x="2864836" y="5878303"/>
            <a:ext cx="7272808" cy="253916"/>
          </a:xfrm>
          <a:prstGeom prst="rect">
            <a:avLst/>
          </a:prstGeom>
        </p:spPr>
        <p:txBody>
          <a:bodyPr wrap="square">
            <a:spAutoFit/>
          </a:bodyPr>
          <a:lstStyle/>
          <a:p>
            <a:r>
              <a:rPr lang="en-US" altLang="ja-JP" sz="1050" dirty="0"/>
              <a:t>http://osj-jsap.jp/publication/public/36-08-kougakukoubou.pdf#search='TH%EF%BD%9A+%E6%B0%B4+%E5%90%B8%E5%8F%8E'</a:t>
            </a:r>
            <a:endParaRPr lang="ja-JP" altLang="en-US" sz="1050" dirty="0"/>
          </a:p>
        </p:txBody>
      </p:sp>
      <p:grpSp>
        <p:nvGrpSpPr>
          <p:cNvPr id="17" name="グループ化 16"/>
          <p:cNvGrpSpPr/>
          <p:nvPr/>
        </p:nvGrpSpPr>
        <p:grpSpPr>
          <a:xfrm>
            <a:off x="2079171" y="1514917"/>
            <a:ext cx="7954331" cy="4308940"/>
            <a:chOff x="1979712" y="1514917"/>
            <a:chExt cx="6529789" cy="3641556"/>
          </a:xfrm>
        </p:grpSpPr>
        <p:pic>
          <p:nvPicPr>
            <p:cNvPr id="1026" name="Picture 2"/>
            <p:cNvPicPr>
              <a:picLocks noChangeAspect="1" noChangeArrowheads="1"/>
            </p:cNvPicPr>
            <p:nvPr/>
          </p:nvPicPr>
          <p:blipFill>
            <a:blip r:embed="rId2" cstate="print"/>
            <a:srcRect/>
            <a:stretch>
              <a:fillRect/>
            </a:stretch>
          </p:blipFill>
          <p:spPr bwMode="auto">
            <a:xfrm>
              <a:off x="1979712" y="2060848"/>
              <a:ext cx="4467225" cy="3095625"/>
            </a:xfrm>
            <a:prstGeom prst="rect">
              <a:avLst/>
            </a:prstGeom>
            <a:noFill/>
            <a:ln w="9525">
              <a:noFill/>
              <a:miter lim="800000"/>
              <a:headEnd/>
              <a:tailEnd/>
            </a:ln>
          </p:spPr>
        </p:pic>
        <p:sp>
          <p:nvSpPr>
            <p:cNvPr id="10" name="正方形/長方形 9"/>
            <p:cNvSpPr/>
            <p:nvPr/>
          </p:nvSpPr>
          <p:spPr>
            <a:xfrm>
              <a:off x="4355976" y="2060848"/>
              <a:ext cx="792088" cy="2592288"/>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右中かっこ 10"/>
            <p:cNvSpPr/>
            <p:nvPr/>
          </p:nvSpPr>
          <p:spPr>
            <a:xfrm rot="16200000">
              <a:off x="4697976" y="1538840"/>
              <a:ext cx="108000" cy="7920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p>
          </p:txBody>
        </p:sp>
        <p:sp>
          <p:nvSpPr>
            <p:cNvPr id="12" name="テキスト ボックス 11"/>
            <p:cNvSpPr txBox="1"/>
            <p:nvPr/>
          </p:nvSpPr>
          <p:spPr>
            <a:xfrm>
              <a:off x="4278464" y="1514917"/>
              <a:ext cx="961353" cy="307777"/>
            </a:xfrm>
            <a:prstGeom prst="rect">
              <a:avLst/>
            </a:prstGeom>
            <a:noFill/>
          </p:spPr>
          <p:txBody>
            <a:bodyPr wrap="none" rtlCol="0">
              <a:spAutoFit/>
            </a:bodyPr>
            <a:lstStyle/>
            <a:p>
              <a:r>
                <a:rPr lang="en-US" altLang="ja-JP" sz="1400" dirty="0"/>
                <a:t>THz region</a:t>
              </a:r>
              <a:endParaRPr lang="ja-JP" altLang="en-US" sz="1400" dirty="0"/>
            </a:p>
          </p:txBody>
        </p:sp>
        <p:cxnSp>
          <p:nvCxnSpPr>
            <p:cNvPr id="14" name="直線コネクタ 13"/>
            <p:cNvCxnSpPr/>
            <p:nvPr/>
          </p:nvCxnSpPr>
          <p:spPr>
            <a:xfrm flipV="1">
              <a:off x="5004048" y="2132856"/>
              <a:ext cx="432048" cy="288032"/>
            </a:xfrm>
            <a:prstGeom prst="line">
              <a:avLst/>
            </a:prstGeom>
          </p:spPr>
          <p:style>
            <a:lnRef idx="2">
              <a:schemeClr val="dk1"/>
            </a:lnRef>
            <a:fillRef idx="0">
              <a:schemeClr val="dk1"/>
            </a:fillRef>
            <a:effectRef idx="1">
              <a:schemeClr val="dk1"/>
            </a:effectRef>
            <a:fontRef idx="minor">
              <a:schemeClr val="tx1"/>
            </a:fontRef>
          </p:style>
        </p:cxnSp>
        <p:sp>
          <p:nvSpPr>
            <p:cNvPr id="15" name="テキスト ボックス 14"/>
            <p:cNvSpPr txBox="1"/>
            <p:nvPr/>
          </p:nvSpPr>
          <p:spPr>
            <a:xfrm>
              <a:off x="5364088" y="1907540"/>
              <a:ext cx="3145413" cy="369332"/>
            </a:xfrm>
            <a:prstGeom prst="rect">
              <a:avLst/>
            </a:prstGeom>
            <a:noFill/>
          </p:spPr>
          <p:txBody>
            <a:bodyPr wrap="none" rtlCol="0">
              <a:spAutoFit/>
            </a:bodyPr>
            <a:lstStyle/>
            <a:p>
              <a:r>
                <a:rPr lang="en-US" altLang="ja-JP" b="1" dirty="0">
                  <a:solidFill>
                    <a:srgbClr val="FF0000"/>
                  </a:solidFill>
                </a:rPr>
                <a:t>THz</a:t>
              </a:r>
              <a:r>
                <a:rPr lang="ja-JP" altLang="en-US" b="1" dirty="0">
                  <a:solidFill>
                    <a:srgbClr val="FF0000"/>
                  </a:solidFill>
                </a:rPr>
                <a:t>領域における</a:t>
              </a:r>
              <a:r>
                <a:rPr lang="en-US" altLang="ja-JP" b="1" dirty="0">
                  <a:solidFill>
                    <a:srgbClr val="FF0000"/>
                  </a:solidFill>
                </a:rPr>
                <a:t>H</a:t>
              </a:r>
              <a:r>
                <a:rPr lang="en-US" altLang="ja-JP" b="1" baseline="-25000" dirty="0">
                  <a:solidFill>
                    <a:srgbClr val="FF0000"/>
                  </a:solidFill>
                </a:rPr>
                <a:t>2</a:t>
              </a:r>
              <a:r>
                <a:rPr lang="en-US" altLang="ja-JP" b="1" dirty="0">
                  <a:solidFill>
                    <a:srgbClr val="FF0000"/>
                  </a:solidFill>
                </a:rPr>
                <a:t>O</a:t>
              </a:r>
              <a:r>
                <a:rPr lang="ja-JP" altLang="en-US" b="1" dirty="0">
                  <a:solidFill>
                    <a:srgbClr val="FF0000"/>
                  </a:solidFill>
                </a:rPr>
                <a:t>の吸収大</a:t>
              </a:r>
            </a:p>
          </p:txBody>
        </p:sp>
      </p:grpSp>
    </p:spTree>
    <p:extLst>
      <p:ext uri="{BB962C8B-B14F-4D97-AF65-F5344CB8AC3E}">
        <p14:creationId xmlns:p14="http://schemas.microsoft.com/office/powerpoint/2010/main" val="1906603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97428" y="286604"/>
            <a:ext cx="9958251" cy="753806"/>
          </a:xfrm>
        </p:spPr>
        <p:txBody>
          <a:bodyPr>
            <a:normAutofit/>
          </a:bodyPr>
          <a:lstStyle/>
          <a:p>
            <a:r>
              <a:rPr lang="en-US" altLang="ja-JP" sz="3600" dirty="0"/>
              <a:t>THz</a:t>
            </a:r>
            <a:r>
              <a:rPr lang="ja-JP" altLang="en-US" sz="3600" dirty="0"/>
              <a:t>応用上の問題点～天文学 </a:t>
            </a:r>
            <a:r>
              <a:rPr lang="en-US" altLang="ja-JP" sz="3600" dirty="0" err="1"/>
              <a:t>vs</a:t>
            </a:r>
            <a:r>
              <a:rPr lang="en-US" altLang="ja-JP" sz="3600" dirty="0"/>
              <a:t> THz</a:t>
            </a:r>
            <a:r>
              <a:rPr lang="ja-JP" altLang="en-US" sz="3600" dirty="0"/>
              <a:t>～</a:t>
            </a:r>
          </a:p>
        </p:txBody>
      </p:sp>
      <p:sp>
        <p:nvSpPr>
          <p:cNvPr id="4" name="正方形/長方形 3"/>
          <p:cNvSpPr/>
          <p:nvPr/>
        </p:nvSpPr>
        <p:spPr>
          <a:xfrm>
            <a:off x="1798754" y="1030070"/>
            <a:ext cx="8640960" cy="646331"/>
          </a:xfrm>
          <a:prstGeom prst="rect">
            <a:avLst/>
          </a:prstGeom>
        </p:spPr>
        <p:txBody>
          <a:bodyPr wrap="square">
            <a:spAutoFit/>
          </a:bodyPr>
          <a:lstStyle/>
          <a:p>
            <a:r>
              <a:rPr lang="pt-BR" altLang="ja-JP" dirty="0"/>
              <a:t>ALMA: Atacama LargeMillimeter/submillimeter Array </a:t>
            </a:r>
            <a:endParaRPr lang="en-US" altLang="ja-JP" dirty="0"/>
          </a:p>
          <a:p>
            <a:r>
              <a:rPr lang="ja-JP" altLang="en-US" dirty="0"/>
              <a:t>　　チリのアタカマ砂漠に建設された電波望遠鏡。最も高周波数で</a:t>
            </a:r>
            <a:r>
              <a:rPr lang="en-US" altLang="ja-JP" b="1" u="sng" dirty="0"/>
              <a:t>0.98 THz</a:t>
            </a:r>
            <a:r>
              <a:rPr lang="ja-JP" altLang="en-US" dirty="0"/>
              <a:t>波を使用。</a:t>
            </a:r>
          </a:p>
        </p:txBody>
      </p:sp>
      <p:pic>
        <p:nvPicPr>
          <p:cNvPr id="10" name="Picture 2" descr="http://alma.mtk.nao.ac.jp/j/multimedia/assets_c/2009/12/ALMA_B-thumb-592xauto-1058.jpg"/>
          <p:cNvPicPr>
            <a:picLocks noChangeAspect="1" noChangeArrowheads="1"/>
          </p:cNvPicPr>
          <p:nvPr/>
        </p:nvPicPr>
        <p:blipFill>
          <a:blip r:embed="rId2" cstate="print"/>
          <a:srcRect/>
          <a:stretch>
            <a:fillRect/>
          </a:stretch>
        </p:blipFill>
        <p:spPr bwMode="auto">
          <a:xfrm>
            <a:off x="1775521" y="2204864"/>
            <a:ext cx="5409135" cy="3600000"/>
          </a:xfrm>
          <a:prstGeom prst="rect">
            <a:avLst/>
          </a:prstGeom>
          <a:noFill/>
        </p:spPr>
      </p:pic>
      <p:pic>
        <p:nvPicPr>
          <p:cNvPr id="11" name="Picture 5"/>
          <p:cNvPicPr>
            <a:picLocks noChangeAspect="1" noChangeArrowheads="1"/>
          </p:cNvPicPr>
          <p:nvPr/>
        </p:nvPicPr>
        <p:blipFill>
          <a:blip r:embed="rId3" cstate="print">
            <a:duotone>
              <a:prstClr val="black"/>
              <a:schemeClr val="accent6">
                <a:lumMod val="20000"/>
                <a:lumOff val="80000"/>
                <a:tint val="45000"/>
                <a:satMod val="400000"/>
              </a:schemeClr>
            </a:duotone>
          </a:blip>
          <a:srcRect/>
          <a:stretch>
            <a:fillRect/>
          </a:stretch>
        </p:blipFill>
        <p:spPr bwMode="auto">
          <a:xfrm>
            <a:off x="8210864" y="3781378"/>
            <a:ext cx="2228850" cy="2562225"/>
          </a:xfrm>
          <a:prstGeom prst="rect">
            <a:avLst/>
          </a:prstGeom>
          <a:noFill/>
          <a:ln w="9525">
            <a:noFill/>
            <a:miter lim="800000"/>
            <a:headEnd/>
            <a:tailEnd/>
          </a:ln>
        </p:spPr>
      </p:pic>
      <p:sp>
        <p:nvSpPr>
          <p:cNvPr id="13" name="テキスト ボックス 12"/>
          <p:cNvSpPr txBox="1"/>
          <p:nvPr/>
        </p:nvSpPr>
        <p:spPr>
          <a:xfrm>
            <a:off x="7176121" y="4038164"/>
            <a:ext cx="835485" cy="830997"/>
          </a:xfrm>
          <a:prstGeom prst="rect">
            <a:avLst/>
          </a:prstGeom>
          <a:noFill/>
        </p:spPr>
        <p:txBody>
          <a:bodyPr wrap="none" rtlCol="0">
            <a:spAutoFit/>
          </a:bodyPr>
          <a:lstStyle/>
          <a:p>
            <a:r>
              <a:rPr lang="en-US" altLang="ja-JP" sz="4800" b="1" i="1" dirty="0">
                <a:solidFill>
                  <a:schemeClr val="accent1">
                    <a:lumMod val="75000"/>
                  </a:schemeClr>
                </a:solidFill>
              </a:rPr>
              <a:t>VS</a:t>
            </a:r>
            <a:endParaRPr lang="ja-JP" altLang="en-US" sz="4800" b="1" i="1" dirty="0">
              <a:solidFill>
                <a:schemeClr val="accent1">
                  <a:lumMod val="75000"/>
                </a:schemeClr>
              </a:solidFill>
            </a:endParaRPr>
          </a:p>
        </p:txBody>
      </p:sp>
      <p:cxnSp>
        <p:nvCxnSpPr>
          <p:cNvPr id="15" name="直線矢印コネクタ 14"/>
          <p:cNvCxnSpPr/>
          <p:nvPr/>
        </p:nvCxnSpPr>
        <p:spPr>
          <a:xfrm>
            <a:off x="8616280" y="1916832"/>
            <a:ext cx="0" cy="5040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6" name="テキスト ボックス 15"/>
          <p:cNvSpPr txBox="1"/>
          <p:nvPr/>
        </p:nvSpPr>
        <p:spPr>
          <a:xfrm>
            <a:off x="7608169" y="2492896"/>
            <a:ext cx="2338135" cy="523220"/>
          </a:xfrm>
          <a:prstGeom prst="rect">
            <a:avLst/>
          </a:prstGeom>
          <a:noFill/>
        </p:spPr>
        <p:txBody>
          <a:bodyPr wrap="square" rtlCol="0">
            <a:spAutoFit/>
          </a:bodyPr>
          <a:lstStyle/>
          <a:p>
            <a:pPr algn="ctr"/>
            <a:r>
              <a:rPr lang="en-US" altLang="ja-JP" sz="1400" dirty="0"/>
              <a:t>THz</a:t>
            </a:r>
            <a:r>
              <a:rPr lang="ja-JP" altLang="en-US" sz="1400" dirty="0"/>
              <a:t>波を通信に応用すると</a:t>
            </a:r>
            <a:r>
              <a:rPr lang="en-US" altLang="ja-JP" sz="1400" dirty="0"/>
              <a:t>ALMA</a:t>
            </a:r>
            <a:r>
              <a:rPr lang="ja-JP" altLang="en-US" sz="1400" dirty="0" err="1"/>
              <a:t>を妨</a:t>
            </a:r>
            <a:r>
              <a:rPr lang="ja-JP" altLang="en-US" sz="1400" dirty="0"/>
              <a:t>害してしまう</a:t>
            </a:r>
          </a:p>
        </p:txBody>
      </p:sp>
      <p:sp>
        <p:nvSpPr>
          <p:cNvPr id="17" name="テキスト ボックス 16"/>
          <p:cNvSpPr txBox="1"/>
          <p:nvPr/>
        </p:nvSpPr>
        <p:spPr>
          <a:xfrm>
            <a:off x="3916154" y="5805265"/>
            <a:ext cx="955711" cy="461665"/>
          </a:xfrm>
          <a:prstGeom prst="rect">
            <a:avLst/>
          </a:prstGeom>
          <a:noFill/>
        </p:spPr>
        <p:txBody>
          <a:bodyPr wrap="none" rtlCol="0">
            <a:spAutoFit/>
          </a:bodyPr>
          <a:lstStyle/>
          <a:p>
            <a:r>
              <a:rPr lang="en-US" altLang="ja-JP" sz="2400" b="1" i="1" dirty="0">
                <a:solidFill>
                  <a:schemeClr val="accent1">
                    <a:lumMod val="75000"/>
                  </a:schemeClr>
                </a:solidFill>
              </a:rPr>
              <a:t>ALMA</a:t>
            </a:r>
            <a:endParaRPr lang="ja-JP" altLang="en-US" sz="2400" b="1" i="1" dirty="0">
              <a:solidFill>
                <a:schemeClr val="accent1">
                  <a:lumMod val="75000"/>
                </a:schemeClr>
              </a:solidFill>
            </a:endParaRPr>
          </a:p>
        </p:txBody>
      </p:sp>
      <p:sp>
        <p:nvSpPr>
          <p:cNvPr id="18" name="テキスト ボックス 17"/>
          <p:cNvSpPr txBox="1"/>
          <p:nvPr/>
        </p:nvSpPr>
        <p:spPr>
          <a:xfrm>
            <a:off x="8616280" y="3319713"/>
            <a:ext cx="1271502" cy="461665"/>
          </a:xfrm>
          <a:prstGeom prst="rect">
            <a:avLst/>
          </a:prstGeom>
          <a:noFill/>
        </p:spPr>
        <p:txBody>
          <a:bodyPr wrap="none" rtlCol="0">
            <a:spAutoFit/>
          </a:bodyPr>
          <a:lstStyle/>
          <a:p>
            <a:r>
              <a:rPr lang="en-US" altLang="ja-JP" sz="2400" b="1" i="1" dirty="0">
                <a:solidFill>
                  <a:schemeClr val="accent1">
                    <a:lumMod val="75000"/>
                  </a:schemeClr>
                </a:solidFill>
              </a:rPr>
              <a:t>THz</a:t>
            </a:r>
            <a:r>
              <a:rPr lang="ja-JP" altLang="en-US" sz="2400" b="1" i="1" dirty="0">
                <a:solidFill>
                  <a:schemeClr val="accent1">
                    <a:lumMod val="75000"/>
                  </a:schemeClr>
                </a:solidFill>
              </a:rPr>
              <a:t>応用</a:t>
            </a:r>
          </a:p>
        </p:txBody>
      </p:sp>
    </p:spTree>
    <p:extLst>
      <p:ext uri="{BB962C8B-B14F-4D97-AF65-F5344CB8AC3E}">
        <p14:creationId xmlns:p14="http://schemas.microsoft.com/office/powerpoint/2010/main" val="2829557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3"/>
          <p:cNvSpPr>
            <a:spLocks noGrp="1"/>
          </p:cNvSpPr>
          <p:nvPr>
            <p:ph type="title"/>
          </p:nvPr>
        </p:nvSpPr>
        <p:spPr>
          <a:xfrm>
            <a:off x="2140460" y="-145102"/>
            <a:ext cx="8229600" cy="1143000"/>
          </a:xfrm>
        </p:spPr>
        <p:txBody>
          <a:bodyPr>
            <a:normAutofit/>
          </a:bodyPr>
          <a:lstStyle/>
          <a:p>
            <a:r>
              <a:rPr lang="en-US" altLang="ja-JP" sz="3600" dirty="0">
                <a:latin typeface="Arial" panose="020B0604020202020204" pitchFamily="34" charset="0"/>
                <a:cs typeface="Arial" panose="020B0604020202020204" pitchFamily="34" charset="0"/>
              </a:rPr>
              <a:t>THz</a:t>
            </a:r>
            <a:r>
              <a:rPr lang="ja-JP" altLang="en-US" sz="3600" dirty="0"/>
              <a:t>通信の展望</a:t>
            </a:r>
            <a:endParaRPr lang="ja-JP" altLang="en-US" sz="2700" dirty="0"/>
          </a:p>
        </p:txBody>
      </p:sp>
      <p:sp>
        <p:nvSpPr>
          <p:cNvPr id="7" name="正方形/長方形 6"/>
          <p:cNvSpPr/>
          <p:nvPr/>
        </p:nvSpPr>
        <p:spPr>
          <a:xfrm>
            <a:off x="4662048" y="1974940"/>
            <a:ext cx="3042408" cy="523220"/>
          </a:xfrm>
          <a:prstGeom prst="rect">
            <a:avLst/>
          </a:prstGeom>
        </p:spPr>
        <p:txBody>
          <a:bodyPr wrap="square">
            <a:spAutoFit/>
          </a:bodyPr>
          <a:lstStyle/>
          <a:p>
            <a:r>
              <a:rPr lang="en-US" altLang="ja-JP" sz="2800" dirty="0">
                <a:latin typeface="Arial" panose="020B0604020202020204" pitchFamily="34" charset="0"/>
                <a:cs typeface="Arial" panose="020B0604020202020204" pitchFamily="34" charset="0"/>
              </a:rPr>
              <a:t>—</a:t>
            </a:r>
            <a:r>
              <a:rPr lang="ja-JP" altLang="en-US" sz="2800" dirty="0">
                <a:latin typeface="Arial" panose="020B0604020202020204" pitchFamily="34" charset="0"/>
                <a:cs typeface="Arial" panose="020B0604020202020204" pitchFamily="34" charset="0"/>
              </a:rPr>
              <a:t>近接瞬時通信</a:t>
            </a:r>
            <a:r>
              <a:rPr lang="en-US" altLang="ja-JP" sz="2800" dirty="0">
                <a:latin typeface="Arial" panose="020B0604020202020204" pitchFamily="34" charset="0"/>
                <a:cs typeface="Arial" panose="020B0604020202020204" pitchFamily="34" charset="0"/>
              </a:rPr>
              <a:t>—</a:t>
            </a:r>
            <a:endParaRPr lang="ja-JP" altLang="en-US" sz="2800" dirty="0"/>
          </a:p>
        </p:txBody>
      </p:sp>
      <p:sp>
        <p:nvSpPr>
          <p:cNvPr id="6" name="正方形/長方形 5"/>
          <p:cNvSpPr/>
          <p:nvPr/>
        </p:nvSpPr>
        <p:spPr>
          <a:xfrm>
            <a:off x="3734980" y="2759770"/>
            <a:ext cx="4896544" cy="523220"/>
          </a:xfrm>
          <a:prstGeom prst="rect">
            <a:avLst/>
          </a:prstGeom>
          <a:ln w="28575">
            <a:solidFill>
              <a:schemeClr val="bg1"/>
            </a:solidFill>
          </a:ln>
        </p:spPr>
        <p:txBody>
          <a:bodyPr wrap="square">
            <a:spAutoFit/>
          </a:bodyPr>
          <a:lstStyle/>
          <a:p>
            <a:r>
              <a:rPr lang="ja-JP" altLang="en-US" sz="2800" dirty="0"/>
              <a:t>オフィス内での超高速無線</a:t>
            </a:r>
            <a:r>
              <a:rPr lang="en-US" altLang="ja-JP" sz="2800" dirty="0">
                <a:latin typeface="Arial" panose="020B0604020202020204" pitchFamily="34" charset="0"/>
                <a:cs typeface="Arial" panose="020B0604020202020204" pitchFamily="34" charset="0"/>
              </a:rPr>
              <a:t>LAN</a:t>
            </a:r>
            <a:endParaRPr lang="ja-JP" altLang="en-US" sz="2800" dirty="0">
              <a:latin typeface="Arial" panose="020B0604020202020204" pitchFamily="34" charset="0"/>
              <a:cs typeface="Arial" panose="020B0604020202020204" pitchFamily="34" charset="0"/>
            </a:endParaRPr>
          </a:p>
        </p:txBody>
      </p:sp>
      <p:sp>
        <p:nvSpPr>
          <p:cNvPr id="8" name="正方形/長方形 7"/>
          <p:cNvSpPr/>
          <p:nvPr/>
        </p:nvSpPr>
        <p:spPr>
          <a:xfrm>
            <a:off x="4662048" y="4365104"/>
            <a:ext cx="3306160" cy="523220"/>
          </a:xfrm>
          <a:prstGeom prst="rect">
            <a:avLst/>
          </a:prstGeom>
        </p:spPr>
        <p:txBody>
          <a:bodyPr wrap="square">
            <a:spAutoFit/>
          </a:bodyPr>
          <a:lstStyle/>
          <a:p>
            <a:r>
              <a:rPr lang="en-US" altLang="ja-JP" sz="2800" dirty="0">
                <a:latin typeface="Arial" panose="020B0604020202020204" pitchFamily="34" charset="0"/>
                <a:cs typeface="Arial" panose="020B0604020202020204" pitchFamily="34" charset="0"/>
              </a:rPr>
              <a:t>—</a:t>
            </a:r>
            <a:r>
              <a:rPr lang="ja-JP" altLang="en-US" sz="2800" dirty="0">
                <a:latin typeface="Arial" panose="020B0604020202020204" pitchFamily="34" charset="0"/>
                <a:cs typeface="Arial" panose="020B0604020202020204" pitchFamily="34" charset="0"/>
              </a:rPr>
              <a:t>宇宙</a:t>
            </a:r>
            <a:r>
              <a:rPr lang="en-US" altLang="ja-JP" sz="2800" dirty="0">
                <a:latin typeface="Arial" panose="020B0604020202020204" pitchFamily="34" charset="0"/>
                <a:cs typeface="Arial" panose="020B0604020202020204" pitchFamily="34" charset="0"/>
              </a:rPr>
              <a:t>–</a:t>
            </a:r>
            <a:r>
              <a:rPr lang="ja-JP" altLang="en-US" sz="2800" dirty="0">
                <a:latin typeface="Arial" panose="020B0604020202020204" pitchFamily="34" charset="0"/>
                <a:cs typeface="Arial" panose="020B0604020202020204" pitchFamily="34" charset="0"/>
              </a:rPr>
              <a:t>宇宙通信</a:t>
            </a:r>
            <a:r>
              <a:rPr lang="en-US" altLang="ja-JP" sz="2800" dirty="0">
                <a:latin typeface="Arial" panose="020B0604020202020204" pitchFamily="34" charset="0"/>
                <a:cs typeface="Arial" panose="020B0604020202020204" pitchFamily="34" charset="0"/>
              </a:rPr>
              <a:t>—</a:t>
            </a:r>
            <a:endParaRPr lang="ja-JP" altLang="en-US" sz="2800" dirty="0"/>
          </a:p>
        </p:txBody>
      </p:sp>
      <p:sp>
        <p:nvSpPr>
          <p:cNvPr id="9" name="正方形/長方形 8"/>
          <p:cNvSpPr/>
          <p:nvPr/>
        </p:nvSpPr>
        <p:spPr>
          <a:xfrm>
            <a:off x="3866856" y="4888324"/>
            <a:ext cx="4896544" cy="523220"/>
          </a:xfrm>
          <a:prstGeom prst="rect">
            <a:avLst/>
          </a:prstGeom>
          <a:ln w="28575">
            <a:solidFill>
              <a:schemeClr val="bg1"/>
            </a:solidFill>
          </a:ln>
        </p:spPr>
        <p:txBody>
          <a:bodyPr wrap="square">
            <a:spAutoFit/>
          </a:bodyPr>
          <a:lstStyle/>
          <a:p>
            <a:r>
              <a:rPr lang="ja-JP" altLang="en-US" sz="2800" dirty="0">
                <a:latin typeface="Arial" panose="020B0604020202020204" pitchFamily="34" charset="0"/>
                <a:cs typeface="Arial" panose="020B0604020202020204" pitchFamily="34" charset="0"/>
              </a:rPr>
              <a:t>宇宙空間でのセキュアな通信</a:t>
            </a:r>
          </a:p>
        </p:txBody>
      </p:sp>
    </p:spTree>
    <p:extLst>
      <p:ext uri="{BB962C8B-B14F-4D97-AF65-F5344CB8AC3E}">
        <p14:creationId xmlns:p14="http://schemas.microsoft.com/office/powerpoint/2010/main" val="1846803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263</TotalTime>
  <Words>481</Words>
  <Application>Microsoft Office PowerPoint</Application>
  <PresentationFormat>ワイド画面</PresentationFormat>
  <Paragraphs>76</Paragraphs>
  <Slides>11</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11</vt:i4>
      </vt:variant>
    </vt:vector>
  </HeadingPairs>
  <TitlesOfParts>
    <vt:vector size="17" baseType="lpstr">
      <vt:lpstr>ＭＳ Ｐゴシック</vt:lpstr>
      <vt:lpstr>Arial</vt:lpstr>
      <vt:lpstr>Calibri</vt:lpstr>
      <vt:lpstr>Calibri Light</vt:lpstr>
      <vt:lpstr>Wingdings</vt:lpstr>
      <vt:lpstr>レトロスペクト</vt:lpstr>
      <vt:lpstr>THz周波数帯での通信</vt:lpstr>
      <vt:lpstr>目次</vt:lpstr>
      <vt:lpstr>PowerPoint プレゼンテーション</vt:lpstr>
      <vt:lpstr>PowerPoint プレゼンテーション</vt:lpstr>
      <vt:lpstr>PowerPoint プレゼンテーション</vt:lpstr>
      <vt:lpstr>PowerPoint プレゼンテーション</vt:lpstr>
      <vt:lpstr>THz応用上の問題点～H2Oによる吸収～</vt:lpstr>
      <vt:lpstr>THz応用上の問題点～天文学 vs THz～</vt:lpstr>
      <vt:lpstr>THz通信の展望</vt:lpstr>
      <vt:lpstr>THz通信の展望</vt:lpstr>
      <vt:lpstr>THz通信の展望</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THz周波数帯での通信</dc:title>
  <dc:creator>ad05n</dc:creator>
  <cp:lastModifiedBy>Ryohei Kano</cp:lastModifiedBy>
  <cp:revision>25</cp:revision>
  <dcterms:created xsi:type="dcterms:W3CDTF">2014-07-09T07:40:07Z</dcterms:created>
  <dcterms:modified xsi:type="dcterms:W3CDTF">2014-07-14T08:22:35Z</dcterms:modified>
</cp:coreProperties>
</file>