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9" r:id="rId3"/>
    <p:sldId id="264" r:id="rId4"/>
    <p:sldId id="265" r:id="rId5"/>
    <p:sldId id="267" r:id="rId6"/>
    <p:sldId id="268" r:id="rId7"/>
    <p:sldId id="270" r:id="rId8"/>
    <p:sldId id="271" r:id="rId9"/>
    <p:sldId id="259" r:id="rId10"/>
    <p:sldId id="263" r:id="rId11"/>
    <p:sldId id="266"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snapToObjects="1">
      <p:cViewPr varScale="1">
        <p:scale>
          <a:sx n="74" d="100"/>
          <a:sy n="74" d="100"/>
        </p:scale>
        <p:origin x="2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B6F2F-AD22-4E35-B81A-0634250CE483}" type="datetimeFigureOut">
              <a:rPr kumimoji="1" lang="ja-JP" altLang="en-US" smtClean="0"/>
              <a:t>2014/7/16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677AA-21F9-45B1-B5FD-DB38ADDC7D51}" type="slidenum">
              <a:rPr kumimoji="1" lang="ja-JP" altLang="en-US" smtClean="0"/>
              <a:t>‹#›</a:t>
            </a:fld>
            <a:endParaRPr kumimoji="1" lang="ja-JP" altLang="en-US"/>
          </a:p>
        </p:txBody>
      </p:sp>
    </p:spTree>
    <p:extLst>
      <p:ext uri="{BB962C8B-B14F-4D97-AF65-F5344CB8AC3E}">
        <p14:creationId xmlns:p14="http://schemas.microsoft.com/office/powerpoint/2010/main" val="8475542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光デバイスの例としては、このようなものが挙げられます。有機</a:t>
            </a:r>
            <a:r>
              <a:rPr kumimoji="1" lang="en-US" altLang="ja-JP" dirty="0" smtClean="0"/>
              <a:t>EL</a:t>
            </a:r>
            <a:r>
              <a:rPr kumimoji="1" lang="ja-JP" altLang="en-US" dirty="0" smtClean="0"/>
              <a:t>や発光ダイオードとまさにデバイスというものも含まれますが、他にもレンズを始めとする材料じゃないかというものも含まれます。光デバイスは、それらをさまざまに組み合わせることでより高度な機能へつなげています。</a:t>
            </a:r>
            <a:endParaRPr kumimoji="1" lang="ja-JP" altLang="en-US" dirty="0"/>
          </a:p>
        </p:txBody>
      </p:sp>
      <p:sp>
        <p:nvSpPr>
          <p:cNvPr id="4" name="スライド番号プレースホルダ 3"/>
          <p:cNvSpPr>
            <a:spLocks noGrp="1"/>
          </p:cNvSpPr>
          <p:nvPr>
            <p:ph type="sldNum" sz="quarter" idx="10"/>
          </p:nvPr>
        </p:nvSpPr>
        <p:spPr/>
        <p:txBody>
          <a:bodyPr/>
          <a:lstStyle/>
          <a:p>
            <a:fld id="{CB002AB8-4DBF-4A96-B47D-74FCFEF74540}" type="slidenum">
              <a:rPr kumimoji="1" lang="ja-JP" altLang="en-US" smtClean="0"/>
              <a:t>3</a:t>
            </a:fld>
            <a:endParaRPr kumimoji="1" lang="ja-JP" altLang="en-US"/>
          </a:p>
        </p:txBody>
      </p:sp>
    </p:spTree>
    <p:extLst>
      <p:ext uri="{BB962C8B-B14F-4D97-AF65-F5344CB8AC3E}">
        <p14:creationId xmlns:p14="http://schemas.microsoft.com/office/powerpoint/2010/main" val="251342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として、光スイッチングデバイスを構成するためにどのような光デバイスが使われているかを見てみます。このように光スイッチングデバイスを構成するためにさまざまな機能が必要なのですが、それらは先ほどの光デバイスが用いられています。加えてこの表を眺めてみると、違う機能に同じデバイスが使われています。つまり、たとえば</a:t>
            </a:r>
            <a:r>
              <a:rPr kumimoji="1" lang="en-US" altLang="ja-JP" dirty="0" smtClean="0"/>
              <a:t>4</a:t>
            </a:r>
            <a:r>
              <a:rPr kumimoji="1" lang="ja-JP" altLang="en-US" dirty="0" smtClean="0"/>
              <a:t>光波混合のように、さらに原理を光デバイスと組み合わせることでさまざまな機能が生み出されています。</a:t>
            </a:r>
            <a:endParaRPr kumimoji="1" lang="ja-JP" altLang="en-US" dirty="0"/>
          </a:p>
        </p:txBody>
      </p:sp>
      <p:sp>
        <p:nvSpPr>
          <p:cNvPr id="4" name="スライド番号プレースホルダ 3"/>
          <p:cNvSpPr>
            <a:spLocks noGrp="1"/>
          </p:cNvSpPr>
          <p:nvPr>
            <p:ph type="sldNum" sz="quarter" idx="10"/>
          </p:nvPr>
        </p:nvSpPr>
        <p:spPr/>
        <p:txBody>
          <a:bodyPr/>
          <a:lstStyle/>
          <a:p>
            <a:fld id="{CB002AB8-4DBF-4A96-B47D-74FCFEF74540}" type="slidenum">
              <a:rPr kumimoji="1" lang="ja-JP" altLang="en-US" smtClean="0"/>
              <a:t>4</a:t>
            </a:fld>
            <a:endParaRPr kumimoji="1" lang="ja-JP" altLang="en-US"/>
          </a:p>
        </p:txBody>
      </p:sp>
    </p:spTree>
    <p:extLst>
      <p:ext uri="{BB962C8B-B14F-4D97-AF65-F5344CB8AC3E}">
        <p14:creationId xmlns:p14="http://schemas.microsoft.com/office/powerpoint/2010/main" val="263564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258751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379307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41395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273276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341297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368711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238395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81196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201239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30296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66CC464-646B-2940-B7B8-4C4057912D4C}" type="datetimeFigureOut">
              <a:rPr kumimoji="1" lang="ja-JP" altLang="en-US" smtClean="0"/>
              <a:t>2014/7/16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329101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CC464-646B-2940-B7B8-4C4057912D4C}" type="datetimeFigureOut">
              <a:rPr kumimoji="1" lang="ja-JP" altLang="en-US" smtClean="0"/>
              <a:t>2014/7/16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1899C-C83D-8043-AD80-BB1CE1E4A53C}" type="slidenum">
              <a:rPr kumimoji="1" lang="ja-JP" altLang="en-US" smtClean="0"/>
              <a:t>‹#›</a:t>
            </a:fld>
            <a:endParaRPr kumimoji="1" lang="ja-JP" altLang="en-US"/>
          </a:p>
        </p:txBody>
      </p:sp>
    </p:spTree>
    <p:extLst>
      <p:ext uri="{BB962C8B-B14F-4D97-AF65-F5344CB8AC3E}">
        <p14:creationId xmlns:p14="http://schemas.microsoft.com/office/powerpoint/2010/main" val="4138078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光スイッチングデバイス</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365593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光カー効果</a:t>
            </a:r>
            <a:endParaRPr kumimoji="1" lang="ja-JP" altLang="en-US" dirty="0"/>
          </a:p>
        </p:txBody>
      </p:sp>
      <p:grpSp>
        <p:nvGrpSpPr>
          <p:cNvPr id="40" name="グループ化 39"/>
          <p:cNvGrpSpPr/>
          <p:nvPr/>
        </p:nvGrpSpPr>
        <p:grpSpPr>
          <a:xfrm>
            <a:off x="436335" y="1417638"/>
            <a:ext cx="8271329" cy="3864303"/>
            <a:chOff x="779427" y="1789523"/>
            <a:chExt cx="7325917" cy="3092264"/>
          </a:xfrm>
        </p:grpSpPr>
        <p:sp>
          <p:nvSpPr>
            <p:cNvPr id="3" name="右矢印 2"/>
            <p:cNvSpPr/>
            <p:nvPr/>
          </p:nvSpPr>
          <p:spPr>
            <a:xfrm rot="19778494">
              <a:off x="3240241" y="2515605"/>
              <a:ext cx="1200380" cy="388940"/>
            </a:xfrm>
            <a:prstGeom prst="rightArrow">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 name="右矢印 3"/>
            <p:cNvSpPr/>
            <p:nvPr/>
          </p:nvSpPr>
          <p:spPr>
            <a:xfrm>
              <a:off x="3369496" y="2907717"/>
              <a:ext cx="1200380" cy="388940"/>
            </a:xfrm>
            <a:prstGeom prst="rightArrow">
              <a:avLst/>
            </a:prstGeom>
            <a:solidFill>
              <a:srgbClr val="009644"/>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 name="直方体 4"/>
            <p:cNvSpPr/>
            <p:nvPr/>
          </p:nvSpPr>
          <p:spPr>
            <a:xfrm flipH="1">
              <a:off x="2781328" y="2114378"/>
              <a:ext cx="1007576" cy="2164372"/>
            </a:xfrm>
            <a:prstGeom prst="cube">
              <a:avLst>
                <a:gd name="adj" fmla="val 743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 name="テキスト ボックス 33"/>
            <p:cNvSpPr txBox="1"/>
            <p:nvPr/>
          </p:nvSpPr>
          <p:spPr>
            <a:xfrm>
              <a:off x="2570499" y="4374290"/>
              <a:ext cx="2327979" cy="29554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非線形媒体</a:t>
              </a:r>
            </a:p>
          </p:txBody>
        </p:sp>
        <p:cxnSp>
          <p:nvCxnSpPr>
            <p:cNvPr id="7" name="直線コネクタ 6"/>
            <p:cNvCxnSpPr/>
            <p:nvPr/>
          </p:nvCxnSpPr>
          <p:spPr>
            <a:xfrm flipH="1">
              <a:off x="3307704" y="4118712"/>
              <a:ext cx="149244" cy="299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右矢印 7"/>
            <p:cNvSpPr/>
            <p:nvPr/>
          </p:nvSpPr>
          <p:spPr>
            <a:xfrm>
              <a:off x="1946288" y="2907717"/>
              <a:ext cx="1200380" cy="388940"/>
            </a:xfrm>
            <a:prstGeom prst="rightArrow">
              <a:avLst/>
            </a:prstGeom>
            <a:solidFill>
              <a:srgbClr val="009644"/>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9" name="右矢印 8"/>
            <p:cNvSpPr/>
            <p:nvPr/>
          </p:nvSpPr>
          <p:spPr>
            <a:xfrm rot="19778494">
              <a:off x="2039862" y="3265433"/>
              <a:ext cx="1200380" cy="388940"/>
            </a:xfrm>
            <a:prstGeom prst="rightArrow">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10" name="直線矢印コネクタ 9"/>
            <p:cNvCxnSpPr/>
            <p:nvPr/>
          </p:nvCxnSpPr>
          <p:spPr>
            <a:xfrm>
              <a:off x="779427" y="2510918"/>
              <a:ext cx="108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306175" y="1789523"/>
              <a:ext cx="0" cy="144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79427" y="4163193"/>
              <a:ext cx="108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1319427" y="3441787"/>
              <a:ext cx="0" cy="144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869522" y="3329886"/>
              <a:ext cx="108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5396270" y="2621106"/>
              <a:ext cx="0" cy="144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55"/>
            <p:cNvSpPr txBox="1"/>
            <p:nvPr/>
          </p:nvSpPr>
          <p:spPr>
            <a:xfrm>
              <a:off x="1418642" y="2654912"/>
              <a:ext cx="1310217" cy="27091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solidFill>
                    <a:srgbClr val="009644"/>
                  </a:solidFill>
                </a:rPr>
                <a:t>プローブ光</a:t>
              </a:r>
            </a:p>
          </p:txBody>
        </p:sp>
        <p:sp>
          <p:nvSpPr>
            <p:cNvPr id="17" name="テキスト ボックス 56"/>
            <p:cNvSpPr txBox="1"/>
            <p:nvPr/>
          </p:nvSpPr>
          <p:spPr>
            <a:xfrm>
              <a:off x="1845100" y="3767721"/>
              <a:ext cx="1475725" cy="27091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solidFill>
                    <a:schemeClr val="accent5"/>
                  </a:solidFill>
                </a:rPr>
                <a:t>ポンプ光</a:t>
              </a:r>
            </a:p>
          </p:txBody>
        </p:sp>
        <p:cxnSp>
          <p:nvCxnSpPr>
            <p:cNvPr id="18" name="直線矢印コネクタ 17"/>
            <p:cNvCxnSpPr/>
            <p:nvPr/>
          </p:nvCxnSpPr>
          <p:spPr>
            <a:xfrm flipV="1">
              <a:off x="1319427" y="1789523"/>
              <a:ext cx="0" cy="721395"/>
            </a:xfrm>
            <a:prstGeom prst="straightConnector1">
              <a:avLst/>
            </a:prstGeom>
            <a:ln w="76200">
              <a:solidFill>
                <a:srgbClr val="00964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1319427" y="3566492"/>
              <a:ext cx="454734" cy="59529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5390838" y="2710075"/>
              <a:ext cx="5432" cy="619814"/>
            </a:xfrm>
            <a:prstGeom prst="straightConnector1">
              <a:avLst/>
            </a:prstGeom>
            <a:ln w="76200">
              <a:solidFill>
                <a:srgbClr val="00964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5357048" y="3341106"/>
              <a:ext cx="436550" cy="15841"/>
            </a:xfrm>
            <a:prstGeom prst="straightConnector1">
              <a:avLst/>
            </a:prstGeom>
            <a:ln w="76200">
              <a:solidFill>
                <a:srgbClr val="009644"/>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89"/>
            <p:cNvSpPr txBox="1"/>
            <p:nvPr/>
          </p:nvSpPr>
          <p:spPr>
            <a:xfrm>
              <a:off x="5928197" y="3227368"/>
              <a:ext cx="284052"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x</a:t>
              </a:r>
              <a:endParaRPr kumimoji="1" lang="ja-JP" altLang="en-US" dirty="0"/>
            </a:p>
          </p:txBody>
        </p:sp>
        <p:sp>
          <p:nvSpPr>
            <p:cNvPr id="23" name="テキスト ボックス 90"/>
            <p:cNvSpPr txBox="1"/>
            <p:nvPr/>
          </p:nvSpPr>
          <p:spPr>
            <a:xfrm>
              <a:off x="1753461" y="4100915"/>
              <a:ext cx="284052"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x</a:t>
              </a:r>
              <a:endParaRPr kumimoji="1" lang="ja-JP" altLang="en-US" dirty="0"/>
            </a:p>
          </p:txBody>
        </p:sp>
        <p:sp>
          <p:nvSpPr>
            <p:cNvPr id="24" name="テキスト ボックス 91"/>
            <p:cNvSpPr txBox="1"/>
            <p:nvPr/>
          </p:nvSpPr>
          <p:spPr>
            <a:xfrm>
              <a:off x="1753074" y="2427219"/>
              <a:ext cx="284052"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x</a:t>
              </a:r>
              <a:endParaRPr kumimoji="1" lang="ja-JP" altLang="en-US" dirty="0"/>
            </a:p>
          </p:txBody>
        </p:sp>
        <p:sp>
          <p:nvSpPr>
            <p:cNvPr id="25" name="テキスト ボックス 92"/>
            <p:cNvSpPr txBox="1"/>
            <p:nvPr/>
          </p:nvSpPr>
          <p:spPr>
            <a:xfrm>
              <a:off x="5035967" y="2427219"/>
              <a:ext cx="288862"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y</a:t>
              </a:r>
              <a:endParaRPr kumimoji="1" lang="ja-JP" altLang="en-US" dirty="0"/>
            </a:p>
          </p:txBody>
        </p:sp>
        <p:sp>
          <p:nvSpPr>
            <p:cNvPr id="26" name="テキスト ボックス 94"/>
            <p:cNvSpPr txBox="1"/>
            <p:nvPr/>
          </p:nvSpPr>
          <p:spPr>
            <a:xfrm>
              <a:off x="1038656" y="3267846"/>
              <a:ext cx="288862"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y</a:t>
              </a:r>
              <a:endParaRPr kumimoji="1" lang="ja-JP" altLang="en-US" dirty="0"/>
            </a:p>
          </p:txBody>
        </p:sp>
        <p:sp>
          <p:nvSpPr>
            <p:cNvPr id="27" name="テキスト ボックス 2"/>
            <p:cNvSpPr txBox="1"/>
            <p:nvPr/>
          </p:nvSpPr>
          <p:spPr>
            <a:xfrm>
              <a:off x="4869522" y="4146945"/>
              <a:ext cx="3235822" cy="29554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solidFill>
                    <a:srgbClr val="C00000"/>
                  </a:solidFill>
                </a:rPr>
                <a:t>偏光子を用いて</a:t>
              </a:r>
              <a:r>
                <a:rPr lang="en-US" altLang="ja-JP" dirty="0" smtClean="0">
                  <a:solidFill>
                    <a:srgbClr val="C00000"/>
                  </a:solidFill>
                </a:rPr>
                <a:t>X</a:t>
              </a:r>
              <a:r>
                <a:rPr lang="ja-JP" altLang="en-US" dirty="0" smtClean="0">
                  <a:solidFill>
                    <a:srgbClr val="C00000"/>
                  </a:solidFill>
                </a:rPr>
                <a:t>成分を測定する</a:t>
              </a:r>
              <a:endParaRPr kumimoji="1" lang="ja-JP" altLang="en-US" dirty="0">
                <a:solidFill>
                  <a:srgbClr val="C00000"/>
                </a:solidFill>
              </a:endParaRPr>
            </a:p>
          </p:txBody>
        </p:sp>
        <p:grpSp>
          <p:nvGrpSpPr>
            <p:cNvPr id="28" name="グループ化 27"/>
            <p:cNvGrpSpPr/>
            <p:nvPr/>
          </p:nvGrpSpPr>
          <p:grpSpPr>
            <a:xfrm>
              <a:off x="6162064" y="2716135"/>
              <a:ext cx="721686" cy="966776"/>
              <a:chOff x="8058437" y="3112188"/>
              <a:chExt cx="721686" cy="966776"/>
            </a:xfrm>
          </p:grpSpPr>
          <p:sp>
            <p:nvSpPr>
              <p:cNvPr id="33" name="フローチャート: 直接アクセス記憶 32"/>
              <p:cNvSpPr/>
              <p:nvPr/>
            </p:nvSpPr>
            <p:spPr>
              <a:xfrm flipH="1">
                <a:off x="8097302" y="3112188"/>
                <a:ext cx="682821" cy="960858"/>
              </a:xfrm>
              <a:prstGeom prst="flowChartMagneticDrum">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4" name="円/楕円 33"/>
              <p:cNvSpPr/>
              <p:nvPr/>
            </p:nvSpPr>
            <p:spPr>
              <a:xfrm>
                <a:off x="8058437" y="3118004"/>
                <a:ext cx="307510" cy="96096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5" name="直線コネクタ 34"/>
              <p:cNvCxnSpPr/>
              <p:nvPr/>
            </p:nvCxnSpPr>
            <p:spPr bwMode="auto">
              <a:xfrm>
                <a:off x="8122007" y="3284717"/>
                <a:ext cx="2168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a:off x="8085264" y="3437117"/>
                <a:ext cx="2623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bwMode="auto">
              <a:xfrm>
                <a:off x="8069157" y="3591209"/>
                <a:ext cx="302946" cy="14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auto">
              <a:xfrm>
                <a:off x="8085992" y="3745300"/>
                <a:ext cx="276918" cy="14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bwMode="auto">
              <a:xfrm>
                <a:off x="8121783" y="3903321"/>
                <a:ext cx="228858" cy="14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四角形吹き出し 28"/>
            <p:cNvSpPr/>
            <p:nvPr/>
          </p:nvSpPr>
          <p:spPr>
            <a:xfrm>
              <a:off x="4869522" y="4100915"/>
              <a:ext cx="3235822" cy="472787"/>
            </a:xfrm>
            <a:prstGeom prst="wedgeRectCallout">
              <a:avLst>
                <a:gd name="adj1" fmla="val -18479"/>
                <a:gd name="adj2" fmla="val -10068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テキスト ボックス 25"/>
            <p:cNvSpPr txBox="1"/>
            <p:nvPr/>
          </p:nvSpPr>
          <p:spPr>
            <a:xfrm>
              <a:off x="6139232" y="2369818"/>
              <a:ext cx="1012477" cy="29554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smtClean="0">
                  <a:solidFill>
                    <a:schemeClr val="tx1">
                      <a:lumMod val="75000"/>
                      <a:lumOff val="25000"/>
                    </a:schemeClr>
                  </a:solidFill>
                </a:rPr>
                <a:t>偏光子</a:t>
              </a:r>
              <a:endParaRPr kumimoji="1" lang="ja-JP" altLang="en-US" dirty="0">
                <a:solidFill>
                  <a:schemeClr val="tx1">
                    <a:lumMod val="75000"/>
                    <a:lumOff val="25000"/>
                  </a:schemeClr>
                </a:solidFill>
              </a:endParaRPr>
            </a:p>
          </p:txBody>
        </p:sp>
        <p:sp>
          <p:nvSpPr>
            <p:cNvPr id="31" name="下カーブ矢印 30"/>
            <p:cNvSpPr/>
            <p:nvPr/>
          </p:nvSpPr>
          <p:spPr>
            <a:xfrm rot="1989303">
              <a:off x="5409421" y="2326927"/>
              <a:ext cx="636434" cy="350096"/>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32" name="テキスト ボックス 79"/>
            <p:cNvSpPr txBox="1"/>
            <p:nvPr/>
          </p:nvSpPr>
          <p:spPr>
            <a:xfrm>
              <a:off x="5470431" y="2383882"/>
              <a:ext cx="381004"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solidFill>
                    <a:srgbClr val="FF0000"/>
                  </a:solidFill>
                </a:rPr>
                <a:t>θ</a:t>
              </a:r>
              <a:endParaRPr kumimoji="1" lang="ja-JP" altLang="en-US" dirty="0">
                <a:solidFill>
                  <a:srgbClr val="FF0000"/>
                </a:solidFill>
              </a:endParaRPr>
            </a:p>
          </p:txBody>
        </p:sp>
      </p:grpSp>
      <p:sp>
        <p:nvSpPr>
          <p:cNvPr id="41" name="テキスト ボックス 40"/>
          <p:cNvSpPr txBox="1"/>
          <p:nvPr/>
        </p:nvSpPr>
        <p:spPr>
          <a:xfrm>
            <a:off x="729018" y="5550794"/>
            <a:ext cx="7758159" cy="830997"/>
          </a:xfrm>
          <a:prstGeom prst="rect">
            <a:avLst/>
          </a:prstGeom>
          <a:noFill/>
        </p:spPr>
        <p:txBody>
          <a:bodyPr wrap="square" rtlCol="0">
            <a:spAutoFit/>
          </a:bodyPr>
          <a:lstStyle/>
          <a:p>
            <a:r>
              <a:rPr lang="ja-JP" altLang="ja-JP" sz="2400" dirty="0"/>
              <a:t>ポンプ光を入射するかしないかでプローブ光の</a:t>
            </a:r>
            <a:r>
              <a:rPr lang="en-US" altLang="ja-JP" sz="2400" dirty="0"/>
              <a:t>x</a:t>
            </a:r>
            <a:r>
              <a:rPr lang="ja-JP" altLang="ja-JP" sz="2400" dirty="0"/>
              <a:t>成分を発生</a:t>
            </a:r>
            <a:r>
              <a:rPr lang="ja-JP" altLang="ja-JP" sz="2400" dirty="0" err="1"/>
              <a:t>させるかさせないかを</a:t>
            </a:r>
            <a:r>
              <a:rPr lang="ja-JP" altLang="ja-JP" sz="2400" dirty="0"/>
              <a:t>制御</a:t>
            </a:r>
            <a:r>
              <a:rPr lang="ja-JP" altLang="ja-JP" sz="2400" dirty="0" smtClean="0"/>
              <a:t>する</a:t>
            </a:r>
            <a:r>
              <a:rPr lang="ja-JP" altLang="en-US" sz="2400" dirty="0" smtClean="0"/>
              <a:t>ことができる。</a:t>
            </a:r>
            <a:endParaRPr kumimoji="1" lang="ja-JP" altLang="en-US" sz="2400" dirty="0"/>
          </a:p>
        </p:txBody>
      </p:sp>
    </p:spTree>
    <p:extLst>
      <p:ext uri="{BB962C8B-B14F-4D97-AF65-F5344CB8AC3E}">
        <p14:creationId xmlns:p14="http://schemas.microsoft.com/office/powerpoint/2010/main" val="355955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莫大</a:t>
            </a:r>
            <a:r>
              <a:rPr lang="ja-JP" altLang="en-US" dirty="0" smtClean="0"/>
              <a:t>な情報を効率よく処理するために光スイッチング技術は有用である。</a:t>
            </a:r>
            <a:endParaRPr lang="en-US" altLang="ja-JP" dirty="0"/>
          </a:p>
          <a:p>
            <a:pPr marL="0" indent="0">
              <a:buNone/>
            </a:pPr>
            <a:r>
              <a:rPr lang="en-US" altLang="ja-JP" sz="2800" dirty="0"/>
              <a:t> </a:t>
            </a:r>
            <a:r>
              <a:rPr lang="en-US" altLang="ja-JP" sz="2800" dirty="0" smtClean="0"/>
              <a:t>       </a:t>
            </a:r>
            <a:r>
              <a:rPr lang="ja-JP" altLang="en-US" sz="2800" dirty="0" smtClean="0"/>
              <a:t>ノイズが減る。</a:t>
            </a:r>
            <a:endParaRPr lang="en-US" altLang="ja-JP" sz="2800" dirty="0"/>
          </a:p>
          <a:p>
            <a:pPr marL="0" indent="0">
              <a:buNone/>
            </a:pPr>
            <a:r>
              <a:rPr lang="en-US" altLang="ja-JP" sz="2800" dirty="0" smtClean="0"/>
              <a:t>        </a:t>
            </a:r>
            <a:r>
              <a:rPr lang="ja-JP" altLang="en-US" sz="2800" dirty="0" smtClean="0"/>
              <a:t>エネルギー効率、伝送速度が良くなる。</a:t>
            </a:r>
            <a:endParaRPr lang="en-US" altLang="ja-JP" sz="2800" dirty="0" smtClean="0"/>
          </a:p>
          <a:p>
            <a:pPr marL="0" indent="0">
              <a:buNone/>
            </a:pPr>
            <a:endParaRPr lang="en-US" altLang="ja-JP" sz="2800" dirty="0" smtClean="0"/>
          </a:p>
          <a:p>
            <a:r>
              <a:rPr lang="ja-JP" altLang="en-US" dirty="0"/>
              <a:t>実際</a:t>
            </a:r>
            <a:r>
              <a:rPr lang="ja-JP" altLang="en-US" dirty="0" smtClean="0"/>
              <a:t>に</a:t>
            </a:r>
            <a:r>
              <a:rPr lang="ja-JP" altLang="en-US" dirty="0"/>
              <a:t>用</a:t>
            </a:r>
            <a:r>
              <a:rPr lang="ja-JP" altLang="en-US" dirty="0" smtClean="0"/>
              <a:t>いるには信号強度と応答</a:t>
            </a:r>
            <a:r>
              <a:rPr lang="ja-JP" altLang="en-US" dirty="0" smtClean="0"/>
              <a:t>速度の</a:t>
            </a:r>
            <a:r>
              <a:rPr lang="ja-JP" altLang="en-US" dirty="0" smtClean="0"/>
              <a:t>両立が必要であり、現在も研究が進んでいる。</a:t>
            </a:r>
            <a:endParaRPr lang="en-US" altLang="ja-JP" dirty="0" smtClean="0"/>
          </a:p>
          <a:p>
            <a:pPr marL="0" indent="0">
              <a:buNone/>
            </a:pPr>
            <a:r>
              <a:rPr kumimoji="1" lang="ja-JP" altLang="en-US" dirty="0" smtClean="0"/>
              <a:t>　　　</a:t>
            </a:r>
            <a:endParaRPr kumimoji="1" lang="ja-JP" altLang="en-US" dirty="0"/>
          </a:p>
        </p:txBody>
      </p:sp>
      <p:sp>
        <p:nvSpPr>
          <p:cNvPr id="4" name="左中かっこ 3"/>
          <p:cNvSpPr/>
          <p:nvPr/>
        </p:nvSpPr>
        <p:spPr>
          <a:xfrm>
            <a:off x="1004552" y="2588654"/>
            <a:ext cx="64394" cy="85000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62884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1143000"/>
          </a:xfrm>
        </p:spPr>
        <p:txBody>
          <a:bodyPr>
            <a:normAutofit/>
          </a:bodyPr>
          <a:lstStyle/>
          <a:p>
            <a:r>
              <a:rPr lang="ja-JP" altLang="en-US" sz="3600" dirty="0" smtClean="0"/>
              <a:t>光デバイス</a:t>
            </a:r>
            <a:endParaRPr kumimoji="1" lang="ja-JP" altLang="en-US" sz="3600" dirty="0"/>
          </a:p>
        </p:txBody>
      </p:sp>
      <p:sp>
        <p:nvSpPr>
          <p:cNvPr id="5" name="テキスト ボックス 4"/>
          <p:cNvSpPr txBox="1"/>
          <p:nvPr/>
        </p:nvSpPr>
        <p:spPr>
          <a:xfrm>
            <a:off x="688119" y="1369230"/>
            <a:ext cx="5650104" cy="461665"/>
          </a:xfrm>
          <a:prstGeom prst="rect">
            <a:avLst/>
          </a:prstGeom>
          <a:noFill/>
        </p:spPr>
        <p:txBody>
          <a:bodyPr wrap="none" rtlCol="0">
            <a:spAutoFit/>
          </a:bodyPr>
          <a:lstStyle/>
          <a:p>
            <a:r>
              <a:rPr lang="ja-JP" altLang="en-US" sz="2400" dirty="0" smtClean="0"/>
              <a:t>光を用いて情報の記録や伝達を行う装置</a:t>
            </a:r>
            <a:endParaRPr kumimoji="1" lang="en-US" altLang="ja-JP" sz="2400" dirty="0" smtClean="0"/>
          </a:p>
        </p:txBody>
      </p:sp>
      <p:sp>
        <p:nvSpPr>
          <p:cNvPr id="6" name="テキスト ボックス 5"/>
          <p:cNvSpPr txBox="1"/>
          <p:nvPr/>
        </p:nvSpPr>
        <p:spPr>
          <a:xfrm>
            <a:off x="1133464" y="1995957"/>
            <a:ext cx="902811" cy="523220"/>
          </a:xfrm>
          <a:prstGeom prst="rect">
            <a:avLst/>
          </a:prstGeom>
          <a:noFill/>
          <a:ln>
            <a:solidFill>
              <a:srgbClr val="4F81BD"/>
            </a:solidFill>
          </a:ln>
        </p:spPr>
        <p:txBody>
          <a:bodyPr wrap="none" rtlCol="0">
            <a:spAutoFit/>
          </a:bodyPr>
          <a:lstStyle/>
          <a:p>
            <a:r>
              <a:rPr kumimoji="1" lang="ja-JP" altLang="en-US" sz="2800" dirty="0" smtClean="0"/>
              <a:t>利点</a:t>
            </a:r>
            <a:endParaRPr kumimoji="1" lang="en-US" altLang="ja-JP" sz="2800" dirty="0" smtClean="0"/>
          </a:p>
        </p:txBody>
      </p:sp>
      <p:sp>
        <p:nvSpPr>
          <p:cNvPr id="7" name="テキスト ボックス 6"/>
          <p:cNvSpPr txBox="1"/>
          <p:nvPr/>
        </p:nvSpPr>
        <p:spPr>
          <a:xfrm>
            <a:off x="485549" y="2641599"/>
            <a:ext cx="6096541" cy="523220"/>
          </a:xfrm>
          <a:prstGeom prst="rect">
            <a:avLst/>
          </a:prstGeom>
          <a:noFill/>
        </p:spPr>
        <p:txBody>
          <a:bodyPr wrap="none" rtlCol="0">
            <a:spAutoFit/>
          </a:bodyPr>
          <a:lstStyle/>
          <a:p>
            <a:pPr marL="457200" indent="-457200">
              <a:buFont typeface="Arial"/>
              <a:buChar char="•"/>
            </a:pPr>
            <a:r>
              <a:rPr lang="ja-JP" altLang="en-US" sz="2800" dirty="0" smtClean="0"/>
              <a:t>一度に大量の情報を送ることが可能</a:t>
            </a:r>
            <a:endParaRPr kumimoji="1" lang="ja-JP" altLang="en-US" sz="2800" dirty="0"/>
          </a:p>
        </p:txBody>
      </p:sp>
      <p:sp>
        <p:nvSpPr>
          <p:cNvPr id="8" name="テキスト ボックス 7"/>
          <p:cNvSpPr txBox="1"/>
          <p:nvPr/>
        </p:nvSpPr>
        <p:spPr>
          <a:xfrm>
            <a:off x="1133464" y="3251937"/>
            <a:ext cx="902811" cy="523220"/>
          </a:xfrm>
          <a:prstGeom prst="rect">
            <a:avLst/>
          </a:prstGeom>
          <a:noFill/>
          <a:ln>
            <a:solidFill>
              <a:srgbClr val="FF0000"/>
            </a:solidFill>
          </a:ln>
        </p:spPr>
        <p:txBody>
          <a:bodyPr wrap="none" rtlCol="0">
            <a:spAutoFit/>
          </a:bodyPr>
          <a:lstStyle/>
          <a:p>
            <a:r>
              <a:rPr kumimoji="1" lang="ja-JP" altLang="en-US" sz="2800" dirty="0" smtClean="0"/>
              <a:t>課題</a:t>
            </a:r>
            <a:endParaRPr kumimoji="1" lang="ja-JP" altLang="en-US" sz="2800" dirty="0"/>
          </a:p>
        </p:txBody>
      </p:sp>
      <p:sp>
        <p:nvSpPr>
          <p:cNvPr id="9" name="テキスト ボックス 8"/>
          <p:cNvSpPr txBox="1"/>
          <p:nvPr/>
        </p:nvSpPr>
        <p:spPr>
          <a:xfrm>
            <a:off x="485549" y="3760986"/>
            <a:ext cx="7763664" cy="954107"/>
          </a:xfrm>
          <a:prstGeom prst="rect">
            <a:avLst/>
          </a:prstGeom>
          <a:noFill/>
        </p:spPr>
        <p:txBody>
          <a:bodyPr wrap="none" rtlCol="0">
            <a:spAutoFit/>
          </a:bodyPr>
          <a:lstStyle/>
          <a:p>
            <a:pPr marL="457200" indent="-457200">
              <a:buFont typeface="Arial"/>
              <a:buChar char="•"/>
            </a:pPr>
            <a:r>
              <a:rPr kumimoji="1" lang="ja-JP" altLang="en-US" sz="2800" dirty="0" smtClean="0"/>
              <a:t>システムの信号部分にはまだ応用できていない</a:t>
            </a:r>
            <a:endParaRPr kumimoji="1" lang="en-US" altLang="ja-JP" sz="2800" dirty="0" smtClean="0"/>
          </a:p>
          <a:p>
            <a:pPr marL="457200" indent="-457200">
              <a:buFont typeface="Arial"/>
              <a:buChar char="•"/>
            </a:pPr>
            <a:r>
              <a:rPr lang="ja-JP" altLang="en-US" sz="2800" dirty="0" smtClean="0"/>
              <a:t>コストがかかる</a:t>
            </a:r>
            <a:endParaRPr kumimoji="1" lang="ja-JP" altLang="en-US" sz="2800" dirty="0"/>
          </a:p>
        </p:txBody>
      </p:sp>
      <p:pic>
        <p:nvPicPr>
          <p:cNvPr id="10" name="図 9"/>
          <p:cNvPicPr>
            <a:picLocks noChangeAspect="1"/>
          </p:cNvPicPr>
          <p:nvPr/>
        </p:nvPicPr>
        <p:blipFill>
          <a:blip r:embed="rId2"/>
          <a:stretch>
            <a:fillRect/>
          </a:stretch>
        </p:blipFill>
        <p:spPr>
          <a:xfrm>
            <a:off x="5195689" y="4459124"/>
            <a:ext cx="3661723" cy="2382379"/>
          </a:xfrm>
          <a:prstGeom prst="rect">
            <a:avLst/>
          </a:prstGeom>
        </p:spPr>
      </p:pic>
    </p:spTree>
    <p:extLst>
      <p:ext uri="{BB962C8B-B14F-4D97-AF65-F5344CB8AC3E}">
        <p14:creationId xmlns:p14="http://schemas.microsoft.com/office/powerpoint/2010/main" val="100393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634082"/>
          </a:xfrm>
        </p:spPr>
        <p:txBody>
          <a:bodyPr>
            <a:noAutofit/>
          </a:bodyPr>
          <a:lstStyle/>
          <a:p>
            <a:r>
              <a:rPr kumimoji="1" lang="ja-JP" altLang="en-US" sz="4000" dirty="0" smtClean="0"/>
              <a:t>光デバイス</a:t>
            </a:r>
            <a:endParaRPr kumimoji="1" lang="ja-JP" altLang="en-US" sz="4000" dirty="0"/>
          </a:p>
        </p:txBody>
      </p:sp>
      <p:sp>
        <p:nvSpPr>
          <p:cNvPr id="4" name="テキスト ボックス 3"/>
          <p:cNvSpPr txBox="1"/>
          <p:nvPr/>
        </p:nvSpPr>
        <p:spPr>
          <a:xfrm>
            <a:off x="683568" y="980728"/>
            <a:ext cx="936104" cy="523220"/>
          </a:xfrm>
          <a:prstGeom prst="rect">
            <a:avLst/>
          </a:prstGeom>
          <a:noFill/>
        </p:spPr>
        <p:txBody>
          <a:bodyPr wrap="square" rtlCol="0">
            <a:spAutoFit/>
          </a:bodyPr>
          <a:lstStyle/>
          <a:p>
            <a:r>
              <a:rPr kumimoji="1" lang="ja-JP" altLang="en-US" sz="2800" u="sng" dirty="0" smtClean="0">
                <a:latin typeface="Arial" pitchFamily="34" charset="0"/>
                <a:cs typeface="Arial" pitchFamily="34" charset="0"/>
              </a:rPr>
              <a:t>例</a:t>
            </a:r>
            <a:endParaRPr kumimoji="1" lang="ja-JP" altLang="en-US" sz="2800" u="sng" dirty="0">
              <a:latin typeface="Arial" pitchFamily="34" charset="0"/>
              <a:cs typeface="Arial" pitchFamily="34" charset="0"/>
            </a:endParaRPr>
          </a:p>
        </p:txBody>
      </p:sp>
      <p:sp>
        <p:nvSpPr>
          <p:cNvPr id="5" name="テキスト ボックス 4"/>
          <p:cNvSpPr txBox="1"/>
          <p:nvPr/>
        </p:nvSpPr>
        <p:spPr>
          <a:xfrm>
            <a:off x="611560" y="1484784"/>
            <a:ext cx="2808312" cy="2677656"/>
          </a:xfrm>
          <a:prstGeom prst="rect">
            <a:avLst/>
          </a:prstGeom>
          <a:noFill/>
        </p:spPr>
        <p:txBody>
          <a:bodyPr wrap="square" rtlCol="0">
            <a:spAutoFit/>
          </a:bodyPr>
          <a:lstStyle/>
          <a:p>
            <a:pPr>
              <a:buFont typeface="Wingdings" pitchFamily="2" charset="2"/>
              <a:buChar char="l"/>
            </a:pPr>
            <a:r>
              <a:rPr kumimoji="1" lang="ja-JP" altLang="en-US" sz="2400" dirty="0" smtClean="0">
                <a:latin typeface="Arial" pitchFamily="34" charset="0"/>
                <a:cs typeface="Arial" pitchFamily="34" charset="0"/>
              </a:rPr>
              <a:t>有機</a:t>
            </a:r>
            <a:r>
              <a:rPr kumimoji="1" lang="en-US" altLang="ja-JP" sz="2400" dirty="0" smtClean="0">
                <a:latin typeface="Arial" pitchFamily="34" charset="0"/>
                <a:cs typeface="Arial" pitchFamily="34" charset="0"/>
              </a:rPr>
              <a:t>EL</a:t>
            </a:r>
          </a:p>
          <a:p>
            <a:pPr>
              <a:buFont typeface="Wingdings" pitchFamily="2" charset="2"/>
              <a:buChar char="l"/>
            </a:pPr>
            <a:r>
              <a:rPr lang="ja-JP" altLang="en-US" sz="2400" dirty="0" smtClean="0">
                <a:latin typeface="Arial" pitchFamily="34" charset="0"/>
                <a:cs typeface="Arial" pitchFamily="34" charset="0"/>
              </a:rPr>
              <a:t>発光</a:t>
            </a:r>
            <a:r>
              <a:rPr kumimoji="1" lang="ja-JP" altLang="en-US" sz="2400" dirty="0" smtClean="0">
                <a:latin typeface="Arial" pitchFamily="34" charset="0"/>
                <a:cs typeface="Arial" pitchFamily="34" charset="0"/>
              </a:rPr>
              <a:t>ダイオード</a:t>
            </a:r>
            <a:endParaRPr kumimoji="1" lang="en-US" altLang="ja-JP" sz="2400" dirty="0" smtClean="0">
              <a:latin typeface="Arial" pitchFamily="34" charset="0"/>
              <a:cs typeface="Arial" pitchFamily="34" charset="0"/>
            </a:endParaRPr>
          </a:p>
          <a:p>
            <a:pPr>
              <a:buFont typeface="Wingdings" pitchFamily="2" charset="2"/>
              <a:buChar char="l"/>
            </a:pPr>
            <a:r>
              <a:rPr kumimoji="1" lang="ja-JP" altLang="en-US" sz="2400" dirty="0" smtClean="0">
                <a:latin typeface="Arial" pitchFamily="34" charset="0"/>
                <a:cs typeface="Arial" pitchFamily="34" charset="0"/>
              </a:rPr>
              <a:t>レンズ</a:t>
            </a:r>
            <a:endParaRPr kumimoji="1" lang="en-US" altLang="ja-JP" sz="2400" dirty="0" smtClean="0">
              <a:latin typeface="Arial" pitchFamily="34" charset="0"/>
              <a:cs typeface="Arial" pitchFamily="34" charset="0"/>
            </a:endParaRPr>
          </a:p>
          <a:p>
            <a:pPr>
              <a:buFont typeface="Wingdings" pitchFamily="2" charset="2"/>
              <a:buChar char="l"/>
            </a:pPr>
            <a:r>
              <a:rPr lang="ja-JP" altLang="en-US" sz="2400" dirty="0" smtClean="0">
                <a:latin typeface="Arial" pitchFamily="34" charset="0"/>
                <a:cs typeface="Arial" pitchFamily="34" charset="0"/>
              </a:rPr>
              <a:t>光ファイバ</a:t>
            </a:r>
            <a:endParaRPr lang="en-US" altLang="ja-JP" sz="2400" dirty="0" smtClean="0">
              <a:latin typeface="Arial" pitchFamily="34" charset="0"/>
              <a:cs typeface="Arial" pitchFamily="34" charset="0"/>
            </a:endParaRPr>
          </a:p>
          <a:p>
            <a:pPr>
              <a:buFont typeface="Wingdings" pitchFamily="2" charset="2"/>
              <a:buChar char="l"/>
            </a:pPr>
            <a:r>
              <a:rPr kumimoji="1" lang="ja-JP" altLang="en-US" sz="2400" dirty="0" smtClean="0">
                <a:latin typeface="Arial" pitchFamily="34" charset="0"/>
                <a:cs typeface="Arial" pitchFamily="34" charset="0"/>
              </a:rPr>
              <a:t>光導波路</a:t>
            </a:r>
            <a:endParaRPr kumimoji="1" lang="en-US" altLang="ja-JP" sz="2400" dirty="0" smtClean="0">
              <a:latin typeface="Arial" pitchFamily="34" charset="0"/>
              <a:cs typeface="Arial" pitchFamily="34" charset="0"/>
            </a:endParaRPr>
          </a:p>
          <a:p>
            <a:pPr>
              <a:buFont typeface="Wingdings" pitchFamily="2" charset="2"/>
              <a:buChar char="l"/>
            </a:pPr>
            <a:r>
              <a:rPr lang="ja-JP" altLang="en-US" sz="2400" dirty="0" smtClean="0">
                <a:latin typeface="Arial" pitchFamily="34" charset="0"/>
                <a:cs typeface="Arial" pitchFamily="34" charset="0"/>
              </a:rPr>
              <a:t>光アイソレータ</a:t>
            </a:r>
            <a:endParaRPr lang="en-US" altLang="ja-JP" sz="2400" dirty="0" smtClean="0">
              <a:latin typeface="Arial" pitchFamily="34" charset="0"/>
              <a:cs typeface="Arial" pitchFamily="34" charset="0"/>
            </a:endParaRPr>
          </a:p>
          <a:p>
            <a:pPr>
              <a:buFont typeface="Wingdings" pitchFamily="2" charset="2"/>
              <a:buChar char="l"/>
            </a:pPr>
            <a:r>
              <a:rPr lang="ja-JP" altLang="en-US" sz="2400" dirty="0" smtClean="0">
                <a:latin typeface="Arial" pitchFamily="34" charset="0"/>
                <a:cs typeface="Arial" pitchFamily="34" charset="0"/>
              </a:rPr>
              <a:t>半導体レーザ </a:t>
            </a:r>
            <a:r>
              <a:rPr lang="en-US" altLang="ja-JP" sz="2400" dirty="0" smtClean="0">
                <a:latin typeface="Arial" pitchFamily="34" charset="0"/>
                <a:cs typeface="Arial" pitchFamily="34" charset="0"/>
              </a:rPr>
              <a:t>etc</a:t>
            </a:r>
            <a:endParaRPr kumimoji="1" lang="ja-JP" altLang="en-US" sz="2400" dirty="0">
              <a:latin typeface="Arial" pitchFamily="34" charset="0"/>
              <a:cs typeface="Arial" pitchFamily="34" charset="0"/>
            </a:endParaRPr>
          </a:p>
        </p:txBody>
      </p:sp>
      <p:pic>
        <p:nvPicPr>
          <p:cNvPr id="1026" name="Picture 2" descr="C:\Users\kazuki\Desktop\Mコロ懇親会\光ファイバー.jpg"/>
          <p:cNvPicPr>
            <a:picLocks noChangeAspect="1" noChangeArrowheads="1"/>
          </p:cNvPicPr>
          <p:nvPr/>
        </p:nvPicPr>
        <p:blipFill>
          <a:blip r:embed="rId3" cstate="print"/>
          <a:srcRect/>
          <a:stretch>
            <a:fillRect/>
          </a:stretch>
        </p:blipFill>
        <p:spPr bwMode="auto">
          <a:xfrm>
            <a:off x="3563888" y="1196752"/>
            <a:ext cx="1512168" cy="2285534"/>
          </a:xfrm>
          <a:prstGeom prst="rect">
            <a:avLst/>
          </a:prstGeom>
          <a:noFill/>
        </p:spPr>
      </p:pic>
      <p:pic>
        <p:nvPicPr>
          <p:cNvPr id="1028" name="Picture 4" descr="C:\Users\kazuki\Desktop\Mコロ懇親会\半導体アイソレータ2.jpg"/>
          <p:cNvPicPr>
            <a:picLocks noChangeAspect="1" noChangeArrowheads="1"/>
          </p:cNvPicPr>
          <p:nvPr/>
        </p:nvPicPr>
        <p:blipFill>
          <a:blip r:embed="rId4" cstate="print"/>
          <a:srcRect/>
          <a:stretch>
            <a:fillRect/>
          </a:stretch>
        </p:blipFill>
        <p:spPr bwMode="auto">
          <a:xfrm>
            <a:off x="5580112" y="1988840"/>
            <a:ext cx="2962275" cy="266700"/>
          </a:xfrm>
          <a:prstGeom prst="rect">
            <a:avLst/>
          </a:prstGeom>
          <a:noFill/>
        </p:spPr>
      </p:pic>
      <p:pic>
        <p:nvPicPr>
          <p:cNvPr id="1029" name="Picture 5" descr="C:\Users\kazuki\Desktop\Mコロ懇親会\半導体アイソレータ.jpg"/>
          <p:cNvPicPr>
            <a:picLocks noChangeAspect="1" noChangeArrowheads="1"/>
          </p:cNvPicPr>
          <p:nvPr/>
        </p:nvPicPr>
        <p:blipFill>
          <a:blip r:embed="rId5" cstate="print"/>
          <a:srcRect/>
          <a:stretch>
            <a:fillRect/>
          </a:stretch>
        </p:blipFill>
        <p:spPr bwMode="auto">
          <a:xfrm>
            <a:off x="5220072" y="1268760"/>
            <a:ext cx="3390900" cy="266700"/>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5508104" y="3645024"/>
            <a:ext cx="3173334" cy="2400000"/>
          </a:xfrm>
          <a:prstGeom prst="rect">
            <a:avLst/>
          </a:prstGeom>
          <a:noFill/>
          <a:ln w="9525">
            <a:noFill/>
            <a:miter lim="800000"/>
            <a:headEnd/>
            <a:tailEnd/>
          </a:ln>
        </p:spPr>
      </p:pic>
      <p:sp>
        <p:nvSpPr>
          <p:cNvPr id="10" name="テキスト ボックス 9"/>
          <p:cNvSpPr txBox="1"/>
          <p:nvPr/>
        </p:nvSpPr>
        <p:spPr>
          <a:xfrm>
            <a:off x="3635896" y="3645024"/>
            <a:ext cx="1368152" cy="369332"/>
          </a:xfrm>
          <a:prstGeom prst="rect">
            <a:avLst/>
          </a:prstGeom>
          <a:noFill/>
        </p:spPr>
        <p:txBody>
          <a:bodyPr wrap="square" rtlCol="0">
            <a:spAutoFit/>
          </a:bodyPr>
          <a:lstStyle/>
          <a:p>
            <a:r>
              <a:rPr kumimoji="1" lang="ja-JP" altLang="en-US" dirty="0" smtClean="0">
                <a:latin typeface="Arial" pitchFamily="34" charset="0"/>
                <a:cs typeface="Arial" pitchFamily="34" charset="0"/>
              </a:rPr>
              <a:t>光ファイバ</a:t>
            </a:r>
            <a:endParaRPr kumimoji="1" lang="ja-JP" altLang="en-US" dirty="0">
              <a:latin typeface="Arial" pitchFamily="34" charset="0"/>
              <a:cs typeface="Arial" pitchFamily="34" charset="0"/>
            </a:endParaRPr>
          </a:p>
        </p:txBody>
      </p:sp>
      <p:sp>
        <p:nvSpPr>
          <p:cNvPr id="11" name="テキスト ボックス 10"/>
          <p:cNvSpPr txBox="1"/>
          <p:nvPr/>
        </p:nvSpPr>
        <p:spPr>
          <a:xfrm>
            <a:off x="5868144" y="2852936"/>
            <a:ext cx="2304256" cy="369332"/>
          </a:xfrm>
          <a:prstGeom prst="rect">
            <a:avLst/>
          </a:prstGeom>
          <a:noFill/>
        </p:spPr>
        <p:txBody>
          <a:bodyPr wrap="square" rtlCol="0">
            <a:spAutoFit/>
          </a:bodyPr>
          <a:lstStyle/>
          <a:p>
            <a:r>
              <a:rPr kumimoji="1" lang="ja-JP" altLang="en-US" dirty="0" smtClean="0">
                <a:latin typeface="Arial" pitchFamily="34" charset="0"/>
                <a:cs typeface="Arial" pitchFamily="34" charset="0"/>
              </a:rPr>
              <a:t>光アイソレータ</a:t>
            </a:r>
            <a:endParaRPr kumimoji="1" lang="ja-JP" altLang="en-US" dirty="0">
              <a:latin typeface="Arial" pitchFamily="34" charset="0"/>
              <a:cs typeface="Arial" pitchFamily="34" charset="0"/>
            </a:endParaRPr>
          </a:p>
        </p:txBody>
      </p:sp>
      <p:sp>
        <p:nvSpPr>
          <p:cNvPr id="12" name="テキスト ボックス 11"/>
          <p:cNvSpPr txBox="1"/>
          <p:nvPr/>
        </p:nvSpPr>
        <p:spPr>
          <a:xfrm>
            <a:off x="5940152" y="1556792"/>
            <a:ext cx="2520280" cy="307777"/>
          </a:xfrm>
          <a:prstGeom prst="rect">
            <a:avLst/>
          </a:prstGeom>
          <a:noFill/>
        </p:spPr>
        <p:txBody>
          <a:bodyPr wrap="square" rtlCol="0">
            <a:spAutoFit/>
          </a:bodyPr>
          <a:lstStyle/>
          <a:p>
            <a:r>
              <a:rPr kumimoji="1" lang="ja-JP" altLang="en-US" sz="1400" dirty="0" smtClean="0">
                <a:latin typeface="Arial" pitchFamily="34" charset="0"/>
                <a:cs typeface="Arial" pitchFamily="34" charset="0"/>
              </a:rPr>
              <a:t>順方向の光は透過する</a:t>
            </a:r>
            <a:endParaRPr kumimoji="1" lang="ja-JP" altLang="en-US" sz="1400" dirty="0">
              <a:latin typeface="Arial" pitchFamily="34" charset="0"/>
              <a:cs typeface="Arial" pitchFamily="34" charset="0"/>
            </a:endParaRPr>
          </a:p>
        </p:txBody>
      </p:sp>
      <p:sp>
        <p:nvSpPr>
          <p:cNvPr id="13" name="テキスト ボックス 12"/>
          <p:cNvSpPr txBox="1"/>
          <p:nvPr/>
        </p:nvSpPr>
        <p:spPr>
          <a:xfrm>
            <a:off x="5868144" y="2348880"/>
            <a:ext cx="2520280" cy="307777"/>
          </a:xfrm>
          <a:prstGeom prst="rect">
            <a:avLst/>
          </a:prstGeom>
          <a:noFill/>
        </p:spPr>
        <p:txBody>
          <a:bodyPr wrap="square" rtlCol="0">
            <a:spAutoFit/>
          </a:bodyPr>
          <a:lstStyle/>
          <a:p>
            <a:r>
              <a:rPr lang="ja-JP" altLang="en-US" sz="1400" dirty="0" smtClean="0">
                <a:latin typeface="Arial" pitchFamily="34" charset="0"/>
                <a:cs typeface="Arial" pitchFamily="34" charset="0"/>
              </a:rPr>
              <a:t>逆</a:t>
            </a:r>
            <a:r>
              <a:rPr kumimoji="1" lang="ja-JP" altLang="en-US" sz="1400" dirty="0" smtClean="0">
                <a:latin typeface="Arial" pitchFamily="34" charset="0"/>
                <a:cs typeface="Arial" pitchFamily="34" charset="0"/>
              </a:rPr>
              <a:t>方向の光は遮断される</a:t>
            </a:r>
            <a:endParaRPr kumimoji="1" lang="ja-JP" altLang="en-US" sz="1400" dirty="0">
              <a:latin typeface="Arial" pitchFamily="34" charset="0"/>
              <a:cs typeface="Arial" pitchFamily="34" charset="0"/>
            </a:endParaRPr>
          </a:p>
        </p:txBody>
      </p:sp>
      <p:sp>
        <p:nvSpPr>
          <p:cNvPr id="15" name="円/楕円 14"/>
          <p:cNvSpPr/>
          <p:nvPr/>
        </p:nvSpPr>
        <p:spPr>
          <a:xfrm>
            <a:off x="6268660" y="4340394"/>
            <a:ext cx="648072"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H="1">
            <a:off x="4860032" y="4725144"/>
            <a:ext cx="1368152"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419872" y="4869160"/>
            <a:ext cx="2304256" cy="369332"/>
          </a:xfrm>
          <a:prstGeom prst="rect">
            <a:avLst/>
          </a:prstGeom>
          <a:noFill/>
        </p:spPr>
        <p:txBody>
          <a:bodyPr wrap="square" rtlCol="0">
            <a:spAutoFit/>
          </a:bodyPr>
          <a:lstStyle/>
          <a:p>
            <a:r>
              <a:rPr lang="ja-JP" altLang="en-US" dirty="0" smtClean="0">
                <a:latin typeface="Arial" pitchFamily="34" charset="0"/>
                <a:cs typeface="Arial" pitchFamily="34" charset="0"/>
              </a:rPr>
              <a:t>半導体レーザ</a:t>
            </a:r>
            <a:endParaRPr kumimoji="1" lang="ja-JP" altLang="en-US" dirty="0">
              <a:latin typeface="Arial" pitchFamily="34" charset="0"/>
              <a:cs typeface="Arial" pitchFamily="34" charset="0"/>
            </a:endParaRPr>
          </a:p>
        </p:txBody>
      </p:sp>
      <p:sp>
        <p:nvSpPr>
          <p:cNvPr id="19" name="テキスト ボックス 18"/>
          <p:cNvSpPr txBox="1"/>
          <p:nvPr/>
        </p:nvSpPr>
        <p:spPr>
          <a:xfrm>
            <a:off x="683568" y="5229200"/>
            <a:ext cx="2520280" cy="954107"/>
          </a:xfrm>
          <a:prstGeom prst="rect">
            <a:avLst/>
          </a:prstGeom>
          <a:noFill/>
        </p:spPr>
        <p:txBody>
          <a:bodyPr wrap="square" rtlCol="0">
            <a:spAutoFit/>
          </a:bodyPr>
          <a:lstStyle/>
          <a:p>
            <a:r>
              <a:rPr lang="ja-JP" altLang="en-US" sz="1400" dirty="0" smtClean="0">
                <a:latin typeface="Arial" pitchFamily="34" charset="0"/>
                <a:cs typeface="Arial" pitchFamily="34" charset="0"/>
              </a:rPr>
              <a:t>行松 健一</a:t>
            </a:r>
            <a:endParaRPr lang="en-US" altLang="ja-JP" sz="1400" dirty="0" smtClean="0">
              <a:latin typeface="Arial" pitchFamily="34" charset="0"/>
              <a:cs typeface="Arial" pitchFamily="34" charset="0"/>
            </a:endParaRPr>
          </a:p>
          <a:p>
            <a:r>
              <a:rPr kumimoji="1" lang="ja-JP" altLang="en-US" sz="1400" dirty="0" smtClean="0">
                <a:latin typeface="Arial" pitchFamily="34" charset="0"/>
                <a:cs typeface="Arial" pitchFamily="34" charset="0"/>
              </a:rPr>
              <a:t>光スイッチング技術入門</a:t>
            </a:r>
            <a:r>
              <a:rPr lang="en-US" altLang="ja-JP" sz="1400" dirty="0" smtClean="0">
                <a:latin typeface="Arial" pitchFamily="34" charset="0"/>
                <a:cs typeface="Arial" pitchFamily="34" charset="0"/>
              </a:rPr>
              <a:t>;</a:t>
            </a:r>
            <a:endParaRPr kumimoji="1" lang="en-US" altLang="ja-JP" sz="1400" dirty="0" smtClean="0">
              <a:latin typeface="Arial" pitchFamily="34" charset="0"/>
              <a:cs typeface="Arial" pitchFamily="34" charset="0"/>
            </a:endParaRPr>
          </a:p>
          <a:p>
            <a:r>
              <a:rPr lang="ja-JP" altLang="en-US" sz="1400" dirty="0" smtClean="0">
                <a:latin typeface="Arial" pitchFamily="34" charset="0"/>
                <a:cs typeface="Arial" pitchFamily="34" charset="0"/>
              </a:rPr>
              <a:t>電気通信協会</a:t>
            </a:r>
            <a:r>
              <a:rPr lang="en-US" altLang="ja-JP" sz="1400" dirty="0" smtClean="0">
                <a:latin typeface="Arial" pitchFamily="34" charset="0"/>
                <a:cs typeface="Arial" pitchFamily="34" charset="0"/>
              </a:rPr>
              <a:t>,</a:t>
            </a:r>
          </a:p>
          <a:p>
            <a:r>
              <a:rPr kumimoji="1" lang="ja-JP" altLang="en-US" sz="1400" dirty="0" smtClean="0">
                <a:latin typeface="Arial" pitchFamily="34" charset="0"/>
                <a:cs typeface="Arial" pitchFamily="34" charset="0"/>
              </a:rPr>
              <a:t>東京</a:t>
            </a:r>
            <a:r>
              <a:rPr kumimoji="1" lang="en-US" altLang="ja-JP" sz="1400" dirty="0" smtClean="0">
                <a:latin typeface="Arial" pitchFamily="34" charset="0"/>
                <a:cs typeface="Arial" pitchFamily="34" charset="0"/>
              </a:rPr>
              <a:t>, </a:t>
            </a:r>
            <a:r>
              <a:rPr kumimoji="1" lang="en-US" altLang="ja-JP" sz="1400" b="1" dirty="0" smtClean="0">
                <a:latin typeface="Arial" pitchFamily="34" charset="0"/>
                <a:cs typeface="Arial" pitchFamily="34" charset="0"/>
              </a:rPr>
              <a:t>1993.</a:t>
            </a:r>
          </a:p>
        </p:txBody>
      </p:sp>
    </p:spTree>
    <p:extLst>
      <p:ext uri="{BB962C8B-B14F-4D97-AF65-F5344CB8AC3E}">
        <p14:creationId xmlns:p14="http://schemas.microsoft.com/office/powerpoint/2010/main" val="270914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rot="16365481">
            <a:off x="1517741" y="696727"/>
            <a:ext cx="6129338" cy="6253163"/>
          </a:xfrm>
          <a:prstGeom prst="rect">
            <a:avLst/>
          </a:prstGeom>
          <a:noFill/>
          <a:ln w="9525">
            <a:noFill/>
            <a:miter lim="800000"/>
            <a:headEnd/>
            <a:tailEnd/>
          </a:ln>
          <a:scene3d>
            <a:camera prst="orthographicFront">
              <a:rot lat="0" lon="0" rev="120000"/>
            </a:camera>
            <a:lightRig rig="threePt" dir="t"/>
          </a:scene3d>
        </p:spPr>
      </p:pic>
      <p:sp>
        <p:nvSpPr>
          <p:cNvPr id="5" name="タイトル 1"/>
          <p:cNvSpPr>
            <a:spLocks noGrp="1"/>
          </p:cNvSpPr>
          <p:nvPr>
            <p:ph type="title"/>
          </p:nvPr>
        </p:nvSpPr>
        <p:spPr>
          <a:xfrm>
            <a:off x="467544" y="188640"/>
            <a:ext cx="8229600" cy="634082"/>
          </a:xfrm>
        </p:spPr>
        <p:txBody>
          <a:bodyPr>
            <a:noAutofit/>
          </a:bodyPr>
          <a:lstStyle/>
          <a:p>
            <a:r>
              <a:rPr kumimoji="1" lang="ja-JP" altLang="en-US" sz="3600" dirty="0" smtClean="0"/>
              <a:t>光スイッチングデバイスへ</a:t>
            </a:r>
            <a:r>
              <a:rPr kumimoji="1" lang="en-US" altLang="ja-JP" sz="3600" dirty="0" smtClean="0"/>
              <a:t>-</a:t>
            </a:r>
            <a:r>
              <a:rPr kumimoji="1" lang="ja-JP" altLang="en-US" sz="3600" dirty="0" smtClean="0"/>
              <a:t>光デバイス</a:t>
            </a:r>
            <a:r>
              <a:rPr kumimoji="1" lang="en-US" altLang="ja-JP" sz="3600" dirty="0" smtClean="0"/>
              <a:t>-</a:t>
            </a:r>
            <a:endParaRPr kumimoji="1" lang="ja-JP" altLang="en-US" sz="3600" dirty="0"/>
          </a:p>
        </p:txBody>
      </p:sp>
      <p:sp>
        <p:nvSpPr>
          <p:cNvPr id="6" name="正方形/長方形 5"/>
          <p:cNvSpPr/>
          <p:nvPr/>
        </p:nvSpPr>
        <p:spPr>
          <a:xfrm>
            <a:off x="4427984" y="908720"/>
            <a:ext cx="3240360" cy="5949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930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contrast="-10000"/>
          </a:blip>
          <a:srcRect/>
          <a:stretch>
            <a:fillRect/>
          </a:stretch>
        </p:blipFill>
        <p:spPr bwMode="auto">
          <a:xfrm>
            <a:off x="5220072" y="1432305"/>
            <a:ext cx="3672408" cy="2500753"/>
          </a:xfrm>
          <a:prstGeom prst="rect">
            <a:avLst/>
          </a:prstGeom>
          <a:noFill/>
          <a:ln w="9525">
            <a:noFill/>
            <a:miter lim="800000"/>
            <a:headEnd/>
            <a:tailEnd/>
          </a:ln>
        </p:spPr>
      </p:pic>
      <p:sp>
        <p:nvSpPr>
          <p:cNvPr id="5" name="テキスト ボックス 4"/>
          <p:cNvSpPr txBox="1"/>
          <p:nvPr/>
        </p:nvSpPr>
        <p:spPr>
          <a:xfrm>
            <a:off x="3203848" y="333546"/>
            <a:ext cx="2719014" cy="584775"/>
          </a:xfrm>
          <a:prstGeom prst="rect">
            <a:avLst/>
          </a:prstGeom>
          <a:noFill/>
        </p:spPr>
        <p:txBody>
          <a:bodyPr wrap="none" rtlCol="0">
            <a:spAutoFit/>
          </a:bodyPr>
          <a:lstStyle/>
          <a:p>
            <a:r>
              <a:rPr lang="ja-JP" altLang="en-US" sz="3200" dirty="0"/>
              <a:t>光スイッチング</a:t>
            </a:r>
          </a:p>
        </p:txBody>
      </p:sp>
      <p:sp>
        <p:nvSpPr>
          <p:cNvPr id="6" name="テキスト ボックス 5"/>
          <p:cNvSpPr txBox="1"/>
          <p:nvPr/>
        </p:nvSpPr>
        <p:spPr>
          <a:xfrm>
            <a:off x="539552" y="1556794"/>
            <a:ext cx="1415772" cy="461665"/>
          </a:xfrm>
          <a:prstGeom prst="rect">
            <a:avLst/>
          </a:prstGeom>
          <a:noFill/>
        </p:spPr>
        <p:txBody>
          <a:bodyPr wrap="none" rtlCol="0">
            <a:spAutoFit/>
          </a:bodyPr>
          <a:lstStyle/>
          <a:p>
            <a:r>
              <a:rPr lang="ja-JP" altLang="en-US" sz="2400" u="sng" dirty="0"/>
              <a:t>光の特徴</a:t>
            </a:r>
            <a:endParaRPr lang="en-US" altLang="ja-JP" sz="2400" u="sng" dirty="0"/>
          </a:p>
        </p:txBody>
      </p:sp>
      <p:sp>
        <p:nvSpPr>
          <p:cNvPr id="7" name="テキスト ボックス 6"/>
          <p:cNvSpPr txBox="1"/>
          <p:nvPr/>
        </p:nvSpPr>
        <p:spPr>
          <a:xfrm>
            <a:off x="658625" y="2082328"/>
            <a:ext cx="8233857" cy="4154984"/>
          </a:xfrm>
          <a:prstGeom prst="rect">
            <a:avLst/>
          </a:prstGeom>
          <a:noFill/>
        </p:spPr>
        <p:txBody>
          <a:bodyPr wrap="none" rtlCol="0">
            <a:spAutoFit/>
          </a:bodyPr>
          <a:lstStyle/>
          <a:p>
            <a:r>
              <a:rPr lang="ja-JP" altLang="en-US" sz="2400" dirty="0"/>
              <a:t>・広帯域性</a:t>
            </a:r>
            <a:endParaRPr lang="en-US" altLang="ja-JP" sz="2400" dirty="0"/>
          </a:p>
          <a:p>
            <a:r>
              <a:rPr lang="ja-JP" altLang="en-US" sz="2400" dirty="0"/>
              <a:t>⇒電気的には数百</a:t>
            </a:r>
            <a:r>
              <a:rPr lang="en-US" altLang="ja-JP" sz="2400" dirty="0"/>
              <a:t>MHz</a:t>
            </a:r>
            <a:r>
              <a:rPr lang="ja-JP" altLang="en-US" sz="2400" dirty="0"/>
              <a:t>が限界</a:t>
            </a:r>
            <a:endParaRPr lang="en-US" altLang="ja-JP" sz="2400" dirty="0"/>
          </a:p>
          <a:p>
            <a:endParaRPr lang="en-US" altLang="ja-JP" sz="2400" dirty="0"/>
          </a:p>
          <a:p>
            <a:r>
              <a:rPr lang="ja-JP" altLang="en-US" sz="2400" dirty="0"/>
              <a:t>・無漏話無干渉</a:t>
            </a:r>
            <a:endParaRPr lang="en-US" altLang="ja-JP" sz="2400" dirty="0"/>
          </a:p>
          <a:p>
            <a:r>
              <a:rPr lang="ja-JP" altLang="en-US" sz="2400" dirty="0"/>
              <a:t>⇒ノイズが多い場所でも使用可能</a:t>
            </a:r>
            <a:endParaRPr lang="en-US" altLang="ja-JP" sz="2400" dirty="0"/>
          </a:p>
          <a:p>
            <a:endParaRPr lang="en-US" altLang="ja-JP" sz="2400" dirty="0"/>
          </a:p>
          <a:p>
            <a:r>
              <a:rPr lang="ja-JP" altLang="en-US" sz="2400" dirty="0"/>
              <a:t>・高速性</a:t>
            </a:r>
            <a:endParaRPr lang="en-US" altLang="ja-JP" sz="2400" dirty="0"/>
          </a:p>
          <a:p>
            <a:r>
              <a:rPr lang="ja-JP" altLang="en-US" sz="2400" dirty="0"/>
              <a:t>⇒電子的なスイッチングではキャリアの移動度や回路の</a:t>
            </a:r>
            <a:endParaRPr lang="en-US" altLang="ja-JP" sz="2400" dirty="0"/>
          </a:p>
          <a:p>
            <a:r>
              <a:rPr lang="en-US" altLang="ja-JP" sz="2400" dirty="0"/>
              <a:t>RC</a:t>
            </a:r>
            <a:r>
              <a:rPr lang="ja-JP" altLang="en-US" sz="2400" dirty="0"/>
              <a:t>時定数により数</a:t>
            </a:r>
            <a:r>
              <a:rPr lang="en-US" altLang="ja-JP" sz="2400" dirty="0"/>
              <a:t>GHz</a:t>
            </a:r>
            <a:r>
              <a:rPr lang="ja-JP" altLang="en-US" sz="2400" dirty="0"/>
              <a:t>程度のスイッチング速度が限界であるが</a:t>
            </a:r>
            <a:endParaRPr lang="en-US" altLang="ja-JP" sz="2400" dirty="0"/>
          </a:p>
          <a:p>
            <a:r>
              <a:rPr lang="ja-JP" altLang="en-US" sz="2400" dirty="0"/>
              <a:t>数</a:t>
            </a:r>
            <a:r>
              <a:rPr lang="en-US" altLang="ja-JP" sz="2400" dirty="0"/>
              <a:t>THz</a:t>
            </a:r>
            <a:r>
              <a:rPr lang="ja-JP" altLang="en-US" sz="2400" dirty="0"/>
              <a:t>程度の高速スイッチングが可能</a:t>
            </a:r>
            <a:endParaRPr lang="en-US" altLang="ja-JP" sz="2400" dirty="0"/>
          </a:p>
          <a:p>
            <a:endParaRPr lang="ja-JP" altLang="en-US" sz="2400" dirty="0"/>
          </a:p>
        </p:txBody>
      </p:sp>
    </p:spTree>
    <p:extLst>
      <p:ext uri="{BB962C8B-B14F-4D97-AF65-F5344CB8AC3E}">
        <p14:creationId xmlns:p14="http://schemas.microsoft.com/office/powerpoint/2010/main" val="7125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9552" y="1268762"/>
            <a:ext cx="3860352" cy="461665"/>
          </a:xfrm>
          <a:prstGeom prst="rect">
            <a:avLst/>
          </a:prstGeom>
          <a:noFill/>
        </p:spPr>
        <p:txBody>
          <a:bodyPr wrap="none" rtlCol="0">
            <a:spAutoFit/>
          </a:bodyPr>
          <a:lstStyle/>
          <a:p>
            <a:r>
              <a:rPr lang="ja-JP" altLang="en-US" sz="2400" u="sng" dirty="0"/>
              <a:t>光スイッチングの種類と特徴</a:t>
            </a:r>
            <a:endParaRPr lang="en-US" altLang="ja-JP" sz="2400" u="sng" dirty="0"/>
          </a:p>
        </p:txBody>
      </p:sp>
      <p:sp>
        <p:nvSpPr>
          <p:cNvPr id="8" name="テキスト ボックス 7"/>
          <p:cNvSpPr txBox="1"/>
          <p:nvPr/>
        </p:nvSpPr>
        <p:spPr>
          <a:xfrm>
            <a:off x="3203848" y="333546"/>
            <a:ext cx="2719014" cy="584775"/>
          </a:xfrm>
          <a:prstGeom prst="rect">
            <a:avLst/>
          </a:prstGeom>
          <a:noFill/>
        </p:spPr>
        <p:txBody>
          <a:bodyPr wrap="none" rtlCol="0">
            <a:spAutoFit/>
          </a:bodyPr>
          <a:lstStyle/>
          <a:p>
            <a:r>
              <a:rPr lang="ja-JP" altLang="en-US" sz="3200" dirty="0"/>
              <a:t>光スイッチング</a:t>
            </a:r>
          </a:p>
        </p:txBody>
      </p:sp>
      <p:sp>
        <p:nvSpPr>
          <p:cNvPr id="9" name="テキスト ボックス 8"/>
          <p:cNvSpPr txBox="1"/>
          <p:nvPr/>
        </p:nvSpPr>
        <p:spPr>
          <a:xfrm>
            <a:off x="251522" y="2094518"/>
            <a:ext cx="6048451" cy="1077218"/>
          </a:xfrm>
          <a:prstGeom prst="rect">
            <a:avLst/>
          </a:prstGeom>
          <a:noFill/>
        </p:spPr>
        <p:txBody>
          <a:bodyPr wrap="none" rtlCol="0">
            <a:spAutoFit/>
          </a:bodyPr>
          <a:lstStyle/>
          <a:p>
            <a:r>
              <a:rPr lang="ja-JP" altLang="en-US" sz="2400" dirty="0"/>
              <a:t>・機械型</a:t>
            </a:r>
            <a:endParaRPr lang="en-US" altLang="ja-JP" sz="2400" dirty="0"/>
          </a:p>
          <a:p>
            <a:r>
              <a:rPr lang="ja-JP" altLang="en-US" sz="2000" dirty="0"/>
              <a:t>　プリズムや光ファイバー等を機械的に移動する方式。</a:t>
            </a:r>
            <a:endParaRPr lang="en-US" altLang="ja-JP" sz="2000" dirty="0"/>
          </a:p>
          <a:p>
            <a:r>
              <a:rPr lang="ja-JP" altLang="en-US" sz="2000" dirty="0"/>
              <a:t>　低損失で低ストロークが特徴。</a:t>
            </a:r>
          </a:p>
        </p:txBody>
      </p:sp>
      <p:grpSp>
        <p:nvGrpSpPr>
          <p:cNvPr id="15" name="グループ化 14"/>
          <p:cNvGrpSpPr/>
          <p:nvPr/>
        </p:nvGrpSpPr>
        <p:grpSpPr>
          <a:xfrm>
            <a:off x="6588224" y="1196752"/>
            <a:ext cx="2088232" cy="2664296"/>
            <a:chOff x="6588224" y="1052736"/>
            <a:chExt cx="2088232" cy="2664296"/>
          </a:xfrm>
        </p:grpSpPr>
        <p:pic>
          <p:nvPicPr>
            <p:cNvPr id="2050" name="Picture 2"/>
            <p:cNvPicPr>
              <a:picLocks noChangeAspect="1" noChangeArrowheads="1"/>
            </p:cNvPicPr>
            <p:nvPr/>
          </p:nvPicPr>
          <p:blipFill>
            <a:blip r:embed="rId2" cstate="print"/>
            <a:srcRect r="50502"/>
            <a:stretch>
              <a:fillRect/>
            </a:stretch>
          </p:blipFill>
          <p:spPr bwMode="auto">
            <a:xfrm>
              <a:off x="6588224" y="1052736"/>
              <a:ext cx="2088232" cy="1438942"/>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l="50954"/>
            <a:stretch>
              <a:fillRect/>
            </a:stretch>
          </p:blipFill>
          <p:spPr bwMode="auto">
            <a:xfrm>
              <a:off x="6588224" y="2264850"/>
              <a:ext cx="2088232" cy="1452182"/>
            </a:xfrm>
            <a:prstGeom prst="rect">
              <a:avLst/>
            </a:prstGeom>
            <a:noFill/>
            <a:ln w="9525">
              <a:noFill/>
              <a:miter lim="800000"/>
              <a:headEnd/>
              <a:tailEnd/>
            </a:ln>
          </p:spPr>
        </p:pic>
        <p:sp>
          <p:nvSpPr>
            <p:cNvPr id="14" name="下矢印 13"/>
            <p:cNvSpPr/>
            <p:nvPr/>
          </p:nvSpPr>
          <p:spPr>
            <a:xfrm>
              <a:off x="7691328" y="2236232"/>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 name="テキスト ボックス 11"/>
          <p:cNvSpPr txBox="1"/>
          <p:nvPr/>
        </p:nvSpPr>
        <p:spPr>
          <a:xfrm>
            <a:off x="251520" y="4223990"/>
            <a:ext cx="5719836" cy="2000548"/>
          </a:xfrm>
          <a:prstGeom prst="rect">
            <a:avLst/>
          </a:prstGeom>
          <a:noFill/>
        </p:spPr>
        <p:txBody>
          <a:bodyPr wrap="none" rtlCol="0">
            <a:spAutoFit/>
          </a:bodyPr>
          <a:lstStyle/>
          <a:p>
            <a:r>
              <a:rPr lang="ja-JP" altLang="en-US" sz="2400" dirty="0"/>
              <a:t>・電子型</a:t>
            </a:r>
            <a:endParaRPr lang="en-US" altLang="ja-JP" sz="2400" dirty="0"/>
          </a:p>
          <a:p>
            <a:r>
              <a:rPr lang="ja-JP" altLang="en-US" sz="2000" dirty="0"/>
              <a:t>　電気光学効果、磁気光学効果、音響光学効果、</a:t>
            </a:r>
            <a:endParaRPr lang="en-US" altLang="ja-JP" sz="2000" dirty="0"/>
          </a:p>
          <a:p>
            <a:r>
              <a:rPr lang="ja-JP" altLang="en-US" sz="2000" dirty="0"/>
              <a:t>　熱光学効果または半導体ゲート等を利用</a:t>
            </a:r>
            <a:r>
              <a:rPr lang="ja-JP" altLang="en-US" sz="2000" dirty="0" smtClean="0"/>
              <a:t>し例えば</a:t>
            </a:r>
            <a:endParaRPr lang="en-US" altLang="ja-JP" sz="2000" dirty="0" smtClean="0"/>
          </a:p>
          <a:p>
            <a:r>
              <a:rPr lang="ja-JP" altLang="en-US" sz="2000" dirty="0" smtClean="0"/>
              <a:t>　導波路の</a:t>
            </a:r>
            <a:r>
              <a:rPr lang="ja-JP" altLang="en-US" sz="2000" dirty="0"/>
              <a:t>屈折率を変えることにより屈折率差</a:t>
            </a:r>
            <a:r>
              <a:rPr lang="ja-JP" altLang="en-US" sz="2000" dirty="0" smtClean="0"/>
              <a:t>を</a:t>
            </a:r>
            <a:endParaRPr lang="en-US" altLang="ja-JP" sz="2000" dirty="0" smtClean="0"/>
          </a:p>
          <a:p>
            <a:r>
              <a:rPr lang="ja-JP" altLang="en-US" sz="2000" dirty="0"/>
              <a:t>　</a:t>
            </a:r>
            <a:r>
              <a:rPr lang="ja-JP" altLang="en-US" sz="2000" dirty="0" smtClean="0"/>
              <a:t>生みだし反射</a:t>
            </a:r>
            <a:r>
              <a:rPr lang="ja-JP" altLang="en-US" sz="2000" dirty="0"/>
              <a:t>を引き起こしスイッチする方式。</a:t>
            </a:r>
            <a:endParaRPr lang="en-US" altLang="ja-JP" sz="2000" dirty="0"/>
          </a:p>
          <a:p>
            <a:r>
              <a:rPr lang="ja-JP" altLang="en-US" sz="2000" dirty="0"/>
              <a:t>　機械型と違い稼動部がないことが特徴。</a:t>
            </a:r>
          </a:p>
        </p:txBody>
      </p:sp>
      <p:pic>
        <p:nvPicPr>
          <p:cNvPr id="2053" name="Picture 5"/>
          <p:cNvPicPr>
            <a:picLocks noChangeAspect="1" noChangeArrowheads="1"/>
          </p:cNvPicPr>
          <p:nvPr/>
        </p:nvPicPr>
        <p:blipFill>
          <a:blip r:embed="rId3" cstate="print"/>
          <a:srcRect/>
          <a:stretch>
            <a:fillRect/>
          </a:stretch>
        </p:blipFill>
        <p:spPr bwMode="auto">
          <a:xfrm>
            <a:off x="6444208" y="4306609"/>
            <a:ext cx="2448272" cy="2074721"/>
          </a:xfrm>
          <a:prstGeom prst="rect">
            <a:avLst/>
          </a:prstGeom>
          <a:noFill/>
          <a:ln w="9525">
            <a:noFill/>
            <a:miter lim="800000"/>
            <a:headEnd/>
            <a:tailEnd/>
          </a:ln>
        </p:spPr>
      </p:pic>
    </p:spTree>
    <p:extLst>
      <p:ext uri="{BB962C8B-B14F-4D97-AF65-F5344CB8AC3E}">
        <p14:creationId xmlns:p14="http://schemas.microsoft.com/office/powerpoint/2010/main" val="70838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147248" cy="850106"/>
          </a:xfrm>
          <a:prstGeom prst="rect">
            <a:avLst/>
          </a:prstGeom>
        </p:spPr>
        <p:txBody>
          <a:bodyP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600" smtClean="0"/>
              <a:t>光スイッチングデバイスの種類</a:t>
            </a:r>
            <a:endParaRPr lang="ja-JP" altLang="en-US" sz="3600" dirty="0"/>
          </a:p>
        </p:txBody>
      </p:sp>
      <p:sp>
        <p:nvSpPr>
          <p:cNvPr id="3" name="テキスト ボックス 2"/>
          <p:cNvSpPr txBox="1"/>
          <p:nvPr/>
        </p:nvSpPr>
        <p:spPr>
          <a:xfrm>
            <a:off x="467544" y="1268760"/>
            <a:ext cx="8064896" cy="4216539"/>
          </a:xfrm>
          <a:prstGeom prst="rect">
            <a:avLst/>
          </a:prstGeom>
          <a:noFill/>
          <a:ln>
            <a:noFill/>
          </a:ln>
        </p:spPr>
        <p:txBody>
          <a:bodyPr wrap="square" rtlCol="0">
            <a:spAutoFit/>
          </a:bodyPr>
          <a:lstStyle/>
          <a:p>
            <a:r>
              <a:rPr lang="ja-JP" altLang="ja-JP" sz="2800" dirty="0" smtClean="0"/>
              <a:t>機能</a:t>
            </a:r>
            <a:r>
              <a:rPr lang="ja-JP" altLang="en-US" sz="2800" dirty="0" smtClean="0"/>
              <a:t>による</a:t>
            </a:r>
            <a:r>
              <a:rPr lang="ja-JP" altLang="ja-JP" sz="2800" dirty="0" smtClean="0"/>
              <a:t>分類</a:t>
            </a:r>
            <a:endParaRPr lang="en-US" altLang="ja-JP" sz="2800" dirty="0" smtClean="0"/>
          </a:p>
          <a:p>
            <a:pPr marL="342900" indent="-342900">
              <a:buFont typeface="Arial" panose="020B0604020202020204" pitchFamily="34" charset="0"/>
              <a:buChar char="•"/>
            </a:pPr>
            <a:r>
              <a:rPr lang="ja-JP" altLang="en-US" sz="2400" dirty="0" smtClean="0"/>
              <a:t>光路変換スイッチ</a:t>
            </a:r>
            <a:endParaRPr lang="en-US" altLang="ja-JP" sz="2400" dirty="0" smtClean="0"/>
          </a:p>
          <a:p>
            <a:pPr lvl="1"/>
            <a:r>
              <a:rPr lang="ja-JP" altLang="en-US" sz="2400" dirty="0" smtClean="0"/>
              <a:t>光の経路を切り替えるスイッチ</a:t>
            </a:r>
            <a:endParaRPr lang="en-US" altLang="ja-JP" sz="2400" dirty="0" smtClean="0"/>
          </a:p>
          <a:p>
            <a:pPr lvl="1"/>
            <a:r>
              <a:rPr lang="ja-JP" altLang="en-US" sz="2400" dirty="0" smtClean="0"/>
              <a:t>組み合わせることで多入力多出力のスイッチを構成できる</a:t>
            </a:r>
            <a:endParaRPr lang="en-US" altLang="ja-JP" sz="2400" dirty="0" smtClean="0"/>
          </a:p>
          <a:p>
            <a:pPr lvl="1"/>
            <a:endParaRPr lang="en-US" altLang="ja-JP" sz="2400" dirty="0" smtClean="0"/>
          </a:p>
          <a:p>
            <a:pPr lvl="1"/>
            <a:endParaRPr lang="en-US" altLang="ja-JP" sz="2400" dirty="0" smtClean="0"/>
          </a:p>
          <a:p>
            <a:pPr lvl="1"/>
            <a:endParaRPr lang="en-US" altLang="ja-JP" sz="2400" dirty="0" smtClean="0"/>
          </a:p>
          <a:p>
            <a:pPr marL="342900" indent="-342900">
              <a:buFont typeface="Arial" panose="020B0604020202020204" pitchFamily="34" charset="0"/>
              <a:buChar char="•"/>
            </a:pPr>
            <a:r>
              <a:rPr lang="ja-JP" altLang="en-US" sz="2400" dirty="0"/>
              <a:t>光ゲートスイッチ</a:t>
            </a:r>
            <a:endParaRPr lang="en-US" altLang="ja-JP" sz="2400" dirty="0" smtClean="0"/>
          </a:p>
          <a:p>
            <a:pPr lvl="1"/>
            <a:r>
              <a:rPr lang="ja-JP" altLang="en-US" sz="2400" dirty="0"/>
              <a:t>光信号</a:t>
            </a:r>
            <a:r>
              <a:rPr lang="ja-JP" altLang="en-US" sz="2400" dirty="0" smtClean="0"/>
              <a:t>をそのまま通過させるか、せき止めるかを切り替えるスイッチ</a:t>
            </a:r>
            <a:endParaRPr lang="en-US" altLang="ja-JP" sz="2400" dirty="0" smtClean="0"/>
          </a:p>
          <a:p>
            <a:pPr lvl="1"/>
            <a:r>
              <a:rPr lang="ja-JP" altLang="en-US" sz="2400" dirty="0" smtClean="0"/>
              <a:t>一般的には高速性が要求される</a:t>
            </a:r>
            <a:endParaRPr lang="en-US" altLang="ja-JP" sz="2400" dirty="0" smtClean="0"/>
          </a:p>
        </p:txBody>
      </p:sp>
      <p:cxnSp>
        <p:nvCxnSpPr>
          <p:cNvPr id="4" name="直線コネクタ 3"/>
          <p:cNvCxnSpPr/>
          <p:nvPr/>
        </p:nvCxnSpPr>
        <p:spPr>
          <a:xfrm>
            <a:off x="1835696" y="3077220"/>
            <a:ext cx="5040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835696" y="3429000"/>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843808" y="3077220"/>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843808" y="3429000"/>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339752" y="3077220"/>
            <a:ext cx="5040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342133" y="3429000"/>
            <a:ext cx="5040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860032" y="3077220"/>
            <a:ext cx="5040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822949" y="3429000"/>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868144" y="3077220"/>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868144" y="3429000"/>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364088" y="3077220"/>
            <a:ext cx="506437" cy="351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5366469" y="3077220"/>
            <a:ext cx="501675" cy="351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左右矢印 15"/>
          <p:cNvSpPr/>
          <p:nvPr/>
        </p:nvSpPr>
        <p:spPr>
          <a:xfrm>
            <a:off x="3923928" y="3140968"/>
            <a:ext cx="432048" cy="2360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1838077" y="6093296"/>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846189" y="6093296"/>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344514" y="6093296"/>
            <a:ext cx="5040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825330" y="6093296"/>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870525" y="6093296"/>
            <a:ext cx="5400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5368850" y="5741516"/>
            <a:ext cx="501675" cy="351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左右矢印 22"/>
          <p:cNvSpPr/>
          <p:nvPr/>
        </p:nvSpPr>
        <p:spPr>
          <a:xfrm>
            <a:off x="3926309" y="5805264"/>
            <a:ext cx="432048" cy="2360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flipV="1">
            <a:off x="2829520" y="6059384"/>
            <a:ext cx="72000" cy="72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flipV="1">
            <a:off x="5834525" y="5705516"/>
            <a:ext cx="72000" cy="72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058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147248" cy="850106"/>
          </a:xfrm>
          <a:prstGeom prst="rect">
            <a:avLst/>
          </a:prstGeom>
        </p:spPr>
        <p:txBody>
          <a:bodyP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600" smtClean="0"/>
              <a:t>光スイッチの種類</a:t>
            </a:r>
            <a:endParaRPr lang="ja-JP" altLang="en-US" sz="3600" dirty="0"/>
          </a:p>
        </p:txBody>
      </p:sp>
      <p:graphicFrame>
        <p:nvGraphicFramePr>
          <p:cNvPr id="3" name="コンテンツ プレースホルダー 3"/>
          <p:cNvGraphicFramePr>
            <a:graphicFrameLocks/>
          </p:cNvGraphicFramePr>
          <p:nvPr>
            <p:extLst>
              <p:ext uri="{D42A27DB-BD31-4B8C-83A1-F6EECF244321}">
                <p14:modId xmlns:p14="http://schemas.microsoft.com/office/powerpoint/2010/main" val="1660115734"/>
              </p:ext>
            </p:extLst>
          </p:nvPr>
        </p:nvGraphicFramePr>
        <p:xfrm>
          <a:off x="611560" y="2262791"/>
          <a:ext cx="7992887" cy="3614481"/>
        </p:xfrm>
        <a:graphic>
          <a:graphicData uri="http://schemas.openxmlformats.org/drawingml/2006/table">
            <a:tbl>
              <a:tblPr firstRow="1" bandRow="1">
                <a:tableStyleId>{5C22544A-7EE6-4342-B048-85BDC9FD1C3A}</a:tableStyleId>
              </a:tblPr>
              <a:tblGrid>
                <a:gridCol w="1391118"/>
                <a:gridCol w="1671577"/>
                <a:gridCol w="2769953"/>
                <a:gridCol w="2160239"/>
              </a:tblGrid>
              <a:tr h="559360">
                <a:tc gridSpan="2">
                  <a:txBody>
                    <a:bodyPr/>
                    <a:lstStyle/>
                    <a:p>
                      <a:r>
                        <a:rPr kumimoji="1" lang="ja-JP" altLang="en-US" sz="2400" b="0" dirty="0" smtClean="0">
                          <a:solidFill>
                            <a:schemeClr val="tx1"/>
                          </a:solidFill>
                        </a:rPr>
                        <a:t>分類</a:t>
                      </a:r>
                      <a:endParaRPr kumimoji="1" lang="ja-JP"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2400" b="0" dirty="0" smtClean="0">
                          <a:solidFill>
                            <a:schemeClr val="tx1"/>
                          </a:solidFill>
                        </a:rPr>
                        <a:t>原理</a:t>
                      </a:r>
                      <a:endParaRPr kumimoji="1" lang="ja-JP"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2400" b="0" dirty="0" smtClean="0">
                          <a:solidFill>
                            <a:schemeClr val="tx1"/>
                          </a:solidFill>
                        </a:rPr>
                        <a:t>特徴</a:t>
                      </a:r>
                      <a:endParaRPr kumimoji="1" lang="ja-JP"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4796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smtClean="0"/>
                        <a:t>光路変換スイッチ</a:t>
                      </a:r>
                      <a:endParaRPr lang="en-US" altLang="ja-JP" sz="2200" smtClean="0"/>
                    </a:p>
                    <a:p>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機械式</a:t>
                      </a:r>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ミラー、プリズム、ファイバ等の機械的駆動</a:t>
                      </a:r>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○低損失</a:t>
                      </a:r>
                      <a:endParaRPr kumimoji="1" lang="en-US" altLang="ja-JP" sz="2200" b="0" dirty="0" smtClean="0">
                        <a:solidFill>
                          <a:schemeClr val="tx1"/>
                        </a:solidFill>
                      </a:endParaRPr>
                    </a:p>
                    <a:p>
                      <a:r>
                        <a:rPr kumimoji="1" lang="ja-JP" altLang="en-US" sz="2200" b="0" dirty="0" smtClean="0">
                          <a:solidFill>
                            <a:schemeClr val="tx1"/>
                          </a:solidFill>
                        </a:rPr>
                        <a:t>☓低速</a:t>
                      </a:r>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7952">
                <a:tc vMerge="1">
                  <a:txBody>
                    <a:bodyPr/>
                    <a:lstStyle/>
                    <a:p>
                      <a:endParaRPr kumimoji="1" lang="ja-JP"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導波路式</a:t>
                      </a:r>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物質に加える電気、熱による屈折率変化</a:t>
                      </a:r>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○高速</a:t>
                      </a:r>
                      <a:endParaRPr kumimoji="1" lang="en-US" altLang="ja-JP" sz="2200" b="0" dirty="0" smtClean="0">
                        <a:solidFill>
                          <a:schemeClr val="tx1"/>
                        </a:solidFill>
                      </a:endParaRPr>
                    </a:p>
                    <a:p>
                      <a:r>
                        <a:rPr kumimoji="1" lang="ja-JP" altLang="en-US" sz="2200" b="0" dirty="0" smtClean="0">
                          <a:solidFill>
                            <a:schemeClr val="tx1"/>
                          </a:solidFill>
                        </a:rPr>
                        <a:t>☓損失大</a:t>
                      </a:r>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796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dirty="0" smtClean="0"/>
                        <a:t>光ゲートスイッチ</a:t>
                      </a:r>
                      <a:endParaRPr lang="en-US" altLang="ja-JP" sz="2200" dirty="0" smtClean="0"/>
                    </a:p>
                    <a:p>
                      <a:endParaRPr kumimoji="1" lang="en-US" altLang="ja-JP" sz="22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電気制御式</a:t>
                      </a:r>
                      <a:endParaRPr kumimoji="1" lang="en-US" altLang="ja-JP" sz="22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smtClean="0">
                          <a:solidFill>
                            <a:schemeClr val="tx1"/>
                          </a:solidFill>
                        </a:rPr>
                        <a:t>半導体を用いた電界吸収や光増幅を利用</a:t>
                      </a:r>
                      <a:endParaRPr kumimoji="1" lang="ja-JP" altLang="en-US" sz="22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○低消費電力</a:t>
                      </a:r>
                      <a:endParaRPr kumimoji="1" lang="en-US" altLang="ja-JP" sz="2200" b="0" dirty="0" smtClean="0">
                        <a:solidFill>
                          <a:schemeClr val="tx1"/>
                        </a:solidFill>
                      </a:endParaRPr>
                    </a:p>
                    <a:p>
                      <a:r>
                        <a:rPr kumimoji="1" lang="ja-JP" altLang="en-US" sz="2200" b="0" dirty="0" smtClean="0">
                          <a:solidFill>
                            <a:schemeClr val="tx1"/>
                          </a:solidFill>
                        </a:rPr>
                        <a:t>○高速</a:t>
                      </a:r>
                      <a:endParaRPr kumimoji="1" lang="en-US" altLang="ja-JP" sz="22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9121">
                <a:tc vMerge="1">
                  <a:txBody>
                    <a:bodyPr/>
                    <a:lstStyle/>
                    <a:p>
                      <a:endParaRPr kumimoji="1" lang="ja-JP"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光制御式</a:t>
                      </a:r>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光を用いて非線形光学効果を利用</a:t>
                      </a:r>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smtClean="0">
                          <a:solidFill>
                            <a:schemeClr val="tx1"/>
                          </a:solidFill>
                        </a:rPr>
                        <a:t>◎超高速</a:t>
                      </a:r>
                      <a:r>
                        <a:rPr kumimoji="1" lang="en-US" altLang="ja-JP" sz="2200" b="0" dirty="0" smtClean="0">
                          <a:solidFill>
                            <a:schemeClr val="tx1"/>
                          </a:solidFill>
                        </a:rPr>
                        <a:t>(&lt;</a:t>
                      </a:r>
                      <a:r>
                        <a:rPr kumimoji="1" lang="ja-JP" altLang="en-US" sz="2200" b="0" dirty="0" smtClean="0">
                          <a:solidFill>
                            <a:schemeClr val="tx1"/>
                          </a:solidFill>
                        </a:rPr>
                        <a:t>数</a:t>
                      </a:r>
                      <a:r>
                        <a:rPr kumimoji="1" lang="en-US" altLang="ja-JP" sz="2200" b="0" dirty="0" err="1" smtClean="0">
                          <a:solidFill>
                            <a:schemeClr val="tx1"/>
                          </a:solidFill>
                        </a:rPr>
                        <a:t>ps</a:t>
                      </a:r>
                      <a:r>
                        <a:rPr kumimoji="1" lang="en-US" altLang="ja-JP" sz="2200" b="0" dirty="0" smtClean="0">
                          <a:solidFill>
                            <a:schemeClr val="tx1"/>
                          </a:solidFill>
                        </a:rPr>
                        <a:t>)</a:t>
                      </a:r>
                    </a:p>
                    <a:p>
                      <a:r>
                        <a:rPr kumimoji="1" lang="ja-JP" altLang="en-US" sz="2200" b="0" dirty="0" smtClean="0">
                          <a:solidFill>
                            <a:schemeClr val="tx1"/>
                          </a:solidFill>
                        </a:rPr>
                        <a:t>☓制御が複雑</a:t>
                      </a:r>
                      <a:endParaRPr kumimoji="1" lang="ja-JP" alt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正方形/長方形 3"/>
          <p:cNvSpPr/>
          <p:nvPr/>
        </p:nvSpPr>
        <p:spPr>
          <a:xfrm>
            <a:off x="864186" y="1628800"/>
            <a:ext cx="2577950" cy="523220"/>
          </a:xfrm>
          <a:prstGeom prst="rect">
            <a:avLst/>
          </a:prstGeom>
        </p:spPr>
        <p:txBody>
          <a:bodyPr wrap="none">
            <a:spAutoFit/>
          </a:bodyPr>
          <a:lstStyle/>
          <a:p>
            <a:r>
              <a:rPr lang="ja-JP" altLang="en-US" sz="2800" dirty="0"/>
              <a:t>原理</a:t>
            </a:r>
            <a:r>
              <a:rPr lang="ja-JP" altLang="en-US" sz="2800" dirty="0" smtClean="0"/>
              <a:t>による</a:t>
            </a:r>
            <a:r>
              <a:rPr lang="ja-JP" altLang="ja-JP" sz="2800" dirty="0" smtClean="0"/>
              <a:t>分類</a:t>
            </a:r>
            <a:endParaRPr lang="en-US" altLang="ja-JP" sz="2800" dirty="0" smtClean="0"/>
          </a:p>
        </p:txBody>
      </p:sp>
    </p:spTree>
    <p:extLst>
      <p:ext uri="{BB962C8B-B14F-4D97-AF65-F5344CB8AC3E}">
        <p14:creationId xmlns:p14="http://schemas.microsoft.com/office/powerpoint/2010/main" val="310353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四光波混合</a:t>
            </a:r>
            <a:endParaRPr kumimoji="1" lang="ja-JP" altLang="en-US" dirty="0"/>
          </a:p>
        </p:txBody>
      </p:sp>
      <p:grpSp>
        <p:nvGrpSpPr>
          <p:cNvPr id="22" name="グループ化 21"/>
          <p:cNvGrpSpPr/>
          <p:nvPr/>
        </p:nvGrpSpPr>
        <p:grpSpPr>
          <a:xfrm>
            <a:off x="785612" y="1761273"/>
            <a:ext cx="7611414" cy="3353039"/>
            <a:chOff x="2035277" y="2125178"/>
            <a:chExt cx="5263226" cy="2523931"/>
          </a:xfrm>
        </p:grpSpPr>
        <p:cxnSp>
          <p:nvCxnSpPr>
            <p:cNvPr id="3" name="直線矢印コネクタ 2"/>
            <p:cNvCxnSpPr/>
            <p:nvPr/>
          </p:nvCxnSpPr>
          <p:spPr>
            <a:xfrm>
              <a:off x="4908946" y="3319218"/>
              <a:ext cx="1399683" cy="238710"/>
            </a:xfrm>
            <a:prstGeom prst="straightConnector1">
              <a:avLst/>
            </a:prstGeom>
            <a:ln w="50800">
              <a:solidFill>
                <a:srgbClr val="009644"/>
              </a:solidFill>
              <a:miter lim="800000"/>
              <a:tailEnd type="stealth" w="med" len="lg"/>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flipV="1">
              <a:off x="4903922" y="3032884"/>
              <a:ext cx="1441911" cy="229950"/>
            </a:xfrm>
            <a:prstGeom prst="straightConnector1">
              <a:avLst/>
            </a:prstGeom>
            <a:ln w="50800">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V="1">
              <a:off x="4909729" y="2494687"/>
              <a:ext cx="1256699" cy="702843"/>
            </a:xfrm>
            <a:prstGeom prst="straightConnector1">
              <a:avLst/>
            </a:prstGeom>
            <a:ln w="50800">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4904444" y="3375736"/>
              <a:ext cx="1256699" cy="703090"/>
            </a:xfrm>
            <a:prstGeom prst="straightConnector1">
              <a:avLst/>
            </a:prstGeom>
            <a:ln w="50800">
              <a:solidFill>
                <a:srgbClr val="FF0000"/>
              </a:solidFill>
              <a:miter lim="800000"/>
              <a:tailEnd type="stealth" w="med" len="lg"/>
            </a:ln>
          </p:spPr>
          <p:style>
            <a:lnRef idx="1">
              <a:schemeClr val="accent1"/>
            </a:lnRef>
            <a:fillRef idx="0">
              <a:schemeClr val="accent1"/>
            </a:fillRef>
            <a:effectRef idx="0">
              <a:schemeClr val="accent1"/>
            </a:effectRef>
            <a:fontRef idx="minor">
              <a:schemeClr val="tx1"/>
            </a:fontRef>
          </p:style>
        </p:cxnSp>
        <p:sp>
          <p:nvSpPr>
            <p:cNvPr id="7" name="直方体 6"/>
            <p:cNvSpPr/>
            <p:nvPr/>
          </p:nvSpPr>
          <p:spPr>
            <a:xfrm flipH="1">
              <a:off x="3921586" y="2125178"/>
              <a:ext cx="1007576" cy="2164372"/>
            </a:xfrm>
            <a:prstGeom prst="cube">
              <a:avLst>
                <a:gd name="adj" fmla="val 743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8" name="テキスト ボックス 58"/>
            <p:cNvSpPr txBox="1"/>
            <p:nvPr/>
          </p:nvSpPr>
          <p:spPr>
            <a:xfrm>
              <a:off x="2035277" y="2964894"/>
              <a:ext cx="1209192" cy="25484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smtClean="0">
                  <a:solidFill>
                    <a:srgbClr val="009644"/>
                  </a:solidFill>
                </a:rPr>
                <a:t>プローブ光</a:t>
              </a:r>
              <a:endParaRPr kumimoji="1" lang="ja-JP" altLang="en-US" sz="1600" dirty="0">
                <a:solidFill>
                  <a:srgbClr val="009644"/>
                </a:solidFill>
              </a:endParaRPr>
            </a:p>
          </p:txBody>
        </p:sp>
        <p:sp>
          <p:nvSpPr>
            <p:cNvPr id="9" name="テキスト ボックス 59"/>
            <p:cNvSpPr txBox="1"/>
            <p:nvPr/>
          </p:nvSpPr>
          <p:spPr>
            <a:xfrm>
              <a:off x="2164513" y="3592264"/>
              <a:ext cx="1267973" cy="25484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smtClean="0">
                  <a:solidFill>
                    <a:schemeClr val="accent5"/>
                  </a:solidFill>
                </a:rPr>
                <a:t>ポンプ光</a:t>
              </a:r>
              <a:endParaRPr kumimoji="1" lang="ja-JP" altLang="en-US" sz="1600" dirty="0">
                <a:solidFill>
                  <a:schemeClr val="accent5"/>
                </a:solidFill>
              </a:endParaRPr>
            </a:p>
          </p:txBody>
        </p:sp>
        <p:cxnSp>
          <p:nvCxnSpPr>
            <p:cNvPr id="10" name="直線コネクタ 9"/>
            <p:cNvCxnSpPr/>
            <p:nvPr/>
          </p:nvCxnSpPr>
          <p:spPr>
            <a:xfrm flipH="1">
              <a:off x="4313895" y="3015191"/>
              <a:ext cx="4960" cy="478083"/>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4251108" y="2959263"/>
              <a:ext cx="4960" cy="478083"/>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4388279" y="3144395"/>
              <a:ext cx="4960" cy="32653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4172357" y="2985384"/>
              <a:ext cx="4960" cy="32653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3057800" y="3240843"/>
              <a:ext cx="1256699" cy="702843"/>
            </a:xfrm>
            <a:prstGeom prst="straightConnector1">
              <a:avLst/>
            </a:prstGeom>
            <a:ln w="50800">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2857114" y="3247533"/>
              <a:ext cx="1441911" cy="229950"/>
            </a:xfrm>
            <a:prstGeom prst="straightConnector1">
              <a:avLst/>
            </a:prstGeom>
            <a:ln w="50800">
              <a:solidFill>
                <a:schemeClr val="accent1">
                  <a:lumMod val="75000"/>
                </a:schemeClr>
              </a:solidFill>
              <a:miter lim="800000"/>
              <a:tailEnd type="stealth" w="med"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2895214" y="3005763"/>
              <a:ext cx="1399683" cy="238710"/>
            </a:xfrm>
            <a:prstGeom prst="straightConnector1">
              <a:avLst/>
            </a:prstGeom>
            <a:ln w="50800">
              <a:solidFill>
                <a:srgbClr val="009644"/>
              </a:solidFill>
              <a:miter lim="800000"/>
              <a:tailEnd type="stealth" w="med" len="lg"/>
            </a:ln>
          </p:spPr>
          <p:style>
            <a:lnRef idx="1">
              <a:schemeClr val="accent1"/>
            </a:lnRef>
            <a:fillRef idx="0">
              <a:schemeClr val="accent1"/>
            </a:fillRef>
            <a:effectRef idx="0">
              <a:schemeClr val="accent1"/>
            </a:effectRef>
            <a:fontRef idx="minor">
              <a:schemeClr val="tx1"/>
            </a:fontRef>
          </p:style>
        </p:cxnSp>
        <p:sp>
          <p:nvSpPr>
            <p:cNvPr id="17" name="テキスト ボックス 68"/>
            <p:cNvSpPr txBox="1"/>
            <p:nvPr/>
          </p:nvSpPr>
          <p:spPr>
            <a:xfrm>
              <a:off x="3499509" y="4394269"/>
              <a:ext cx="2993000" cy="25484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smtClean="0"/>
                <a:t>非線形媒体</a:t>
              </a:r>
              <a:endParaRPr kumimoji="1" lang="ja-JP" altLang="en-US" sz="1600" dirty="0"/>
            </a:p>
          </p:txBody>
        </p:sp>
        <p:cxnSp>
          <p:nvCxnSpPr>
            <p:cNvPr id="18" name="直線コネクタ 17"/>
            <p:cNvCxnSpPr/>
            <p:nvPr/>
          </p:nvCxnSpPr>
          <p:spPr>
            <a:xfrm flipH="1">
              <a:off x="4425374" y="4172426"/>
              <a:ext cx="149244" cy="299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3736046" y="2493956"/>
              <a:ext cx="546980" cy="627010"/>
            </a:xfrm>
            <a:prstGeom prst="line">
              <a:avLst/>
            </a:prstGeom>
            <a:ln w="12700">
              <a:solidFill>
                <a:schemeClr val="tx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0" name="テキスト ボックス 73"/>
            <p:cNvSpPr txBox="1"/>
            <p:nvPr/>
          </p:nvSpPr>
          <p:spPr>
            <a:xfrm>
              <a:off x="2772798" y="2276697"/>
              <a:ext cx="2044161" cy="25484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smtClean="0"/>
                <a:t>過渡回折</a:t>
              </a:r>
              <a:r>
                <a:rPr lang="ja-JP" altLang="en-US" sz="1600" dirty="0" smtClean="0"/>
                <a:t>格子</a:t>
              </a:r>
              <a:endParaRPr kumimoji="1" lang="ja-JP" altLang="en-US" sz="1600" dirty="0"/>
            </a:p>
          </p:txBody>
        </p:sp>
        <p:sp>
          <p:nvSpPr>
            <p:cNvPr id="21" name="テキスト ボックス 74"/>
            <p:cNvSpPr txBox="1"/>
            <p:nvPr/>
          </p:nvSpPr>
          <p:spPr>
            <a:xfrm>
              <a:off x="6077950" y="4078826"/>
              <a:ext cx="1220553" cy="27800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dirty="0" smtClean="0">
                  <a:solidFill>
                    <a:srgbClr val="FF0000"/>
                  </a:solidFill>
                </a:rPr>
                <a:t>四光波信号</a:t>
              </a:r>
              <a:endParaRPr kumimoji="1" lang="ja-JP" altLang="en-US" b="1" dirty="0">
                <a:solidFill>
                  <a:srgbClr val="FF0000"/>
                </a:solidFill>
              </a:endParaRPr>
            </a:p>
          </p:txBody>
        </p:sp>
      </p:grpSp>
      <p:sp>
        <p:nvSpPr>
          <p:cNvPr id="23" name="テキスト ボックス 22"/>
          <p:cNvSpPr txBox="1"/>
          <p:nvPr/>
        </p:nvSpPr>
        <p:spPr>
          <a:xfrm>
            <a:off x="1030310" y="5457947"/>
            <a:ext cx="7212169" cy="830997"/>
          </a:xfrm>
          <a:prstGeom prst="rect">
            <a:avLst/>
          </a:prstGeom>
          <a:noFill/>
        </p:spPr>
        <p:txBody>
          <a:bodyPr wrap="square" rtlCol="0">
            <a:spAutoFit/>
          </a:bodyPr>
          <a:lstStyle/>
          <a:p>
            <a:r>
              <a:rPr lang="ja-JP" altLang="en-US" sz="2400" dirty="0"/>
              <a:t>ポンプ</a:t>
            </a:r>
            <a:r>
              <a:rPr lang="ja-JP" altLang="ja-JP" sz="2400" dirty="0" smtClean="0"/>
              <a:t>光</a:t>
            </a:r>
            <a:r>
              <a:rPr lang="ja-JP" altLang="ja-JP" sz="2400" dirty="0"/>
              <a:t>を入射するかしないか</a:t>
            </a:r>
            <a:r>
              <a:rPr lang="ja-JP" altLang="ja-JP" sz="2400" dirty="0" smtClean="0"/>
              <a:t>で</a:t>
            </a:r>
            <a:r>
              <a:rPr lang="ja-JP" altLang="en-US" sz="2400" dirty="0" smtClean="0"/>
              <a:t>四</a:t>
            </a:r>
            <a:r>
              <a:rPr lang="ja-JP" altLang="en-US" sz="2400" dirty="0"/>
              <a:t>光波</a:t>
            </a:r>
            <a:r>
              <a:rPr lang="ja-JP" altLang="ja-JP" sz="2400" dirty="0" smtClean="0"/>
              <a:t>シグナル</a:t>
            </a:r>
            <a:r>
              <a:rPr lang="ja-JP" altLang="ja-JP" sz="2400" dirty="0"/>
              <a:t>の</a:t>
            </a:r>
            <a:r>
              <a:rPr lang="en-US" altLang="ja-JP" sz="2400" dirty="0"/>
              <a:t>on/off</a:t>
            </a:r>
            <a:r>
              <a:rPr lang="ja-JP" altLang="ja-JP" sz="2400" dirty="0"/>
              <a:t>を</a:t>
            </a:r>
            <a:r>
              <a:rPr lang="ja-JP" altLang="ja-JP" sz="2400" dirty="0" smtClean="0"/>
              <a:t>操作</a:t>
            </a:r>
            <a:r>
              <a:rPr lang="ja-JP" altLang="en-US" sz="2400" dirty="0" smtClean="0"/>
              <a:t>でき、スイッチングの働きをすることとなる。</a:t>
            </a:r>
            <a:endParaRPr kumimoji="1" lang="ja-JP" altLang="en-US" sz="2400" dirty="0"/>
          </a:p>
        </p:txBody>
      </p:sp>
    </p:spTree>
    <p:extLst>
      <p:ext uri="{BB962C8B-B14F-4D97-AF65-F5344CB8AC3E}">
        <p14:creationId xmlns:p14="http://schemas.microsoft.com/office/powerpoint/2010/main" val="122337386"/>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4241</TotalTime>
  <Words>621</Words>
  <Application>Microsoft Office PowerPoint</Application>
  <PresentationFormat>画面に合わせる (4:3)</PresentationFormat>
  <Paragraphs>115</Paragraphs>
  <Slides>11</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ＭＳ Ｐゴシック</vt:lpstr>
      <vt:lpstr>Arial</vt:lpstr>
      <vt:lpstr>Calibri</vt:lpstr>
      <vt:lpstr>Wingdings</vt:lpstr>
      <vt:lpstr>ホワイト</vt:lpstr>
      <vt:lpstr>光スイッチングデバイス</vt:lpstr>
      <vt:lpstr>光デバイス</vt:lpstr>
      <vt:lpstr>光デバイス</vt:lpstr>
      <vt:lpstr>光スイッチングデバイスへ-光デバイス-</vt:lpstr>
      <vt:lpstr>PowerPoint プレゼンテーション</vt:lpstr>
      <vt:lpstr>PowerPoint プレゼンテーション</vt:lpstr>
      <vt:lpstr>PowerPoint プレゼンテーション</vt:lpstr>
      <vt:lpstr>PowerPoint プレゼンテーション</vt:lpstr>
      <vt:lpstr>四光波混合</vt:lpstr>
      <vt:lpstr>光カー効果</vt:lpstr>
      <vt:lpstr>まとめ</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光デバイス</dc:title>
  <dc:creator>大道 亮太</dc:creator>
  <cp:lastModifiedBy>ashidalab</cp:lastModifiedBy>
  <cp:revision>19</cp:revision>
  <dcterms:created xsi:type="dcterms:W3CDTF">2014-07-09T07:52:06Z</dcterms:created>
  <dcterms:modified xsi:type="dcterms:W3CDTF">2014-07-16T08:22:19Z</dcterms:modified>
</cp:coreProperties>
</file>