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56" r:id="rId2"/>
    <p:sldId id="257" r:id="rId3"/>
    <p:sldId id="258" r:id="rId4"/>
    <p:sldId id="261" r:id="rId5"/>
    <p:sldId id="262" r:id="rId6"/>
    <p:sldId id="263" r:id="rId7"/>
    <p:sldId id="259" r:id="rId8"/>
    <p:sldId id="260"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B5F0D-BB0C-4790-9489-819DF7E2998A}" type="doc">
      <dgm:prSet loTypeId="urn:microsoft.com/office/officeart/2005/8/layout/process2" loCatId="process" qsTypeId="urn:microsoft.com/office/officeart/2005/8/quickstyle/simple1" qsCatId="simple" csTypeId="urn:microsoft.com/office/officeart/2005/8/colors/accent1_2" csCatId="accent1" phldr="1"/>
      <dgm:spPr/>
    </dgm:pt>
    <dgm:pt modelId="{9A2E065B-CB01-48ED-976E-FB8A6D8077EB}">
      <dgm:prSet phldrT="[テキスト]"/>
      <dgm:spPr/>
      <dgm:t>
        <a:bodyPr/>
        <a:lstStyle/>
        <a:p>
          <a:r>
            <a:rPr kumimoji="1" lang="en-US" altLang="ja-JP" dirty="0" smtClean="0"/>
            <a:t>Light Harvest</a:t>
          </a:r>
        </a:p>
        <a:p>
          <a:r>
            <a:rPr kumimoji="1" lang="ja-JP" altLang="en-US" dirty="0" smtClean="0"/>
            <a:t>光捕集</a:t>
          </a:r>
          <a:endParaRPr kumimoji="1" lang="ja-JP" altLang="en-US" dirty="0"/>
        </a:p>
      </dgm:t>
    </dgm:pt>
    <dgm:pt modelId="{F5CB914C-57CA-4778-8CF0-2B12BF63296F}" type="parTrans" cxnId="{1DB40779-6DE0-4378-91D0-45061A942F14}">
      <dgm:prSet/>
      <dgm:spPr/>
      <dgm:t>
        <a:bodyPr/>
        <a:lstStyle/>
        <a:p>
          <a:endParaRPr kumimoji="1" lang="ja-JP" altLang="en-US"/>
        </a:p>
      </dgm:t>
    </dgm:pt>
    <dgm:pt modelId="{E23BB1F3-0D29-400F-ACCC-A64C0824C3F7}" type="sibTrans" cxnId="{1DB40779-6DE0-4378-91D0-45061A942F14}">
      <dgm:prSet/>
      <dgm:spPr/>
      <dgm:t>
        <a:bodyPr/>
        <a:lstStyle/>
        <a:p>
          <a:endParaRPr kumimoji="1" lang="ja-JP" altLang="en-US"/>
        </a:p>
      </dgm:t>
    </dgm:pt>
    <dgm:pt modelId="{78BF7F67-5E6F-4742-A2A1-E765A9F419A4}">
      <dgm:prSet phldrT="[テキスト]"/>
      <dgm:spPr/>
      <dgm:t>
        <a:bodyPr/>
        <a:lstStyle/>
        <a:p>
          <a:r>
            <a:rPr kumimoji="1" lang="en-US" altLang="ja-JP" dirty="0" smtClean="0"/>
            <a:t>Charge Separation</a:t>
          </a:r>
        </a:p>
        <a:p>
          <a:r>
            <a:rPr kumimoji="1" lang="ja-JP" altLang="en-US" dirty="0" smtClean="0"/>
            <a:t>電荷分離</a:t>
          </a:r>
          <a:endParaRPr kumimoji="1" lang="ja-JP" altLang="en-US" dirty="0"/>
        </a:p>
      </dgm:t>
    </dgm:pt>
    <dgm:pt modelId="{A6FCCE76-C772-4737-9185-FCA582DF5CB6}" type="parTrans" cxnId="{D4F97A9D-478D-4411-8441-8244B4AF4235}">
      <dgm:prSet/>
      <dgm:spPr/>
      <dgm:t>
        <a:bodyPr/>
        <a:lstStyle/>
        <a:p>
          <a:endParaRPr kumimoji="1" lang="ja-JP" altLang="en-US"/>
        </a:p>
      </dgm:t>
    </dgm:pt>
    <dgm:pt modelId="{F2712684-35D7-4E90-ADA1-5D3EA9CC9ED3}" type="sibTrans" cxnId="{D4F97A9D-478D-4411-8441-8244B4AF4235}">
      <dgm:prSet/>
      <dgm:spPr/>
      <dgm:t>
        <a:bodyPr/>
        <a:lstStyle/>
        <a:p>
          <a:endParaRPr kumimoji="1" lang="ja-JP" altLang="en-US"/>
        </a:p>
      </dgm:t>
    </dgm:pt>
    <dgm:pt modelId="{EA0978CD-D7E4-4A4D-9A95-A5129A441AC5}">
      <dgm:prSet phldrT="[テキスト]"/>
      <dgm:spPr/>
      <dgm:t>
        <a:bodyPr/>
        <a:lstStyle/>
        <a:p>
          <a:r>
            <a:rPr kumimoji="1" lang="en-US" altLang="ja-JP" dirty="0" smtClean="0"/>
            <a:t>H+ concentration gradient formation</a:t>
          </a:r>
        </a:p>
        <a:p>
          <a:r>
            <a:rPr kumimoji="1" lang="en-US" altLang="ja-JP" dirty="0" smtClean="0"/>
            <a:t> H+</a:t>
          </a:r>
          <a:r>
            <a:rPr kumimoji="1" lang="ja-JP" altLang="en-US" dirty="0" smtClean="0"/>
            <a:t>濃度勾配生成</a:t>
          </a:r>
          <a:endParaRPr kumimoji="1" lang="ja-JP" altLang="en-US" dirty="0"/>
        </a:p>
      </dgm:t>
    </dgm:pt>
    <dgm:pt modelId="{21B324BE-E43D-4208-8D56-52794DB37A57}" type="parTrans" cxnId="{AB2D8DCA-D660-4F88-8F2B-2D1C2203505F}">
      <dgm:prSet/>
      <dgm:spPr/>
      <dgm:t>
        <a:bodyPr/>
        <a:lstStyle/>
        <a:p>
          <a:endParaRPr kumimoji="1" lang="ja-JP" altLang="en-US"/>
        </a:p>
      </dgm:t>
    </dgm:pt>
    <dgm:pt modelId="{19570151-7344-4C01-88D6-73CB468A3B1E}" type="sibTrans" cxnId="{AB2D8DCA-D660-4F88-8F2B-2D1C2203505F}">
      <dgm:prSet/>
      <dgm:spPr/>
      <dgm:t>
        <a:bodyPr/>
        <a:lstStyle/>
        <a:p>
          <a:endParaRPr kumimoji="1" lang="ja-JP" altLang="en-US"/>
        </a:p>
      </dgm:t>
    </dgm:pt>
    <dgm:pt modelId="{B2530C9A-0709-4D65-AB57-43237396B8F2}">
      <dgm:prSet phldrT="[テキスト]"/>
      <dgm:spPr/>
      <dgm:t>
        <a:bodyPr/>
        <a:lstStyle/>
        <a:p>
          <a:r>
            <a:rPr kumimoji="1" lang="en-US" altLang="ja-JP" dirty="0" smtClean="0"/>
            <a:t>ATP Synthesis</a:t>
          </a:r>
        </a:p>
        <a:p>
          <a:r>
            <a:rPr kumimoji="1" lang="en-US" altLang="ja-JP" dirty="0" smtClean="0"/>
            <a:t>ATP</a:t>
          </a:r>
          <a:r>
            <a:rPr kumimoji="1" lang="ja-JP" altLang="en-US" dirty="0" smtClean="0"/>
            <a:t>合成</a:t>
          </a:r>
          <a:endParaRPr kumimoji="1" lang="ja-JP" altLang="en-US" dirty="0"/>
        </a:p>
      </dgm:t>
    </dgm:pt>
    <dgm:pt modelId="{99FAD3BF-2A47-4DDD-B9C1-91DBAAFF2DBF}" type="parTrans" cxnId="{27D5232B-3C46-45A7-9EE7-3752A57073AD}">
      <dgm:prSet/>
      <dgm:spPr/>
      <dgm:t>
        <a:bodyPr/>
        <a:lstStyle/>
        <a:p>
          <a:endParaRPr kumimoji="1" lang="ja-JP" altLang="en-US"/>
        </a:p>
      </dgm:t>
    </dgm:pt>
    <dgm:pt modelId="{EB3312F0-9A49-4469-BDFF-7928F6AEBE63}" type="sibTrans" cxnId="{27D5232B-3C46-45A7-9EE7-3752A57073AD}">
      <dgm:prSet/>
      <dgm:spPr/>
      <dgm:t>
        <a:bodyPr/>
        <a:lstStyle/>
        <a:p>
          <a:endParaRPr kumimoji="1" lang="ja-JP" altLang="en-US"/>
        </a:p>
      </dgm:t>
    </dgm:pt>
    <dgm:pt modelId="{F5EBC3F5-A594-4C61-8CDB-0D52ACCAB0B1}" type="pres">
      <dgm:prSet presAssocID="{A77B5F0D-BB0C-4790-9489-819DF7E2998A}" presName="linearFlow" presStyleCnt="0">
        <dgm:presLayoutVars>
          <dgm:resizeHandles val="exact"/>
        </dgm:presLayoutVars>
      </dgm:prSet>
      <dgm:spPr/>
    </dgm:pt>
    <dgm:pt modelId="{7B06D979-A61D-4953-AD10-557E94B1880A}" type="pres">
      <dgm:prSet presAssocID="{9A2E065B-CB01-48ED-976E-FB8A6D8077EB}" presName="node" presStyleLbl="node1" presStyleIdx="0" presStyleCnt="4">
        <dgm:presLayoutVars>
          <dgm:bulletEnabled val="1"/>
        </dgm:presLayoutVars>
      </dgm:prSet>
      <dgm:spPr/>
      <dgm:t>
        <a:bodyPr/>
        <a:lstStyle/>
        <a:p>
          <a:endParaRPr kumimoji="1" lang="ja-JP" altLang="en-US"/>
        </a:p>
      </dgm:t>
    </dgm:pt>
    <dgm:pt modelId="{B7A0C198-EFF9-47D2-916E-BAA9E6DDEC98}" type="pres">
      <dgm:prSet presAssocID="{E23BB1F3-0D29-400F-ACCC-A64C0824C3F7}" presName="sibTrans" presStyleLbl="sibTrans2D1" presStyleIdx="0" presStyleCnt="3"/>
      <dgm:spPr/>
      <dgm:t>
        <a:bodyPr/>
        <a:lstStyle/>
        <a:p>
          <a:endParaRPr kumimoji="1" lang="ja-JP" altLang="en-US"/>
        </a:p>
      </dgm:t>
    </dgm:pt>
    <dgm:pt modelId="{D031EBF8-208E-4FD5-8D78-355FC61E9D8D}" type="pres">
      <dgm:prSet presAssocID="{E23BB1F3-0D29-400F-ACCC-A64C0824C3F7}" presName="connectorText" presStyleLbl="sibTrans2D1" presStyleIdx="0" presStyleCnt="3"/>
      <dgm:spPr/>
      <dgm:t>
        <a:bodyPr/>
        <a:lstStyle/>
        <a:p>
          <a:endParaRPr kumimoji="1" lang="ja-JP" altLang="en-US"/>
        </a:p>
      </dgm:t>
    </dgm:pt>
    <dgm:pt modelId="{04711FD4-12F4-407D-9177-4A2CE34F2325}" type="pres">
      <dgm:prSet presAssocID="{78BF7F67-5E6F-4742-A2A1-E765A9F419A4}" presName="node" presStyleLbl="node1" presStyleIdx="1" presStyleCnt="4">
        <dgm:presLayoutVars>
          <dgm:bulletEnabled val="1"/>
        </dgm:presLayoutVars>
      </dgm:prSet>
      <dgm:spPr/>
      <dgm:t>
        <a:bodyPr/>
        <a:lstStyle/>
        <a:p>
          <a:endParaRPr kumimoji="1" lang="ja-JP" altLang="en-US"/>
        </a:p>
      </dgm:t>
    </dgm:pt>
    <dgm:pt modelId="{B605665A-8088-4A7D-A50F-46A9AA1FE97E}" type="pres">
      <dgm:prSet presAssocID="{F2712684-35D7-4E90-ADA1-5D3EA9CC9ED3}" presName="sibTrans" presStyleLbl="sibTrans2D1" presStyleIdx="1" presStyleCnt="3"/>
      <dgm:spPr/>
      <dgm:t>
        <a:bodyPr/>
        <a:lstStyle/>
        <a:p>
          <a:endParaRPr kumimoji="1" lang="ja-JP" altLang="en-US"/>
        </a:p>
      </dgm:t>
    </dgm:pt>
    <dgm:pt modelId="{4A0D820B-A09D-44CF-9C59-A3B2E5A3723C}" type="pres">
      <dgm:prSet presAssocID="{F2712684-35D7-4E90-ADA1-5D3EA9CC9ED3}" presName="connectorText" presStyleLbl="sibTrans2D1" presStyleIdx="1" presStyleCnt="3"/>
      <dgm:spPr/>
      <dgm:t>
        <a:bodyPr/>
        <a:lstStyle/>
        <a:p>
          <a:endParaRPr kumimoji="1" lang="ja-JP" altLang="en-US"/>
        </a:p>
      </dgm:t>
    </dgm:pt>
    <dgm:pt modelId="{1675CD94-5ECC-40DE-8B2E-895E40E4DE3E}" type="pres">
      <dgm:prSet presAssocID="{EA0978CD-D7E4-4A4D-9A95-A5129A441AC5}" presName="node" presStyleLbl="node1" presStyleIdx="2" presStyleCnt="4">
        <dgm:presLayoutVars>
          <dgm:bulletEnabled val="1"/>
        </dgm:presLayoutVars>
      </dgm:prSet>
      <dgm:spPr/>
      <dgm:t>
        <a:bodyPr/>
        <a:lstStyle/>
        <a:p>
          <a:endParaRPr kumimoji="1" lang="ja-JP" altLang="en-US"/>
        </a:p>
      </dgm:t>
    </dgm:pt>
    <dgm:pt modelId="{3DCA8D6F-D767-4EDC-9561-785C8F5D3D4D}" type="pres">
      <dgm:prSet presAssocID="{19570151-7344-4C01-88D6-73CB468A3B1E}" presName="sibTrans" presStyleLbl="sibTrans2D1" presStyleIdx="2" presStyleCnt="3"/>
      <dgm:spPr/>
      <dgm:t>
        <a:bodyPr/>
        <a:lstStyle/>
        <a:p>
          <a:endParaRPr kumimoji="1" lang="ja-JP" altLang="en-US"/>
        </a:p>
      </dgm:t>
    </dgm:pt>
    <dgm:pt modelId="{20971753-A270-44B5-87A7-4C1A5F9CB6D3}" type="pres">
      <dgm:prSet presAssocID="{19570151-7344-4C01-88D6-73CB468A3B1E}" presName="connectorText" presStyleLbl="sibTrans2D1" presStyleIdx="2" presStyleCnt="3"/>
      <dgm:spPr/>
      <dgm:t>
        <a:bodyPr/>
        <a:lstStyle/>
        <a:p>
          <a:endParaRPr kumimoji="1" lang="ja-JP" altLang="en-US"/>
        </a:p>
      </dgm:t>
    </dgm:pt>
    <dgm:pt modelId="{DD2D1E63-913A-4FEF-9A57-BE449B7064C4}" type="pres">
      <dgm:prSet presAssocID="{B2530C9A-0709-4D65-AB57-43237396B8F2}" presName="node" presStyleLbl="node1" presStyleIdx="3" presStyleCnt="4">
        <dgm:presLayoutVars>
          <dgm:bulletEnabled val="1"/>
        </dgm:presLayoutVars>
      </dgm:prSet>
      <dgm:spPr/>
      <dgm:t>
        <a:bodyPr/>
        <a:lstStyle/>
        <a:p>
          <a:endParaRPr kumimoji="1" lang="ja-JP" altLang="en-US"/>
        </a:p>
      </dgm:t>
    </dgm:pt>
  </dgm:ptLst>
  <dgm:cxnLst>
    <dgm:cxn modelId="{5F5A8063-BC88-4541-ADB3-B4563E03C8A3}" type="presOf" srcId="{19570151-7344-4C01-88D6-73CB468A3B1E}" destId="{20971753-A270-44B5-87A7-4C1A5F9CB6D3}" srcOrd="1" destOrd="0" presId="urn:microsoft.com/office/officeart/2005/8/layout/process2"/>
    <dgm:cxn modelId="{7A21E0DE-1163-4EFF-9821-67EE004D72B1}" type="presOf" srcId="{A77B5F0D-BB0C-4790-9489-819DF7E2998A}" destId="{F5EBC3F5-A594-4C61-8CDB-0D52ACCAB0B1}" srcOrd="0" destOrd="0" presId="urn:microsoft.com/office/officeart/2005/8/layout/process2"/>
    <dgm:cxn modelId="{C4E0E773-820B-457D-9CC7-7902B805053D}" type="presOf" srcId="{E23BB1F3-0D29-400F-ACCC-A64C0824C3F7}" destId="{D031EBF8-208E-4FD5-8D78-355FC61E9D8D}" srcOrd="1" destOrd="0" presId="urn:microsoft.com/office/officeart/2005/8/layout/process2"/>
    <dgm:cxn modelId="{26519378-5B3B-4A8F-900E-5757FD5F670D}" type="presOf" srcId="{19570151-7344-4C01-88D6-73CB468A3B1E}" destId="{3DCA8D6F-D767-4EDC-9561-785C8F5D3D4D}" srcOrd="0" destOrd="0" presId="urn:microsoft.com/office/officeart/2005/8/layout/process2"/>
    <dgm:cxn modelId="{D445DCA0-56E4-4BC8-8E40-04E2EDD50C0A}" type="presOf" srcId="{E23BB1F3-0D29-400F-ACCC-A64C0824C3F7}" destId="{B7A0C198-EFF9-47D2-916E-BAA9E6DDEC98}" srcOrd="0" destOrd="0" presId="urn:microsoft.com/office/officeart/2005/8/layout/process2"/>
    <dgm:cxn modelId="{AB2D8DCA-D660-4F88-8F2B-2D1C2203505F}" srcId="{A77B5F0D-BB0C-4790-9489-819DF7E2998A}" destId="{EA0978CD-D7E4-4A4D-9A95-A5129A441AC5}" srcOrd="2" destOrd="0" parTransId="{21B324BE-E43D-4208-8D56-52794DB37A57}" sibTransId="{19570151-7344-4C01-88D6-73CB468A3B1E}"/>
    <dgm:cxn modelId="{C4FE8E00-C17A-410D-9EF0-F5B18664018D}" type="presOf" srcId="{F2712684-35D7-4E90-ADA1-5D3EA9CC9ED3}" destId="{4A0D820B-A09D-44CF-9C59-A3B2E5A3723C}" srcOrd="1" destOrd="0" presId="urn:microsoft.com/office/officeart/2005/8/layout/process2"/>
    <dgm:cxn modelId="{BF096E3C-F072-4304-B584-8A7BABF8ED6E}" type="presOf" srcId="{B2530C9A-0709-4D65-AB57-43237396B8F2}" destId="{DD2D1E63-913A-4FEF-9A57-BE449B7064C4}" srcOrd="0" destOrd="0" presId="urn:microsoft.com/office/officeart/2005/8/layout/process2"/>
    <dgm:cxn modelId="{A8EC4B14-11EF-4CE0-8E2C-D30F0FF68D0E}" type="presOf" srcId="{9A2E065B-CB01-48ED-976E-FB8A6D8077EB}" destId="{7B06D979-A61D-4953-AD10-557E94B1880A}" srcOrd="0" destOrd="0" presId="urn:microsoft.com/office/officeart/2005/8/layout/process2"/>
    <dgm:cxn modelId="{D9A29323-D2F3-4240-8879-16E2ADBB3279}" type="presOf" srcId="{F2712684-35D7-4E90-ADA1-5D3EA9CC9ED3}" destId="{B605665A-8088-4A7D-A50F-46A9AA1FE97E}" srcOrd="0" destOrd="0" presId="urn:microsoft.com/office/officeart/2005/8/layout/process2"/>
    <dgm:cxn modelId="{D4F97A9D-478D-4411-8441-8244B4AF4235}" srcId="{A77B5F0D-BB0C-4790-9489-819DF7E2998A}" destId="{78BF7F67-5E6F-4742-A2A1-E765A9F419A4}" srcOrd="1" destOrd="0" parTransId="{A6FCCE76-C772-4737-9185-FCA582DF5CB6}" sibTransId="{F2712684-35D7-4E90-ADA1-5D3EA9CC9ED3}"/>
    <dgm:cxn modelId="{97F60F1E-6AB6-4E9C-B869-46C826DE0BED}" type="presOf" srcId="{EA0978CD-D7E4-4A4D-9A95-A5129A441AC5}" destId="{1675CD94-5ECC-40DE-8B2E-895E40E4DE3E}" srcOrd="0" destOrd="0" presId="urn:microsoft.com/office/officeart/2005/8/layout/process2"/>
    <dgm:cxn modelId="{1DB40779-6DE0-4378-91D0-45061A942F14}" srcId="{A77B5F0D-BB0C-4790-9489-819DF7E2998A}" destId="{9A2E065B-CB01-48ED-976E-FB8A6D8077EB}" srcOrd="0" destOrd="0" parTransId="{F5CB914C-57CA-4778-8CF0-2B12BF63296F}" sibTransId="{E23BB1F3-0D29-400F-ACCC-A64C0824C3F7}"/>
    <dgm:cxn modelId="{C5B897C0-83D8-41B2-B6A8-F3F3B8E4A2B0}" type="presOf" srcId="{78BF7F67-5E6F-4742-A2A1-E765A9F419A4}" destId="{04711FD4-12F4-407D-9177-4A2CE34F2325}" srcOrd="0" destOrd="0" presId="urn:microsoft.com/office/officeart/2005/8/layout/process2"/>
    <dgm:cxn modelId="{27D5232B-3C46-45A7-9EE7-3752A57073AD}" srcId="{A77B5F0D-BB0C-4790-9489-819DF7E2998A}" destId="{B2530C9A-0709-4D65-AB57-43237396B8F2}" srcOrd="3" destOrd="0" parTransId="{99FAD3BF-2A47-4DDD-B9C1-91DBAAFF2DBF}" sibTransId="{EB3312F0-9A49-4469-BDFF-7928F6AEBE63}"/>
    <dgm:cxn modelId="{2BD28E03-5F7F-4411-8368-D529D5A801A9}" type="presParOf" srcId="{F5EBC3F5-A594-4C61-8CDB-0D52ACCAB0B1}" destId="{7B06D979-A61D-4953-AD10-557E94B1880A}" srcOrd="0" destOrd="0" presId="urn:microsoft.com/office/officeart/2005/8/layout/process2"/>
    <dgm:cxn modelId="{846E514A-9898-435A-9D60-A60FA62D2658}" type="presParOf" srcId="{F5EBC3F5-A594-4C61-8CDB-0D52ACCAB0B1}" destId="{B7A0C198-EFF9-47D2-916E-BAA9E6DDEC98}" srcOrd="1" destOrd="0" presId="urn:microsoft.com/office/officeart/2005/8/layout/process2"/>
    <dgm:cxn modelId="{AAB84669-D8EC-4F85-8485-B9F7E3F56F3B}" type="presParOf" srcId="{B7A0C198-EFF9-47D2-916E-BAA9E6DDEC98}" destId="{D031EBF8-208E-4FD5-8D78-355FC61E9D8D}" srcOrd="0" destOrd="0" presId="urn:microsoft.com/office/officeart/2005/8/layout/process2"/>
    <dgm:cxn modelId="{3122BFB9-B6F9-4F69-BB9E-EC5FE3471D54}" type="presParOf" srcId="{F5EBC3F5-A594-4C61-8CDB-0D52ACCAB0B1}" destId="{04711FD4-12F4-407D-9177-4A2CE34F2325}" srcOrd="2" destOrd="0" presId="urn:microsoft.com/office/officeart/2005/8/layout/process2"/>
    <dgm:cxn modelId="{DAB64970-549B-4932-8255-75D6C261D1F5}" type="presParOf" srcId="{F5EBC3F5-A594-4C61-8CDB-0D52ACCAB0B1}" destId="{B605665A-8088-4A7D-A50F-46A9AA1FE97E}" srcOrd="3" destOrd="0" presId="urn:microsoft.com/office/officeart/2005/8/layout/process2"/>
    <dgm:cxn modelId="{1DFBD8B2-1E97-479E-A6DB-0653A1447771}" type="presParOf" srcId="{B605665A-8088-4A7D-A50F-46A9AA1FE97E}" destId="{4A0D820B-A09D-44CF-9C59-A3B2E5A3723C}" srcOrd="0" destOrd="0" presId="urn:microsoft.com/office/officeart/2005/8/layout/process2"/>
    <dgm:cxn modelId="{A8546352-F081-4DAB-8A2E-59B8041940C3}" type="presParOf" srcId="{F5EBC3F5-A594-4C61-8CDB-0D52ACCAB0B1}" destId="{1675CD94-5ECC-40DE-8B2E-895E40E4DE3E}" srcOrd="4" destOrd="0" presId="urn:microsoft.com/office/officeart/2005/8/layout/process2"/>
    <dgm:cxn modelId="{98578122-1269-4FF8-AE1B-6EA2E900CFFD}" type="presParOf" srcId="{F5EBC3F5-A594-4C61-8CDB-0D52ACCAB0B1}" destId="{3DCA8D6F-D767-4EDC-9561-785C8F5D3D4D}" srcOrd="5" destOrd="0" presId="urn:microsoft.com/office/officeart/2005/8/layout/process2"/>
    <dgm:cxn modelId="{46790EC7-4AB3-4E3D-9C9D-702E3C033F86}" type="presParOf" srcId="{3DCA8D6F-D767-4EDC-9561-785C8F5D3D4D}" destId="{20971753-A270-44B5-87A7-4C1A5F9CB6D3}" srcOrd="0" destOrd="0" presId="urn:microsoft.com/office/officeart/2005/8/layout/process2"/>
    <dgm:cxn modelId="{9BC87511-D0DE-4F2D-83CB-0F2A857CF07A}" type="presParOf" srcId="{F5EBC3F5-A594-4C61-8CDB-0D52ACCAB0B1}" destId="{DD2D1E63-913A-4FEF-9A57-BE449B7064C4}"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6D979-A61D-4953-AD10-557E94B1880A}">
      <dsp:nvSpPr>
        <dsp:cNvPr id="0" name=""/>
        <dsp:cNvSpPr/>
      </dsp:nvSpPr>
      <dsp:spPr>
        <a:xfrm>
          <a:off x="221905" y="2209"/>
          <a:ext cx="3238940" cy="8220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altLang="ja-JP" sz="1600" kern="1200" dirty="0" smtClean="0"/>
            <a:t>Light Harvest</a:t>
          </a:r>
        </a:p>
        <a:p>
          <a:pPr lvl="0" algn="ctr" defTabSz="711200">
            <a:lnSpc>
              <a:spcPct val="90000"/>
            </a:lnSpc>
            <a:spcBef>
              <a:spcPct val="0"/>
            </a:spcBef>
            <a:spcAft>
              <a:spcPct val="35000"/>
            </a:spcAft>
          </a:pPr>
          <a:r>
            <a:rPr kumimoji="1" lang="ja-JP" altLang="en-US" sz="1600" kern="1200" dirty="0" smtClean="0"/>
            <a:t>光捕集</a:t>
          </a:r>
          <a:endParaRPr kumimoji="1" lang="ja-JP" altLang="en-US" sz="1600" kern="1200" dirty="0"/>
        </a:p>
      </dsp:txBody>
      <dsp:txXfrm>
        <a:off x="245983" y="26287"/>
        <a:ext cx="3190784" cy="773942"/>
      </dsp:txXfrm>
    </dsp:sp>
    <dsp:sp modelId="{B7A0C198-EFF9-47D2-916E-BAA9E6DDEC98}">
      <dsp:nvSpPr>
        <dsp:cNvPr id="0" name=""/>
        <dsp:cNvSpPr/>
      </dsp:nvSpPr>
      <dsp:spPr>
        <a:xfrm rot="5400000">
          <a:off x="1687232" y="844861"/>
          <a:ext cx="308287" cy="369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5400000">
        <a:off x="1730393" y="875689"/>
        <a:ext cx="221966" cy="215801"/>
      </dsp:txXfrm>
    </dsp:sp>
    <dsp:sp modelId="{04711FD4-12F4-407D-9177-4A2CE34F2325}">
      <dsp:nvSpPr>
        <dsp:cNvPr id="0" name=""/>
        <dsp:cNvSpPr/>
      </dsp:nvSpPr>
      <dsp:spPr>
        <a:xfrm>
          <a:off x="221905" y="1235358"/>
          <a:ext cx="3238940" cy="8220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altLang="ja-JP" sz="1600" kern="1200" dirty="0" smtClean="0"/>
            <a:t>Charge Separation</a:t>
          </a:r>
        </a:p>
        <a:p>
          <a:pPr lvl="0" algn="ctr" defTabSz="711200">
            <a:lnSpc>
              <a:spcPct val="90000"/>
            </a:lnSpc>
            <a:spcBef>
              <a:spcPct val="0"/>
            </a:spcBef>
            <a:spcAft>
              <a:spcPct val="35000"/>
            </a:spcAft>
          </a:pPr>
          <a:r>
            <a:rPr kumimoji="1" lang="ja-JP" altLang="en-US" sz="1600" kern="1200" dirty="0" smtClean="0"/>
            <a:t>電荷分離</a:t>
          </a:r>
          <a:endParaRPr kumimoji="1" lang="ja-JP" altLang="en-US" sz="1600" kern="1200" dirty="0"/>
        </a:p>
      </dsp:txBody>
      <dsp:txXfrm>
        <a:off x="245983" y="1259436"/>
        <a:ext cx="3190784" cy="773942"/>
      </dsp:txXfrm>
    </dsp:sp>
    <dsp:sp modelId="{B605665A-8088-4A7D-A50F-46A9AA1FE97E}">
      <dsp:nvSpPr>
        <dsp:cNvPr id="0" name=""/>
        <dsp:cNvSpPr/>
      </dsp:nvSpPr>
      <dsp:spPr>
        <a:xfrm rot="5400000">
          <a:off x="1687232" y="2078009"/>
          <a:ext cx="308287" cy="369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5400000">
        <a:off x="1730393" y="2108837"/>
        <a:ext cx="221966" cy="215801"/>
      </dsp:txXfrm>
    </dsp:sp>
    <dsp:sp modelId="{1675CD94-5ECC-40DE-8B2E-895E40E4DE3E}">
      <dsp:nvSpPr>
        <dsp:cNvPr id="0" name=""/>
        <dsp:cNvSpPr/>
      </dsp:nvSpPr>
      <dsp:spPr>
        <a:xfrm>
          <a:off x="221905" y="2468506"/>
          <a:ext cx="3238940" cy="8220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altLang="ja-JP" sz="1600" kern="1200" dirty="0" smtClean="0"/>
            <a:t>H+ concentration gradient formation</a:t>
          </a:r>
        </a:p>
        <a:p>
          <a:pPr lvl="0" algn="ctr" defTabSz="711200">
            <a:lnSpc>
              <a:spcPct val="90000"/>
            </a:lnSpc>
            <a:spcBef>
              <a:spcPct val="0"/>
            </a:spcBef>
            <a:spcAft>
              <a:spcPct val="35000"/>
            </a:spcAft>
          </a:pPr>
          <a:r>
            <a:rPr kumimoji="1" lang="en-US" altLang="ja-JP" sz="1600" kern="1200" dirty="0" smtClean="0"/>
            <a:t> H+</a:t>
          </a:r>
          <a:r>
            <a:rPr kumimoji="1" lang="ja-JP" altLang="en-US" sz="1600" kern="1200" dirty="0" smtClean="0"/>
            <a:t>濃度勾配生成</a:t>
          </a:r>
          <a:endParaRPr kumimoji="1" lang="ja-JP" altLang="en-US" sz="1600" kern="1200" dirty="0"/>
        </a:p>
      </dsp:txBody>
      <dsp:txXfrm>
        <a:off x="245983" y="2492584"/>
        <a:ext cx="3190784" cy="773942"/>
      </dsp:txXfrm>
    </dsp:sp>
    <dsp:sp modelId="{3DCA8D6F-D767-4EDC-9561-785C8F5D3D4D}">
      <dsp:nvSpPr>
        <dsp:cNvPr id="0" name=""/>
        <dsp:cNvSpPr/>
      </dsp:nvSpPr>
      <dsp:spPr>
        <a:xfrm rot="5400000">
          <a:off x="1687232" y="3311157"/>
          <a:ext cx="308287" cy="369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5400000">
        <a:off x="1730393" y="3341985"/>
        <a:ext cx="221966" cy="215801"/>
      </dsp:txXfrm>
    </dsp:sp>
    <dsp:sp modelId="{DD2D1E63-913A-4FEF-9A57-BE449B7064C4}">
      <dsp:nvSpPr>
        <dsp:cNvPr id="0" name=""/>
        <dsp:cNvSpPr/>
      </dsp:nvSpPr>
      <dsp:spPr>
        <a:xfrm>
          <a:off x="221905" y="3701654"/>
          <a:ext cx="3238940" cy="8220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altLang="ja-JP" sz="1600" kern="1200" dirty="0" smtClean="0"/>
            <a:t>ATP Synthesis</a:t>
          </a:r>
        </a:p>
        <a:p>
          <a:pPr lvl="0" algn="ctr" defTabSz="711200">
            <a:lnSpc>
              <a:spcPct val="90000"/>
            </a:lnSpc>
            <a:spcBef>
              <a:spcPct val="0"/>
            </a:spcBef>
            <a:spcAft>
              <a:spcPct val="35000"/>
            </a:spcAft>
          </a:pPr>
          <a:r>
            <a:rPr kumimoji="1" lang="en-US" altLang="ja-JP" sz="1600" kern="1200" dirty="0" smtClean="0"/>
            <a:t>ATP</a:t>
          </a:r>
          <a:r>
            <a:rPr kumimoji="1" lang="ja-JP" altLang="en-US" sz="1600" kern="1200" dirty="0" smtClean="0"/>
            <a:t>合成</a:t>
          </a:r>
          <a:endParaRPr kumimoji="1" lang="ja-JP" altLang="en-US" sz="1600" kern="1200" dirty="0"/>
        </a:p>
      </dsp:txBody>
      <dsp:txXfrm>
        <a:off x="245983" y="3725732"/>
        <a:ext cx="3190784" cy="7739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B2E0F-CABE-4232-A224-AE37F5391FC1}" type="datetimeFigureOut">
              <a:rPr kumimoji="1" lang="ja-JP" altLang="en-US" smtClean="0"/>
              <a:t>2014/7/16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B0E23-D16F-4320-96D5-2374F11806FF}" type="slidenum">
              <a:rPr kumimoji="1" lang="ja-JP" altLang="en-US" smtClean="0"/>
              <a:t>‹#›</a:t>
            </a:fld>
            <a:endParaRPr kumimoji="1" lang="ja-JP" altLang="en-US"/>
          </a:p>
        </p:txBody>
      </p:sp>
    </p:spTree>
    <p:extLst>
      <p:ext uri="{BB962C8B-B14F-4D97-AF65-F5344CB8AC3E}">
        <p14:creationId xmlns:p14="http://schemas.microsoft.com/office/powerpoint/2010/main" val="8304480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光合成反応の光捕集の説明に移る前にエネルギー移動について考えたいと思います・・</a:t>
            </a:r>
            <a:endParaRPr kumimoji="1" lang="en-US" altLang="ja-JP" dirty="0" smtClean="0"/>
          </a:p>
          <a:p>
            <a:r>
              <a:rPr lang="ja-JP" altLang="en-US" dirty="0" smtClean="0"/>
              <a:t>分子 に電場（光）を与えたときに、電場と電気双極子の振動数が一致するならば光学遷移が起こり、振動双極子が生じると解釈しいています。</a:t>
            </a:r>
          </a:p>
          <a:p>
            <a:r>
              <a:rPr lang="ja-JP" altLang="en-US" dirty="0" smtClean="0"/>
              <a:t>ここでいう電気双極子は遷移双極子のことを指しているといっていいかと思います。</a:t>
            </a:r>
          </a:p>
          <a:p>
            <a:r>
              <a:rPr lang="ja-JP" altLang="en-US" dirty="0" smtClean="0"/>
              <a:t/>
            </a:r>
            <a:br>
              <a:rPr lang="ja-JP" altLang="en-US" dirty="0" smtClean="0"/>
            </a:br>
            <a:endParaRPr lang="ja-JP" altLang="en-US" dirty="0" smtClean="0"/>
          </a:p>
          <a:p>
            <a:r>
              <a:rPr lang="ja-JP" altLang="en-US" dirty="0" smtClean="0"/>
              <a:t>わかりやすいかわかりませんが、電気双極子は音叉そのものを、振動双極子は振動している音叉をしめしていて、分子のエネルギー 移動は、同じ音のなる音叉同士だと、片方の音叉を鳴らせば、もう片方に音が伝わって行く、というようなイメージでいいかと思います。</a:t>
            </a:r>
          </a:p>
          <a:p>
            <a:r>
              <a:rPr lang="ja-JP" altLang="en-US" dirty="0" smtClean="0"/>
              <a:t/>
            </a:r>
            <a:br>
              <a:rPr lang="ja-JP" altLang="en-US" dirty="0" smtClean="0"/>
            </a:b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40B76D2-6C67-43AE-9266-A07EA8C1312D}"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14296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配向を大きくしてやると効率の上昇に</a:t>
            </a:r>
            <a:endParaRPr kumimoji="1" lang="en-US" altLang="ja-JP" dirty="0" smtClean="0"/>
          </a:p>
          <a:p>
            <a:r>
              <a:rPr lang="ja-JP" altLang="en-US" dirty="0" smtClean="0"/>
              <a:t>エネルギー移動の速度が速くなる時は、</a:t>
            </a:r>
            <a:r>
              <a:rPr lang="en-US" altLang="ja-JP" dirty="0" smtClean="0"/>
              <a:t>R0</a:t>
            </a:r>
            <a:r>
              <a:rPr lang="ja-JP" altLang="en-US" dirty="0" smtClean="0"/>
              <a:t>の値が大きい時で、それは配向因子</a:t>
            </a:r>
            <a:r>
              <a:rPr lang="en-US" altLang="ja-JP" dirty="0" smtClean="0"/>
              <a:t>κ</a:t>
            </a:r>
            <a:r>
              <a:rPr lang="ja-JP" altLang="en-US" dirty="0" smtClean="0"/>
              <a:t>が大きい時に対応します。</a:t>
            </a:r>
          </a:p>
          <a:p>
            <a:r>
              <a:rPr lang="ja-JP" altLang="en-US" dirty="0" smtClean="0"/>
              <a:t>配向因子</a:t>
            </a:r>
            <a:r>
              <a:rPr lang="en-US" altLang="ja-JP" dirty="0" smtClean="0"/>
              <a:t>κ</a:t>
            </a:r>
            <a:r>
              <a:rPr lang="ja-JP" altLang="en-US" dirty="0" smtClean="0"/>
              <a:t>は、エネルギードナーとアクセプターの遷移モーメントの向きによって決められる量で、基本的には</a:t>
            </a:r>
          </a:p>
          <a:p>
            <a:r>
              <a:rPr lang="en-US" altLang="ja-JP" dirty="0" smtClean="0"/>
              <a:t>0&lt;κ^2&lt;4</a:t>
            </a:r>
          </a:p>
          <a:p>
            <a:r>
              <a:rPr lang="ja-JP" altLang="en-US" dirty="0" smtClean="0"/>
              <a:t>の関係が成り立ちます。つまり、ドナーアクセプターのモーメントが平行のときに</a:t>
            </a:r>
            <a:r>
              <a:rPr lang="en-US" altLang="ja-JP" dirty="0" smtClean="0"/>
              <a:t>κ=2</a:t>
            </a:r>
            <a:r>
              <a:rPr lang="ja-JP" altLang="en-US" dirty="0" smtClean="0"/>
              <a:t>となって、エネルギー移動の速度が最も早くなりますが、垂直の場合は</a:t>
            </a:r>
            <a:r>
              <a:rPr lang="en-US" altLang="ja-JP" dirty="0" smtClean="0"/>
              <a:t>κ=0</a:t>
            </a:r>
            <a:r>
              <a:rPr lang="ja-JP" altLang="en-US" dirty="0" smtClean="0"/>
              <a:t>となってエネルギー移動は起こりません。</a:t>
            </a:r>
          </a:p>
          <a:p>
            <a:r>
              <a:rPr lang="ja-JP" altLang="en-US" dirty="0" smtClean="0"/>
              <a:t/>
            </a:r>
            <a:br>
              <a:rPr lang="ja-JP" altLang="en-US" dirty="0" smtClean="0"/>
            </a:b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40B76D2-6C67-43AE-9266-A07EA8C1312D}"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4659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光合成反応におけるエネルギー移動反応において重要な役割を担ってい</a:t>
            </a:r>
            <a:r>
              <a:rPr kumimoji="1" lang="ja-JP" altLang="en-US" sz="1200" kern="1200" dirty="0" smtClean="0">
                <a:solidFill>
                  <a:schemeClr val="tx1"/>
                </a:solidFill>
                <a:effectLst/>
                <a:latin typeface="+mn-lt"/>
                <a:ea typeface="+mn-ea"/>
                <a:cs typeface="+mn-cs"/>
              </a:rPr>
              <a:t>る</a:t>
            </a:r>
            <a:r>
              <a:rPr kumimoji="1" lang="ja-JP" altLang="ja-JP" sz="1200" kern="1200" dirty="0" smtClean="0">
                <a:solidFill>
                  <a:schemeClr val="tx1"/>
                </a:solidFill>
                <a:effectLst/>
                <a:latin typeface="+mn-lt"/>
                <a:ea typeface="+mn-ea"/>
                <a:cs typeface="+mn-cs"/>
              </a:rPr>
              <a:t>光捕集アンテナ複合体</a:t>
            </a:r>
            <a:r>
              <a:rPr kumimoji="1" lang="en-US" altLang="ja-JP" sz="1200" kern="1200" dirty="0" smtClean="0">
                <a:solidFill>
                  <a:schemeClr val="tx1"/>
                </a:solidFill>
                <a:effectLst/>
                <a:latin typeface="+mn-lt"/>
                <a:ea typeface="+mn-ea"/>
                <a:cs typeface="+mn-cs"/>
              </a:rPr>
              <a:t> (LH)</a:t>
            </a:r>
            <a:r>
              <a:rPr kumimoji="1" lang="ja-JP" altLang="en-US" sz="1200" kern="1200" dirty="0" err="1" smtClean="0">
                <a:solidFill>
                  <a:schemeClr val="tx1"/>
                </a:solidFill>
                <a:effectLst/>
                <a:latin typeface="+mn-lt"/>
                <a:ea typeface="+mn-ea"/>
                <a:cs typeface="+mn-cs"/>
              </a:rPr>
              <a:t>と</a:t>
            </a:r>
            <a:r>
              <a:rPr kumimoji="1" lang="ja-JP" altLang="ja-JP" sz="1200" kern="1200" dirty="0" err="1" smtClean="0">
                <a:solidFill>
                  <a:schemeClr val="tx1"/>
                </a:solidFill>
                <a:effectLst/>
                <a:latin typeface="+mn-lt"/>
                <a:ea typeface="+mn-ea"/>
                <a:cs typeface="+mn-cs"/>
              </a:rPr>
              <a:t>光捕</a:t>
            </a:r>
            <a:r>
              <a:rPr kumimoji="1" lang="ja-JP" altLang="ja-JP" sz="1200" kern="1200" dirty="0" smtClean="0">
                <a:solidFill>
                  <a:schemeClr val="tx1"/>
                </a:solidFill>
                <a:effectLst/>
                <a:latin typeface="+mn-lt"/>
                <a:ea typeface="+mn-ea"/>
                <a:cs typeface="+mn-cs"/>
              </a:rPr>
              <a:t>集アンテナ複合体</a:t>
            </a:r>
            <a:r>
              <a:rPr kumimoji="1" lang="ja-JP" altLang="en-US" sz="1200" kern="1200" dirty="0" smtClean="0">
                <a:solidFill>
                  <a:schemeClr val="tx1"/>
                </a:solidFill>
                <a:effectLst/>
                <a:latin typeface="+mn-lt"/>
                <a:ea typeface="+mn-ea"/>
                <a:cs typeface="+mn-cs"/>
              </a:rPr>
              <a:t>間で起こる超高速エネルギー移動についてお話しします。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光捕集アンテナ複合体は太陽光</a:t>
            </a:r>
            <a:r>
              <a:rPr kumimoji="1" lang="ja-JP" altLang="en-US" sz="1200" kern="1200" dirty="0" smtClean="0">
                <a:solidFill>
                  <a:schemeClr val="tx1"/>
                </a:solidFill>
                <a:effectLst/>
                <a:latin typeface="+mn-lt"/>
                <a:ea typeface="+mn-ea"/>
                <a:cs typeface="+mn-cs"/>
              </a:rPr>
              <a:t>から</a:t>
            </a:r>
            <a:r>
              <a:rPr kumimoji="1" lang="ja-JP" altLang="ja-JP" sz="1200" kern="1200" dirty="0" smtClean="0">
                <a:solidFill>
                  <a:schemeClr val="tx1"/>
                </a:solidFill>
                <a:effectLst/>
                <a:latin typeface="+mn-lt"/>
                <a:ea typeface="+mn-ea"/>
                <a:cs typeface="+mn-cs"/>
              </a:rPr>
              <a:t>エネルギーを捕集し、そのエネルギーを</a:t>
            </a:r>
            <a:r>
              <a:rPr kumimoji="1" lang="en-US" altLang="ja-JP" sz="1200" kern="1200" dirty="0" smtClean="0">
                <a:solidFill>
                  <a:schemeClr val="tx1"/>
                </a:solidFill>
                <a:effectLst/>
                <a:latin typeface="+mn-lt"/>
                <a:ea typeface="+mn-ea"/>
                <a:cs typeface="+mn-cs"/>
              </a:rPr>
              <a:t>RC</a:t>
            </a:r>
            <a:r>
              <a:rPr kumimoji="1" lang="ja-JP" altLang="en-US" sz="1200" kern="1200" dirty="0" err="1" smtClean="0">
                <a:solidFill>
                  <a:schemeClr val="tx1"/>
                </a:solidFill>
                <a:effectLst/>
                <a:latin typeface="+mn-lt"/>
                <a:ea typeface="+mn-ea"/>
                <a:cs typeface="+mn-cs"/>
              </a:rPr>
              <a:t>まで</a:t>
            </a:r>
            <a:r>
              <a:rPr kumimoji="1" lang="ja-JP" altLang="en-US" sz="1200" kern="1200" dirty="0" smtClean="0">
                <a:solidFill>
                  <a:schemeClr val="tx1"/>
                </a:solidFill>
                <a:effectLst/>
                <a:latin typeface="+mn-lt"/>
                <a:ea typeface="+mn-ea"/>
                <a:cs typeface="+mn-cs"/>
              </a:rPr>
              <a:t>伝える役割をしています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アンテナ複合体の一つである</a:t>
            </a:r>
            <a:r>
              <a:rPr kumimoji="1" lang="en-US" altLang="ja-JP" sz="1200" kern="1200" dirty="0" smtClean="0">
                <a:solidFill>
                  <a:schemeClr val="tx1"/>
                </a:solidFill>
                <a:effectLst/>
                <a:latin typeface="+mn-lt"/>
                <a:ea typeface="+mn-ea"/>
                <a:cs typeface="+mn-cs"/>
              </a:rPr>
              <a:t>LH2</a:t>
            </a:r>
            <a:r>
              <a:rPr kumimoji="1" lang="ja-JP" altLang="en-US" sz="1200" kern="1200" dirty="0" smtClean="0">
                <a:solidFill>
                  <a:schemeClr val="tx1"/>
                </a:solidFill>
                <a:effectLst/>
                <a:latin typeface="+mn-lt"/>
                <a:ea typeface="+mn-ea"/>
                <a:cs typeface="+mn-cs"/>
              </a:rPr>
              <a:t>は、光からエネルギーを捕集し、別の</a:t>
            </a:r>
            <a:r>
              <a:rPr kumimoji="1" lang="ja-JP" altLang="ja-JP" sz="1200" kern="1200" dirty="0" smtClean="0">
                <a:solidFill>
                  <a:schemeClr val="tx1"/>
                </a:solidFill>
                <a:effectLst/>
                <a:latin typeface="+mn-lt"/>
                <a:ea typeface="+mn-ea"/>
                <a:cs typeface="+mn-cs"/>
              </a:rPr>
              <a:t>光捕集アンテナ複合体</a:t>
            </a:r>
            <a:r>
              <a:rPr kumimoji="1" lang="ja-JP" altLang="en-US" sz="1200" kern="1200" dirty="0" smtClean="0">
                <a:solidFill>
                  <a:schemeClr val="tx1"/>
                </a:solidFill>
                <a:effectLst/>
                <a:latin typeface="+mn-lt"/>
                <a:ea typeface="+mn-ea"/>
                <a:cs typeface="+mn-cs"/>
              </a:rPr>
              <a:t>に伝えます。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LH</a:t>
            </a:r>
            <a:r>
              <a:rPr kumimoji="1" lang="ja-JP" altLang="en-US" sz="1200" kern="1200" dirty="0" smtClean="0">
                <a:solidFill>
                  <a:schemeClr val="tx1"/>
                </a:solidFill>
                <a:effectLst/>
                <a:latin typeface="+mn-lt"/>
                <a:ea typeface="+mn-ea"/>
                <a:cs typeface="+mn-cs"/>
              </a:rPr>
              <a:t>１は、エネルギーを受け取るとともに、そのエネルギーを光合成反応中心（</a:t>
            </a:r>
            <a:r>
              <a:rPr kumimoji="1" lang="en-US" altLang="ja-JP" sz="1200" kern="1200" dirty="0" smtClean="0">
                <a:solidFill>
                  <a:schemeClr val="tx1"/>
                </a:solidFill>
                <a:effectLst/>
                <a:latin typeface="+mn-lt"/>
                <a:ea typeface="+mn-ea"/>
                <a:cs typeface="+mn-cs"/>
              </a:rPr>
              <a:t>RC</a:t>
            </a:r>
            <a:r>
              <a:rPr kumimoji="1" lang="ja-JP" altLang="en-US" sz="1200" kern="1200" dirty="0" smtClean="0">
                <a:solidFill>
                  <a:schemeClr val="tx1"/>
                </a:solidFill>
                <a:effectLst/>
                <a:latin typeface="+mn-lt"/>
                <a:ea typeface="+mn-ea"/>
                <a:cs typeface="+mn-cs"/>
              </a:rPr>
              <a:t>）に伝えます。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ここに、</a:t>
            </a:r>
            <a:r>
              <a:rPr kumimoji="1" lang="en-US" altLang="ja-JP" sz="1200" kern="1200" dirty="0" smtClean="0">
                <a:solidFill>
                  <a:schemeClr val="tx1"/>
                </a:solidFill>
                <a:effectLst/>
                <a:latin typeface="+mn-lt"/>
                <a:ea typeface="+mn-ea"/>
                <a:cs typeface="+mn-cs"/>
              </a:rPr>
              <a:t>LH1</a:t>
            </a:r>
            <a:r>
              <a:rPr kumimoji="1" lang="ja-JP" altLang="en-US"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LH2</a:t>
            </a:r>
            <a:r>
              <a:rPr kumimoji="1" lang="ja-JP" altLang="ja-JP" sz="1200" kern="1200" dirty="0" smtClean="0">
                <a:solidFill>
                  <a:schemeClr val="tx1"/>
                </a:solidFill>
                <a:effectLst/>
                <a:latin typeface="+mn-lt"/>
                <a:ea typeface="+mn-ea"/>
                <a:cs typeface="+mn-cs"/>
              </a:rPr>
              <a:t>の吸収スペクトルを示</a:t>
            </a:r>
            <a:r>
              <a:rPr kumimoji="1" lang="ja-JP" altLang="en-US" sz="1200" kern="1200" dirty="0" smtClean="0">
                <a:solidFill>
                  <a:schemeClr val="tx1"/>
                </a:solidFill>
                <a:effectLst/>
                <a:latin typeface="+mn-lt"/>
                <a:ea typeface="+mn-ea"/>
                <a:cs typeface="+mn-cs"/>
              </a:rPr>
              <a:t>します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LH2</a:t>
            </a:r>
            <a:r>
              <a:rPr kumimoji="1" lang="ja-JP" altLang="ja-JP" sz="1200" kern="1200" dirty="0" smtClean="0">
                <a:solidFill>
                  <a:schemeClr val="tx1"/>
                </a:solidFill>
                <a:effectLst/>
                <a:latin typeface="+mn-lt"/>
                <a:ea typeface="+mn-ea"/>
                <a:cs typeface="+mn-cs"/>
              </a:rPr>
              <a:t>はカロテノイド、</a:t>
            </a:r>
            <a:r>
              <a:rPr kumimoji="1" lang="en-US" altLang="ja-JP" sz="1200" kern="1200" dirty="0" smtClean="0">
                <a:solidFill>
                  <a:schemeClr val="tx1"/>
                </a:solidFill>
                <a:effectLst/>
                <a:latin typeface="+mn-lt"/>
                <a:ea typeface="+mn-ea"/>
                <a:cs typeface="+mn-cs"/>
              </a:rPr>
              <a:t>B800</a:t>
            </a:r>
            <a:r>
              <a:rPr kumimoji="1" lang="ja-JP" altLang="en-US"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B850</a:t>
            </a:r>
            <a:r>
              <a:rPr kumimoji="1" lang="ja-JP" altLang="en-US" sz="1200" kern="1200" dirty="0" smtClean="0">
                <a:solidFill>
                  <a:schemeClr val="tx1"/>
                </a:solidFill>
                <a:effectLst/>
                <a:latin typeface="+mn-lt"/>
                <a:ea typeface="+mn-ea"/>
                <a:cs typeface="+mn-cs"/>
              </a:rPr>
              <a:t>という</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種類の色素を持っています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LH1</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B875</a:t>
            </a:r>
            <a:r>
              <a:rPr kumimoji="1" lang="ja-JP" altLang="en-US" sz="1200" kern="1200" dirty="0" smtClean="0">
                <a:solidFill>
                  <a:schemeClr val="tx1"/>
                </a:solidFill>
                <a:effectLst/>
                <a:latin typeface="+mn-lt"/>
                <a:ea typeface="+mn-ea"/>
                <a:cs typeface="+mn-cs"/>
              </a:rPr>
              <a:t>という色素を持っています。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カロテノイド分子は</a:t>
            </a:r>
            <a:r>
              <a:rPr kumimoji="1" lang="en-US" altLang="ja-JP" sz="1200" kern="1200" dirty="0" smtClean="0">
                <a:solidFill>
                  <a:schemeClr val="tx1"/>
                </a:solidFill>
                <a:effectLst/>
                <a:latin typeface="+mn-lt"/>
                <a:ea typeface="+mn-ea"/>
                <a:cs typeface="+mn-cs"/>
              </a:rPr>
              <a:t>500 nm</a:t>
            </a:r>
            <a:r>
              <a:rPr kumimoji="1" lang="ja-JP" altLang="ja-JP" sz="1200" kern="1200" dirty="0" smtClean="0">
                <a:solidFill>
                  <a:schemeClr val="tx1"/>
                </a:solidFill>
                <a:effectLst/>
                <a:latin typeface="+mn-lt"/>
                <a:ea typeface="+mn-ea"/>
                <a:cs typeface="+mn-cs"/>
              </a:rPr>
              <a:t>付近に、</a:t>
            </a:r>
            <a:r>
              <a:rPr kumimoji="1" lang="en-US" altLang="ja-JP" sz="1200" kern="1200" dirty="0" smtClean="0">
                <a:solidFill>
                  <a:schemeClr val="tx1"/>
                </a:solidFill>
                <a:effectLst/>
                <a:latin typeface="+mn-lt"/>
                <a:ea typeface="+mn-ea"/>
                <a:cs typeface="+mn-cs"/>
              </a:rPr>
              <a:t>B800</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800 nm</a:t>
            </a:r>
            <a:r>
              <a:rPr kumimoji="1" lang="ja-JP" altLang="ja-JP" sz="1200" kern="1200" dirty="0" smtClean="0">
                <a:solidFill>
                  <a:schemeClr val="tx1"/>
                </a:solidFill>
                <a:effectLst/>
                <a:latin typeface="+mn-lt"/>
                <a:ea typeface="+mn-ea"/>
                <a:cs typeface="+mn-cs"/>
              </a:rPr>
              <a:t>に</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B850</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850 nm</a:t>
            </a:r>
            <a:r>
              <a:rPr kumimoji="1" lang="ja-JP" altLang="en-US"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B875</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875 nm</a:t>
            </a:r>
            <a:r>
              <a:rPr kumimoji="1" lang="ja-JP" altLang="en-US" sz="1200" kern="1200" dirty="0" smtClean="0">
                <a:solidFill>
                  <a:schemeClr val="tx1"/>
                </a:solidFill>
                <a:effectLst/>
                <a:latin typeface="+mn-lt"/>
                <a:ea typeface="+mn-ea"/>
                <a:cs typeface="+mn-cs"/>
              </a:rPr>
              <a:t>の光を吸収します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LH2</a:t>
            </a:r>
            <a:r>
              <a:rPr kumimoji="1" lang="ja-JP" altLang="en-US" sz="1200" kern="1200" dirty="0" err="1" smtClean="0">
                <a:solidFill>
                  <a:schemeClr val="tx1"/>
                </a:solidFill>
                <a:effectLst/>
                <a:latin typeface="+mn-lt"/>
                <a:ea typeface="+mn-ea"/>
                <a:cs typeface="+mn-cs"/>
              </a:rPr>
              <a:t>が太</a:t>
            </a:r>
            <a:r>
              <a:rPr kumimoji="1" lang="ja-JP" altLang="en-US" sz="1200" kern="1200" dirty="0" smtClean="0">
                <a:solidFill>
                  <a:schemeClr val="tx1"/>
                </a:solidFill>
                <a:effectLst/>
                <a:latin typeface="+mn-lt"/>
                <a:ea typeface="+mn-ea"/>
                <a:cs typeface="+mn-cs"/>
              </a:rPr>
              <a:t>陽光を受けると、</a:t>
            </a:r>
            <a:r>
              <a:rPr kumimoji="1" lang="ja-JP" altLang="ja-JP" sz="1200" kern="1200" dirty="0" smtClean="0">
                <a:solidFill>
                  <a:schemeClr val="tx1"/>
                </a:solidFill>
                <a:effectLst/>
                <a:latin typeface="+mn-lt"/>
                <a:ea typeface="+mn-ea"/>
                <a:cs typeface="+mn-cs"/>
              </a:rPr>
              <a:t>カロテノイド、</a:t>
            </a:r>
            <a:r>
              <a:rPr kumimoji="1" lang="en-US" altLang="ja-JP" sz="1200" kern="1200" dirty="0" smtClean="0">
                <a:solidFill>
                  <a:schemeClr val="tx1"/>
                </a:solidFill>
                <a:effectLst/>
                <a:latin typeface="+mn-lt"/>
                <a:ea typeface="+mn-ea"/>
                <a:cs typeface="+mn-cs"/>
              </a:rPr>
              <a:t>B800</a:t>
            </a:r>
            <a:r>
              <a:rPr kumimoji="1" lang="ja-JP" altLang="en-US"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B850</a:t>
            </a:r>
            <a:r>
              <a:rPr kumimoji="1" lang="ja-JP" altLang="en-US" sz="1200" kern="1200" dirty="0" smtClean="0">
                <a:solidFill>
                  <a:schemeClr val="tx1"/>
                </a:solidFill>
                <a:effectLst/>
                <a:latin typeface="+mn-lt"/>
                <a:ea typeface="+mn-ea"/>
                <a:cs typeface="+mn-cs"/>
              </a:rPr>
              <a:t>の三つの</a:t>
            </a:r>
            <a:r>
              <a:rPr kumimoji="1" lang="ja-JP" altLang="ja-JP" sz="1200" kern="1200" dirty="0" smtClean="0">
                <a:solidFill>
                  <a:schemeClr val="tx1"/>
                </a:solidFill>
                <a:effectLst/>
                <a:latin typeface="+mn-lt"/>
                <a:ea typeface="+mn-ea"/>
                <a:cs typeface="+mn-cs"/>
              </a:rPr>
              <a:t>色素</a:t>
            </a:r>
            <a:r>
              <a:rPr kumimoji="1" lang="ja-JP" altLang="en-US" sz="1200" kern="1200" dirty="0" smtClean="0">
                <a:solidFill>
                  <a:schemeClr val="tx1"/>
                </a:solidFill>
                <a:effectLst/>
                <a:latin typeface="+mn-lt"/>
                <a:ea typeface="+mn-ea"/>
                <a:cs typeface="+mn-cs"/>
              </a:rPr>
              <a:t>はそれぞれが対応する波長の光</a:t>
            </a:r>
            <a:r>
              <a:rPr kumimoji="1" lang="ja-JP" altLang="ja-JP" sz="1200" kern="1200" dirty="0" smtClean="0">
                <a:solidFill>
                  <a:schemeClr val="tx1"/>
                </a:solidFill>
                <a:effectLst/>
                <a:latin typeface="+mn-lt"/>
                <a:ea typeface="+mn-ea"/>
                <a:cs typeface="+mn-cs"/>
              </a:rPr>
              <a:t>エネルギーを捕集</a:t>
            </a:r>
            <a:r>
              <a:rPr kumimoji="1" lang="ja-JP" altLang="en-US" sz="1200" kern="1200" dirty="0" smtClean="0">
                <a:solidFill>
                  <a:schemeClr val="tx1"/>
                </a:solidFill>
                <a:effectLst/>
                <a:latin typeface="+mn-lt"/>
                <a:ea typeface="+mn-ea"/>
                <a:cs typeface="+mn-cs"/>
              </a:rPr>
              <a:t>し</a:t>
            </a:r>
            <a:r>
              <a:rPr kumimoji="1" lang="ja-JP" altLang="ja-JP" sz="1200" kern="1200" dirty="0" smtClean="0">
                <a:solidFill>
                  <a:schemeClr val="tx1"/>
                </a:solidFill>
                <a:effectLst/>
                <a:latin typeface="+mn-lt"/>
                <a:ea typeface="+mn-ea"/>
                <a:cs typeface="+mn-cs"/>
              </a:rPr>
              <a:t>、エネルギー的に最も低い</a:t>
            </a:r>
            <a:r>
              <a:rPr kumimoji="1" lang="en-US" altLang="ja-JP" sz="1200" kern="1200" dirty="0" smtClean="0">
                <a:solidFill>
                  <a:schemeClr val="tx1"/>
                </a:solidFill>
                <a:effectLst/>
                <a:latin typeface="+mn-lt"/>
                <a:ea typeface="+mn-ea"/>
                <a:cs typeface="+mn-cs"/>
              </a:rPr>
              <a:t>B850</a:t>
            </a:r>
            <a:r>
              <a:rPr kumimoji="1" lang="ja-JP" altLang="ja-JP" sz="1200" kern="1200" dirty="0" smtClean="0">
                <a:solidFill>
                  <a:schemeClr val="tx1"/>
                </a:solidFill>
                <a:effectLst/>
                <a:latin typeface="+mn-lt"/>
                <a:ea typeface="+mn-ea"/>
                <a:cs typeface="+mn-cs"/>
              </a:rPr>
              <a:t>上にいったん</a:t>
            </a:r>
            <a:r>
              <a:rPr kumimoji="1" lang="ja-JP" altLang="en-US" sz="1200" kern="1200" dirty="0" smtClean="0">
                <a:solidFill>
                  <a:schemeClr val="tx1"/>
                </a:solidFill>
                <a:effectLst/>
                <a:latin typeface="+mn-lt"/>
                <a:ea typeface="+mn-ea"/>
                <a:cs typeface="+mn-cs"/>
              </a:rPr>
              <a:t>エネルギーを</a:t>
            </a:r>
            <a:r>
              <a:rPr kumimoji="1" lang="ja-JP" altLang="ja-JP" sz="1200" kern="1200" dirty="0" smtClean="0">
                <a:solidFill>
                  <a:schemeClr val="tx1"/>
                </a:solidFill>
                <a:effectLst/>
                <a:latin typeface="+mn-lt"/>
                <a:ea typeface="+mn-ea"/>
                <a:cs typeface="+mn-cs"/>
              </a:rPr>
              <a:t>集約</a:t>
            </a:r>
            <a:r>
              <a:rPr kumimoji="1" lang="ja-JP" altLang="en-US" sz="1200" kern="1200" dirty="0" smtClean="0">
                <a:solidFill>
                  <a:schemeClr val="tx1"/>
                </a:solidFill>
                <a:effectLst/>
                <a:latin typeface="+mn-lt"/>
                <a:ea typeface="+mn-ea"/>
                <a:cs typeface="+mn-cs"/>
              </a:rPr>
              <a:t>します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LH2</a:t>
            </a:r>
            <a:r>
              <a:rPr kumimoji="1" lang="ja-JP" altLang="en-US" sz="1200" kern="1200" dirty="0" smtClean="0">
                <a:solidFill>
                  <a:schemeClr val="tx1"/>
                </a:solidFill>
                <a:effectLst/>
                <a:latin typeface="+mn-lt"/>
                <a:ea typeface="+mn-ea"/>
                <a:cs typeface="+mn-cs"/>
              </a:rPr>
              <a:t>内で起きるこのエネルギー移動は、約</a:t>
            </a:r>
            <a:r>
              <a:rPr kumimoji="1" lang="en-US" altLang="ja-JP" sz="1200" kern="1200" dirty="0" smtClean="0">
                <a:solidFill>
                  <a:schemeClr val="tx1"/>
                </a:solidFill>
                <a:effectLst/>
                <a:latin typeface="+mn-lt"/>
                <a:ea typeface="+mn-ea"/>
                <a:cs typeface="+mn-cs"/>
              </a:rPr>
              <a:t>700fs</a:t>
            </a:r>
            <a:r>
              <a:rPr kumimoji="1" lang="ja-JP" altLang="en-US" sz="1200" kern="1200" dirty="0" smtClean="0">
                <a:solidFill>
                  <a:schemeClr val="tx1"/>
                </a:solidFill>
                <a:effectLst/>
                <a:latin typeface="+mn-lt"/>
                <a:ea typeface="+mn-ea"/>
                <a:cs typeface="+mn-cs"/>
              </a:rPr>
              <a:t>で起こります。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LH2</a:t>
            </a:r>
            <a:r>
              <a:rPr kumimoji="1" lang="ja-JP" altLang="en-US"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B850</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LH1</a:t>
            </a:r>
            <a:r>
              <a:rPr kumimoji="1" lang="ja-JP" altLang="en-US" sz="1200" kern="1200" dirty="0" smtClean="0">
                <a:solidFill>
                  <a:schemeClr val="tx1"/>
                </a:solidFill>
                <a:effectLst/>
                <a:latin typeface="+mn-lt"/>
                <a:ea typeface="+mn-ea"/>
                <a:cs typeface="+mn-cs"/>
              </a:rPr>
              <a:t>上にある</a:t>
            </a:r>
            <a:r>
              <a:rPr kumimoji="1" lang="en-US" altLang="ja-JP" sz="1200" kern="1200" dirty="0" smtClean="0">
                <a:solidFill>
                  <a:schemeClr val="tx1"/>
                </a:solidFill>
                <a:effectLst/>
                <a:latin typeface="+mn-lt"/>
                <a:ea typeface="+mn-ea"/>
                <a:cs typeface="+mn-cs"/>
              </a:rPr>
              <a:t>B875</a:t>
            </a:r>
            <a:r>
              <a:rPr kumimoji="1" lang="ja-JP" altLang="en-US" sz="1200" kern="1200" dirty="0" smtClean="0">
                <a:solidFill>
                  <a:schemeClr val="tx1"/>
                </a:solidFill>
                <a:effectLst/>
                <a:latin typeface="+mn-lt"/>
                <a:ea typeface="+mn-ea"/>
                <a:cs typeface="+mn-cs"/>
              </a:rPr>
              <a:t>という色素</a:t>
            </a:r>
            <a:r>
              <a:rPr kumimoji="1" lang="ja-JP" altLang="ja-JP" sz="1200" kern="1200" dirty="0" smtClean="0">
                <a:solidFill>
                  <a:schemeClr val="tx1"/>
                </a:solidFill>
                <a:effectLst/>
                <a:latin typeface="+mn-lt"/>
                <a:ea typeface="+mn-ea"/>
                <a:cs typeface="+mn-cs"/>
              </a:rPr>
              <a:t>へとエネルギー移動</a:t>
            </a:r>
            <a:r>
              <a:rPr kumimoji="1" lang="ja-JP" altLang="en-US" sz="1200" kern="1200" dirty="0" smtClean="0">
                <a:solidFill>
                  <a:schemeClr val="tx1"/>
                </a:solidFill>
                <a:effectLst/>
                <a:latin typeface="+mn-lt"/>
                <a:ea typeface="+mn-ea"/>
                <a:cs typeface="+mn-cs"/>
              </a:rPr>
              <a:t>が起こります。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このエネルギー移動は、約</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5ps</a:t>
            </a:r>
            <a:r>
              <a:rPr kumimoji="1" lang="ja-JP" altLang="en-US" sz="1200" kern="1200" dirty="0" smtClean="0">
                <a:solidFill>
                  <a:schemeClr val="tx1"/>
                </a:solidFill>
                <a:effectLst/>
                <a:latin typeface="+mn-lt"/>
                <a:ea typeface="+mn-ea"/>
                <a:cs typeface="+mn-cs"/>
              </a:rPr>
              <a:t>で起こります。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B875</a:t>
            </a:r>
            <a:r>
              <a:rPr kumimoji="1" lang="ja-JP" altLang="ja-JP" sz="1200" kern="1200" dirty="0" smtClean="0">
                <a:solidFill>
                  <a:schemeClr val="tx1"/>
                </a:solidFill>
                <a:effectLst/>
                <a:latin typeface="+mn-lt"/>
                <a:ea typeface="+mn-ea"/>
                <a:cs typeface="+mn-cs"/>
              </a:rPr>
              <a:t>上に集められた励起エネルギーは最終的に</a:t>
            </a:r>
            <a:r>
              <a:rPr kumimoji="1" lang="en-US" altLang="ja-JP" sz="1200" kern="1200" dirty="0" smtClean="0">
                <a:solidFill>
                  <a:schemeClr val="tx1"/>
                </a:solidFill>
                <a:effectLst/>
                <a:latin typeface="+mn-lt"/>
                <a:ea typeface="+mn-ea"/>
                <a:cs typeface="+mn-cs"/>
              </a:rPr>
              <a:t>RC</a:t>
            </a:r>
            <a:r>
              <a:rPr kumimoji="1" lang="ja-JP" altLang="ja-JP" sz="1200" kern="1200" dirty="0" err="1" smtClean="0">
                <a:solidFill>
                  <a:schemeClr val="tx1"/>
                </a:solidFill>
                <a:effectLst/>
                <a:latin typeface="+mn-lt"/>
                <a:ea typeface="+mn-ea"/>
                <a:cs typeface="+mn-cs"/>
              </a:rPr>
              <a:t>へと</a:t>
            </a:r>
            <a:r>
              <a:rPr kumimoji="1" lang="ja-JP" altLang="ja-JP" sz="1200" kern="1200" dirty="0" smtClean="0">
                <a:solidFill>
                  <a:schemeClr val="tx1"/>
                </a:solidFill>
                <a:effectLst/>
                <a:latin typeface="+mn-lt"/>
                <a:ea typeface="+mn-ea"/>
                <a:cs typeface="+mn-cs"/>
              </a:rPr>
              <a:t>集約され</a:t>
            </a:r>
            <a:r>
              <a:rPr kumimoji="1" lang="ja-JP" altLang="en-US" sz="1200" kern="1200" dirty="0" smtClean="0">
                <a:solidFill>
                  <a:schemeClr val="tx1"/>
                </a:solidFill>
                <a:effectLst/>
                <a:latin typeface="+mn-lt"/>
                <a:ea typeface="+mn-ea"/>
                <a:cs typeface="+mn-cs"/>
              </a:rPr>
              <a:t>ます。</a:t>
            </a:r>
            <a:endParaRPr kumimoji="1" lang="en-US" altLang="ja-JP" sz="1200" kern="1200" smtClean="0">
              <a:solidFill>
                <a:schemeClr val="tx1"/>
              </a:solidFill>
              <a:effectLst/>
              <a:latin typeface="+mn-lt"/>
              <a:ea typeface="+mn-ea"/>
              <a:cs typeface="+mn-cs"/>
            </a:endParaRPr>
          </a:p>
          <a:p>
            <a:r>
              <a:rPr kumimoji="1" lang="en-US" altLang="ja-JP" sz="1200" kern="1200" smtClean="0">
                <a:solidFill>
                  <a:schemeClr val="tx1"/>
                </a:solidFill>
                <a:effectLst/>
                <a:latin typeface="+mn-lt"/>
                <a:ea typeface="+mn-ea"/>
                <a:cs typeface="+mn-cs"/>
              </a:rPr>
              <a:t>B875</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RC</a:t>
            </a:r>
            <a:r>
              <a:rPr kumimoji="1" lang="ja-JP" altLang="ja-JP" sz="1200" kern="1200" dirty="0" err="1" smtClean="0">
                <a:solidFill>
                  <a:schemeClr val="tx1"/>
                </a:solidFill>
                <a:effectLst/>
                <a:latin typeface="+mn-lt"/>
                <a:ea typeface="+mn-ea"/>
                <a:cs typeface="+mn-cs"/>
              </a:rPr>
              <a:t>への</a:t>
            </a:r>
            <a:r>
              <a:rPr kumimoji="1" lang="ja-JP" altLang="ja-JP" sz="1200" kern="1200" dirty="0" smtClean="0">
                <a:solidFill>
                  <a:schemeClr val="tx1"/>
                </a:solidFill>
                <a:effectLst/>
                <a:latin typeface="+mn-lt"/>
                <a:ea typeface="+mn-ea"/>
                <a:cs typeface="+mn-cs"/>
              </a:rPr>
              <a:t>エネルギー移動はアップフィルであるため、他のエネルギー移動に比べて遅い</a:t>
            </a:r>
            <a:r>
              <a:rPr kumimoji="1" lang="ja-JP" altLang="en-US" sz="1200" kern="1200" dirty="0" smtClean="0">
                <a:solidFill>
                  <a:schemeClr val="tx1"/>
                </a:solidFill>
                <a:effectLst/>
                <a:latin typeface="+mn-lt"/>
                <a:ea typeface="+mn-ea"/>
                <a:cs typeface="+mn-cs"/>
              </a:rPr>
              <a:t>のですが、それでも</a:t>
            </a:r>
            <a:r>
              <a:rPr kumimoji="1" lang="ja-JP" altLang="ja-JP" sz="1200" kern="1200" dirty="0" smtClean="0">
                <a:solidFill>
                  <a:schemeClr val="tx1"/>
                </a:solidFill>
                <a:effectLst/>
                <a:latin typeface="+mn-lt"/>
                <a:ea typeface="+mn-ea"/>
                <a:cs typeface="+mn-cs"/>
              </a:rPr>
              <a:t>エネルギー移動速度は</a:t>
            </a:r>
            <a:r>
              <a:rPr kumimoji="1" lang="en-US" altLang="ja-JP" sz="1200" kern="1200" dirty="0" smtClean="0">
                <a:solidFill>
                  <a:schemeClr val="tx1"/>
                </a:solidFill>
                <a:effectLst/>
                <a:latin typeface="+mn-lt"/>
                <a:ea typeface="+mn-ea"/>
                <a:cs typeface="+mn-cs"/>
              </a:rPr>
              <a:t>35 </a:t>
            </a:r>
            <a:r>
              <a:rPr kumimoji="1" lang="en-US" altLang="ja-JP" sz="1200" kern="1200" dirty="0" err="1"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高速です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先ほどエネルギー移動が速いほど、その効率が良くなることを紹介しましたが、</a:t>
            </a:r>
            <a:r>
              <a:rPr kumimoji="1" lang="ja-JP" altLang="ja-JP" sz="1200" kern="1200" dirty="0" smtClean="0">
                <a:solidFill>
                  <a:schemeClr val="tx1"/>
                </a:solidFill>
                <a:effectLst/>
                <a:latin typeface="+mn-lt"/>
                <a:ea typeface="+mn-ea"/>
                <a:cs typeface="+mn-cs"/>
              </a:rPr>
              <a:t>各々の</a:t>
            </a:r>
            <a:r>
              <a:rPr kumimoji="1" lang="ja-JP" altLang="en-US" sz="1200" kern="1200" dirty="0" smtClean="0">
                <a:solidFill>
                  <a:schemeClr val="tx1"/>
                </a:solidFill>
                <a:effectLst/>
                <a:latin typeface="+mn-lt"/>
                <a:ea typeface="+mn-ea"/>
                <a:cs typeface="+mn-cs"/>
              </a:rPr>
              <a:t>エネルギー移動が</a:t>
            </a:r>
            <a:r>
              <a:rPr kumimoji="1" lang="ja-JP" altLang="ja-JP" sz="1200" kern="1200" dirty="0" smtClean="0">
                <a:solidFill>
                  <a:schemeClr val="tx1"/>
                </a:solidFill>
                <a:effectLst/>
                <a:latin typeface="+mn-lt"/>
                <a:ea typeface="+mn-ea"/>
                <a:cs typeface="+mn-cs"/>
              </a:rPr>
              <a:t>超高速な時間で起こるため、</a:t>
            </a:r>
            <a:r>
              <a:rPr kumimoji="1" lang="ja-JP" altLang="en-US" sz="1200" kern="1200" dirty="0" smtClean="0">
                <a:solidFill>
                  <a:schemeClr val="tx1"/>
                </a:solidFill>
                <a:effectLst/>
                <a:latin typeface="+mn-lt"/>
                <a:ea typeface="+mn-ea"/>
                <a:cs typeface="+mn-cs"/>
              </a:rPr>
              <a:t>光合成反応における</a:t>
            </a:r>
            <a:r>
              <a:rPr kumimoji="1" lang="ja-JP" altLang="ja-JP" sz="1200" kern="1200" dirty="0" smtClean="0">
                <a:solidFill>
                  <a:schemeClr val="tx1"/>
                </a:solidFill>
                <a:effectLst/>
                <a:latin typeface="+mn-lt"/>
                <a:ea typeface="+mn-ea"/>
                <a:cs typeface="+mn-cs"/>
              </a:rPr>
              <a:t>エネルギー移動はほぼ</a:t>
            </a:r>
            <a:r>
              <a:rPr kumimoji="1" lang="en-US" altLang="ja-JP" sz="1200" kern="1200" dirty="0" smtClean="0">
                <a:solidFill>
                  <a:schemeClr val="tx1"/>
                </a:solidFill>
                <a:effectLst/>
                <a:latin typeface="+mn-lt"/>
                <a:ea typeface="+mn-ea"/>
                <a:cs typeface="+mn-cs"/>
              </a:rPr>
              <a:t>100 %</a:t>
            </a:r>
            <a:r>
              <a:rPr kumimoji="1" lang="ja-JP" altLang="en-US" sz="1200" kern="1200" dirty="0" smtClean="0">
                <a:solidFill>
                  <a:schemeClr val="tx1"/>
                </a:solidFill>
                <a:effectLst/>
                <a:latin typeface="+mn-lt"/>
                <a:ea typeface="+mn-ea"/>
                <a:cs typeface="+mn-cs"/>
              </a:rPr>
              <a:t>の高</a:t>
            </a:r>
            <a:r>
              <a:rPr kumimoji="1" lang="ja-JP" altLang="ja-JP" sz="1200" kern="1200" dirty="0" smtClean="0">
                <a:solidFill>
                  <a:schemeClr val="tx1"/>
                </a:solidFill>
                <a:effectLst/>
                <a:latin typeface="+mn-lt"/>
                <a:ea typeface="+mn-ea"/>
                <a:cs typeface="+mn-cs"/>
              </a:rPr>
              <a:t>効率で</a:t>
            </a:r>
            <a:r>
              <a:rPr kumimoji="1" lang="ja-JP" altLang="en-US" sz="1200" kern="1200" dirty="0" smtClean="0">
                <a:solidFill>
                  <a:schemeClr val="tx1"/>
                </a:solidFill>
                <a:effectLst/>
                <a:latin typeface="+mn-lt"/>
                <a:ea typeface="+mn-ea"/>
                <a:cs typeface="+mn-cs"/>
              </a:rPr>
              <a:t>起こります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42ED1D8-C1CC-46C0-B52A-7B56E00FAF4E}"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96989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601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90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913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917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542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425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887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397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756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917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452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2014/7/16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97178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0.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340769"/>
            <a:ext cx="8496944" cy="2259682"/>
          </a:xfrm>
        </p:spPr>
        <p:txBody>
          <a:bodyPr>
            <a:noAutofit/>
          </a:bodyPr>
          <a:lstStyle/>
          <a:p>
            <a:r>
              <a:rPr kumimoji="1" lang="en-US" altLang="ja-JP" sz="4800" dirty="0" smtClean="0"/>
              <a:t>Ultrafast energy transfer in </a:t>
            </a:r>
            <a:br>
              <a:rPr kumimoji="1" lang="en-US" altLang="ja-JP" sz="4800" dirty="0" smtClean="0"/>
            </a:br>
            <a:r>
              <a:rPr kumimoji="1" lang="en-US" altLang="ja-JP" sz="4800" dirty="0" smtClean="0"/>
              <a:t>initial stages of photosynthesis </a:t>
            </a:r>
            <a:br>
              <a:rPr kumimoji="1" lang="en-US" altLang="ja-JP" sz="4800" dirty="0" smtClean="0"/>
            </a:br>
            <a:r>
              <a:rPr kumimoji="1" lang="ja-JP" altLang="en-US" sz="2800" dirty="0" smtClean="0"/>
              <a:t>光合成反応初期過程における超高速エネルギー移動</a:t>
            </a:r>
            <a:endParaRPr kumimoji="1" lang="ja-JP" altLang="en-US" sz="2800" dirty="0"/>
          </a:p>
        </p:txBody>
      </p:sp>
      <p:sp>
        <p:nvSpPr>
          <p:cNvPr id="3" name="サブタイトル 2"/>
          <p:cNvSpPr>
            <a:spLocks noGrp="1"/>
          </p:cNvSpPr>
          <p:nvPr>
            <p:ph type="subTitle" idx="1"/>
          </p:nvPr>
        </p:nvSpPr>
        <p:spPr/>
        <p:txBody>
          <a:bodyPr>
            <a:normAutofit fontScale="92500"/>
          </a:bodyPr>
          <a:lstStyle/>
          <a:p>
            <a:r>
              <a:rPr kumimoji="1" lang="en-US" altLang="ja-JP" dirty="0" smtClean="0"/>
              <a:t> Group E </a:t>
            </a:r>
          </a:p>
          <a:p>
            <a:r>
              <a:rPr lang="en-US" altLang="ja-JP" dirty="0" err="1"/>
              <a:t>Y.Yoneda</a:t>
            </a:r>
            <a:r>
              <a:rPr lang="en-US" altLang="ja-JP" dirty="0"/>
              <a:t>, </a:t>
            </a:r>
            <a:r>
              <a:rPr lang="en-US" altLang="ja-JP" dirty="0" err="1"/>
              <a:t>M.Miki</a:t>
            </a:r>
            <a:r>
              <a:rPr lang="en-US" altLang="ja-JP" dirty="0" smtClean="0"/>
              <a:t>, </a:t>
            </a:r>
            <a:r>
              <a:rPr lang="en-US" altLang="ja-JP" dirty="0" err="1" smtClean="0"/>
              <a:t>T.Morimoto</a:t>
            </a:r>
            <a:r>
              <a:rPr lang="en-US" altLang="ja-JP" dirty="0" smtClean="0"/>
              <a:t>, </a:t>
            </a:r>
            <a:r>
              <a:rPr lang="en-US" altLang="ja-JP" dirty="0" err="1" smtClean="0"/>
              <a:t>T.Matsumura</a:t>
            </a:r>
            <a:r>
              <a:rPr lang="en-US" altLang="ja-JP" dirty="0" smtClean="0"/>
              <a:t>, </a:t>
            </a:r>
            <a:r>
              <a:rPr lang="en-US" altLang="ja-JP" dirty="0" err="1" smtClean="0"/>
              <a:t>T.Yamauchi</a:t>
            </a:r>
            <a:r>
              <a:rPr lang="en-US" altLang="ja-JP" dirty="0" smtClean="0"/>
              <a:t>, </a:t>
            </a:r>
            <a:r>
              <a:rPr lang="en-US" altLang="ja-JP" dirty="0" err="1" smtClean="0"/>
              <a:t>N.Morishita</a:t>
            </a:r>
            <a:r>
              <a:rPr lang="en-US" altLang="ja-JP" dirty="0" smtClean="0"/>
              <a:t> </a:t>
            </a:r>
            <a:endParaRPr kumimoji="1" lang="ja-JP" altLang="en-US" dirty="0"/>
          </a:p>
        </p:txBody>
      </p:sp>
    </p:spTree>
    <p:extLst>
      <p:ext uri="{BB962C8B-B14F-4D97-AF65-F5344CB8AC3E}">
        <p14:creationId xmlns:p14="http://schemas.microsoft.com/office/powerpoint/2010/main" val="424998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pPr algn="l"/>
            <a:r>
              <a:rPr kumimoji="1" lang="en-US" altLang="ja-JP" dirty="0" smtClean="0"/>
              <a:t>What is photosynthesis?</a:t>
            </a:r>
            <a:endParaRPr kumimoji="1" lang="ja-JP" altLang="en-US" dirty="0"/>
          </a:p>
        </p:txBody>
      </p:sp>
      <p:sp>
        <p:nvSpPr>
          <p:cNvPr id="3" name="コンテンツ プレースホルダー 2"/>
          <p:cNvSpPr>
            <a:spLocks noGrp="1"/>
          </p:cNvSpPr>
          <p:nvPr>
            <p:ph idx="1"/>
          </p:nvPr>
        </p:nvSpPr>
        <p:spPr>
          <a:xfrm>
            <a:off x="1043608" y="1196752"/>
            <a:ext cx="7643192" cy="4929411"/>
          </a:xfrm>
        </p:spPr>
        <p:txBody>
          <a:bodyPr/>
          <a:lstStyle/>
          <a:p>
            <a:r>
              <a:rPr kumimoji="1" lang="en-US" altLang="ja-JP" dirty="0" smtClean="0"/>
              <a:t> </a:t>
            </a:r>
            <a:endParaRPr kumimoji="1" lang="ja-JP" altLang="en-US" dirty="0"/>
          </a:p>
        </p:txBody>
      </p:sp>
      <p:pic>
        <p:nvPicPr>
          <p:cNvPr id="1026" name="Picture 2" descr="C:\Users\N.MORISHITA\Dropbox\鷹中教育実習\その他\2_生命\学習のまとめ\カラー\p049(本)3章光合成のしく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906044"/>
            <a:ext cx="4154479" cy="257932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C:\Users\N.MORISHITA\Desktop\20130512_bf6a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374" y="3892348"/>
            <a:ext cx="2593018" cy="2593018"/>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31" name="Picture 7" descr="C:\Users\N.MORISHITA\Desktop\nikko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1015" y="935732"/>
            <a:ext cx="7381875" cy="2781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円/楕円 5"/>
          <p:cNvSpPr/>
          <p:nvPr/>
        </p:nvSpPr>
        <p:spPr>
          <a:xfrm>
            <a:off x="1115616" y="935733"/>
            <a:ext cx="1030611" cy="105310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3" name="Picture 9" descr="C:\Users\N.MORISHITA\Desktop\bat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5" y="548680"/>
            <a:ext cx="3513549" cy="351354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668344" y="0"/>
            <a:ext cx="1475656" cy="369332"/>
          </a:xfrm>
          <a:prstGeom prst="rect">
            <a:avLst/>
          </a:prstGeom>
          <a:noFill/>
        </p:spPr>
        <p:txBody>
          <a:bodyPr wrap="square" rtlCol="0">
            <a:spAutoFit/>
          </a:bodyPr>
          <a:lstStyle/>
          <a:p>
            <a:r>
              <a:rPr lang="en-US" altLang="ja-JP" dirty="0" smtClean="0">
                <a:solidFill>
                  <a:schemeClr val="bg1">
                    <a:lumMod val="75000"/>
                  </a:schemeClr>
                </a:solidFill>
              </a:rPr>
              <a:t>1 </a:t>
            </a:r>
            <a:r>
              <a:rPr lang="en-US" altLang="ja-JP" dirty="0" err="1" smtClean="0">
                <a:solidFill>
                  <a:schemeClr val="bg1">
                    <a:lumMod val="75000"/>
                  </a:schemeClr>
                </a:solidFill>
              </a:rPr>
              <a:t>N.Morishita</a:t>
            </a:r>
            <a:endParaRPr kumimoji="1" lang="ja-JP" altLang="en-US" dirty="0">
              <a:solidFill>
                <a:schemeClr val="bg1">
                  <a:lumMod val="75000"/>
                </a:schemeClr>
              </a:solidFill>
            </a:endParaRPr>
          </a:p>
        </p:txBody>
      </p:sp>
      <p:sp>
        <p:nvSpPr>
          <p:cNvPr id="5" name="ストライプ矢印 4"/>
          <p:cNvSpPr/>
          <p:nvPr/>
        </p:nvSpPr>
        <p:spPr>
          <a:xfrm rot="5400000">
            <a:off x="816334" y="2553654"/>
            <a:ext cx="1584177" cy="886594"/>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214511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wipe(up)">
                                      <p:cBhvr>
                                        <p:cTn id="7" dur="500"/>
                                        <p:tgtEl>
                                          <p:spTgt spid="10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dirty="0" smtClean="0"/>
              <a:t>Initial </a:t>
            </a:r>
            <a:r>
              <a:rPr lang="en-US" altLang="ja-JP" dirty="0"/>
              <a:t>stages of photosynthesis</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530423639"/>
              </p:ext>
            </p:extLst>
          </p:nvPr>
        </p:nvGraphicFramePr>
        <p:xfrm>
          <a:off x="457200" y="1600200"/>
          <a:ext cx="368275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13438"/>
            <a:ext cx="3952407" cy="45518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391980" y="1568382"/>
            <a:ext cx="360040" cy="369332"/>
          </a:xfrm>
          <a:prstGeom prst="rect">
            <a:avLst/>
          </a:prstGeom>
          <a:solidFill>
            <a:schemeClr val="bg1"/>
          </a:solidFill>
        </p:spPr>
        <p:txBody>
          <a:bodyPr wrap="square" rtlCol="0">
            <a:spAutoFit/>
          </a:bodyPr>
          <a:lstStyle/>
          <a:p>
            <a:r>
              <a:rPr kumimoji="1" lang="en-US" altLang="ja-JP" dirty="0" smtClean="0"/>
              <a:t>         </a:t>
            </a:r>
            <a:endParaRPr kumimoji="1" lang="ja-JP" altLang="en-US" dirty="0"/>
          </a:p>
        </p:txBody>
      </p:sp>
      <p:sp>
        <p:nvSpPr>
          <p:cNvPr id="6" name="角丸四角形 5"/>
          <p:cNvSpPr/>
          <p:nvPr/>
        </p:nvSpPr>
        <p:spPr>
          <a:xfrm>
            <a:off x="683568" y="1613438"/>
            <a:ext cx="3240360" cy="8074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668344" y="0"/>
            <a:ext cx="1475655" cy="369332"/>
          </a:xfrm>
          <a:prstGeom prst="rect">
            <a:avLst/>
          </a:prstGeom>
          <a:noFill/>
        </p:spPr>
        <p:txBody>
          <a:bodyPr wrap="square" rtlCol="0">
            <a:spAutoFit/>
          </a:bodyPr>
          <a:lstStyle/>
          <a:p>
            <a:r>
              <a:rPr lang="en-US" altLang="ja-JP" dirty="0" smtClean="0">
                <a:solidFill>
                  <a:schemeClr val="bg1">
                    <a:lumMod val="75000"/>
                  </a:schemeClr>
                </a:solidFill>
              </a:rPr>
              <a:t>1 </a:t>
            </a:r>
            <a:r>
              <a:rPr lang="en-US" altLang="ja-JP" dirty="0" err="1" smtClean="0">
                <a:solidFill>
                  <a:schemeClr val="bg1">
                    <a:lumMod val="75000"/>
                  </a:schemeClr>
                </a:solidFill>
              </a:rPr>
              <a:t>N.Morishita</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87888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562074"/>
          </a:xfrm>
        </p:spPr>
        <p:txBody>
          <a:bodyPr>
            <a:normAutofit fontScale="90000"/>
          </a:bodyPr>
          <a:lstStyle/>
          <a:p>
            <a:pPr algn="l"/>
            <a:r>
              <a:rPr kumimoji="1" lang="en-US" altLang="ja-JP" dirty="0" smtClean="0"/>
              <a:t>Excitation energy transfer</a:t>
            </a:r>
            <a:endParaRPr kumimoji="1" lang="ja-JP" altLang="en-US" dirty="0"/>
          </a:p>
        </p:txBody>
      </p:sp>
      <p:pic>
        <p:nvPicPr>
          <p:cNvPr id="6" name="図 5" descr="C:\Users\YUSUKE\Dropbox\研究室\卒業論文\お絵かき\フェルスター機構.png"/>
          <p:cNvPicPr/>
          <p:nvPr/>
        </p:nvPicPr>
        <p:blipFill rotWithShape="1">
          <a:blip r:embed="rId3">
            <a:extLst>
              <a:ext uri="{28A0092B-C50C-407E-A947-70E740481C1C}">
                <a14:useLocalDpi xmlns:a14="http://schemas.microsoft.com/office/drawing/2010/main" val="0"/>
              </a:ext>
            </a:extLst>
          </a:blip>
          <a:srcRect t="14519" r="53081" b="868"/>
          <a:stretch/>
        </p:blipFill>
        <p:spPr bwMode="auto">
          <a:xfrm>
            <a:off x="727194" y="1124743"/>
            <a:ext cx="3240360" cy="2376264"/>
          </a:xfrm>
          <a:prstGeom prst="rect">
            <a:avLst/>
          </a:prstGeom>
          <a:noFill/>
          <a:ln>
            <a:noFill/>
          </a:ln>
          <a:extLst>
            <a:ext uri="{53640926-AAD7-44D8-BBD7-CCE9431645EC}">
              <a14:shadowObscured xmlns:a14="http://schemas.microsoft.com/office/drawing/2010/main"/>
            </a:ext>
          </a:extLst>
        </p:spPr>
      </p:pic>
      <p:sp>
        <p:nvSpPr>
          <p:cNvPr id="8" name="テキスト ボックス 7"/>
          <p:cNvSpPr txBox="1"/>
          <p:nvPr/>
        </p:nvSpPr>
        <p:spPr>
          <a:xfrm>
            <a:off x="899592" y="4149080"/>
            <a:ext cx="2232248" cy="646331"/>
          </a:xfrm>
          <a:prstGeom prst="rect">
            <a:avLst/>
          </a:prstGeom>
          <a:noFill/>
        </p:spPr>
        <p:txBody>
          <a:bodyPr wrap="square" rtlCol="0">
            <a:spAutoFit/>
          </a:bodyPr>
          <a:lstStyle/>
          <a:p>
            <a:r>
              <a:rPr lang="en-US" altLang="ja-JP" dirty="0" smtClean="0">
                <a:solidFill>
                  <a:prstClr val="black"/>
                </a:solidFill>
              </a:rPr>
              <a:t>D: Donor molecule</a:t>
            </a:r>
          </a:p>
          <a:p>
            <a:r>
              <a:rPr lang="en-US" altLang="ja-JP" dirty="0" smtClean="0">
                <a:solidFill>
                  <a:prstClr val="black"/>
                </a:solidFill>
              </a:rPr>
              <a:t>A: Acceptor molecule </a:t>
            </a:r>
            <a:endParaRPr lang="ja-JP" altLang="en-US" dirty="0">
              <a:solidFill>
                <a:prstClr val="black"/>
              </a:solidFill>
            </a:endParaRPr>
          </a:p>
        </p:txBody>
      </p:sp>
      <p:sp>
        <p:nvSpPr>
          <p:cNvPr id="10" name="テキスト ボックス 9"/>
          <p:cNvSpPr txBox="1"/>
          <p:nvPr/>
        </p:nvSpPr>
        <p:spPr>
          <a:xfrm>
            <a:off x="683568" y="3573016"/>
            <a:ext cx="3740632" cy="338554"/>
          </a:xfrm>
          <a:prstGeom prst="rect">
            <a:avLst/>
          </a:prstGeom>
          <a:noFill/>
        </p:spPr>
        <p:txBody>
          <a:bodyPr wrap="square" rtlCol="0">
            <a:spAutoFit/>
          </a:bodyPr>
          <a:lstStyle/>
          <a:p>
            <a:r>
              <a:rPr lang="en-US" altLang="ja-JP" sz="1600" dirty="0" smtClean="0">
                <a:solidFill>
                  <a:prstClr val="black"/>
                </a:solidFill>
              </a:rPr>
              <a:t>Fig.</a:t>
            </a:r>
            <a:r>
              <a:rPr lang="ja-JP" altLang="en-US" sz="1600" dirty="0" smtClean="0">
                <a:solidFill>
                  <a:prstClr val="black"/>
                </a:solidFill>
              </a:rPr>
              <a:t>　</a:t>
            </a:r>
            <a:r>
              <a:rPr lang="en-US" altLang="ja-JP" sz="1600" dirty="0" smtClean="0">
                <a:solidFill>
                  <a:prstClr val="black"/>
                </a:solidFill>
              </a:rPr>
              <a:t>Transfer process of excitation energy</a:t>
            </a:r>
            <a:endParaRPr lang="ja-JP" altLang="en-US" sz="1600" dirty="0">
              <a:solidFill>
                <a:prstClr val="black"/>
              </a:solidFill>
            </a:endParaRPr>
          </a:p>
        </p:txBody>
      </p:sp>
      <p:sp>
        <p:nvSpPr>
          <p:cNvPr id="11" name="テキスト ボックス 10"/>
          <p:cNvSpPr txBox="1"/>
          <p:nvPr/>
        </p:nvSpPr>
        <p:spPr>
          <a:xfrm>
            <a:off x="4572000" y="993502"/>
            <a:ext cx="3240360" cy="923330"/>
          </a:xfrm>
          <a:prstGeom prst="rect">
            <a:avLst/>
          </a:prstGeom>
          <a:noFill/>
        </p:spPr>
        <p:txBody>
          <a:bodyPr wrap="square" rtlCol="0">
            <a:spAutoFit/>
          </a:bodyPr>
          <a:lstStyle/>
          <a:p>
            <a:r>
              <a:rPr lang="ja-JP" altLang="en-US" dirty="0" smtClean="0">
                <a:solidFill>
                  <a:prstClr val="black"/>
                </a:solidFill>
              </a:rPr>
              <a:t>エネルギーを吸収して</a:t>
            </a:r>
            <a:r>
              <a:rPr lang="en-US" altLang="ja-JP" dirty="0" smtClean="0">
                <a:solidFill>
                  <a:prstClr val="black"/>
                </a:solidFill>
              </a:rPr>
              <a:t>D</a:t>
            </a:r>
            <a:r>
              <a:rPr lang="ja-JP" altLang="en-US" dirty="0" smtClean="0">
                <a:solidFill>
                  <a:prstClr val="black"/>
                </a:solidFill>
              </a:rPr>
              <a:t>に振動双極子ができると</a:t>
            </a:r>
            <a:r>
              <a:rPr lang="en-US" altLang="ja-JP" dirty="0" smtClean="0">
                <a:solidFill>
                  <a:prstClr val="black"/>
                </a:solidFill>
              </a:rPr>
              <a:t>A</a:t>
            </a:r>
            <a:r>
              <a:rPr lang="ja-JP" altLang="en-US" dirty="0" smtClean="0">
                <a:solidFill>
                  <a:prstClr val="black"/>
                </a:solidFill>
              </a:rPr>
              <a:t>に双極子が誘起される。</a:t>
            </a:r>
            <a:endParaRPr lang="ja-JP" altLang="en-US" dirty="0">
              <a:solidFill>
                <a:prstClr val="black"/>
              </a:solidFill>
            </a:endParaRPr>
          </a:p>
        </p:txBody>
      </p:sp>
      <p:sp>
        <p:nvSpPr>
          <p:cNvPr id="12" name="下矢印 11"/>
          <p:cNvSpPr/>
          <p:nvPr/>
        </p:nvSpPr>
        <p:spPr>
          <a:xfrm>
            <a:off x="5724128" y="1988840"/>
            <a:ext cx="720080" cy="432048"/>
          </a:xfrm>
          <a:prstGeom prst="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355976" y="2492896"/>
            <a:ext cx="3816424" cy="923330"/>
          </a:xfrm>
          <a:prstGeom prst="rect">
            <a:avLst/>
          </a:prstGeom>
          <a:noFill/>
        </p:spPr>
        <p:txBody>
          <a:bodyPr wrap="square" rtlCol="0">
            <a:spAutoFit/>
          </a:bodyPr>
          <a:lstStyle/>
          <a:p>
            <a:pPr algn="ctr"/>
            <a:r>
              <a:rPr lang="en-US" altLang="ja-JP" dirty="0" smtClean="0">
                <a:solidFill>
                  <a:prstClr val="black"/>
                </a:solidFill>
              </a:rPr>
              <a:t>D</a:t>
            </a:r>
            <a:r>
              <a:rPr lang="ja-JP" altLang="en-US" dirty="0" smtClean="0">
                <a:solidFill>
                  <a:prstClr val="black"/>
                </a:solidFill>
              </a:rPr>
              <a:t>の</a:t>
            </a:r>
            <a:r>
              <a:rPr lang="ja-JP" altLang="en-US" dirty="0">
                <a:solidFill>
                  <a:prstClr val="black"/>
                </a:solidFill>
              </a:rPr>
              <a:t>電気</a:t>
            </a:r>
            <a:r>
              <a:rPr lang="ja-JP" altLang="en-US" dirty="0" smtClean="0">
                <a:solidFill>
                  <a:prstClr val="black"/>
                </a:solidFill>
              </a:rPr>
              <a:t>双極子モーメントの振動数</a:t>
            </a:r>
            <a:endParaRPr lang="en-US" altLang="ja-JP" dirty="0" smtClean="0">
              <a:solidFill>
                <a:prstClr val="black"/>
              </a:solidFill>
            </a:endParaRPr>
          </a:p>
          <a:p>
            <a:endParaRPr lang="en-US" altLang="ja-JP" dirty="0" smtClean="0">
              <a:solidFill>
                <a:prstClr val="black"/>
              </a:solidFill>
            </a:endParaRPr>
          </a:p>
          <a:p>
            <a:pPr algn="ctr"/>
            <a:r>
              <a:rPr lang="en-US" altLang="ja-JP" dirty="0" smtClean="0">
                <a:solidFill>
                  <a:prstClr val="black"/>
                </a:solidFill>
              </a:rPr>
              <a:t>A</a:t>
            </a:r>
            <a:r>
              <a:rPr lang="ja-JP" altLang="en-US" dirty="0" smtClean="0">
                <a:solidFill>
                  <a:prstClr val="black"/>
                </a:solidFill>
              </a:rPr>
              <a:t>の共鳴振動数</a:t>
            </a:r>
            <a:endParaRPr lang="ja-JP" altLang="en-US" dirty="0">
              <a:solidFill>
                <a:prstClr val="black"/>
              </a:solidFill>
            </a:endParaRPr>
          </a:p>
        </p:txBody>
      </p:sp>
      <p:sp>
        <p:nvSpPr>
          <p:cNvPr id="14" name="テキスト ボックス 13"/>
          <p:cNvSpPr txBox="1"/>
          <p:nvPr/>
        </p:nvSpPr>
        <p:spPr>
          <a:xfrm>
            <a:off x="5806589" y="2780928"/>
            <a:ext cx="615553" cy="499876"/>
          </a:xfrm>
          <a:prstGeom prst="rect">
            <a:avLst/>
          </a:prstGeom>
          <a:noFill/>
        </p:spPr>
        <p:txBody>
          <a:bodyPr vert="eaVert" wrap="square" rtlCol="0">
            <a:spAutoFit/>
          </a:bodyPr>
          <a:lstStyle/>
          <a:p>
            <a:r>
              <a:rPr lang="en-US" altLang="ja-JP" sz="2800" b="1" dirty="0" smtClean="0">
                <a:solidFill>
                  <a:prstClr val="black"/>
                </a:solidFill>
              </a:rPr>
              <a:t>=</a:t>
            </a:r>
            <a:endParaRPr lang="ja-JP" altLang="en-US" sz="2800" b="1" dirty="0">
              <a:solidFill>
                <a:prstClr val="black"/>
              </a:solidFill>
            </a:endParaRPr>
          </a:p>
        </p:txBody>
      </p:sp>
      <p:sp>
        <p:nvSpPr>
          <p:cNvPr id="16" name="下矢印 15"/>
          <p:cNvSpPr/>
          <p:nvPr/>
        </p:nvSpPr>
        <p:spPr>
          <a:xfrm>
            <a:off x="5724128" y="3573016"/>
            <a:ext cx="720080" cy="432048"/>
          </a:xfrm>
          <a:prstGeom prst="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4860032" y="4088024"/>
            <a:ext cx="2808312" cy="646331"/>
          </a:xfrm>
          <a:prstGeom prst="rect">
            <a:avLst/>
          </a:prstGeom>
          <a:noFill/>
        </p:spPr>
        <p:txBody>
          <a:bodyPr wrap="square" rtlCol="0">
            <a:spAutoFit/>
          </a:bodyPr>
          <a:lstStyle/>
          <a:p>
            <a:r>
              <a:rPr lang="ja-JP" altLang="en-US" dirty="0">
                <a:solidFill>
                  <a:prstClr val="black"/>
                </a:solidFill>
              </a:rPr>
              <a:t>双</a:t>
            </a:r>
            <a:r>
              <a:rPr lang="ja-JP" altLang="en-US" dirty="0" smtClean="0">
                <a:solidFill>
                  <a:prstClr val="black"/>
                </a:solidFill>
              </a:rPr>
              <a:t>極子</a:t>
            </a:r>
            <a:r>
              <a:rPr lang="en-US" altLang="ja-JP" dirty="0" smtClean="0">
                <a:solidFill>
                  <a:prstClr val="black"/>
                </a:solidFill>
              </a:rPr>
              <a:t>‐</a:t>
            </a:r>
            <a:r>
              <a:rPr lang="ja-JP" altLang="en-US" dirty="0" smtClean="0">
                <a:solidFill>
                  <a:prstClr val="black"/>
                </a:solidFill>
              </a:rPr>
              <a:t>双極子相互作用による励起エネルギーの移動。</a:t>
            </a:r>
            <a:endParaRPr lang="ja-JP" altLang="en-US" dirty="0">
              <a:solidFill>
                <a:prstClr val="black"/>
              </a:solidFill>
            </a:endParaRPr>
          </a:p>
        </p:txBody>
      </p:sp>
      <p:sp>
        <p:nvSpPr>
          <p:cNvPr id="18" name="テキスト ボックス 17"/>
          <p:cNvSpPr txBox="1"/>
          <p:nvPr/>
        </p:nvSpPr>
        <p:spPr>
          <a:xfrm>
            <a:off x="2217802" y="5241974"/>
            <a:ext cx="5378534" cy="1015663"/>
          </a:xfrm>
          <a:prstGeom prst="rect">
            <a:avLst/>
          </a:prstGeom>
          <a:noFill/>
        </p:spPr>
        <p:txBody>
          <a:bodyPr wrap="square" rtlCol="0">
            <a:spAutoFit/>
          </a:bodyPr>
          <a:lstStyle/>
          <a:p>
            <a:r>
              <a:rPr lang="ja-JP" altLang="en-US" sz="2000" dirty="0" smtClean="0">
                <a:solidFill>
                  <a:prstClr val="black"/>
                </a:solidFill>
              </a:rPr>
              <a:t>励起状態の寿命は数ナノ秒程度。</a:t>
            </a:r>
            <a:endParaRPr lang="en-US" altLang="ja-JP" sz="2000" dirty="0" smtClean="0">
              <a:solidFill>
                <a:prstClr val="black"/>
              </a:solidFill>
            </a:endParaRPr>
          </a:p>
          <a:p>
            <a:endParaRPr lang="en-US" altLang="ja-JP" sz="2000" dirty="0">
              <a:solidFill>
                <a:prstClr val="black"/>
              </a:solidFill>
            </a:endParaRPr>
          </a:p>
          <a:p>
            <a:r>
              <a:rPr lang="ja-JP" altLang="en-US" sz="2000" dirty="0" smtClean="0">
                <a:solidFill>
                  <a:prstClr val="black"/>
                </a:solidFill>
              </a:rPr>
              <a:t>　　　　</a:t>
            </a:r>
            <a:r>
              <a:rPr lang="ja-JP" altLang="en-US" sz="2000" u="sng" dirty="0" smtClean="0">
                <a:solidFill>
                  <a:prstClr val="black"/>
                </a:solidFill>
              </a:rPr>
              <a:t>高速なエネルギー移動が鍵となる。</a:t>
            </a:r>
            <a:endParaRPr lang="ja-JP" altLang="en-US" sz="2000" u="sng" dirty="0">
              <a:solidFill>
                <a:prstClr val="black"/>
              </a:solidFill>
            </a:endParaRPr>
          </a:p>
        </p:txBody>
      </p:sp>
      <p:sp>
        <p:nvSpPr>
          <p:cNvPr id="19" name="右矢印 18"/>
          <p:cNvSpPr/>
          <p:nvPr/>
        </p:nvSpPr>
        <p:spPr>
          <a:xfrm>
            <a:off x="1835696" y="5877272"/>
            <a:ext cx="720080" cy="3304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467544" y="755412"/>
            <a:ext cx="3744416" cy="369332"/>
          </a:xfrm>
          <a:prstGeom prst="rect">
            <a:avLst/>
          </a:prstGeom>
          <a:noFill/>
        </p:spPr>
        <p:txBody>
          <a:bodyPr wrap="square" rtlCol="0">
            <a:spAutoFit/>
          </a:bodyPr>
          <a:lstStyle/>
          <a:p>
            <a:r>
              <a:rPr lang="ja-JP" altLang="en-US" dirty="0" smtClean="0">
                <a:solidFill>
                  <a:prstClr val="black"/>
                </a:solidFill>
              </a:rPr>
              <a:t>励起エネルギー移動</a:t>
            </a:r>
            <a:endParaRPr lang="ja-JP" altLang="en-US" dirty="0">
              <a:solidFill>
                <a:prstClr val="black"/>
              </a:solidFill>
            </a:endParaRPr>
          </a:p>
        </p:txBody>
      </p:sp>
      <p:sp>
        <p:nvSpPr>
          <p:cNvPr id="15" name="テキスト ボックス 14"/>
          <p:cNvSpPr txBox="1"/>
          <p:nvPr/>
        </p:nvSpPr>
        <p:spPr>
          <a:xfrm>
            <a:off x="7596336" y="0"/>
            <a:ext cx="1547663" cy="369332"/>
          </a:xfrm>
          <a:prstGeom prst="rect">
            <a:avLst/>
          </a:prstGeom>
          <a:noFill/>
        </p:spPr>
        <p:txBody>
          <a:bodyPr wrap="square" rtlCol="0">
            <a:spAutoFit/>
          </a:bodyPr>
          <a:lstStyle/>
          <a:p>
            <a:r>
              <a:rPr lang="en-US" altLang="ja-JP" dirty="0" smtClean="0">
                <a:solidFill>
                  <a:schemeClr val="bg1">
                    <a:lumMod val="75000"/>
                  </a:schemeClr>
                </a:solidFill>
              </a:rPr>
              <a:t>2  T. Yamauchi</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2336405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pPr algn="l"/>
            <a:r>
              <a:rPr kumimoji="1" lang="en-US" altLang="ja-JP" dirty="0" smtClean="0"/>
              <a:t>Efficiency of energy transfer</a:t>
            </a:r>
            <a:endParaRPr kumimoji="1" lang="ja-JP" altLang="en-US" dirty="0"/>
          </a:p>
        </p:txBody>
      </p:sp>
      <mc:AlternateContent xmlns:mc="http://schemas.openxmlformats.org/markup-compatibility/2006" xmlns:a14="http://schemas.microsoft.com/office/drawing/2010/main">
        <mc:Choice Requires="a14">
          <p:sp>
            <p:nvSpPr>
              <p:cNvPr id="3" name="正方形/長方形 2"/>
              <p:cNvSpPr/>
              <p:nvPr/>
            </p:nvSpPr>
            <p:spPr>
              <a:xfrm>
                <a:off x="996204" y="2276872"/>
                <a:ext cx="3143748" cy="9314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smtClean="0">
                          <a:solidFill>
                            <a:prstClr val="black"/>
                          </a:solidFill>
                          <a:latin typeface="Cambria Math"/>
                        </a:rPr>
                        <m:t>𝑊</m:t>
                      </m:r>
                      <m:r>
                        <a:rPr lang="en-US" altLang="ja-JP" sz="2400" i="1" smtClean="0">
                          <a:solidFill>
                            <a:prstClr val="black"/>
                          </a:solidFill>
                          <a:latin typeface="Cambria Math"/>
                          <a:ea typeface="Cambria Math"/>
                        </a:rPr>
                        <m:t>∝</m:t>
                      </m:r>
                      <m:d>
                        <m:dPr>
                          <m:ctrlPr>
                            <a:rPr lang="en-US" altLang="ja-JP" sz="2400" i="1" smtClean="0">
                              <a:solidFill>
                                <a:prstClr val="black"/>
                              </a:solidFill>
                              <a:latin typeface="Cambria Math"/>
                              <a:ea typeface="Cambria Math"/>
                            </a:rPr>
                          </m:ctrlPr>
                        </m:dPr>
                        <m:e>
                          <m:f>
                            <m:fPr>
                              <m:ctrlPr>
                                <a:rPr lang="en-US" altLang="ja-JP" sz="2400" i="1" smtClean="0">
                                  <a:solidFill>
                                    <a:prstClr val="black"/>
                                  </a:solidFill>
                                  <a:latin typeface="Cambria Math"/>
                                  <a:ea typeface="Cambria Math"/>
                                </a:rPr>
                              </m:ctrlPr>
                            </m:fPr>
                            <m:num>
                              <m:r>
                                <a:rPr lang="en-US" altLang="ja-JP" sz="2400" i="1" smtClean="0">
                                  <a:solidFill>
                                    <a:prstClr val="black"/>
                                  </a:solidFill>
                                  <a:latin typeface="Cambria Math"/>
                                  <a:ea typeface="Cambria Math"/>
                                </a:rPr>
                                <m:t>1</m:t>
                              </m:r>
                            </m:num>
                            <m:den>
                              <m:sSub>
                                <m:sSubPr>
                                  <m:ctrlPr>
                                    <a:rPr lang="en-US" altLang="ja-JP" sz="2400" i="1" smtClean="0">
                                      <a:solidFill>
                                        <a:prstClr val="black"/>
                                      </a:solidFill>
                                      <a:latin typeface="Cambria Math"/>
                                      <a:ea typeface="Cambria Math"/>
                                    </a:rPr>
                                  </m:ctrlPr>
                                </m:sSubPr>
                                <m:e>
                                  <m:r>
                                    <a:rPr lang="ja-JP" altLang="en-US" sz="2400" i="1" smtClean="0">
                                      <a:solidFill>
                                        <a:prstClr val="black"/>
                                      </a:solidFill>
                                      <a:latin typeface="Cambria Math"/>
                                      <a:ea typeface="Cambria Math"/>
                                    </a:rPr>
                                    <m:t>𝜏</m:t>
                                  </m:r>
                                </m:e>
                                <m:sub>
                                  <m:r>
                                    <a:rPr lang="en-US" altLang="ja-JP" sz="2400" i="1" smtClean="0">
                                      <a:solidFill>
                                        <a:prstClr val="black"/>
                                      </a:solidFill>
                                      <a:latin typeface="Cambria Math"/>
                                      <a:ea typeface="Cambria Math"/>
                                    </a:rPr>
                                    <m:t>0</m:t>
                                  </m:r>
                                </m:sub>
                              </m:sSub>
                            </m:den>
                          </m:f>
                        </m:e>
                      </m:d>
                      <m:r>
                        <a:rPr lang="en-US" altLang="ja-JP" sz="2400" i="1" smtClean="0">
                          <a:solidFill>
                            <a:prstClr val="black"/>
                          </a:solidFill>
                          <a:latin typeface="Cambria Math"/>
                          <a:ea typeface="Cambria Math"/>
                        </a:rPr>
                        <m:t>∙</m:t>
                      </m:r>
                      <m:f>
                        <m:fPr>
                          <m:ctrlPr>
                            <a:rPr lang="en-US" altLang="ja-JP" sz="2400" i="1" smtClean="0">
                              <a:solidFill>
                                <a:prstClr val="black"/>
                              </a:solidFill>
                              <a:latin typeface="Cambria Math"/>
                              <a:ea typeface="Cambria Math"/>
                            </a:rPr>
                          </m:ctrlPr>
                        </m:fPr>
                        <m:num>
                          <m:sSup>
                            <m:sSupPr>
                              <m:ctrlPr>
                                <a:rPr lang="en-US" altLang="ja-JP" sz="2400" i="1" smtClean="0">
                                  <a:solidFill>
                                    <a:prstClr val="black"/>
                                  </a:solidFill>
                                  <a:latin typeface="Cambria Math"/>
                                  <a:ea typeface="Cambria Math"/>
                                </a:rPr>
                              </m:ctrlPr>
                            </m:sSupPr>
                            <m:e>
                              <m:r>
                                <a:rPr lang="ja-JP" altLang="en-US" sz="2400" i="1" smtClean="0">
                                  <a:solidFill>
                                    <a:prstClr val="black"/>
                                  </a:solidFill>
                                  <a:latin typeface="Cambria Math"/>
                                  <a:ea typeface="Cambria Math"/>
                                </a:rPr>
                                <m:t>𝜅</m:t>
                              </m:r>
                            </m:e>
                            <m:sup>
                              <m:r>
                                <a:rPr lang="en-US" altLang="ja-JP" sz="2400" i="1" smtClean="0">
                                  <a:solidFill>
                                    <a:prstClr val="black"/>
                                  </a:solidFill>
                                  <a:latin typeface="Cambria Math"/>
                                  <a:ea typeface="Cambria Math"/>
                                </a:rPr>
                                <m:t>2</m:t>
                              </m:r>
                            </m:sup>
                          </m:sSup>
                        </m:num>
                        <m:den>
                          <m:sSup>
                            <m:sSupPr>
                              <m:ctrlPr>
                                <a:rPr lang="en-US" altLang="ja-JP" sz="2400" i="1" smtClean="0">
                                  <a:solidFill>
                                    <a:prstClr val="black"/>
                                  </a:solidFill>
                                  <a:latin typeface="Cambria Math"/>
                                  <a:ea typeface="Cambria Math"/>
                                </a:rPr>
                              </m:ctrlPr>
                            </m:sSupPr>
                            <m:e>
                              <m:r>
                                <a:rPr lang="en-US" altLang="ja-JP" sz="2400" i="1" smtClean="0">
                                  <a:solidFill>
                                    <a:prstClr val="black"/>
                                  </a:solidFill>
                                  <a:latin typeface="Cambria Math"/>
                                  <a:ea typeface="Cambria Math"/>
                                </a:rPr>
                                <m:t>𝑅</m:t>
                              </m:r>
                            </m:e>
                            <m:sup>
                              <m:r>
                                <a:rPr lang="en-US" altLang="ja-JP" sz="2400" i="1" smtClean="0">
                                  <a:solidFill>
                                    <a:prstClr val="black"/>
                                  </a:solidFill>
                                  <a:latin typeface="Cambria Math"/>
                                  <a:ea typeface="Cambria Math"/>
                                </a:rPr>
                                <m:t>6</m:t>
                              </m:r>
                            </m:sup>
                          </m:sSup>
                        </m:den>
                      </m:f>
                    </m:oMath>
                  </m:oMathPara>
                </a14:m>
                <a:endParaRPr lang="ja-JP" altLang="en-US" sz="2400" dirty="0">
                  <a:solidFill>
                    <a:prstClr val="black"/>
                  </a:solidFill>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996204" y="2276872"/>
                <a:ext cx="3143748" cy="931409"/>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611560" y="1484784"/>
                <a:ext cx="3456384" cy="646331"/>
              </a:xfrm>
              <a:prstGeom prst="rect">
                <a:avLst/>
              </a:prstGeom>
              <a:noFill/>
            </p:spPr>
            <p:txBody>
              <a:bodyPr wrap="square" rtlCol="0">
                <a:spAutoFit/>
              </a:bodyPr>
              <a:lstStyle/>
              <a:p>
                <a:r>
                  <a:rPr lang="ja-JP" altLang="en-US" dirty="0" smtClean="0">
                    <a:solidFill>
                      <a:prstClr val="black"/>
                    </a:solidFill>
                  </a:rPr>
                  <a:t>励起エネルギー移動の遷移確率</a:t>
                </a:r>
                <a14:m>
                  <m:oMath xmlns:m="http://schemas.openxmlformats.org/officeDocument/2006/math">
                    <m:r>
                      <a:rPr lang="en-US" altLang="ja-JP" b="1" i="1" smtClean="0">
                        <a:solidFill>
                          <a:prstClr val="black"/>
                        </a:solidFill>
                        <a:latin typeface="Cambria Math"/>
                      </a:rPr>
                      <m:t>𝒘</m:t>
                    </m:r>
                  </m:oMath>
                </a14:m>
                <a:r>
                  <a:rPr lang="ja-JP" altLang="en-US" dirty="0" smtClean="0">
                    <a:solidFill>
                      <a:prstClr val="black"/>
                    </a:solidFill>
                  </a:rPr>
                  <a:t>（エネルギー移動速度に対応）</a:t>
                </a:r>
                <a:endParaRPr lang="ja-JP" altLang="en-US" dirty="0">
                  <a:solidFill>
                    <a:prstClr val="black"/>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611560" y="1484784"/>
                <a:ext cx="3456384" cy="646331"/>
              </a:xfrm>
              <a:prstGeom prst="rect">
                <a:avLst/>
              </a:prstGeom>
              <a:blipFill rotWithShape="1">
                <a:blip r:embed="rId4"/>
                <a:stretch>
                  <a:fillRect l="-1411" t="-4717" b="-113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827584" y="3212976"/>
                <a:ext cx="2016224" cy="9233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ja-JP" altLang="en-US" i="1" smtClean="0">
                          <a:solidFill>
                            <a:prstClr val="black"/>
                          </a:solidFill>
                          <a:latin typeface="Cambria Math"/>
                        </a:rPr>
                        <m:t>𝜅</m:t>
                      </m:r>
                      <m:r>
                        <a:rPr lang="en-US" altLang="ja-JP" i="1" smtClean="0">
                          <a:solidFill>
                            <a:prstClr val="black"/>
                          </a:solidFill>
                          <a:latin typeface="Cambria Math"/>
                        </a:rPr>
                        <m:t>:</m:t>
                      </m:r>
                      <m:r>
                        <a:rPr lang="ja-JP" altLang="en-US" i="1">
                          <a:solidFill>
                            <a:prstClr val="black"/>
                          </a:solidFill>
                          <a:latin typeface="Cambria Math"/>
                        </a:rPr>
                        <m:t>配向因子</m:t>
                      </m:r>
                    </m:oMath>
                  </m:oMathPara>
                </a14:m>
                <a:endParaRPr lang="en-US" altLang="ja-JP" dirty="0" smtClean="0">
                  <a:solidFill>
                    <a:prstClr val="black"/>
                  </a:solidFill>
                </a:endParaRPr>
              </a:p>
              <a:p>
                <a:pPr/>
                <a14:m>
                  <m:oMathPara xmlns:m="http://schemas.openxmlformats.org/officeDocument/2006/math">
                    <m:oMathParaPr>
                      <m:jc m:val="left"/>
                    </m:oMathParaPr>
                    <m:oMath xmlns:m="http://schemas.openxmlformats.org/officeDocument/2006/math">
                      <m:r>
                        <a:rPr lang="en-US" altLang="ja-JP" i="1" smtClean="0">
                          <a:solidFill>
                            <a:prstClr val="black"/>
                          </a:solidFill>
                          <a:latin typeface="Cambria Math"/>
                        </a:rPr>
                        <m:t>𝑅</m:t>
                      </m:r>
                      <m:r>
                        <a:rPr lang="en-US" altLang="ja-JP" i="1" smtClean="0">
                          <a:solidFill>
                            <a:prstClr val="black"/>
                          </a:solidFill>
                          <a:latin typeface="Cambria Math"/>
                        </a:rPr>
                        <m:t>:</m:t>
                      </m:r>
                      <m:r>
                        <a:rPr lang="ja-JP" altLang="en-US" i="1">
                          <a:solidFill>
                            <a:prstClr val="black"/>
                          </a:solidFill>
                          <a:latin typeface="Cambria Math"/>
                        </a:rPr>
                        <m:t>分子間距離</m:t>
                      </m:r>
                    </m:oMath>
                  </m:oMathPara>
                </a14:m>
                <a:endParaRPr lang="en-US" altLang="ja-JP" dirty="0" smtClean="0">
                  <a:solidFill>
                    <a:prstClr val="black"/>
                  </a:solidFill>
                </a:endParaRPr>
              </a:p>
              <a:p>
                <a:pPr/>
                <a14:m>
                  <m:oMathPara xmlns:m="http://schemas.openxmlformats.org/officeDocument/2006/math">
                    <m:oMathParaPr>
                      <m:jc m:val="left"/>
                    </m:oMathParaPr>
                    <m:oMath xmlns:m="http://schemas.openxmlformats.org/officeDocument/2006/math">
                      <m:sSub>
                        <m:sSubPr>
                          <m:ctrlPr>
                            <a:rPr lang="en-US" altLang="ja-JP" i="1" smtClean="0">
                              <a:solidFill>
                                <a:prstClr val="black"/>
                              </a:solidFill>
                              <a:latin typeface="Cambria Math"/>
                            </a:rPr>
                          </m:ctrlPr>
                        </m:sSubPr>
                        <m:e>
                          <m:r>
                            <a:rPr lang="ja-JP" altLang="en-US" i="1" smtClean="0">
                              <a:solidFill>
                                <a:prstClr val="black"/>
                              </a:solidFill>
                              <a:latin typeface="Cambria Math"/>
                            </a:rPr>
                            <m:t>𝜏</m:t>
                          </m:r>
                        </m:e>
                        <m:sub>
                          <m:r>
                            <a:rPr lang="en-US" altLang="ja-JP" i="1" smtClean="0">
                              <a:solidFill>
                                <a:prstClr val="black"/>
                              </a:solidFill>
                              <a:latin typeface="Cambria Math"/>
                            </a:rPr>
                            <m:t>0</m:t>
                          </m:r>
                        </m:sub>
                      </m:sSub>
                      <m:r>
                        <a:rPr lang="en-US" altLang="ja-JP" i="1" smtClean="0">
                          <a:solidFill>
                            <a:prstClr val="black"/>
                          </a:solidFill>
                          <a:latin typeface="Cambria Math"/>
                        </a:rPr>
                        <m:t>:</m:t>
                      </m:r>
                      <m:r>
                        <m:rPr>
                          <m:sty m:val="p"/>
                        </m:rPr>
                        <a:rPr lang="en-US" altLang="ja-JP" i="1">
                          <a:solidFill>
                            <a:prstClr val="black"/>
                          </a:solidFill>
                          <a:latin typeface="Cambria Math"/>
                        </a:rPr>
                        <m:t>A</m:t>
                      </m:r>
                      <m:r>
                        <a:rPr lang="ja-JP" altLang="en-US" i="1">
                          <a:solidFill>
                            <a:prstClr val="black"/>
                          </a:solidFill>
                          <a:latin typeface="Cambria Math"/>
                        </a:rPr>
                        <m:t>がない</m:t>
                      </m:r>
                      <m:r>
                        <a:rPr lang="ja-JP" altLang="en-US" i="1" smtClean="0">
                          <a:solidFill>
                            <a:prstClr val="black"/>
                          </a:solidFill>
                          <a:latin typeface="Cambria Math"/>
                        </a:rPr>
                        <m:t>時の</m:t>
                      </m:r>
                      <m:r>
                        <m:rPr>
                          <m:sty m:val="p"/>
                        </m:rPr>
                        <a:rPr lang="en-US" altLang="ja-JP" i="1">
                          <a:solidFill>
                            <a:prstClr val="black"/>
                          </a:solidFill>
                          <a:latin typeface="Cambria Math"/>
                        </a:rPr>
                        <m:t>D</m:t>
                      </m:r>
                      <m:r>
                        <a:rPr lang="ja-JP" altLang="en-US" i="1" smtClean="0">
                          <a:solidFill>
                            <a:prstClr val="black"/>
                          </a:solidFill>
                          <a:latin typeface="Cambria Math"/>
                        </a:rPr>
                        <m:t>の蛍光寿命</m:t>
                      </m:r>
                    </m:oMath>
                  </m:oMathPara>
                </a14:m>
                <a:endParaRPr lang="ja-JP" altLang="en-US" dirty="0">
                  <a:solidFill>
                    <a:prstClr val="black"/>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827584" y="3212976"/>
                <a:ext cx="2016224" cy="923330"/>
              </a:xfrm>
              <a:prstGeom prst="rect">
                <a:avLst/>
              </a:prstGeom>
              <a:blipFill rotWithShape="1">
                <a:blip r:embed="rId5"/>
                <a:stretch>
                  <a:fillRect r="-51662"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5004048" y="2544348"/>
                <a:ext cx="3294363" cy="4301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a:solidFill>
                            <a:prstClr val="black"/>
                          </a:solidFill>
                          <a:latin typeface="Cambria Math"/>
                        </a:rPr>
                        <m:t>𝜅</m:t>
                      </m:r>
                      <m:r>
                        <a:rPr lang="en-US" altLang="ja-JP" sz="2000">
                          <a:solidFill>
                            <a:prstClr val="black"/>
                          </a:solidFill>
                          <a:latin typeface="Cambria Math"/>
                        </a:rPr>
                        <m:t>=</m:t>
                      </m:r>
                      <m:r>
                        <m:rPr>
                          <m:sty m:val="p"/>
                        </m:rPr>
                        <a:rPr lang="en-US" altLang="ja-JP" sz="2000">
                          <a:solidFill>
                            <a:prstClr val="black"/>
                          </a:solidFill>
                          <a:latin typeface="Cambria Math"/>
                        </a:rPr>
                        <m:t>cos</m:t>
                      </m:r>
                      <m:sSub>
                        <m:sSubPr>
                          <m:ctrlPr>
                            <a:rPr lang="ja-JP" altLang="ja-JP" sz="2000" i="1">
                              <a:solidFill>
                                <a:prstClr val="black"/>
                              </a:solidFill>
                              <a:latin typeface="Cambria Math"/>
                            </a:rPr>
                          </m:ctrlPr>
                        </m:sSubPr>
                        <m:e>
                          <m:r>
                            <a:rPr lang="en-US" altLang="ja-JP" sz="2000" i="1">
                              <a:solidFill>
                                <a:prstClr val="black"/>
                              </a:solidFill>
                              <a:latin typeface="Cambria Math"/>
                            </a:rPr>
                            <m:t>𝜑</m:t>
                          </m:r>
                        </m:e>
                        <m:sub>
                          <m:r>
                            <a:rPr lang="en-US" altLang="ja-JP" sz="2000" i="1">
                              <a:solidFill>
                                <a:prstClr val="black"/>
                              </a:solidFill>
                              <a:latin typeface="Cambria Math"/>
                            </a:rPr>
                            <m:t>𝐷𝐴</m:t>
                          </m:r>
                        </m:sub>
                      </m:sSub>
                      <m:r>
                        <a:rPr lang="en-US" altLang="ja-JP" sz="2000" i="1">
                          <a:solidFill>
                            <a:prstClr val="black"/>
                          </a:solidFill>
                          <a:latin typeface="Cambria Math"/>
                        </a:rPr>
                        <m:t>−3</m:t>
                      </m:r>
                      <m:r>
                        <m:rPr>
                          <m:sty m:val="p"/>
                        </m:rPr>
                        <a:rPr lang="en-US" altLang="ja-JP" sz="2000">
                          <a:solidFill>
                            <a:prstClr val="black"/>
                          </a:solidFill>
                          <a:latin typeface="Cambria Math"/>
                        </a:rPr>
                        <m:t>cos</m:t>
                      </m:r>
                      <m:sSub>
                        <m:sSubPr>
                          <m:ctrlPr>
                            <a:rPr lang="ja-JP" altLang="ja-JP" sz="2000" i="1">
                              <a:solidFill>
                                <a:prstClr val="black"/>
                              </a:solidFill>
                              <a:latin typeface="Cambria Math"/>
                            </a:rPr>
                          </m:ctrlPr>
                        </m:sSubPr>
                        <m:e>
                          <m:r>
                            <a:rPr lang="en-US" altLang="ja-JP" sz="2000" i="1">
                              <a:solidFill>
                                <a:prstClr val="black"/>
                              </a:solidFill>
                              <a:latin typeface="Cambria Math"/>
                            </a:rPr>
                            <m:t>𝜑</m:t>
                          </m:r>
                        </m:e>
                        <m:sub>
                          <m:r>
                            <a:rPr lang="en-US" altLang="ja-JP" sz="2000" i="1">
                              <a:solidFill>
                                <a:prstClr val="black"/>
                              </a:solidFill>
                              <a:latin typeface="Cambria Math"/>
                            </a:rPr>
                            <m:t>𝐷</m:t>
                          </m:r>
                        </m:sub>
                      </m:sSub>
                      <m:r>
                        <m:rPr>
                          <m:sty m:val="p"/>
                        </m:rPr>
                        <a:rPr lang="en-US" altLang="ja-JP" sz="2000">
                          <a:solidFill>
                            <a:prstClr val="black"/>
                          </a:solidFill>
                          <a:latin typeface="Cambria Math"/>
                        </a:rPr>
                        <m:t>cos</m:t>
                      </m:r>
                      <m:sSub>
                        <m:sSubPr>
                          <m:ctrlPr>
                            <a:rPr lang="ja-JP" altLang="ja-JP" sz="2000" i="1">
                              <a:solidFill>
                                <a:prstClr val="black"/>
                              </a:solidFill>
                              <a:latin typeface="Cambria Math"/>
                            </a:rPr>
                          </m:ctrlPr>
                        </m:sSubPr>
                        <m:e>
                          <m:r>
                            <a:rPr lang="en-US" altLang="ja-JP" sz="2000" i="1">
                              <a:solidFill>
                                <a:prstClr val="black"/>
                              </a:solidFill>
                              <a:latin typeface="Cambria Math"/>
                            </a:rPr>
                            <m:t>𝜑</m:t>
                          </m:r>
                        </m:e>
                        <m:sub>
                          <m:r>
                            <m:rPr>
                              <m:sty m:val="p"/>
                            </m:rPr>
                            <a:rPr lang="en-US" altLang="ja-JP" sz="2000">
                              <a:solidFill>
                                <a:prstClr val="black"/>
                              </a:solidFill>
                              <a:latin typeface="Cambria Math"/>
                            </a:rPr>
                            <m:t>A</m:t>
                          </m:r>
                        </m:sub>
                      </m:sSub>
                    </m:oMath>
                  </m:oMathPara>
                </a14:m>
                <a:endParaRPr lang="ja-JP" altLang="en-US" sz="2000" dirty="0">
                  <a:solidFill>
                    <a:prstClr val="black"/>
                  </a:solidFill>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5004048" y="2544348"/>
                <a:ext cx="3294363" cy="430182"/>
              </a:xfrm>
              <a:prstGeom prst="rect">
                <a:avLst/>
              </a:prstGeom>
              <a:blipFill rotWithShape="1">
                <a:blip r:embed="rId6"/>
                <a:stretch>
                  <a:fillRect b="-42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17865" y="1680541"/>
                <a:ext cx="1944216" cy="369332"/>
              </a:xfrm>
              <a:prstGeom prst="rect">
                <a:avLst/>
              </a:prstGeom>
              <a:noFill/>
            </p:spPr>
            <p:txBody>
              <a:bodyPr wrap="square" rtlCol="0">
                <a:spAutoFit/>
              </a:bodyPr>
              <a:lstStyle/>
              <a:p>
                <a:r>
                  <a:rPr lang="ja-JP" altLang="en-US" dirty="0" smtClean="0">
                    <a:solidFill>
                      <a:prstClr val="black"/>
                    </a:solidFill>
                  </a:rPr>
                  <a:t>分子の配向因子</a:t>
                </a:r>
                <a14:m>
                  <m:oMath xmlns:m="http://schemas.openxmlformats.org/officeDocument/2006/math">
                    <m:r>
                      <a:rPr lang="ja-JP" altLang="en-US" i="1" smtClean="0">
                        <a:solidFill>
                          <a:prstClr val="black"/>
                        </a:solidFill>
                        <a:latin typeface="Cambria Math"/>
                      </a:rPr>
                      <m:t>𝜅</m:t>
                    </m:r>
                  </m:oMath>
                </a14:m>
                <a:endParaRPr lang="ja-JP" altLang="en-US" dirty="0">
                  <a:solidFill>
                    <a:prstClr val="black"/>
                  </a:solidFill>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17865" y="1680541"/>
                <a:ext cx="1944216" cy="369332"/>
              </a:xfrm>
              <a:prstGeom prst="rect">
                <a:avLst/>
              </a:prstGeom>
              <a:blipFill rotWithShape="1">
                <a:blip r:embed="rId7"/>
                <a:stretch>
                  <a:fillRect l="-2508" t="-13333" b="-2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5004048" y="3266400"/>
                <a:ext cx="4896544" cy="774507"/>
              </a:xfrm>
              <a:prstGeom prst="rect">
                <a:avLst/>
              </a:prstGeom>
              <a:noFill/>
            </p:spPr>
            <p:txBody>
              <a:bodyPr wrap="square" rtlCol="0">
                <a:spAutoFit/>
              </a:bodyPr>
              <a:lstStyle/>
              <a:p>
                <a14:m>
                  <m:oMath xmlns:m="http://schemas.openxmlformats.org/officeDocument/2006/math">
                    <m:sSub>
                      <m:sSubPr>
                        <m:ctrlPr>
                          <a:rPr lang="ja-JP" altLang="ja-JP" sz="1400" i="1" smtClean="0">
                            <a:solidFill>
                              <a:prstClr val="black"/>
                            </a:solidFill>
                            <a:latin typeface="Cambria Math"/>
                          </a:rPr>
                        </m:ctrlPr>
                      </m:sSubPr>
                      <m:e>
                        <m:r>
                          <a:rPr lang="en-US" altLang="ja-JP" sz="1400" i="1">
                            <a:solidFill>
                              <a:prstClr val="black"/>
                            </a:solidFill>
                            <a:latin typeface="Cambria Math"/>
                          </a:rPr>
                          <m:t>𝜑</m:t>
                        </m:r>
                      </m:e>
                      <m:sub>
                        <m:r>
                          <a:rPr lang="en-US" altLang="ja-JP" sz="1400" i="1">
                            <a:solidFill>
                              <a:prstClr val="black"/>
                            </a:solidFill>
                            <a:latin typeface="Cambria Math"/>
                          </a:rPr>
                          <m:t>𝐷</m:t>
                        </m:r>
                        <m:r>
                          <a:rPr lang="en-US" altLang="ja-JP" sz="1400" i="1" smtClean="0">
                            <a:solidFill>
                              <a:prstClr val="black"/>
                            </a:solidFill>
                            <a:latin typeface="Cambria Math"/>
                          </a:rPr>
                          <m:t>𝐴</m:t>
                        </m:r>
                      </m:sub>
                    </m:sSub>
                    <m:r>
                      <a:rPr lang="en-US" altLang="ja-JP" sz="1400" i="1" smtClean="0">
                        <a:solidFill>
                          <a:prstClr val="black"/>
                        </a:solidFill>
                        <a:latin typeface="Cambria Math"/>
                      </a:rPr>
                      <m:t>:</m:t>
                    </m:r>
                    <m:r>
                      <a:rPr lang="ja-JP" altLang="en-US" sz="1400" i="1" smtClean="0">
                        <a:solidFill>
                          <a:prstClr val="black"/>
                        </a:solidFill>
                        <a:latin typeface="Cambria Math"/>
                      </a:rPr>
                      <m:t>　</m:t>
                    </m:r>
                  </m:oMath>
                </a14:m>
                <a:r>
                  <a:rPr lang="en-US" altLang="ja-JP" sz="1400" dirty="0" smtClean="0">
                    <a:solidFill>
                      <a:prstClr val="black"/>
                    </a:solidFill>
                    <a:latin typeface="ＭＳ Ｐゴシック"/>
                  </a:rPr>
                  <a:t>D,A</a:t>
                </a:r>
                <a:r>
                  <a:rPr lang="ja-JP" altLang="en-US" sz="1400" dirty="0" smtClean="0">
                    <a:solidFill>
                      <a:prstClr val="black"/>
                    </a:solidFill>
                    <a:latin typeface="Cambria Math"/>
                  </a:rPr>
                  <a:t>遷移双極子モーメントベクトル間の角度</a:t>
                </a:r>
                <a:endParaRPr lang="en-US" altLang="ja-JP" sz="1400" dirty="0" smtClean="0">
                  <a:solidFill>
                    <a:prstClr val="black"/>
                  </a:solidFill>
                  <a:latin typeface="Cambria Math"/>
                </a:endParaRPr>
              </a:p>
              <a:p>
                <a14:m>
                  <m:oMath xmlns:m="http://schemas.openxmlformats.org/officeDocument/2006/math">
                    <m:sSub>
                      <m:sSubPr>
                        <m:ctrlPr>
                          <a:rPr lang="ja-JP" altLang="ja-JP" sz="1400" i="1" smtClean="0">
                            <a:solidFill>
                              <a:prstClr val="black"/>
                            </a:solidFill>
                            <a:latin typeface="Cambria Math"/>
                          </a:rPr>
                        </m:ctrlPr>
                      </m:sSubPr>
                      <m:e>
                        <m:r>
                          <a:rPr lang="en-US" altLang="ja-JP" sz="1400" i="1">
                            <a:solidFill>
                              <a:prstClr val="black"/>
                            </a:solidFill>
                            <a:latin typeface="Cambria Math"/>
                          </a:rPr>
                          <m:t>𝜑</m:t>
                        </m:r>
                      </m:e>
                      <m:sub>
                        <m:r>
                          <a:rPr lang="en-US" altLang="ja-JP" sz="1400" i="1">
                            <a:solidFill>
                              <a:prstClr val="black"/>
                            </a:solidFill>
                            <a:latin typeface="Cambria Math"/>
                          </a:rPr>
                          <m:t>𝐷</m:t>
                        </m:r>
                      </m:sub>
                    </m:sSub>
                  </m:oMath>
                </a14:m>
                <a:r>
                  <a:rPr lang="en-US" altLang="ja-JP" sz="1400" dirty="0" smtClean="0">
                    <a:solidFill>
                      <a:prstClr val="black"/>
                    </a:solidFill>
                  </a:rPr>
                  <a:t>:</a:t>
                </a:r>
                <a:r>
                  <a:rPr lang="ja-JP" altLang="en-US" sz="1400" dirty="0" smtClean="0">
                    <a:solidFill>
                      <a:prstClr val="black"/>
                    </a:solidFill>
                  </a:rPr>
                  <a:t>　　</a:t>
                </a:r>
                <a:r>
                  <a:rPr lang="en-US" altLang="ja-JP" sz="1400" dirty="0" smtClean="0">
                    <a:solidFill>
                      <a:prstClr val="black"/>
                    </a:solidFill>
                  </a:rPr>
                  <a:t>D</a:t>
                </a:r>
                <a:r>
                  <a:rPr lang="ja-JP" altLang="en-US" sz="1400" dirty="0" smtClean="0">
                    <a:solidFill>
                      <a:prstClr val="black"/>
                    </a:solidFill>
                  </a:rPr>
                  <a:t>の遷移双極子モーメントベクトルの角度</a:t>
                </a:r>
                <a:endParaRPr lang="en-US" altLang="ja-JP" sz="1400" dirty="0" smtClean="0">
                  <a:solidFill>
                    <a:prstClr val="black"/>
                  </a:solidFill>
                </a:endParaRPr>
              </a:p>
              <a:p>
                <a14:m>
                  <m:oMath xmlns:m="http://schemas.openxmlformats.org/officeDocument/2006/math">
                    <m:sSub>
                      <m:sSubPr>
                        <m:ctrlPr>
                          <a:rPr lang="ja-JP" altLang="ja-JP" sz="1400" i="1" smtClean="0">
                            <a:solidFill>
                              <a:prstClr val="black"/>
                            </a:solidFill>
                            <a:latin typeface="Cambria Math"/>
                          </a:rPr>
                        </m:ctrlPr>
                      </m:sSubPr>
                      <m:e>
                        <m:r>
                          <a:rPr lang="en-US" altLang="ja-JP" sz="1400" i="1">
                            <a:solidFill>
                              <a:prstClr val="black"/>
                            </a:solidFill>
                            <a:latin typeface="Cambria Math"/>
                          </a:rPr>
                          <m:t>𝜑</m:t>
                        </m:r>
                      </m:e>
                      <m:sub>
                        <m:r>
                          <a:rPr lang="en-US" altLang="ja-JP" sz="1400" i="1">
                            <a:solidFill>
                              <a:prstClr val="black"/>
                            </a:solidFill>
                            <a:latin typeface="Cambria Math"/>
                          </a:rPr>
                          <m:t>𝐴</m:t>
                        </m:r>
                      </m:sub>
                    </m:sSub>
                  </m:oMath>
                </a14:m>
                <a:r>
                  <a:rPr lang="en-US" altLang="ja-JP" sz="1400" dirty="0" smtClean="0">
                    <a:solidFill>
                      <a:prstClr val="black"/>
                    </a:solidFill>
                  </a:rPr>
                  <a:t>:</a:t>
                </a:r>
                <a:r>
                  <a:rPr lang="ja-JP" altLang="en-US" sz="1400" dirty="0" smtClean="0">
                    <a:solidFill>
                      <a:prstClr val="black"/>
                    </a:solidFill>
                  </a:rPr>
                  <a:t>　　</a:t>
                </a:r>
                <a:r>
                  <a:rPr lang="en-US" altLang="ja-JP" sz="1400" dirty="0" smtClean="0">
                    <a:solidFill>
                      <a:prstClr val="black"/>
                    </a:solidFill>
                  </a:rPr>
                  <a:t>A</a:t>
                </a:r>
                <a:r>
                  <a:rPr lang="ja-JP" altLang="en-US" sz="1400" dirty="0" smtClean="0">
                    <a:solidFill>
                      <a:prstClr val="black"/>
                    </a:solidFill>
                  </a:rPr>
                  <a:t>の　　　　　　　　　　　　</a:t>
                </a:r>
                <a:r>
                  <a:rPr lang="en-US" altLang="ja-JP" sz="1400" dirty="0" smtClean="0">
                    <a:solidFill>
                      <a:prstClr val="black"/>
                    </a:solidFill>
                  </a:rPr>
                  <a:t>〃</a:t>
                </a:r>
                <a:endParaRPr lang="ja-JP" altLang="en-US" sz="1400" dirty="0">
                  <a:solidFill>
                    <a:prstClr val="black"/>
                  </a:solidFill>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5004048" y="3266400"/>
                <a:ext cx="4896544" cy="774507"/>
              </a:xfrm>
              <a:prstGeom prst="rect">
                <a:avLst/>
              </a:prstGeom>
              <a:blipFill rotWithShape="1">
                <a:blip r:embed="rId8"/>
                <a:stretch>
                  <a:fillRect b="-7874"/>
                </a:stretch>
              </a:blipFill>
            </p:spPr>
            <p:txBody>
              <a:bodyPr/>
              <a:lstStyle/>
              <a:p>
                <a:r>
                  <a:rPr lang="ja-JP" altLang="en-US">
                    <a:noFill/>
                  </a:rPr>
                  <a:t> </a:t>
                </a:r>
              </a:p>
            </p:txBody>
          </p:sp>
        </mc:Fallback>
      </mc:AlternateContent>
      <p:sp>
        <p:nvSpPr>
          <p:cNvPr id="12" name="テキスト ボックス 11"/>
          <p:cNvSpPr txBox="1"/>
          <p:nvPr/>
        </p:nvSpPr>
        <p:spPr>
          <a:xfrm>
            <a:off x="5292080" y="4787860"/>
            <a:ext cx="2880320" cy="369332"/>
          </a:xfrm>
          <a:prstGeom prst="rect">
            <a:avLst/>
          </a:prstGeom>
          <a:noFill/>
        </p:spPr>
        <p:txBody>
          <a:bodyPr wrap="square" rtlCol="0">
            <a:spAutoFit/>
          </a:bodyPr>
          <a:lstStyle/>
          <a:p>
            <a:r>
              <a:rPr lang="en-US" altLang="ja-JP" u="sng" dirty="0" smtClean="0">
                <a:solidFill>
                  <a:prstClr val="black"/>
                </a:solidFill>
              </a:rPr>
              <a:t>D,A</a:t>
            </a:r>
            <a:r>
              <a:rPr lang="ja-JP" altLang="en-US" u="sng" dirty="0" smtClean="0">
                <a:solidFill>
                  <a:prstClr val="black"/>
                </a:solidFill>
              </a:rPr>
              <a:t>が自由に回転できるとき</a:t>
            </a:r>
            <a:endParaRPr lang="ja-JP" altLang="en-US" u="sng" dirty="0">
              <a:solidFill>
                <a:prstClr val="black"/>
              </a:solidFill>
            </a:endParaRPr>
          </a:p>
        </p:txBody>
      </p:sp>
      <p:sp>
        <p:nvSpPr>
          <p:cNvPr id="14" name="テキスト ボックス 13"/>
          <p:cNvSpPr txBox="1"/>
          <p:nvPr/>
        </p:nvSpPr>
        <p:spPr>
          <a:xfrm rot="5400000">
            <a:off x="6419237" y="5204229"/>
            <a:ext cx="553998" cy="360040"/>
          </a:xfrm>
          <a:prstGeom prst="rect">
            <a:avLst/>
          </a:prstGeom>
          <a:noFill/>
        </p:spPr>
        <p:txBody>
          <a:bodyPr vert="eaVert" wrap="square" rtlCol="0">
            <a:spAutoFit/>
          </a:bodyPr>
          <a:lstStyle/>
          <a:p>
            <a:r>
              <a:rPr lang="ja-JP" altLang="en-US" sz="2400" dirty="0" smtClean="0">
                <a:solidFill>
                  <a:prstClr val="black"/>
                </a:solidFill>
              </a:rPr>
              <a:t>＞</a:t>
            </a:r>
            <a:endParaRPr lang="ja-JP" altLang="en-US" sz="2400" dirty="0">
              <a:solidFill>
                <a:prstClr val="black"/>
              </a:solidFill>
            </a:endParaRPr>
          </a:p>
        </p:txBody>
      </p:sp>
      <mc:AlternateContent xmlns:mc="http://schemas.openxmlformats.org/markup-compatibility/2006" xmlns:a14="http://schemas.microsoft.com/office/drawing/2010/main">
        <mc:Choice Requires="a14">
          <p:sp>
            <p:nvSpPr>
              <p:cNvPr id="28" name="テキスト ボックス 27"/>
              <p:cNvSpPr txBox="1"/>
              <p:nvPr/>
            </p:nvSpPr>
            <p:spPr>
              <a:xfrm>
                <a:off x="5148064" y="5651956"/>
                <a:ext cx="3514575" cy="649217"/>
              </a:xfrm>
              <a:prstGeom prst="rect">
                <a:avLst/>
              </a:prstGeom>
              <a:noFill/>
            </p:spPr>
            <p:txBody>
              <a:bodyPr wrap="square" rtlCol="0">
                <a:spAutoFit/>
              </a:bodyPr>
              <a:lstStyle/>
              <a:p>
                <a14:m>
                  <m:oMath xmlns:m="http://schemas.openxmlformats.org/officeDocument/2006/math">
                    <m:r>
                      <a:rPr lang="ja-JP" altLang="en-US" i="1">
                        <a:solidFill>
                          <a:prstClr val="black"/>
                        </a:solidFill>
                        <a:latin typeface="Cambria Math"/>
                      </a:rPr>
                      <m:t>エネルギー移動速度</m:t>
                    </m:r>
                  </m:oMath>
                </a14:m>
                <a:r>
                  <a:rPr lang="ja-JP" altLang="en-US" dirty="0" smtClean="0">
                    <a:solidFill>
                      <a:prstClr val="black"/>
                    </a:solidFill>
                  </a:rPr>
                  <a:t>が回転よりも十分に速いとき</a:t>
                </a:r>
                <a:endParaRPr lang="ja-JP" altLang="en-US" dirty="0">
                  <a:solidFill>
                    <a:prstClr val="black"/>
                  </a:solidFill>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5148064" y="5651956"/>
                <a:ext cx="3514575" cy="649217"/>
              </a:xfrm>
              <a:prstGeom prst="rect">
                <a:avLst/>
              </a:prstGeom>
              <a:blipFill rotWithShape="1">
                <a:blip r:embed="rId9"/>
                <a:stretch>
                  <a:fillRect l="-1386" t="-6542" b="-102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5107687" y="4378593"/>
                <a:ext cx="1541263" cy="369332"/>
              </a:xfrm>
              <a:prstGeom prst="rect">
                <a:avLst/>
              </a:prstGeom>
              <a:noFill/>
            </p:spPr>
            <p:txBody>
              <a:bodyPr wrap="square" rtlCol="0">
                <a:spAutoFit/>
              </a:bodyPr>
              <a:lstStyle/>
              <a:p>
                <a14:m>
                  <m:oMath xmlns:m="http://schemas.openxmlformats.org/officeDocument/2006/math">
                    <m:sSup>
                      <m:sSupPr>
                        <m:ctrlPr>
                          <a:rPr lang="en-US" altLang="ja-JP" i="1" smtClean="0">
                            <a:solidFill>
                              <a:prstClr val="black"/>
                            </a:solidFill>
                            <a:latin typeface="Cambria Math"/>
                          </a:rPr>
                        </m:ctrlPr>
                      </m:sSupPr>
                      <m:e>
                        <m:r>
                          <a:rPr lang="ja-JP" altLang="en-US" i="1" smtClean="0">
                            <a:solidFill>
                              <a:prstClr val="black"/>
                            </a:solidFill>
                            <a:latin typeface="Cambria Math"/>
                          </a:rPr>
                          <m:t>𝜅</m:t>
                        </m:r>
                      </m:e>
                      <m:sup>
                        <m:r>
                          <a:rPr lang="en-US" altLang="ja-JP" i="1" smtClean="0">
                            <a:solidFill>
                              <a:prstClr val="black"/>
                            </a:solidFill>
                            <a:latin typeface="Cambria Math"/>
                          </a:rPr>
                          <m:t>2</m:t>
                        </m:r>
                      </m:sup>
                    </m:sSup>
                  </m:oMath>
                </a14:m>
                <a:r>
                  <a:rPr lang="ja-JP" altLang="en-US" dirty="0" smtClean="0">
                    <a:solidFill>
                      <a:prstClr val="black"/>
                    </a:solidFill>
                  </a:rPr>
                  <a:t>について</a:t>
                </a:r>
                <a:endParaRPr lang="ja-JP" altLang="en-US" dirty="0">
                  <a:solidFill>
                    <a:prstClr val="black"/>
                  </a:solidFill>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5107687" y="4378593"/>
                <a:ext cx="1541263" cy="369332"/>
              </a:xfrm>
              <a:prstGeom prst="rect">
                <a:avLst/>
              </a:prstGeom>
              <a:blipFill rotWithShape="1">
                <a:blip r:embed="rId10"/>
                <a:stretch>
                  <a:fillRect t="-13115" b="-19672"/>
                </a:stretch>
              </a:blipFill>
            </p:spPr>
            <p:txBody>
              <a:bodyPr/>
              <a:lstStyle/>
              <a:p>
                <a:r>
                  <a:rPr lang="ja-JP" altLang="en-US">
                    <a:noFill/>
                  </a:rPr>
                  <a:t> </a:t>
                </a:r>
              </a:p>
            </p:txBody>
          </p:sp>
        </mc:Fallback>
      </mc:AlternateContent>
      <p:sp>
        <p:nvSpPr>
          <p:cNvPr id="30" name="角丸四角形 29"/>
          <p:cNvSpPr/>
          <p:nvPr/>
        </p:nvSpPr>
        <p:spPr>
          <a:xfrm>
            <a:off x="5004048" y="4293096"/>
            <a:ext cx="3528392" cy="217301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テキスト ボックス 30"/>
          <p:cNvSpPr txBox="1"/>
          <p:nvPr/>
        </p:nvSpPr>
        <p:spPr>
          <a:xfrm>
            <a:off x="1115616" y="4378593"/>
            <a:ext cx="3096344" cy="2308324"/>
          </a:xfrm>
          <a:prstGeom prst="rect">
            <a:avLst/>
          </a:prstGeom>
          <a:noFill/>
        </p:spPr>
        <p:txBody>
          <a:bodyPr wrap="square" rtlCol="0">
            <a:spAutoFit/>
          </a:bodyPr>
          <a:lstStyle/>
          <a:p>
            <a:r>
              <a:rPr lang="ja-JP" altLang="en-US" dirty="0" smtClean="0">
                <a:solidFill>
                  <a:prstClr val="black"/>
                </a:solidFill>
              </a:rPr>
              <a:t>まとめ</a:t>
            </a:r>
            <a:endParaRPr lang="en-US" altLang="ja-JP" dirty="0" smtClean="0">
              <a:solidFill>
                <a:prstClr val="black"/>
              </a:solidFill>
            </a:endParaRPr>
          </a:p>
          <a:p>
            <a:pPr marL="285750" indent="-285750">
              <a:buFont typeface="Arial" panose="020B0604020202020204" pitchFamily="34" charset="0"/>
              <a:buChar char="•"/>
            </a:pPr>
            <a:r>
              <a:rPr lang="ja-JP" altLang="en-US" dirty="0" smtClean="0">
                <a:solidFill>
                  <a:prstClr val="black"/>
                </a:solidFill>
              </a:rPr>
              <a:t>励起エネルギーの移動速度は分子間の距離、配向に依存。</a:t>
            </a:r>
            <a:endParaRPr lang="en-US" altLang="ja-JP" dirty="0" smtClean="0">
              <a:solidFill>
                <a:prstClr val="black"/>
              </a:solidFill>
            </a:endParaRPr>
          </a:p>
          <a:p>
            <a:pPr marL="285750" indent="-285750">
              <a:buFont typeface="Arial" panose="020B0604020202020204" pitchFamily="34" charset="0"/>
              <a:buChar char="•"/>
            </a:pPr>
            <a:r>
              <a:rPr lang="ja-JP" altLang="en-US" dirty="0">
                <a:solidFill>
                  <a:prstClr val="black"/>
                </a:solidFill>
              </a:rPr>
              <a:t>生物で</a:t>
            </a:r>
            <a:r>
              <a:rPr lang="ja-JP" altLang="en-US" dirty="0" smtClean="0">
                <a:solidFill>
                  <a:prstClr val="black"/>
                </a:solidFill>
              </a:rPr>
              <a:t>はそれらのコントロールを光捕集アンテナで行っている。</a:t>
            </a:r>
            <a:endParaRPr lang="en-US" altLang="ja-JP" dirty="0" smtClean="0">
              <a:solidFill>
                <a:prstClr val="black"/>
              </a:solidFill>
            </a:endParaRPr>
          </a:p>
          <a:p>
            <a:endParaRPr lang="ja-JP" altLang="en-US" dirty="0">
              <a:solidFill>
                <a:prstClr val="black"/>
              </a:solidFill>
            </a:endParaRPr>
          </a:p>
        </p:txBody>
      </p:sp>
      <p:sp>
        <p:nvSpPr>
          <p:cNvPr id="32" name="角丸四角形 31"/>
          <p:cNvSpPr/>
          <p:nvPr/>
        </p:nvSpPr>
        <p:spPr>
          <a:xfrm>
            <a:off x="996204" y="4293097"/>
            <a:ext cx="3215756" cy="22322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7596336" y="0"/>
            <a:ext cx="1547663" cy="369332"/>
          </a:xfrm>
          <a:prstGeom prst="rect">
            <a:avLst/>
          </a:prstGeom>
          <a:noFill/>
        </p:spPr>
        <p:txBody>
          <a:bodyPr wrap="square" rtlCol="0">
            <a:spAutoFit/>
          </a:bodyPr>
          <a:lstStyle/>
          <a:p>
            <a:r>
              <a:rPr lang="en-US" altLang="ja-JP" dirty="0" smtClean="0">
                <a:solidFill>
                  <a:schemeClr val="bg1">
                    <a:lumMod val="75000"/>
                  </a:schemeClr>
                </a:solidFill>
              </a:rPr>
              <a:t>2  T. Yamauchi</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3504227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ja-JP" altLang="en-US" sz="3200" dirty="0" smtClean="0"/>
              <a:t>アンテナタンパク質と超高速エネルギー移動</a:t>
            </a:r>
            <a:endParaRPr kumimoji="1" lang="ja-JP" altLang="en-US" sz="3200" dirty="0"/>
          </a:p>
        </p:txBody>
      </p:sp>
      <p:pic>
        <p:nvPicPr>
          <p:cNvPr id="4" name="図 3" descr="C:\Users\YUSUKE\Dropbox\授業\M1\Mコロ\グループ討論\Light-harvest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5459696" cy="4968552"/>
          </a:xfrm>
          <a:prstGeom prst="rect">
            <a:avLst/>
          </a:prstGeom>
          <a:noFill/>
          <a:ln>
            <a:noFill/>
          </a:ln>
        </p:spPr>
      </p:pic>
      <p:pic>
        <p:nvPicPr>
          <p:cNvPr id="6" name="図 5"/>
          <p:cNvPicPr>
            <a:picLocks noChangeAspect="1"/>
          </p:cNvPicPr>
          <p:nvPr/>
        </p:nvPicPr>
        <p:blipFill>
          <a:blip r:embed="rId4"/>
          <a:stretch>
            <a:fillRect/>
          </a:stretch>
        </p:blipFill>
        <p:spPr>
          <a:xfrm>
            <a:off x="5652120" y="1628800"/>
            <a:ext cx="3254476" cy="4651833"/>
          </a:xfrm>
          <a:prstGeom prst="rect">
            <a:avLst/>
          </a:prstGeom>
        </p:spPr>
      </p:pic>
      <p:sp>
        <p:nvSpPr>
          <p:cNvPr id="7" name="テキスト ボックス 6"/>
          <p:cNvSpPr txBox="1"/>
          <p:nvPr/>
        </p:nvSpPr>
        <p:spPr>
          <a:xfrm>
            <a:off x="6084168" y="2276872"/>
            <a:ext cx="498855" cy="369332"/>
          </a:xfrm>
          <a:prstGeom prst="rect">
            <a:avLst/>
          </a:prstGeom>
          <a:noFill/>
        </p:spPr>
        <p:txBody>
          <a:bodyPr wrap="none" rtlCol="0">
            <a:spAutoFit/>
          </a:bodyPr>
          <a:lstStyle/>
          <a:p>
            <a:r>
              <a:rPr lang="en-US" altLang="ja-JP" dirty="0" smtClean="0">
                <a:solidFill>
                  <a:prstClr val="black"/>
                </a:solidFill>
              </a:rPr>
              <a:t>Car</a:t>
            </a:r>
            <a:endParaRPr lang="ja-JP" altLang="en-US" dirty="0">
              <a:solidFill>
                <a:prstClr val="black"/>
              </a:solidFill>
            </a:endParaRPr>
          </a:p>
        </p:txBody>
      </p:sp>
      <p:sp>
        <p:nvSpPr>
          <p:cNvPr id="8" name="テキスト ボックス 7"/>
          <p:cNvSpPr txBox="1"/>
          <p:nvPr/>
        </p:nvSpPr>
        <p:spPr>
          <a:xfrm>
            <a:off x="7247092" y="1907540"/>
            <a:ext cx="660758" cy="369332"/>
          </a:xfrm>
          <a:prstGeom prst="rect">
            <a:avLst/>
          </a:prstGeom>
          <a:noFill/>
        </p:spPr>
        <p:txBody>
          <a:bodyPr wrap="none" rtlCol="0">
            <a:spAutoFit/>
          </a:bodyPr>
          <a:lstStyle/>
          <a:p>
            <a:r>
              <a:rPr lang="en-US" altLang="ja-JP" dirty="0" smtClean="0">
                <a:solidFill>
                  <a:prstClr val="black"/>
                </a:solidFill>
              </a:rPr>
              <a:t>B800</a:t>
            </a:r>
            <a:endParaRPr lang="ja-JP" altLang="en-US" dirty="0">
              <a:solidFill>
                <a:prstClr val="black"/>
              </a:solidFill>
            </a:endParaRPr>
          </a:p>
        </p:txBody>
      </p:sp>
      <p:sp>
        <p:nvSpPr>
          <p:cNvPr id="9" name="テキスト ボックス 8"/>
          <p:cNvSpPr txBox="1"/>
          <p:nvPr/>
        </p:nvSpPr>
        <p:spPr>
          <a:xfrm>
            <a:off x="7740352" y="1481027"/>
            <a:ext cx="660758" cy="369332"/>
          </a:xfrm>
          <a:prstGeom prst="rect">
            <a:avLst/>
          </a:prstGeom>
          <a:noFill/>
        </p:spPr>
        <p:txBody>
          <a:bodyPr wrap="none" rtlCol="0">
            <a:spAutoFit/>
          </a:bodyPr>
          <a:lstStyle/>
          <a:p>
            <a:r>
              <a:rPr lang="en-US" altLang="ja-JP" dirty="0" smtClean="0">
                <a:solidFill>
                  <a:prstClr val="black"/>
                </a:solidFill>
              </a:rPr>
              <a:t>B850</a:t>
            </a:r>
            <a:endParaRPr lang="ja-JP" altLang="en-US" dirty="0">
              <a:solidFill>
                <a:prstClr val="black"/>
              </a:solidFill>
            </a:endParaRPr>
          </a:p>
        </p:txBody>
      </p:sp>
      <p:sp>
        <p:nvSpPr>
          <p:cNvPr id="10" name="テキスト ボックス 9"/>
          <p:cNvSpPr txBox="1"/>
          <p:nvPr/>
        </p:nvSpPr>
        <p:spPr>
          <a:xfrm>
            <a:off x="7570357" y="3511498"/>
            <a:ext cx="660758" cy="369332"/>
          </a:xfrm>
          <a:prstGeom prst="rect">
            <a:avLst/>
          </a:prstGeom>
          <a:noFill/>
        </p:spPr>
        <p:txBody>
          <a:bodyPr wrap="none" rtlCol="0">
            <a:spAutoFit/>
          </a:bodyPr>
          <a:lstStyle/>
          <a:p>
            <a:r>
              <a:rPr lang="en-US" altLang="ja-JP" dirty="0" smtClean="0">
                <a:solidFill>
                  <a:prstClr val="black"/>
                </a:solidFill>
              </a:rPr>
              <a:t>B875</a:t>
            </a:r>
            <a:endParaRPr lang="ja-JP" altLang="en-US" dirty="0">
              <a:solidFill>
                <a:prstClr val="black"/>
              </a:solidFill>
            </a:endParaRPr>
          </a:p>
        </p:txBody>
      </p:sp>
      <p:sp>
        <p:nvSpPr>
          <p:cNvPr id="11" name="テキスト ボックス 10"/>
          <p:cNvSpPr txBox="1"/>
          <p:nvPr/>
        </p:nvSpPr>
        <p:spPr>
          <a:xfrm>
            <a:off x="8064897" y="0"/>
            <a:ext cx="1547663" cy="369332"/>
          </a:xfrm>
          <a:prstGeom prst="rect">
            <a:avLst/>
          </a:prstGeom>
          <a:noFill/>
        </p:spPr>
        <p:txBody>
          <a:bodyPr wrap="square" rtlCol="0">
            <a:spAutoFit/>
          </a:bodyPr>
          <a:lstStyle/>
          <a:p>
            <a:r>
              <a:rPr lang="en-US" altLang="ja-JP" dirty="0" smtClean="0">
                <a:solidFill>
                  <a:schemeClr val="bg1">
                    <a:lumMod val="75000"/>
                  </a:schemeClr>
                </a:solidFill>
              </a:rPr>
              <a:t>3 </a:t>
            </a:r>
            <a:r>
              <a:rPr lang="en-US" altLang="ja-JP" dirty="0" smtClean="0">
                <a:solidFill>
                  <a:schemeClr val="bg1">
                    <a:lumMod val="75000"/>
                  </a:schemeClr>
                </a:solidFill>
              </a:rPr>
              <a:t>M.</a:t>
            </a:r>
            <a:r>
              <a:rPr lang="ja-JP" altLang="en-US" dirty="0">
                <a:solidFill>
                  <a:schemeClr val="bg1">
                    <a:lumMod val="75000"/>
                  </a:schemeClr>
                </a:solidFill>
              </a:rPr>
              <a:t> </a:t>
            </a:r>
            <a:r>
              <a:rPr lang="en-US" altLang="ja-JP" dirty="0" smtClean="0">
                <a:solidFill>
                  <a:schemeClr val="bg1">
                    <a:lumMod val="75000"/>
                  </a:schemeClr>
                </a:solidFill>
              </a:rPr>
              <a:t>Miki</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1588002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超高速分光による検出</a:t>
            </a:r>
            <a:endParaRPr kumimoji="1" lang="ja-JP" altLang="en-US" dirty="0"/>
          </a:p>
        </p:txBody>
      </p:sp>
      <p:pic>
        <p:nvPicPr>
          <p:cNvPr id="5"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730" y="3127655"/>
            <a:ext cx="4248472" cy="3627026"/>
          </a:xfrm>
          <a:prstGeom prst="rect">
            <a:avLst/>
          </a:prstGeom>
          <a:noFill/>
          <a:ln>
            <a:noFill/>
          </a:ln>
        </p:spPr>
      </p:pic>
      <p:pic>
        <p:nvPicPr>
          <p:cNvPr id="6" name="図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08" y="1808820"/>
            <a:ext cx="4742413" cy="2430627"/>
          </a:xfrm>
          <a:prstGeom prst="rect">
            <a:avLst/>
          </a:prstGeom>
          <a:noFill/>
          <a:ln>
            <a:noFill/>
          </a:ln>
        </p:spPr>
      </p:pic>
      <p:sp>
        <p:nvSpPr>
          <p:cNvPr id="2" name="テキスト ボックス 1"/>
          <p:cNvSpPr txBox="1"/>
          <p:nvPr/>
        </p:nvSpPr>
        <p:spPr>
          <a:xfrm>
            <a:off x="863588" y="5661248"/>
            <a:ext cx="3958135" cy="646331"/>
          </a:xfrm>
          <a:prstGeom prst="rect">
            <a:avLst/>
          </a:prstGeom>
          <a:noFill/>
        </p:spPr>
        <p:txBody>
          <a:bodyPr wrap="none" rtlCol="0">
            <a:spAutoFit/>
          </a:bodyPr>
          <a:lstStyle/>
          <a:p>
            <a:r>
              <a:rPr lang="en-US" altLang="ja-JP" dirty="0" smtClean="0">
                <a:solidFill>
                  <a:prstClr val="black"/>
                </a:solidFill>
              </a:rPr>
              <a:t>B800</a:t>
            </a:r>
            <a:r>
              <a:rPr lang="ja-JP" altLang="en-US" dirty="0" smtClean="0">
                <a:solidFill>
                  <a:prstClr val="black"/>
                </a:solidFill>
              </a:rPr>
              <a:t>から</a:t>
            </a:r>
            <a:r>
              <a:rPr lang="en-US" altLang="ja-JP" dirty="0" smtClean="0">
                <a:solidFill>
                  <a:prstClr val="black"/>
                </a:solidFill>
              </a:rPr>
              <a:t>B850</a:t>
            </a:r>
            <a:r>
              <a:rPr lang="ja-JP" altLang="en-US" dirty="0" err="1" smtClean="0">
                <a:solidFill>
                  <a:prstClr val="black"/>
                </a:solidFill>
              </a:rPr>
              <a:t>への</a:t>
            </a:r>
            <a:r>
              <a:rPr lang="ja-JP" altLang="en-US" dirty="0" smtClean="0">
                <a:solidFill>
                  <a:prstClr val="black"/>
                </a:solidFill>
              </a:rPr>
              <a:t>エネルギー移動が、</a:t>
            </a:r>
            <a:endParaRPr lang="en-US" altLang="ja-JP" dirty="0" smtClean="0">
              <a:solidFill>
                <a:prstClr val="black"/>
              </a:solidFill>
            </a:endParaRPr>
          </a:p>
          <a:p>
            <a:r>
              <a:rPr lang="ja-JP" altLang="en-US" dirty="0" smtClean="0">
                <a:solidFill>
                  <a:prstClr val="black"/>
                </a:solidFill>
              </a:rPr>
              <a:t>超高速で起こっていることがわかる</a:t>
            </a:r>
            <a:endParaRPr lang="en-US" altLang="ja-JP" dirty="0" smtClean="0">
              <a:solidFill>
                <a:prstClr val="black"/>
              </a:solidFill>
            </a:endParaRPr>
          </a:p>
        </p:txBody>
      </p:sp>
      <p:sp>
        <p:nvSpPr>
          <p:cNvPr id="3" name="テキスト ボックス 2"/>
          <p:cNvSpPr txBox="1"/>
          <p:nvPr/>
        </p:nvSpPr>
        <p:spPr>
          <a:xfrm>
            <a:off x="1092690" y="4211796"/>
            <a:ext cx="2844048" cy="369332"/>
          </a:xfrm>
          <a:prstGeom prst="rect">
            <a:avLst/>
          </a:prstGeom>
          <a:noFill/>
        </p:spPr>
        <p:txBody>
          <a:bodyPr wrap="none" rtlCol="0">
            <a:spAutoFit/>
          </a:bodyPr>
          <a:lstStyle/>
          <a:p>
            <a:r>
              <a:rPr lang="ja-JP" altLang="en-US" dirty="0" smtClean="0">
                <a:solidFill>
                  <a:prstClr val="black"/>
                </a:solidFill>
              </a:rPr>
              <a:t>蛍光アップコンバージョン法</a:t>
            </a:r>
            <a:endParaRPr lang="ja-JP" altLang="en-US" dirty="0">
              <a:solidFill>
                <a:prstClr val="black"/>
              </a:solidFill>
            </a:endParaRPr>
          </a:p>
        </p:txBody>
      </p:sp>
      <p:sp>
        <p:nvSpPr>
          <p:cNvPr id="7" name="テキスト ボックス 6"/>
          <p:cNvSpPr txBox="1"/>
          <p:nvPr/>
        </p:nvSpPr>
        <p:spPr>
          <a:xfrm>
            <a:off x="6994966" y="0"/>
            <a:ext cx="2149033" cy="369332"/>
          </a:xfrm>
          <a:prstGeom prst="rect">
            <a:avLst/>
          </a:prstGeom>
          <a:noFill/>
        </p:spPr>
        <p:txBody>
          <a:bodyPr wrap="square" rtlCol="0">
            <a:spAutoFit/>
          </a:bodyPr>
          <a:lstStyle/>
          <a:p>
            <a:pPr algn="r"/>
            <a:r>
              <a:rPr lang="en-US" altLang="ja-JP" dirty="0" smtClean="0">
                <a:solidFill>
                  <a:schemeClr val="bg1">
                    <a:lumMod val="75000"/>
                  </a:schemeClr>
                </a:solidFill>
              </a:rPr>
              <a:t>4 </a:t>
            </a:r>
            <a:r>
              <a:rPr lang="en-US" altLang="ja-JP" dirty="0" err="1" smtClean="0">
                <a:solidFill>
                  <a:schemeClr val="bg1">
                    <a:lumMod val="75000"/>
                  </a:schemeClr>
                </a:solidFill>
              </a:rPr>
              <a:t>T.Matsumura</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947287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17097" y="724766"/>
            <a:ext cx="5603298" cy="707886"/>
          </a:xfrm>
          <a:prstGeom prst="rect">
            <a:avLst/>
          </a:prstGeom>
          <a:noFill/>
        </p:spPr>
        <p:txBody>
          <a:bodyPr wrap="square" rtlCol="0">
            <a:spAutoFit/>
          </a:bodyPr>
          <a:lstStyle/>
          <a:p>
            <a:pPr algn="ctr"/>
            <a:r>
              <a:rPr lang="ja-JP" altLang="en-US" sz="4000" dirty="0">
                <a:solidFill>
                  <a:prstClr val="black"/>
                </a:solidFill>
              </a:rPr>
              <a:t>光合成の応用例</a:t>
            </a:r>
          </a:p>
        </p:txBody>
      </p:sp>
      <p:pic>
        <p:nvPicPr>
          <p:cNvPr id="5" name="図 4"/>
          <p:cNvPicPr/>
          <p:nvPr/>
        </p:nvPicPr>
        <p:blipFill>
          <a:blip r:embed="rId2">
            <a:extLst>
              <a:ext uri="{28A0092B-C50C-407E-A947-70E740481C1C}">
                <a14:useLocalDpi xmlns:a14="http://schemas.microsoft.com/office/drawing/2010/main" val="0"/>
              </a:ext>
            </a:extLst>
          </a:blip>
          <a:srcRect/>
          <a:stretch>
            <a:fillRect/>
          </a:stretch>
        </p:blipFill>
        <p:spPr bwMode="auto">
          <a:xfrm>
            <a:off x="4644736" y="1962588"/>
            <a:ext cx="4499264" cy="3715241"/>
          </a:xfrm>
          <a:prstGeom prst="rect">
            <a:avLst/>
          </a:prstGeom>
          <a:noFill/>
          <a:ln>
            <a:noFill/>
          </a:ln>
        </p:spPr>
      </p:pic>
      <p:sp>
        <p:nvSpPr>
          <p:cNvPr id="6" name="テキスト ボックス 5"/>
          <p:cNvSpPr txBox="1"/>
          <p:nvPr/>
        </p:nvSpPr>
        <p:spPr>
          <a:xfrm>
            <a:off x="810491" y="2202872"/>
            <a:ext cx="5320145" cy="584775"/>
          </a:xfrm>
          <a:prstGeom prst="rect">
            <a:avLst/>
          </a:prstGeom>
          <a:noFill/>
          <a:ln w="28575">
            <a:noFill/>
          </a:ln>
        </p:spPr>
        <p:txBody>
          <a:bodyPr wrap="square" rtlCol="0">
            <a:spAutoFit/>
          </a:bodyPr>
          <a:lstStyle/>
          <a:p>
            <a:r>
              <a:rPr lang="en-US" altLang="ja-JP" sz="3200" dirty="0" smtClean="0">
                <a:solidFill>
                  <a:srgbClr val="FF0000"/>
                </a:solidFill>
              </a:rPr>
              <a:t>Z</a:t>
            </a:r>
            <a:r>
              <a:rPr lang="ja-JP" altLang="en-US" sz="3200" dirty="0" smtClean="0">
                <a:solidFill>
                  <a:srgbClr val="FF0000"/>
                </a:solidFill>
              </a:rPr>
              <a:t>スキーム</a:t>
            </a:r>
            <a:r>
              <a:rPr lang="ja-JP" altLang="en-US" sz="3200" dirty="0" smtClean="0">
                <a:solidFill>
                  <a:prstClr val="black"/>
                </a:solidFill>
              </a:rPr>
              <a:t>を模倣</a:t>
            </a:r>
            <a:endParaRPr lang="ja-JP" altLang="en-US" sz="3200" dirty="0">
              <a:solidFill>
                <a:prstClr val="black"/>
              </a:solidFill>
            </a:endParaRPr>
          </a:p>
        </p:txBody>
      </p:sp>
      <p:sp>
        <p:nvSpPr>
          <p:cNvPr id="7" name="テキスト ボックス 6"/>
          <p:cNvSpPr txBox="1"/>
          <p:nvPr/>
        </p:nvSpPr>
        <p:spPr>
          <a:xfrm>
            <a:off x="374073" y="3557867"/>
            <a:ext cx="4364182" cy="1200329"/>
          </a:xfrm>
          <a:prstGeom prst="rect">
            <a:avLst/>
          </a:prstGeom>
          <a:noFill/>
        </p:spPr>
        <p:txBody>
          <a:bodyPr wrap="square" rtlCol="0">
            <a:spAutoFit/>
          </a:bodyPr>
          <a:lstStyle/>
          <a:p>
            <a:r>
              <a:rPr lang="ja-JP" altLang="en-US" sz="2400" dirty="0" smtClean="0">
                <a:solidFill>
                  <a:prstClr val="black"/>
                </a:solidFill>
              </a:rPr>
              <a:t>天然の光合成のように光エネルギーを利用して水と二酸化炭素から酸素とギ酸を作り出している</a:t>
            </a:r>
            <a:endParaRPr lang="ja-JP" altLang="en-US" sz="2400" dirty="0">
              <a:solidFill>
                <a:prstClr val="black"/>
              </a:solidFill>
            </a:endParaRPr>
          </a:p>
        </p:txBody>
      </p:sp>
      <p:sp>
        <p:nvSpPr>
          <p:cNvPr id="8" name="テキスト ボックス 7"/>
          <p:cNvSpPr txBox="1"/>
          <p:nvPr/>
        </p:nvSpPr>
        <p:spPr>
          <a:xfrm>
            <a:off x="6994966" y="0"/>
            <a:ext cx="2149033" cy="369332"/>
          </a:xfrm>
          <a:prstGeom prst="rect">
            <a:avLst/>
          </a:prstGeom>
          <a:noFill/>
        </p:spPr>
        <p:txBody>
          <a:bodyPr wrap="square" rtlCol="0">
            <a:spAutoFit/>
          </a:bodyPr>
          <a:lstStyle/>
          <a:p>
            <a:pPr algn="r"/>
            <a:r>
              <a:rPr lang="en-US" altLang="ja-JP" dirty="0">
                <a:solidFill>
                  <a:schemeClr val="bg1">
                    <a:lumMod val="75000"/>
                  </a:schemeClr>
                </a:solidFill>
              </a:rPr>
              <a:t>5</a:t>
            </a:r>
            <a:r>
              <a:rPr lang="en-US" altLang="ja-JP" dirty="0" smtClean="0">
                <a:solidFill>
                  <a:schemeClr val="bg1">
                    <a:lumMod val="75000"/>
                  </a:schemeClr>
                </a:solidFill>
              </a:rPr>
              <a:t> </a:t>
            </a:r>
            <a:r>
              <a:rPr lang="en-US" altLang="ja-JP" dirty="0" err="1" smtClean="0">
                <a:solidFill>
                  <a:schemeClr val="bg1">
                    <a:lumMod val="75000"/>
                  </a:schemeClr>
                </a:solidFill>
              </a:rPr>
              <a:t>T.Morimoto</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1667309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TotalTime>
  <Words>875</Words>
  <Application>Microsoft Office PowerPoint</Application>
  <PresentationFormat>画面に合わせる (4:3)</PresentationFormat>
  <Paragraphs>96</Paragraphs>
  <Slides>8</Slides>
  <Notes>3</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Ultrafast energy transfer in  initial stages of photosynthesis  光合成反応初期過程における超高速エネルギー移動</vt:lpstr>
      <vt:lpstr>What is photosynthesis?</vt:lpstr>
      <vt:lpstr>Initial stages of photosynthesis</vt:lpstr>
      <vt:lpstr>Excitation energy transfer</vt:lpstr>
      <vt:lpstr>Efficiency of energy transfer</vt:lpstr>
      <vt:lpstr>アンテナタンパク質と超高速エネルギー移動</vt:lpstr>
      <vt:lpstr>超高速分光による検出</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Ultrafast energy transfer in an initial stage of   光合成反応初期過程における超高速エネルギー移動</dc:title>
  <dc:creator>N.MORISHITA</dc:creator>
  <cp:lastModifiedBy>N.MORISHITA</cp:lastModifiedBy>
  <cp:revision>19</cp:revision>
  <dcterms:created xsi:type="dcterms:W3CDTF">2014-07-14T04:14:56Z</dcterms:created>
  <dcterms:modified xsi:type="dcterms:W3CDTF">2014-07-16T05:57:33Z</dcterms:modified>
</cp:coreProperties>
</file>