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85" r:id="rId4"/>
    <p:sldId id="272" r:id="rId5"/>
    <p:sldId id="278" r:id="rId6"/>
    <p:sldId id="289" r:id="rId7"/>
    <p:sldId id="282" r:id="rId8"/>
    <p:sldId id="287" r:id="rId9"/>
    <p:sldId id="279" r:id="rId10"/>
    <p:sldId id="263" r:id="rId11"/>
    <p:sldId id="275" r:id="rId12"/>
    <p:sldId id="290" r:id="rId13"/>
    <p:sldId id="276" r:id="rId14"/>
    <p:sldId id="277" r:id="rId15"/>
    <p:sldId id="294" r:id="rId16"/>
    <p:sldId id="288" r:id="rId17"/>
    <p:sldId id="291" r:id="rId18"/>
    <p:sldId id="271" r:id="rId19"/>
    <p:sldId id="274" r:id="rId20"/>
    <p:sldId id="273" r:id="rId21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0E8"/>
    <a:srgbClr val="3399FF"/>
    <a:srgbClr val="00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5484" autoAdjust="0"/>
  </p:normalViewPr>
  <p:slideViewPr>
    <p:cSldViewPr>
      <p:cViewPr varScale="1">
        <p:scale>
          <a:sx n="65" d="100"/>
          <a:sy n="65" d="100"/>
        </p:scale>
        <p:origin x="-10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.MORISHITA\Desktop\Graphene&#12398;&#12479;&#12452;&#12488;&#12523;&#12434;&#21547;&#12416;cond-mat&#12398;&#35542;&#25991;&#2596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Sheet1!$F$9</c:f>
              <c:strCache>
                <c:ptCount val="1"/>
                <c:pt idx="0">
                  <c:v>Condensed Matter - arXiv.org 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Sheet1!$E$11:$E$17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Sheet1!$F$11:$F$17</c:f>
              <c:numCache>
                <c:formatCode>General</c:formatCode>
                <c:ptCount val="7"/>
                <c:pt idx="0">
                  <c:v>5</c:v>
                </c:pt>
                <c:pt idx="1">
                  <c:v>12</c:v>
                </c:pt>
                <c:pt idx="2">
                  <c:v>154</c:v>
                </c:pt>
                <c:pt idx="3">
                  <c:v>389</c:v>
                </c:pt>
                <c:pt idx="4">
                  <c:v>538</c:v>
                </c:pt>
                <c:pt idx="5">
                  <c:v>655</c:v>
                </c:pt>
                <c:pt idx="6">
                  <c:v>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44192"/>
        <c:axId val="77788800"/>
      </c:barChart>
      <c:catAx>
        <c:axId val="1231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7788800"/>
        <c:crosses val="autoZero"/>
        <c:auto val="1"/>
        <c:lblAlgn val="ctr"/>
        <c:lblOffset val="100"/>
        <c:noMultiLvlLbl val="0"/>
      </c:catAx>
      <c:valAx>
        <c:axId val="777888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23144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009F6-3425-464D-8E16-F7DE7320B01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3D423CB7-AA1E-4C27-A1B8-57BFF70636BB}">
      <dgm:prSet phldrT="[テキスト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altLang="ja-JP" sz="2800" dirty="0" smtClean="0"/>
            <a:t>Pseudo Gap Kondo Effect of the Zero mode on V</a:t>
          </a:r>
          <a:r>
            <a:rPr lang="en-US" altLang="ja-JP" sz="2000" dirty="0" smtClean="0"/>
            <a:t>111</a:t>
          </a:r>
          <a:endParaRPr lang="ja-JP" altLang="en-US" sz="2000" dirty="0"/>
        </a:p>
      </dgm:t>
    </dgm:pt>
    <dgm:pt modelId="{89C476B0-B493-4043-80EB-A77CDD892B0C}" type="parTrans" cxnId="{FCB17F3E-6E41-45FC-AE3E-ABA3D7A799FE}">
      <dgm:prSet/>
      <dgm:spPr/>
      <dgm:t>
        <a:bodyPr/>
        <a:lstStyle/>
        <a:p>
          <a:endParaRPr lang="ja-JP" altLang="en-US"/>
        </a:p>
      </dgm:t>
    </dgm:pt>
    <dgm:pt modelId="{3DD76C68-2695-49F4-9966-4EC428DCB070}" type="sibTrans" cxnId="{FCB17F3E-6E41-45FC-AE3E-ABA3D7A799FE}">
      <dgm:prSet/>
      <dgm:spPr/>
      <dgm:t>
        <a:bodyPr/>
        <a:lstStyle/>
        <a:p>
          <a:endParaRPr lang="ja-JP" altLang="en-US"/>
        </a:p>
      </dgm:t>
    </dgm:pt>
    <dgm:pt modelId="{6B3AE7C1-7EB1-425A-B1E0-F3D4D77BB023}">
      <dgm:prSet phldrT="[テキスト]" custT="1"/>
      <dgm:spPr/>
      <dgm:t>
        <a:bodyPr/>
        <a:lstStyle/>
        <a:p>
          <a:r>
            <a:rPr lang="en-US" altLang="ja-JP" sz="2000" dirty="0" smtClean="0"/>
            <a:t>V</a:t>
          </a:r>
          <a:r>
            <a:rPr lang="en-US" altLang="ja-JP" sz="1400" strike="noStrike" dirty="0" smtClean="0"/>
            <a:t>111</a:t>
          </a:r>
          <a:endParaRPr lang="ja-JP" altLang="en-US" sz="1400" strike="noStrike" dirty="0"/>
        </a:p>
      </dgm:t>
    </dgm:pt>
    <dgm:pt modelId="{B242F790-D864-47D4-98FA-9248FAAD2C7E}" type="parTrans" cxnId="{6BC0C9C9-0A1C-487A-BD97-6834F7191584}">
      <dgm:prSet/>
      <dgm:spPr/>
      <dgm:t>
        <a:bodyPr/>
        <a:lstStyle/>
        <a:p>
          <a:endParaRPr lang="ja-JP" altLang="en-US"/>
        </a:p>
      </dgm:t>
    </dgm:pt>
    <dgm:pt modelId="{4CB26438-E11B-496F-8ADF-7953C706C754}" type="sibTrans" cxnId="{6BC0C9C9-0A1C-487A-BD97-6834F7191584}">
      <dgm:prSet/>
      <dgm:spPr/>
      <dgm:t>
        <a:bodyPr/>
        <a:lstStyle/>
        <a:p>
          <a:endParaRPr lang="ja-JP" altLang="en-US"/>
        </a:p>
      </dgm:t>
    </dgm:pt>
    <dgm:pt modelId="{5B4A444F-450F-4458-9E30-2714CEF6ACCB}">
      <dgm:prSet phldrT="[テキスト]"/>
      <dgm:spPr/>
      <dgm:t>
        <a:bodyPr/>
        <a:lstStyle/>
        <a:p>
          <a:r>
            <a:rPr lang="en-US" altLang="ja-JP" dirty="0" smtClean="0"/>
            <a:t>Pseudo Gap</a:t>
          </a:r>
          <a:endParaRPr lang="ja-JP" altLang="en-US" dirty="0"/>
        </a:p>
      </dgm:t>
    </dgm:pt>
    <dgm:pt modelId="{F8BE3ED5-3056-40DB-B5BF-BEA9B144E566}" type="parTrans" cxnId="{07A9B165-C535-491A-AA84-41616DC25A17}">
      <dgm:prSet/>
      <dgm:spPr/>
      <dgm:t>
        <a:bodyPr/>
        <a:lstStyle/>
        <a:p>
          <a:endParaRPr lang="ja-JP" altLang="en-US"/>
        </a:p>
      </dgm:t>
    </dgm:pt>
    <dgm:pt modelId="{18F77B55-8747-4D48-9E37-3E393FA33F3B}" type="sibTrans" cxnId="{07A9B165-C535-491A-AA84-41616DC25A17}">
      <dgm:prSet/>
      <dgm:spPr/>
      <dgm:t>
        <a:bodyPr/>
        <a:lstStyle/>
        <a:p>
          <a:endParaRPr lang="ja-JP" altLang="en-US"/>
        </a:p>
      </dgm:t>
    </dgm:pt>
    <dgm:pt modelId="{43A04A22-9345-4F01-A528-3A76032A94B3}">
      <dgm:prSet phldrT="[テキスト]"/>
      <dgm:spPr/>
      <dgm:t>
        <a:bodyPr/>
        <a:lstStyle/>
        <a:p>
          <a:r>
            <a:rPr lang="en-US" altLang="ja-JP" dirty="0" smtClean="0"/>
            <a:t>Kondo Effect</a:t>
          </a:r>
          <a:endParaRPr lang="ja-JP" altLang="en-US" dirty="0"/>
        </a:p>
      </dgm:t>
    </dgm:pt>
    <dgm:pt modelId="{35C8CFB0-4B46-47D0-BBB5-059E58263CA4}" type="parTrans" cxnId="{A15BB2F2-DB1D-4B78-81C6-C848A44F8318}">
      <dgm:prSet/>
      <dgm:spPr/>
      <dgm:t>
        <a:bodyPr/>
        <a:lstStyle/>
        <a:p>
          <a:endParaRPr lang="ja-JP" altLang="en-US"/>
        </a:p>
      </dgm:t>
    </dgm:pt>
    <dgm:pt modelId="{A5CF0E06-C63B-460A-8D72-1237B17B3DD4}" type="sibTrans" cxnId="{A15BB2F2-DB1D-4B78-81C6-C848A44F8318}">
      <dgm:prSet/>
      <dgm:spPr/>
      <dgm:t>
        <a:bodyPr/>
        <a:lstStyle/>
        <a:p>
          <a:endParaRPr lang="ja-JP" altLang="en-US"/>
        </a:p>
      </dgm:t>
    </dgm:pt>
    <dgm:pt modelId="{D84DF904-78B7-49B8-AB28-E92668CDB984}">
      <dgm:prSet/>
      <dgm:spPr/>
      <dgm:t>
        <a:bodyPr/>
        <a:lstStyle/>
        <a:p>
          <a:r>
            <a:rPr lang="en-US" altLang="ja-JP" dirty="0" smtClean="0"/>
            <a:t>Zero Mode</a:t>
          </a:r>
          <a:endParaRPr lang="ja-JP" altLang="en-US" dirty="0"/>
        </a:p>
      </dgm:t>
    </dgm:pt>
    <dgm:pt modelId="{FE1F38D4-2103-49DD-9425-C8FED3737E2B}" type="parTrans" cxnId="{B80DFB61-FF16-430F-957F-A115EA5E7D22}">
      <dgm:prSet/>
      <dgm:spPr/>
      <dgm:t>
        <a:bodyPr/>
        <a:lstStyle/>
        <a:p>
          <a:endParaRPr kumimoji="1" lang="ja-JP" altLang="en-US"/>
        </a:p>
      </dgm:t>
    </dgm:pt>
    <dgm:pt modelId="{664A2B55-0A0C-4AAE-A073-BC60FC8B8648}" type="sibTrans" cxnId="{B80DFB61-FF16-430F-957F-A115EA5E7D22}">
      <dgm:prSet/>
      <dgm:spPr/>
      <dgm:t>
        <a:bodyPr/>
        <a:lstStyle/>
        <a:p>
          <a:endParaRPr kumimoji="1" lang="ja-JP" altLang="en-US"/>
        </a:p>
      </dgm:t>
    </dgm:pt>
    <dgm:pt modelId="{AB9BCEBF-A7B5-4766-9B12-F272AD8DA9FE}" type="pres">
      <dgm:prSet presAssocID="{A54009F6-3425-464D-8E16-F7DE7320B0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43FF7C7-FED6-468B-8DB6-756DBF2EBFB1}" type="pres">
      <dgm:prSet presAssocID="{3D423CB7-AA1E-4C27-A1B8-57BFF70636BB}" presName="centerShape" presStyleLbl="node0" presStyleIdx="0" presStyleCnt="1" custScaleX="144431" custScaleY="140418" custLinFactNeighborX="-1316" custLinFactNeighborY="-11193"/>
      <dgm:spPr/>
      <dgm:t>
        <a:bodyPr/>
        <a:lstStyle/>
        <a:p>
          <a:endParaRPr kumimoji="1" lang="ja-JP" altLang="en-US"/>
        </a:p>
      </dgm:t>
    </dgm:pt>
    <dgm:pt modelId="{48EC4210-8B48-4411-A442-C8C3EC9FD372}" type="pres">
      <dgm:prSet presAssocID="{B242F790-D864-47D4-98FA-9248FAAD2C7E}" presName="parTrans" presStyleLbl="bgSibTrans2D1" presStyleIdx="0" presStyleCnt="4"/>
      <dgm:spPr/>
      <dgm:t>
        <a:bodyPr/>
        <a:lstStyle/>
        <a:p>
          <a:endParaRPr kumimoji="1" lang="ja-JP" altLang="en-US"/>
        </a:p>
      </dgm:t>
    </dgm:pt>
    <dgm:pt modelId="{8036A320-B359-4C7F-8F91-BF6E6C72D64F}" type="pres">
      <dgm:prSet presAssocID="{6B3AE7C1-7EB1-425A-B1E0-F3D4D77BB023}" presName="node" presStyleLbl="node1" presStyleIdx="0" presStyleCnt="4" custScaleX="81354" custScaleY="2832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C57373A-2B2B-40F6-8484-3CF0836FAA20}" type="pres">
      <dgm:prSet presAssocID="{FE1F38D4-2103-49DD-9425-C8FED3737E2B}" presName="parTrans" presStyleLbl="bgSibTrans2D1" presStyleIdx="1" presStyleCnt="4"/>
      <dgm:spPr/>
      <dgm:t>
        <a:bodyPr/>
        <a:lstStyle/>
        <a:p>
          <a:endParaRPr kumimoji="1" lang="ja-JP" altLang="en-US"/>
        </a:p>
      </dgm:t>
    </dgm:pt>
    <dgm:pt modelId="{53E91A72-232E-4E82-884B-6E008A4FDF53}" type="pres">
      <dgm:prSet presAssocID="{D84DF904-78B7-49B8-AB28-E92668CDB984}" presName="node" presStyleLbl="node1" presStyleIdx="1" presStyleCnt="4" custScaleX="70992" custScaleY="31802" custRadScaleRad="100219" custRadScaleInc="-59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D036BE7-4D3E-45B8-89E5-6CA79A03DF64}" type="pres">
      <dgm:prSet presAssocID="{F8BE3ED5-3056-40DB-B5BF-BEA9B144E566}" presName="parTrans" presStyleLbl="bgSibTrans2D1" presStyleIdx="2" presStyleCnt="4"/>
      <dgm:spPr/>
      <dgm:t>
        <a:bodyPr/>
        <a:lstStyle/>
        <a:p>
          <a:endParaRPr kumimoji="1" lang="ja-JP" altLang="en-US"/>
        </a:p>
      </dgm:t>
    </dgm:pt>
    <dgm:pt modelId="{B9DD30C8-4FE1-4FF7-8CC4-FF36AC1BFAC1}" type="pres">
      <dgm:prSet presAssocID="{5B4A444F-450F-4458-9E30-2714CEF6ACCB}" presName="node" presStyleLbl="node1" presStyleIdx="2" presStyleCnt="4" custScaleX="78426" custScaleY="31802" custRadScaleRad="96154" custRadScaleInc="-1219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D51F188-65AF-4D44-B0A2-EC31FBAFD57C}" type="pres">
      <dgm:prSet presAssocID="{35C8CFB0-4B46-47D0-BBB5-059E58263CA4}" presName="parTrans" presStyleLbl="bgSibTrans2D1" presStyleIdx="3" presStyleCnt="4"/>
      <dgm:spPr/>
      <dgm:t>
        <a:bodyPr/>
        <a:lstStyle/>
        <a:p>
          <a:endParaRPr kumimoji="1" lang="ja-JP" altLang="en-US"/>
        </a:p>
      </dgm:t>
    </dgm:pt>
    <dgm:pt modelId="{2A90C266-44E2-4F2A-9F86-0BDEC2FF4636}" type="pres">
      <dgm:prSet presAssocID="{43A04A22-9345-4F01-A528-3A76032A94B3}" presName="node" presStyleLbl="node1" presStyleIdx="3" presStyleCnt="4" custScaleX="89806" custScaleY="2832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BAF892B-6F31-4EDF-8603-DB30F3F95670}" type="presOf" srcId="{5B4A444F-450F-4458-9E30-2714CEF6ACCB}" destId="{B9DD30C8-4FE1-4FF7-8CC4-FF36AC1BFAC1}" srcOrd="0" destOrd="0" presId="urn:microsoft.com/office/officeart/2005/8/layout/radial4"/>
    <dgm:cxn modelId="{FCB17F3E-6E41-45FC-AE3E-ABA3D7A799FE}" srcId="{A54009F6-3425-464D-8E16-F7DE7320B010}" destId="{3D423CB7-AA1E-4C27-A1B8-57BFF70636BB}" srcOrd="0" destOrd="0" parTransId="{89C476B0-B493-4043-80EB-A77CDD892B0C}" sibTransId="{3DD76C68-2695-49F4-9966-4EC428DCB070}"/>
    <dgm:cxn modelId="{94897189-6F9C-4F9D-A511-99C09EE5627C}" type="presOf" srcId="{D84DF904-78B7-49B8-AB28-E92668CDB984}" destId="{53E91A72-232E-4E82-884B-6E008A4FDF53}" srcOrd="0" destOrd="0" presId="urn:microsoft.com/office/officeart/2005/8/layout/radial4"/>
    <dgm:cxn modelId="{FAA65408-1E9E-4E88-9A45-070388B432FD}" type="presOf" srcId="{B242F790-D864-47D4-98FA-9248FAAD2C7E}" destId="{48EC4210-8B48-4411-A442-C8C3EC9FD372}" srcOrd="0" destOrd="0" presId="urn:microsoft.com/office/officeart/2005/8/layout/radial4"/>
    <dgm:cxn modelId="{6BC0C9C9-0A1C-487A-BD97-6834F7191584}" srcId="{3D423CB7-AA1E-4C27-A1B8-57BFF70636BB}" destId="{6B3AE7C1-7EB1-425A-B1E0-F3D4D77BB023}" srcOrd="0" destOrd="0" parTransId="{B242F790-D864-47D4-98FA-9248FAAD2C7E}" sibTransId="{4CB26438-E11B-496F-8ADF-7953C706C754}"/>
    <dgm:cxn modelId="{0D3EA74B-66B2-4B95-A618-7A6DBEBF94C2}" type="presOf" srcId="{F8BE3ED5-3056-40DB-B5BF-BEA9B144E566}" destId="{8D036BE7-4D3E-45B8-89E5-6CA79A03DF64}" srcOrd="0" destOrd="0" presId="urn:microsoft.com/office/officeart/2005/8/layout/radial4"/>
    <dgm:cxn modelId="{A16AFB5A-8A4F-49D3-B685-498008252BBD}" type="presOf" srcId="{6B3AE7C1-7EB1-425A-B1E0-F3D4D77BB023}" destId="{8036A320-B359-4C7F-8F91-BF6E6C72D64F}" srcOrd="0" destOrd="0" presId="urn:microsoft.com/office/officeart/2005/8/layout/radial4"/>
    <dgm:cxn modelId="{2AF8341A-9B04-463F-84DF-9AB417365AFD}" type="presOf" srcId="{A54009F6-3425-464D-8E16-F7DE7320B010}" destId="{AB9BCEBF-A7B5-4766-9B12-F272AD8DA9FE}" srcOrd="0" destOrd="0" presId="urn:microsoft.com/office/officeart/2005/8/layout/radial4"/>
    <dgm:cxn modelId="{07A9B165-C535-491A-AA84-41616DC25A17}" srcId="{3D423CB7-AA1E-4C27-A1B8-57BFF70636BB}" destId="{5B4A444F-450F-4458-9E30-2714CEF6ACCB}" srcOrd="2" destOrd="0" parTransId="{F8BE3ED5-3056-40DB-B5BF-BEA9B144E566}" sibTransId="{18F77B55-8747-4D48-9E37-3E393FA33F3B}"/>
    <dgm:cxn modelId="{B80DFB61-FF16-430F-957F-A115EA5E7D22}" srcId="{3D423CB7-AA1E-4C27-A1B8-57BFF70636BB}" destId="{D84DF904-78B7-49B8-AB28-E92668CDB984}" srcOrd="1" destOrd="0" parTransId="{FE1F38D4-2103-49DD-9425-C8FED3737E2B}" sibTransId="{664A2B55-0A0C-4AAE-A073-BC60FC8B8648}"/>
    <dgm:cxn modelId="{D30DEB1B-B70E-42D2-BC01-AB47D380B2D2}" type="presOf" srcId="{43A04A22-9345-4F01-A528-3A76032A94B3}" destId="{2A90C266-44E2-4F2A-9F86-0BDEC2FF4636}" srcOrd="0" destOrd="0" presId="urn:microsoft.com/office/officeart/2005/8/layout/radial4"/>
    <dgm:cxn modelId="{46F952E6-2C96-4220-974A-8D2A59559CEB}" type="presOf" srcId="{3D423CB7-AA1E-4C27-A1B8-57BFF70636BB}" destId="{E43FF7C7-FED6-468B-8DB6-756DBF2EBFB1}" srcOrd="0" destOrd="0" presId="urn:microsoft.com/office/officeart/2005/8/layout/radial4"/>
    <dgm:cxn modelId="{A15BB2F2-DB1D-4B78-81C6-C848A44F8318}" srcId="{3D423CB7-AA1E-4C27-A1B8-57BFF70636BB}" destId="{43A04A22-9345-4F01-A528-3A76032A94B3}" srcOrd="3" destOrd="0" parTransId="{35C8CFB0-4B46-47D0-BBB5-059E58263CA4}" sibTransId="{A5CF0E06-C63B-460A-8D72-1237B17B3DD4}"/>
    <dgm:cxn modelId="{23367C88-A624-4274-9AEF-0DCBCAF56E47}" type="presOf" srcId="{FE1F38D4-2103-49DD-9425-C8FED3737E2B}" destId="{FC57373A-2B2B-40F6-8484-3CF0836FAA20}" srcOrd="0" destOrd="0" presId="urn:microsoft.com/office/officeart/2005/8/layout/radial4"/>
    <dgm:cxn modelId="{C217B233-DC4F-4820-BE6D-135B14E5A8AD}" type="presOf" srcId="{35C8CFB0-4B46-47D0-BBB5-059E58263CA4}" destId="{5D51F188-65AF-4D44-B0A2-EC31FBAFD57C}" srcOrd="0" destOrd="0" presId="urn:microsoft.com/office/officeart/2005/8/layout/radial4"/>
    <dgm:cxn modelId="{2C748845-340B-4198-A0BD-766907ADDE92}" type="presParOf" srcId="{AB9BCEBF-A7B5-4766-9B12-F272AD8DA9FE}" destId="{E43FF7C7-FED6-468B-8DB6-756DBF2EBFB1}" srcOrd="0" destOrd="0" presId="urn:microsoft.com/office/officeart/2005/8/layout/radial4"/>
    <dgm:cxn modelId="{02E15D84-525C-4E61-B9F6-0667B2E34FE6}" type="presParOf" srcId="{AB9BCEBF-A7B5-4766-9B12-F272AD8DA9FE}" destId="{48EC4210-8B48-4411-A442-C8C3EC9FD372}" srcOrd="1" destOrd="0" presId="urn:microsoft.com/office/officeart/2005/8/layout/radial4"/>
    <dgm:cxn modelId="{0FD2A8DF-47C2-4270-986E-DD58BD061C6D}" type="presParOf" srcId="{AB9BCEBF-A7B5-4766-9B12-F272AD8DA9FE}" destId="{8036A320-B359-4C7F-8F91-BF6E6C72D64F}" srcOrd="2" destOrd="0" presId="urn:microsoft.com/office/officeart/2005/8/layout/radial4"/>
    <dgm:cxn modelId="{535BA83A-2C76-478A-A171-6A8C99AF0363}" type="presParOf" srcId="{AB9BCEBF-A7B5-4766-9B12-F272AD8DA9FE}" destId="{FC57373A-2B2B-40F6-8484-3CF0836FAA20}" srcOrd="3" destOrd="0" presId="urn:microsoft.com/office/officeart/2005/8/layout/radial4"/>
    <dgm:cxn modelId="{59B59B99-F99C-4E08-A0C7-CB7FFD04674C}" type="presParOf" srcId="{AB9BCEBF-A7B5-4766-9B12-F272AD8DA9FE}" destId="{53E91A72-232E-4E82-884B-6E008A4FDF53}" srcOrd="4" destOrd="0" presId="urn:microsoft.com/office/officeart/2005/8/layout/radial4"/>
    <dgm:cxn modelId="{165E0898-540E-4125-ACA5-4A5C60CEC74E}" type="presParOf" srcId="{AB9BCEBF-A7B5-4766-9B12-F272AD8DA9FE}" destId="{8D036BE7-4D3E-45B8-89E5-6CA79A03DF64}" srcOrd="5" destOrd="0" presId="urn:microsoft.com/office/officeart/2005/8/layout/radial4"/>
    <dgm:cxn modelId="{7D91F7B9-DFBB-4F0E-B8FE-7FB5C24885E1}" type="presParOf" srcId="{AB9BCEBF-A7B5-4766-9B12-F272AD8DA9FE}" destId="{B9DD30C8-4FE1-4FF7-8CC4-FF36AC1BFAC1}" srcOrd="6" destOrd="0" presId="urn:microsoft.com/office/officeart/2005/8/layout/radial4"/>
    <dgm:cxn modelId="{B5F8A7E3-A56D-4FEC-B71B-F64E0D1435BB}" type="presParOf" srcId="{AB9BCEBF-A7B5-4766-9B12-F272AD8DA9FE}" destId="{5D51F188-65AF-4D44-B0A2-EC31FBAFD57C}" srcOrd="7" destOrd="0" presId="urn:microsoft.com/office/officeart/2005/8/layout/radial4"/>
    <dgm:cxn modelId="{6F18E390-1566-49B3-9C30-664DAA15A78B}" type="presParOf" srcId="{AB9BCEBF-A7B5-4766-9B12-F272AD8DA9FE}" destId="{2A90C266-44E2-4F2A-9F86-0BDEC2FF463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99D22-1F65-4147-95E6-9D2E7ECD63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DCCC179-7522-4649-A30A-377B8E95D5D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kumimoji="1" lang="en-US" dirty="0" smtClean="0"/>
            <a:t>My Research</a:t>
          </a:r>
          <a:endParaRPr lang="ja-JP" dirty="0"/>
        </a:p>
      </dgm:t>
    </dgm:pt>
    <dgm:pt modelId="{7F6DF0EB-D3E4-46FB-8BFE-2E3BA008A128}" type="parTrans" cxnId="{64A2601A-5EF7-4639-88DA-3D3C58C923C5}">
      <dgm:prSet/>
      <dgm:spPr/>
      <dgm:t>
        <a:bodyPr/>
        <a:lstStyle/>
        <a:p>
          <a:endParaRPr kumimoji="1" lang="ja-JP" altLang="en-US"/>
        </a:p>
      </dgm:t>
    </dgm:pt>
    <dgm:pt modelId="{5E86E5BB-054B-4303-98BC-C41D23CE52EB}" type="sibTrans" cxnId="{64A2601A-5EF7-4639-88DA-3D3C58C923C5}">
      <dgm:prSet/>
      <dgm:spPr/>
      <dgm:t>
        <a:bodyPr/>
        <a:lstStyle/>
        <a:p>
          <a:endParaRPr kumimoji="1" lang="ja-JP" altLang="en-US"/>
        </a:p>
      </dgm:t>
    </dgm:pt>
    <dgm:pt modelId="{A89978E9-AE0A-4167-9A92-E41853D2CAB5}" type="pres">
      <dgm:prSet presAssocID="{34F99D22-1F65-4147-95E6-9D2E7ECD63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8B14E9C-B98F-443A-A906-DE260521C2C0}" type="pres">
      <dgm:prSet presAssocID="{6DCCC179-7522-4649-A30A-377B8E95D5DF}" presName="parentText" presStyleLbl="node1" presStyleIdx="0" presStyleCnt="1" custAng="20941190" custLinFactNeighborY="42885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3B1F280-FD69-4661-9595-0DC2E7EF8498}" type="presOf" srcId="{34F99D22-1F65-4147-95E6-9D2E7ECD6395}" destId="{A89978E9-AE0A-4167-9A92-E41853D2CAB5}" srcOrd="0" destOrd="0" presId="urn:microsoft.com/office/officeart/2005/8/layout/vList2"/>
    <dgm:cxn modelId="{64A2601A-5EF7-4639-88DA-3D3C58C923C5}" srcId="{34F99D22-1F65-4147-95E6-9D2E7ECD6395}" destId="{6DCCC179-7522-4649-A30A-377B8E95D5DF}" srcOrd="0" destOrd="0" parTransId="{7F6DF0EB-D3E4-46FB-8BFE-2E3BA008A128}" sibTransId="{5E86E5BB-054B-4303-98BC-C41D23CE52EB}"/>
    <dgm:cxn modelId="{2E2C5B3D-D00F-4A8B-AE80-97A3C46F66AB}" type="presOf" srcId="{6DCCC179-7522-4649-A30A-377B8E95D5DF}" destId="{08B14E9C-B98F-443A-A906-DE260521C2C0}" srcOrd="0" destOrd="0" presId="urn:microsoft.com/office/officeart/2005/8/layout/vList2"/>
    <dgm:cxn modelId="{45BFEEA9-FABF-4E53-A128-6E383990427D}" type="presParOf" srcId="{A89978E9-AE0A-4167-9A92-E41853D2CAB5}" destId="{08B14E9C-B98F-443A-A906-DE260521C2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AA7E5-A662-476C-B68A-A35B7DD6F9A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47B9D363-CD7B-45CE-AE67-C0B622311B82}">
          <dgm:prSet phldrT="[テキスト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kumimoji="1" lang="en-US" altLang="ja-JP" i="1" dirty="0" smtClean="0">
                      <a:latin typeface="Cambria Math"/>
                    </a:rPr>
                    <m:t>𝑠</m:t>
                  </m:r>
                  <m:r>
                    <a:rPr kumimoji="1" lang="en-US" altLang="ja-JP" i="1" dirty="0" smtClean="0">
                      <a:latin typeface="Cambria Math"/>
                    </a:rPr>
                    <m:t>−</m:t>
                  </m:r>
                  <m:r>
                    <a:rPr kumimoji="1" lang="en-US" altLang="ja-JP" i="1" dirty="0" smtClean="0">
                      <a:latin typeface="Cambria Math"/>
                    </a:rPr>
                    <m:t>𝑑</m:t>
                  </m:r>
                </m:oMath>
              </a14:m>
              <a:r>
                <a:rPr kumimoji="1" lang="en-US" altLang="ja-JP" dirty="0" smtClean="0"/>
                <a:t> model</a:t>
              </a:r>
              <a:endParaRPr kumimoji="1" lang="ja-JP" altLang="en-US" dirty="0"/>
            </a:p>
          </dgm:t>
        </dgm:pt>
      </mc:Choice>
      <mc:Fallback xmlns="">
        <dgm:pt modelId="{47B9D363-CD7B-45CE-AE67-C0B622311B82}">
          <dgm:prSet phldrT="[テキスト]"/>
          <dgm:spPr/>
          <dgm:t>
            <a:bodyPr/>
            <a:lstStyle/>
            <a:p>
              <a:r>
                <a:rPr kumimoji="1" lang="en-US" altLang="ja-JP" i="0" dirty="0" smtClean="0">
                  <a:latin typeface="Cambria Math"/>
                </a:rPr>
                <a:t>𝑠−𝑑</a:t>
              </a:r>
              <a:r>
                <a:rPr kumimoji="1" lang="en-US" altLang="ja-JP" dirty="0" smtClean="0"/>
                <a:t> model</a:t>
              </a:r>
              <a:endParaRPr kumimoji="1" lang="ja-JP" altLang="en-US" dirty="0"/>
            </a:p>
          </dgm:t>
        </dgm:pt>
      </mc:Fallback>
    </mc:AlternateContent>
    <dgm:pt modelId="{92327C99-C1A3-4A23-A872-6868767FF1BE}" type="parTrans" cxnId="{ED7D9E1F-3A9A-4B0E-9A06-A9855154F35B}">
      <dgm:prSet/>
      <dgm:spPr/>
      <dgm:t>
        <a:bodyPr/>
        <a:lstStyle/>
        <a:p>
          <a:endParaRPr kumimoji="1" lang="ja-JP" altLang="en-US"/>
        </a:p>
      </dgm:t>
    </dgm:pt>
    <dgm:pt modelId="{61A70DB6-704E-47EC-917E-985637244D47}" type="sibTrans" cxnId="{ED7D9E1F-3A9A-4B0E-9A06-A9855154F35B}">
      <dgm:prSet/>
      <dgm:spPr/>
      <dgm:t>
        <a:bodyPr/>
        <a:lstStyle/>
        <a:p>
          <a:endParaRPr kumimoji="1" lang="ja-JP" altLang="en-US"/>
        </a:p>
      </dgm:t>
    </dgm:pt>
    <dgm:pt modelId="{3E750708-3E67-4C31-86F7-8488A0F9A323}">
      <dgm:prSet phldrT="[テキスト]"/>
      <dgm:spPr/>
      <dgm:t>
        <a:bodyPr/>
        <a:lstStyle/>
        <a:p>
          <a:r>
            <a:rPr kumimoji="1" lang="en-US" altLang="ja-JP" dirty="0" smtClean="0"/>
            <a:t>Impurity Anderson model</a:t>
          </a:r>
          <a:endParaRPr kumimoji="1" lang="ja-JP" altLang="en-US" dirty="0"/>
        </a:p>
      </dgm:t>
    </dgm:pt>
    <dgm:pt modelId="{ADC93A08-6BF2-497F-BABD-0F8037468CA0}" type="sibTrans" cxnId="{BBE26FB8-DF36-498C-9D40-CAE37CCF76F5}">
      <dgm:prSet/>
      <dgm:spPr/>
      <dgm:t>
        <a:bodyPr/>
        <a:lstStyle/>
        <a:p>
          <a:endParaRPr kumimoji="1" lang="ja-JP" altLang="en-US"/>
        </a:p>
      </dgm:t>
    </dgm:pt>
    <dgm:pt modelId="{AB15DCE3-0008-40E4-9631-D653282B8387}" type="parTrans" cxnId="{BBE26FB8-DF36-498C-9D40-CAE37CCF76F5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1E09B9F-87AA-4B59-82BF-50C322B3E4BB}">
          <dgm:prSet custT="1"/>
          <dgm:spPr/>
          <dgm:t>
            <a:bodyPr/>
            <a:lstStyle/>
            <a:p>
              <a:r>
                <a:rPr kumimoji="1" lang="en-US" altLang="ja-JP" sz="2000" dirty="0" smtClean="0"/>
                <a:t> A localized spin in </a:t>
              </a:r>
              <a14:m>
                <m:oMath xmlns:m="http://schemas.openxmlformats.org/officeDocument/2006/math">
                  <m:r>
                    <a:rPr kumimoji="1" lang="en-US" altLang="ja-JP" sz="2000" i="1" dirty="0" smtClean="0">
                      <a:latin typeface="Cambria Math"/>
                    </a:rPr>
                    <m:t>𝑑</m:t>
                  </m:r>
                </m:oMath>
              </a14:m>
              <a:r>
                <a:rPr kumimoji="1" lang="ja-JP" altLang="en-US" sz="2000" i="1" dirty="0" smtClean="0"/>
                <a:t> </a:t>
              </a:r>
              <a:r>
                <a:rPr kumimoji="1" lang="en-US" altLang="ja-JP" sz="2000" i="0" dirty="0" smtClean="0"/>
                <a:t>level</a:t>
              </a:r>
              <a:endParaRPr kumimoji="1" lang="ja-JP" altLang="en-US" sz="2000" i="1" dirty="0"/>
            </a:p>
          </dgm:t>
        </dgm:pt>
      </mc:Choice>
      <mc:Fallback>
        <dgm:pt modelId="{D1E09B9F-87AA-4B59-82BF-50C322B3E4BB}">
          <dgm:prSet custT="1"/>
          <dgm:spPr/>
          <dgm:t>
            <a:bodyPr/>
            <a:lstStyle/>
            <a:p>
              <a:r>
                <a:rPr kumimoji="1" lang="en-US" altLang="ja-JP" sz="2000" dirty="0" smtClean="0"/>
                <a:t> A localized spin in </a:t>
              </a:r>
              <a:r>
                <a:rPr kumimoji="1" lang="en-US" altLang="ja-JP" sz="2000" i="0" dirty="0" smtClean="0">
                  <a:latin typeface="Cambria Math"/>
                </a:rPr>
                <a:t>𝑑</a:t>
              </a:r>
              <a:r>
                <a:rPr kumimoji="1" lang="ja-JP" altLang="en-US" sz="2000" i="1" dirty="0" smtClean="0"/>
                <a:t> </a:t>
              </a:r>
              <a:r>
                <a:rPr kumimoji="1" lang="en-US" altLang="ja-JP" sz="2000" i="0" dirty="0" smtClean="0"/>
                <a:t>level</a:t>
              </a:r>
              <a:endParaRPr kumimoji="1" lang="ja-JP" altLang="en-US" sz="2000" i="1" dirty="0"/>
            </a:p>
          </dgm:t>
        </dgm:pt>
      </mc:Fallback>
    </mc:AlternateContent>
    <dgm:pt modelId="{05E6AE6D-CB5A-4259-B42B-72C6148A7E41}" type="parTrans" cxnId="{567873E5-F25F-4148-A0C2-BB15EA942B7B}">
      <dgm:prSet/>
      <dgm:spPr/>
      <dgm:t>
        <a:bodyPr/>
        <a:lstStyle/>
        <a:p>
          <a:endParaRPr kumimoji="1" lang="ja-JP" altLang="en-US"/>
        </a:p>
      </dgm:t>
    </dgm:pt>
    <dgm:pt modelId="{6888225C-653A-4ADF-8F99-2F653B554EC4}" type="sibTrans" cxnId="{567873E5-F25F-4148-A0C2-BB15EA942B7B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5B49B4A-1C5B-4547-BC4E-83F7C4544FEB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kumimoji="1" lang="en-US" altLang="ja-JP" sz="2000" i="1" dirty="0" smtClean="0">
                      <a:latin typeface="Cambria Math"/>
                    </a:rPr>
                    <m:t>𝑑</m:t>
                  </m:r>
                </m:oMath>
              </a14:m>
              <a:r>
                <a:rPr kumimoji="1" lang="en-US" altLang="ja-JP" sz="2000" dirty="0" smtClean="0"/>
                <a:t> orbit </a:t>
              </a:r>
              <a:r>
                <a:rPr kumimoji="1" lang="en-US" altLang="ja-JP" sz="2000" smtClean="0"/>
                <a:t>and </a:t>
              </a:r>
              <a:r>
                <a:rPr kumimoji="1" lang="en-US" altLang="ja-JP" sz="2000" smtClean="0"/>
                <a:t>hybridization </a:t>
              </a:r>
              <a:endParaRPr kumimoji="1" lang="ja-JP" altLang="en-US" sz="2000" dirty="0"/>
            </a:p>
          </dgm:t>
        </dgm:pt>
      </mc:Choice>
      <mc:Fallback>
        <dgm:pt modelId="{C5B49B4A-1C5B-4547-BC4E-83F7C4544FEB}">
          <dgm:prSet custT="1"/>
          <dgm:spPr/>
          <dgm:t>
            <a:bodyPr/>
            <a:lstStyle/>
            <a:p>
              <a:r>
                <a:rPr kumimoji="1" lang="en-US" altLang="ja-JP" sz="2000" i="0" dirty="0" smtClean="0">
                  <a:latin typeface="Cambria Math"/>
                </a:rPr>
                <a:t>𝑑</a:t>
              </a:r>
              <a:r>
                <a:rPr kumimoji="1" lang="en-US" altLang="ja-JP" sz="2000" dirty="0" smtClean="0"/>
                <a:t> orbit </a:t>
              </a:r>
              <a:r>
                <a:rPr kumimoji="1" lang="en-US" altLang="ja-JP" sz="2000" smtClean="0"/>
                <a:t>and </a:t>
              </a:r>
              <a:r>
                <a:rPr kumimoji="1" lang="en-US" altLang="ja-JP" sz="2000" smtClean="0"/>
                <a:t>hybridization </a:t>
              </a:r>
              <a:endParaRPr kumimoji="1" lang="ja-JP" altLang="en-US" sz="2000" dirty="0"/>
            </a:p>
          </dgm:t>
        </dgm:pt>
      </mc:Fallback>
    </mc:AlternateContent>
    <dgm:pt modelId="{D4C5AADB-2A32-485D-B99B-AE99988FB33A}" type="parTrans" cxnId="{5E39215E-36EC-4E3A-A22B-2DBFCA998B78}">
      <dgm:prSet/>
      <dgm:spPr/>
      <dgm:t>
        <a:bodyPr/>
        <a:lstStyle/>
        <a:p>
          <a:endParaRPr kumimoji="1" lang="ja-JP" altLang="en-US"/>
        </a:p>
      </dgm:t>
    </dgm:pt>
    <dgm:pt modelId="{D0611522-B4F2-44EE-8B89-0E8FF83E28E0}" type="sibTrans" cxnId="{5E39215E-36EC-4E3A-A22B-2DBFCA998B78}">
      <dgm:prSet/>
      <dgm:spPr/>
      <dgm:t>
        <a:bodyPr/>
        <a:lstStyle/>
        <a:p>
          <a:endParaRPr kumimoji="1" lang="ja-JP" altLang="en-US"/>
        </a:p>
      </dgm:t>
    </dgm:pt>
    <dgm:pt modelId="{46280B9F-CD43-484C-B100-1AAA500DD09E}">
      <dgm:prSet/>
      <dgm:spPr/>
      <dgm:t>
        <a:bodyPr/>
        <a:lstStyle/>
        <a:p>
          <a:endParaRPr kumimoji="1" lang="ja-JP" altLang="en-US" sz="3700" dirty="0"/>
        </a:p>
      </dgm:t>
    </dgm:pt>
    <dgm:pt modelId="{0EFF9A81-B2EE-402D-BC76-4D878FE66F92}" type="parTrans" cxnId="{3380B0E7-91BA-4D87-B993-3C486FCEC2EF}">
      <dgm:prSet/>
      <dgm:spPr/>
      <dgm:t>
        <a:bodyPr/>
        <a:lstStyle/>
        <a:p>
          <a:endParaRPr kumimoji="1" lang="ja-JP" altLang="en-US"/>
        </a:p>
      </dgm:t>
    </dgm:pt>
    <dgm:pt modelId="{861A98F8-88CE-4C3E-A87A-FAB88000A3F2}" type="sibTrans" cxnId="{3380B0E7-91BA-4D87-B993-3C486FCEC2EF}">
      <dgm:prSet/>
      <dgm:spPr/>
      <dgm:t>
        <a:bodyPr/>
        <a:lstStyle/>
        <a:p>
          <a:endParaRPr kumimoji="1" lang="ja-JP" altLang="en-US"/>
        </a:p>
      </dgm:t>
    </dgm:pt>
    <dgm:pt modelId="{AE38F281-8E5E-43DE-96D0-698F6E183701}" type="pres">
      <dgm:prSet presAssocID="{78AAA7E5-A662-476C-B68A-A35B7DD6F9A4}" presName="diagram" presStyleCnt="0">
        <dgm:presLayoutVars>
          <dgm:dir/>
          <dgm:animLvl val="lvl"/>
          <dgm:resizeHandles val="exact"/>
        </dgm:presLayoutVars>
      </dgm:prSet>
      <dgm:spPr/>
    </dgm:pt>
    <dgm:pt modelId="{975C7BB5-C577-4EFB-8B3F-A70DC3E67930}" type="pres">
      <dgm:prSet presAssocID="{47B9D363-CD7B-45CE-AE67-C0B622311B82}" presName="compNode" presStyleCnt="0"/>
      <dgm:spPr/>
    </dgm:pt>
    <dgm:pt modelId="{6CB37B90-4DDB-40DC-9DCB-717CD33547B0}" type="pres">
      <dgm:prSet presAssocID="{47B9D363-CD7B-45CE-AE67-C0B622311B82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7D3A1E-BFCE-4E1F-A6B9-4383EC8A0708}" type="pres">
      <dgm:prSet presAssocID="{47B9D363-CD7B-45CE-AE67-C0B622311B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F8E46A-827D-43AF-AF77-C6A1AB626512}" type="pres">
      <dgm:prSet presAssocID="{47B9D363-CD7B-45CE-AE67-C0B622311B82}" presName="parentRect" presStyleLbl="alignNode1" presStyleIdx="0" presStyleCnt="2"/>
      <dgm:spPr/>
      <dgm:t>
        <a:bodyPr/>
        <a:lstStyle/>
        <a:p>
          <a:endParaRPr kumimoji="1" lang="ja-JP" altLang="en-US"/>
        </a:p>
      </dgm:t>
    </dgm:pt>
    <dgm:pt modelId="{25A9D60A-5CE7-428E-90EA-0B9EFFC7BBCA}" type="pres">
      <dgm:prSet presAssocID="{47B9D363-CD7B-45CE-AE67-C0B622311B82}" presName="adorn" presStyleLbl="fgAccFollowNode1" presStyleIdx="0" presStyleCnt="2"/>
      <dgm:spPr>
        <a:prstGeom prst="rect">
          <a:avLst/>
        </a:prstGeom>
        <a:noFill/>
        <a:ln>
          <a:noFill/>
        </a:ln>
      </dgm:spPr>
    </dgm:pt>
    <dgm:pt modelId="{B3E967CB-5413-475C-A2F5-1D09AD955327}" type="pres">
      <dgm:prSet presAssocID="{61A70DB6-704E-47EC-917E-985637244D47}" presName="sibTrans" presStyleLbl="sibTrans2D1" presStyleIdx="0" presStyleCnt="0"/>
      <dgm:spPr/>
      <dgm:t>
        <a:bodyPr/>
        <a:lstStyle/>
        <a:p>
          <a:endParaRPr kumimoji="1" lang="ja-JP" altLang="en-US"/>
        </a:p>
      </dgm:t>
    </dgm:pt>
    <dgm:pt modelId="{B0521A46-E8F9-4798-91D8-0A939609E749}" type="pres">
      <dgm:prSet presAssocID="{3E750708-3E67-4C31-86F7-8488A0F9A323}" presName="compNode" presStyleCnt="0"/>
      <dgm:spPr/>
    </dgm:pt>
    <dgm:pt modelId="{2553A65B-4A7A-4042-9A36-3567A03B18C9}" type="pres">
      <dgm:prSet presAssocID="{3E750708-3E67-4C31-86F7-8488A0F9A323}" presName="childRect" presStyleLbl="bgAcc1" presStyleIdx="1" presStyleCnt="2" custLinFactNeighborY="2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B63CA0-1F1D-49EB-BBDD-7FF7AB5B66DC}" type="pres">
      <dgm:prSet presAssocID="{3E750708-3E67-4C31-86F7-8488A0F9A3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C9BB72E-F12C-44F0-B709-76849C347023}" type="pres">
      <dgm:prSet presAssocID="{3E750708-3E67-4C31-86F7-8488A0F9A323}" presName="parentRect" presStyleLbl="alignNode1" presStyleIdx="1" presStyleCnt="2"/>
      <dgm:spPr/>
      <dgm:t>
        <a:bodyPr/>
        <a:lstStyle/>
        <a:p>
          <a:endParaRPr kumimoji="1" lang="ja-JP" altLang="en-US"/>
        </a:p>
      </dgm:t>
    </dgm:pt>
    <dgm:pt modelId="{F3A7FC7C-0E00-4F7C-AD2B-D19025AEBFCA}" type="pres">
      <dgm:prSet presAssocID="{3E750708-3E67-4C31-86F7-8488A0F9A323}" presName="adorn" presStyleLbl="fgAccFollowNode1" presStyleIdx="1" presStyleCnt="2"/>
      <dgm:spPr>
        <a:prstGeom prst="frame">
          <a:avLst/>
        </a:prstGeom>
        <a:noFill/>
        <a:ln>
          <a:noFill/>
        </a:ln>
      </dgm:spPr>
    </dgm:pt>
  </dgm:ptLst>
  <dgm:cxnLst>
    <dgm:cxn modelId="{DD7E6A13-61DF-485D-9E4A-65D688C58039}" type="presOf" srcId="{47B9D363-CD7B-45CE-AE67-C0B622311B82}" destId="{CEF8E46A-827D-43AF-AF77-C6A1AB626512}" srcOrd="1" destOrd="0" presId="urn:microsoft.com/office/officeart/2005/8/layout/bList2"/>
    <dgm:cxn modelId="{567873E5-F25F-4148-A0C2-BB15EA942B7B}" srcId="{47B9D363-CD7B-45CE-AE67-C0B622311B82}" destId="{D1E09B9F-87AA-4B59-82BF-50C322B3E4BB}" srcOrd="0" destOrd="0" parTransId="{05E6AE6D-CB5A-4259-B42B-72C6148A7E41}" sibTransId="{6888225C-653A-4ADF-8F99-2F653B554EC4}"/>
    <dgm:cxn modelId="{B4B536BD-BD9C-4CDE-87F8-3AEC3E4989B0}" type="presOf" srcId="{3E750708-3E67-4C31-86F7-8488A0F9A323}" destId="{7C9BB72E-F12C-44F0-B709-76849C347023}" srcOrd="1" destOrd="0" presId="urn:microsoft.com/office/officeart/2005/8/layout/bList2"/>
    <dgm:cxn modelId="{679014AA-2F8B-42DB-821B-D654E5C229A0}" type="presOf" srcId="{46280B9F-CD43-484C-B100-1AAA500DD09E}" destId="{6CB37B90-4DDB-40DC-9DCB-717CD33547B0}" srcOrd="0" destOrd="1" presId="urn:microsoft.com/office/officeart/2005/8/layout/bList2"/>
    <dgm:cxn modelId="{BBE26FB8-DF36-498C-9D40-CAE37CCF76F5}" srcId="{78AAA7E5-A662-476C-B68A-A35B7DD6F9A4}" destId="{3E750708-3E67-4C31-86F7-8488A0F9A323}" srcOrd="1" destOrd="0" parTransId="{AB15DCE3-0008-40E4-9631-D653282B8387}" sibTransId="{ADC93A08-6BF2-497F-BABD-0F8037468CA0}"/>
    <dgm:cxn modelId="{2144F84B-8AD9-4573-B2DA-B18D761B1FB5}" type="presOf" srcId="{C5B49B4A-1C5B-4547-BC4E-83F7C4544FEB}" destId="{2553A65B-4A7A-4042-9A36-3567A03B18C9}" srcOrd="0" destOrd="0" presId="urn:microsoft.com/office/officeart/2005/8/layout/bList2"/>
    <dgm:cxn modelId="{5E39215E-36EC-4E3A-A22B-2DBFCA998B78}" srcId="{3E750708-3E67-4C31-86F7-8488A0F9A323}" destId="{C5B49B4A-1C5B-4547-BC4E-83F7C4544FEB}" srcOrd="0" destOrd="0" parTransId="{D4C5AADB-2A32-485D-B99B-AE99988FB33A}" sibTransId="{D0611522-B4F2-44EE-8B89-0E8FF83E28E0}"/>
    <dgm:cxn modelId="{EFEBCD46-0D76-4125-BACB-F41AAB68DCDA}" type="presOf" srcId="{78AAA7E5-A662-476C-B68A-A35B7DD6F9A4}" destId="{AE38F281-8E5E-43DE-96D0-698F6E183701}" srcOrd="0" destOrd="0" presId="urn:microsoft.com/office/officeart/2005/8/layout/bList2"/>
    <dgm:cxn modelId="{F7178DFD-4CDA-42A3-B2FC-3F12CFD096AE}" type="presOf" srcId="{47B9D363-CD7B-45CE-AE67-C0B622311B82}" destId="{157D3A1E-BFCE-4E1F-A6B9-4383EC8A0708}" srcOrd="0" destOrd="0" presId="urn:microsoft.com/office/officeart/2005/8/layout/bList2"/>
    <dgm:cxn modelId="{3380B0E7-91BA-4D87-B993-3C486FCEC2EF}" srcId="{47B9D363-CD7B-45CE-AE67-C0B622311B82}" destId="{46280B9F-CD43-484C-B100-1AAA500DD09E}" srcOrd="1" destOrd="0" parTransId="{0EFF9A81-B2EE-402D-BC76-4D878FE66F92}" sibTransId="{861A98F8-88CE-4C3E-A87A-FAB88000A3F2}"/>
    <dgm:cxn modelId="{4011A168-3DAA-4CA3-908E-1347BCF8F2A0}" type="presOf" srcId="{61A70DB6-704E-47EC-917E-985637244D47}" destId="{B3E967CB-5413-475C-A2F5-1D09AD955327}" srcOrd="0" destOrd="0" presId="urn:microsoft.com/office/officeart/2005/8/layout/bList2"/>
    <dgm:cxn modelId="{0C2D2ED4-9A35-48C8-BD46-4249D070AA1D}" type="presOf" srcId="{D1E09B9F-87AA-4B59-82BF-50C322B3E4BB}" destId="{6CB37B90-4DDB-40DC-9DCB-717CD33547B0}" srcOrd="0" destOrd="0" presId="urn:microsoft.com/office/officeart/2005/8/layout/bList2"/>
    <dgm:cxn modelId="{53030AEC-1BBF-4BD4-88CD-DC6313B79ABA}" type="presOf" srcId="{3E750708-3E67-4C31-86F7-8488A0F9A323}" destId="{B4B63CA0-1F1D-49EB-BBDD-7FF7AB5B66DC}" srcOrd="0" destOrd="0" presId="urn:microsoft.com/office/officeart/2005/8/layout/bList2"/>
    <dgm:cxn modelId="{ED7D9E1F-3A9A-4B0E-9A06-A9855154F35B}" srcId="{78AAA7E5-A662-476C-B68A-A35B7DD6F9A4}" destId="{47B9D363-CD7B-45CE-AE67-C0B622311B82}" srcOrd="0" destOrd="0" parTransId="{92327C99-C1A3-4A23-A872-6868767FF1BE}" sibTransId="{61A70DB6-704E-47EC-917E-985637244D47}"/>
    <dgm:cxn modelId="{D74BF861-AE59-4490-9D80-0250DB7BCECD}" type="presParOf" srcId="{AE38F281-8E5E-43DE-96D0-698F6E183701}" destId="{975C7BB5-C577-4EFB-8B3F-A70DC3E67930}" srcOrd="0" destOrd="0" presId="urn:microsoft.com/office/officeart/2005/8/layout/bList2"/>
    <dgm:cxn modelId="{D96E5416-290A-40F3-9F2A-1A594A7A9786}" type="presParOf" srcId="{975C7BB5-C577-4EFB-8B3F-A70DC3E67930}" destId="{6CB37B90-4DDB-40DC-9DCB-717CD33547B0}" srcOrd="0" destOrd="0" presId="urn:microsoft.com/office/officeart/2005/8/layout/bList2"/>
    <dgm:cxn modelId="{FBEFF427-699F-4FEF-B42E-C7A149F4AC6F}" type="presParOf" srcId="{975C7BB5-C577-4EFB-8B3F-A70DC3E67930}" destId="{157D3A1E-BFCE-4E1F-A6B9-4383EC8A0708}" srcOrd="1" destOrd="0" presId="urn:microsoft.com/office/officeart/2005/8/layout/bList2"/>
    <dgm:cxn modelId="{673BEECF-1EBA-4BCD-B570-0CA06268C964}" type="presParOf" srcId="{975C7BB5-C577-4EFB-8B3F-A70DC3E67930}" destId="{CEF8E46A-827D-43AF-AF77-C6A1AB626512}" srcOrd="2" destOrd="0" presId="urn:microsoft.com/office/officeart/2005/8/layout/bList2"/>
    <dgm:cxn modelId="{29CAC2A1-9D79-453F-994C-266ECF48A4A2}" type="presParOf" srcId="{975C7BB5-C577-4EFB-8B3F-A70DC3E67930}" destId="{25A9D60A-5CE7-428E-90EA-0B9EFFC7BBCA}" srcOrd="3" destOrd="0" presId="urn:microsoft.com/office/officeart/2005/8/layout/bList2"/>
    <dgm:cxn modelId="{9B1D5BE1-2D77-41D1-8B37-3D1BF94DC777}" type="presParOf" srcId="{AE38F281-8E5E-43DE-96D0-698F6E183701}" destId="{B3E967CB-5413-475C-A2F5-1D09AD955327}" srcOrd="1" destOrd="0" presId="urn:microsoft.com/office/officeart/2005/8/layout/bList2"/>
    <dgm:cxn modelId="{8EC200CE-6ECF-473E-84EE-46865EE25C6D}" type="presParOf" srcId="{AE38F281-8E5E-43DE-96D0-698F6E183701}" destId="{B0521A46-E8F9-4798-91D8-0A939609E749}" srcOrd="2" destOrd="0" presId="urn:microsoft.com/office/officeart/2005/8/layout/bList2"/>
    <dgm:cxn modelId="{7E463C2D-CF73-4D82-995C-65FF2C554441}" type="presParOf" srcId="{B0521A46-E8F9-4798-91D8-0A939609E749}" destId="{2553A65B-4A7A-4042-9A36-3567A03B18C9}" srcOrd="0" destOrd="0" presId="urn:microsoft.com/office/officeart/2005/8/layout/bList2"/>
    <dgm:cxn modelId="{35BBB9B1-9C14-46C9-AF01-BED7E04CE026}" type="presParOf" srcId="{B0521A46-E8F9-4798-91D8-0A939609E749}" destId="{B4B63CA0-1F1D-49EB-BBDD-7FF7AB5B66DC}" srcOrd="1" destOrd="0" presId="urn:microsoft.com/office/officeart/2005/8/layout/bList2"/>
    <dgm:cxn modelId="{A0507743-CAF1-4359-88DB-396DB96D3322}" type="presParOf" srcId="{B0521A46-E8F9-4798-91D8-0A939609E749}" destId="{7C9BB72E-F12C-44F0-B709-76849C347023}" srcOrd="2" destOrd="0" presId="urn:microsoft.com/office/officeart/2005/8/layout/bList2"/>
    <dgm:cxn modelId="{D544A1EB-5FB6-4B30-BD6F-F5850998E696}" type="presParOf" srcId="{B0521A46-E8F9-4798-91D8-0A939609E749}" destId="{F3A7FC7C-0E00-4F7C-AD2B-D19025AEBFC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AAA7E5-A662-476C-B68A-A35B7DD6F9A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7B9D363-CD7B-45CE-AE67-C0B622311B82}">
      <dgm:prSet phldrT="[テキスト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2327C99-C1A3-4A23-A872-6868767FF1BE}" type="parTrans" cxnId="{ED7D9E1F-3A9A-4B0E-9A06-A9855154F35B}">
      <dgm:prSet/>
      <dgm:spPr/>
      <dgm:t>
        <a:bodyPr/>
        <a:lstStyle/>
        <a:p>
          <a:endParaRPr kumimoji="1" lang="ja-JP" altLang="en-US"/>
        </a:p>
      </dgm:t>
    </dgm:pt>
    <dgm:pt modelId="{61A70DB6-704E-47EC-917E-985637244D47}" type="sibTrans" cxnId="{ED7D9E1F-3A9A-4B0E-9A06-A9855154F35B}">
      <dgm:prSet/>
      <dgm:spPr/>
      <dgm:t>
        <a:bodyPr/>
        <a:lstStyle/>
        <a:p>
          <a:endParaRPr kumimoji="1" lang="ja-JP" altLang="en-US"/>
        </a:p>
      </dgm:t>
    </dgm:pt>
    <dgm:pt modelId="{3E750708-3E67-4C31-86F7-8488A0F9A323}">
      <dgm:prSet phldrT="[テキスト]"/>
      <dgm:spPr/>
      <dgm:t>
        <a:bodyPr/>
        <a:lstStyle/>
        <a:p>
          <a:r>
            <a:rPr kumimoji="1" lang="en-US" altLang="ja-JP" dirty="0" smtClean="0"/>
            <a:t>Impurity Anderson model</a:t>
          </a:r>
          <a:endParaRPr kumimoji="1" lang="ja-JP" altLang="en-US" dirty="0"/>
        </a:p>
      </dgm:t>
    </dgm:pt>
    <dgm:pt modelId="{ADC93A08-6BF2-497F-BABD-0F8037468CA0}" type="sibTrans" cxnId="{BBE26FB8-DF36-498C-9D40-CAE37CCF76F5}">
      <dgm:prSet/>
      <dgm:spPr/>
      <dgm:t>
        <a:bodyPr/>
        <a:lstStyle/>
        <a:p>
          <a:endParaRPr kumimoji="1" lang="ja-JP" altLang="en-US"/>
        </a:p>
      </dgm:t>
    </dgm:pt>
    <dgm:pt modelId="{AB15DCE3-0008-40E4-9631-D653282B8387}" type="parTrans" cxnId="{BBE26FB8-DF36-498C-9D40-CAE37CCF76F5}">
      <dgm:prSet/>
      <dgm:spPr/>
      <dgm:t>
        <a:bodyPr/>
        <a:lstStyle/>
        <a:p>
          <a:endParaRPr kumimoji="1" lang="ja-JP" altLang="en-US"/>
        </a:p>
      </dgm:t>
    </dgm:pt>
    <dgm:pt modelId="{D1E09B9F-87AA-4B59-82BF-50C322B3E4BB}">
      <dgm:prSet custT="1"/>
      <dgm:spPr>
        <a:blipFill rotWithShape="1">
          <a:blip xmlns:r="http://schemas.openxmlformats.org/officeDocument/2006/relationships" r:embed="rId2"/>
          <a:stretch>
            <a:fillRect l="-2269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05E6AE6D-CB5A-4259-B42B-72C6148A7E41}" type="parTrans" cxnId="{567873E5-F25F-4148-A0C2-BB15EA942B7B}">
      <dgm:prSet/>
      <dgm:spPr/>
      <dgm:t>
        <a:bodyPr/>
        <a:lstStyle/>
        <a:p>
          <a:endParaRPr kumimoji="1" lang="ja-JP" altLang="en-US"/>
        </a:p>
      </dgm:t>
    </dgm:pt>
    <dgm:pt modelId="{6888225C-653A-4ADF-8F99-2F653B554EC4}" type="sibTrans" cxnId="{567873E5-F25F-4148-A0C2-BB15EA942B7B}">
      <dgm:prSet/>
      <dgm:spPr/>
      <dgm:t>
        <a:bodyPr/>
        <a:lstStyle/>
        <a:p>
          <a:endParaRPr kumimoji="1" lang="ja-JP" altLang="en-US"/>
        </a:p>
      </dgm:t>
    </dgm:pt>
    <dgm:pt modelId="{C5B49B4A-1C5B-4547-BC4E-83F7C4544FEB}">
      <dgm:prSet custT="1"/>
      <dgm:spPr>
        <a:blipFill rotWithShape="1">
          <a:blip xmlns:r="http://schemas.openxmlformats.org/officeDocument/2006/relationships" r:embed="rId3"/>
          <a:stretch>
            <a:fillRect l="-972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D4C5AADB-2A32-485D-B99B-AE99988FB33A}" type="parTrans" cxnId="{5E39215E-36EC-4E3A-A22B-2DBFCA998B78}">
      <dgm:prSet/>
      <dgm:spPr/>
      <dgm:t>
        <a:bodyPr/>
        <a:lstStyle/>
        <a:p>
          <a:endParaRPr kumimoji="1" lang="ja-JP" altLang="en-US"/>
        </a:p>
      </dgm:t>
    </dgm:pt>
    <dgm:pt modelId="{D0611522-B4F2-44EE-8B89-0E8FF83E28E0}" type="sibTrans" cxnId="{5E39215E-36EC-4E3A-A22B-2DBFCA998B78}">
      <dgm:prSet/>
      <dgm:spPr/>
      <dgm:t>
        <a:bodyPr/>
        <a:lstStyle/>
        <a:p>
          <a:endParaRPr kumimoji="1" lang="ja-JP" altLang="en-US"/>
        </a:p>
      </dgm:t>
    </dgm:pt>
    <dgm:pt modelId="{46280B9F-CD43-484C-B100-1AAA500DD09E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0EFF9A81-B2EE-402D-BC76-4D878FE66F92}" type="parTrans" cxnId="{3380B0E7-91BA-4D87-B993-3C486FCEC2EF}">
      <dgm:prSet/>
      <dgm:spPr/>
      <dgm:t>
        <a:bodyPr/>
        <a:lstStyle/>
        <a:p>
          <a:endParaRPr kumimoji="1" lang="ja-JP" altLang="en-US"/>
        </a:p>
      </dgm:t>
    </dgm:pt>
    <dgm:pt modelId="{861A98F8-88CE-4C3E-A87A-FAB88000A3F2}" type="sibTrans" cxnId="{3380B0E7-91BA-4D87-B993-3C486FCEC2EF}">
      <dgm:prSet/>
      <dgm:spPr/>
      <dgm:t>
        <a:bodyPr/>
        <a:lstStyle/>
        <a:p>
          <a:endParaRPr kumimoji="1" lang="ja-JP" altLang="en-US"/>
        </a:p>
      </dgm:t>
    </dgm:pt>
    <dgm:pt modelId="{AE38F281-8E5E-43DE-96D0-698F6E183701}" type="pres">
      <dgm:prSet presAssocID="{78AAA7E5-A662-476C-B68A-A35B7DD6F9A4}" presName="diagram" presStyleCnt="0">
        <dgm:presLayoutVars>
          <dgm:dir/>
          <dgm:animLvl val="lvl"/>
          <dgm:resizeHandles val="exact"/>
        </dgm:presLayoutVars>
      </dgm:prSet>
      <dgm:spPr/>
    </dgm:pt>
    <dgm:pt modelId="{975C7BB5-C577-4EFB-8B3F-A70DC3E67930}" type="pres">
      <dgm:prSet presAssocID="{47B9D363-CD7B-45CE-AE67-C0B622311B82}" presName="compNode" presStyleCnt="0"/>
      <dgm:spPr/>
    </dgm:pt>
    <dgm:pt modelId="{6CB37B90-4DDB-40DC-9DCB-717CD33547B0}" type="pres">
      <dgm:prSet presAssocID="{47B9D363-CD7B-45CE-AE67-C0B622311B82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7D3A1E-BFCE-4E1F-A6B9-4383EC8A0708}" type="pres">
      <dgm:prSet presAssocID="{47B9D363-CD7B-45CE-AE67-C0B622311B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F8E46A-827D-43AF-AF77-C6A1AB626512}" type="pres">
      <dgm:prSet presAssocID="{47B9D363-CD7B-45CE-AE67-C0B622311B82}" presName="parentRect" presStyleLbl="alignNode1" presStyleIdx="0" presStyleCnt="2"/>
      <dgm:spPr/>
      <dgm:t>
        <a:bodyPr/>
        <a:lstStyle/>
        <a:p>
          <a:endParaRPr kumimoji="1" lang="ja-JP" altLang="en-US"/>
        </a:p>
      </dgm:t>
    </dgm:pt>
    <dgm:pt modelId="{25A9D60A-5CE7-428E-90EA-0B9EFFC7BBCA}" type="pres">
      <dgm:prSet presAssocID="{47B9D363-CD7B-45CE-AE67-C0B622311B82}" presName="adorn" presStyleLbl="fgAccFollowNode1" presStyleIdx="0" presStyleCnt="2"/>
      <dgm:spPr>
        <a:prstGeom prst="rect">
          <a:avLst/>
        </a:prstGeom>
        <a:noFill/>
        <a:ln>
          <a:noFill/>
        </a:ln>
      </dgm:spPr>
    </dgm:pt>
    <dgm:pt modelId="{B3E967CB-5413-475C-A2F5-1D09AD955327}" type="pres">
      <dgm:prSet presAssocID="{61A70DB6-704E-47EC-917E-985637244D47}" presName="sibTrans" presStyleLbl="sibTrans2D1" presStyleIdx="0" presStyleCnt="0"/>
      <dgm:spPr/>
      <dgm:t>
        <a:bodyPr/>
        <a:lstStyle/>
        <a:p>
          <a:endParaRPr kumimoji="1" lang="ja-JP" altLang="en-US"/>
        </a:p>
      </dgm:t>
    </dgm:pt>
    <dgm:pt modelId="{B0521A46-E8F9-4798-91D8-0A939609E749}" type="pres">
      <dgm:prSet presAssocID="{3E750708-3E67-4C31-86F7-8488A0F9A323}" presName="compNode" presStyleCnt="0"/>
      <dgm:spPr/>
    </dgm:pt>
    <dgm:pt modelId="{2553A65B-4A7A-4042-9A36-3567A03B18C9}" type="pres">
      <dgm:prSet presAssocID="{3E750708-3E67-4C31-86F7-8488A0F9A323}" presName="childRect" presStyleLbl="bgAcc1" presStyleIdx="1" presStyleCnt="2" custLinFactNeighborY="2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B63CA0-1F1D-49EB-BBDD-7FF7AB5B66DC}" type="pres">
      <dgm:prSet presAssocID="{3E750708-3E67-4C31-86F7-8488A0F9A3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C9BB72E-F12C-44F0-B709-76849C347023}" type="pres">
      <dgm:prSet presAssocID="{3E750708-3E67-4C31-86F7-8488A0F9A323}" presName="parentRect" presStyleLbl="alignNode1" presStyleIdx="1" presStyleCnt="2"/>
      <dgm:spPr/>
      <dgm:t>
        <a:bodyPr/>
        <a:lstStyle/>
        <a:p>
          <a:endParaRPr kumimoji="1" lang="ja-JP" altLang="en-US"/>
        </a:p>
      </dgm:t>
    </dgm:pt>
    <dgm:pt modelId="{F3A7FC7C-0E00-4F7C-AD2B-D19025AEBFCA}" type="pres">
      <dgm:prSet presAssocID="{3E750708-3E67-4C31-86F7-8488A0F9A323}" presName="adorn" presStyleLbl="fgAccFollowNode1" presStyleIdx="1" presStyleCnt="2"/>
      <dgm:spPr>
        <a:prstGeom prst="frame">
          <a:avLst/>
        </a:prstGeom>
        <a:noFill/>
        <a:ln>
          <a:noFill/>
        </a:ln>
      </dgm:spPr>
    </dgm:pt>
  </dgm:ptLst>
  <dgm:cxnLst>
    <dgm:cxn modelId="{DD7E6A13-61DF-485D-9E4A-65D688C58039}" type="presOf" srcId="{47B9D363-CD7B-45CE-AE67-C0B622311B82}" destId="{CEF8E46A-827D-43AF-AF77-C6A1AB626512}" srcOrd="1" destOrd="0" presId="urn:microsoft.com/office/officeart/2005/8/layout/bList2"/>
    <dgm:cxn modelId="{567873E5-F25F-4148-A0C2-BB15EA942B7B}" srcId="{47B9D363-CD7B-45CE-AE67-C0B622311B82}" destId="{D1E09B9F-87AA-4B59-82BF-50C322B3E4BB}" srcOrd="0" destOrd="0" parTransId="{05E6AE6D-CB5A-4259-B42B-72C6148A7E41}" sibTransId="{6888225C-653A-4ADF-8F99-2F653B554EC4}"/>
    <dgm:cxn modelId="{B4B536BD-BD9C-4CDE-87F8-3AEC3E4989B0}" type="presOf" srcId="{3E750708-3E67-4C31-86F7-8488A0F9A323}" destId="{7C9BB72E-F12C-44F0-B709-76849C347023}" srcOrd="1" destOrd="0" presId="urn:microsoft.com/office/officeart/2005/8/layout/bList2"/>
    <dgm:cxn modelId="{679014AA-2F8B-42DB-821B-D654E5C229A0}" type="presOf" srcId="{46280B9F-CD43-484C-B100-1AAA500DD09E}" destId="{6CB37B90-4DDB-40DC-9DCB-717CD33547B0}" srcOrd="0" destOrd="1" presId="urn:microsoft.com/office/officeart/2005/8/layout/bList2"/>
    <dgm:cxn modelId="{BBE26FB8-DF36-498C-9D40-CAE37CCF76F5}" srcId="{78AAA7E5-A662-476C-B68A-A35B7DD6F9A4}" destId="{3E750708-3E67-4C31-86F7-8488A0F9A323}" srcOrd="1" destOrd="0" parTransId="{AB15DCE3-0008-40E4-9631-D653282B8387}" sibTransId="{ADC93A08-6BF2-497F-BABD-0F8037468CA0}"/>
    <dgm:cxn modelId="{2144F84B-8AD9-4573-B2DA-B18D761B1FB5}" type="presOf" srcId="{C5B49B4A-1C5B-4547-BC4E-83F7C4544FEB}" destId="{2553A65B-4A7A-4042-9A36-3567A03B18C9}" srcOrd="0" destOrd="0" presId="urn:microsoft.com/office/officeart/2005/8/layout/bList2"/>
    <dgm:cxn modelId="{5E39215E-36EC-4E3A-A22B-2DBFCA998B78}" srcId="{3E750708-3E67-4C31-86F7-8488A0F9A323}" destId="{C5B49B4A-1C5B-4547-BC4E-83F7C4544FEB}" srcOrd="0" destOrd="0" parTransId="{D4C5AADB-2A32-485D-B99B-AE99988FB33A}" sibTransId="{D0611522-B4F2-44EE-8B89-0E8FF83E28E0}"/>
    <dgm:cxn modelId="{EFEBCD46-0D76-4125-BACB-F41AAB68DCDA}" type="presOf" srcId="{78AAA7E5-A662-476C-B68A-A35B7DD6F9A4}" destId="{AE38F281-8E5E-43DE-96D0-698F6E183701}" srcOrd="0" destOrd="0" presId="urn:microsoft.com/office/officeart/2005/8/layout/bList2"/>
    <dgm:cxn modelId="{F7178DFD-4CDA-42A3-B2FC-3F12CFD096AE}" type="presOf" srcId="{47B9D363-CD7B-45CE-AE67-C0B622311B82}" destId="{157D3A1E-BFCE-4E1F-A6B9-4383EC8A0708}" srcOrd="0" destOrd="0" presId="urn:microsoft.com/office/officeart/2005/8/layout/bList2"/>
    <dgm:cxn modelId="{3380B0E7-91BA-4D87-B993-3C486FCEC2EF}" srcId="{47B9D363-CD7B-45CE-AE67-C0B622311B82}" destId="{46280B9F-CD43-484C-B100-1AAA500DD09E}" srcOrd="1" destOrd="0" parTransId="{0EFF9A81-B2EE-402D-BC76-4D878FE66F92}" sibTransId="{861A98F8-88CE-4C3E-A87A-FAB88000A3F2}"/>
    <dgm:cxn modelId="{4011A168-3DAA-4CA3-908E-1347BCF8F2A0}" type="presOf" srcId="{61A70DB6-704E-47EC-917E-985637244D47}" destId="{B3E967CB-5413-475C-A2F5-1D09AD955327}" srcOrd="0" destOrd="0" presId="urn:microsoft.com/office/officeart/2005/8/layout/bList2"/>
    <dgm:cxn modelId="{0C2D2ED4-9A35-48C8-BD46-4249D070AA1D}" type="presOf" srcId="{D1E09B9F-87AA-4B59-82BF-50C322B3E4BB}" destId="{6CB37B90-4DDB-40DC-9DCB-717CD33547B0}" srcOrd="0" destOrd="0" presId="urn:microsoft.com/office/officeart/2005/8/layout/bList2"/>
    <dgm:cxn modelId="{53030AEC-1BBF-4BD4-88CD-DC6313B79ABA}" type="presOf" srcId="{3E750708-3E67-4C31-86F7-8488A0F9A323}" destId="{B4B63CA0-1F1D-49EB-BBDD-7FF7AB5B66DC}" srcOrd="0" destOrd="0" presId="urn:microsoft.com/office/officeart/2005/8/layout/bList2"/>
    <dgm:cxn modelId="{ED7D9E1F-3A9A-4B0E-9A06-A9855154F35B}" srcId="{78AAA7E5-A662-476C-B68A-A35B7DD6F9A4}" destId="{47B9D363-CD7B-45CE-AE67-C0B622311B82}" srcOrd="0" destOrd="0" parTransId="{92327C99-C1A3-4A23-A872-6868767FF1BE}" sibTransId="{61A70DB6-704E-47EC-917E-985637244D47}"/>
    <dgm:cxn modelId="{D74BF861-AE59-4490-9D80-0250DB7BCECD}" type="presParOf" srcId="{AE38F281-8E5E-43DE-96D0-698F6E183701}" destId="{975C7BB5-C577-4EFB-8B3F-A70DC3E67930}" srcOrd="0" destOrd="0" presId="urn:microsoft.com/office/officeart/2005/8/layout/bList2"/>
    <dgm:cxn modelId="{D96E5416-290A-40F3-9F2A-1A594A7A9786}" type="presParOf" srcId="{975C7BB5-C577-4EFB-8B3F-A70DC3E67930}" destId="{6CB37B90-4DDB-40DC-9DCB-717CD33547B0}" srcOrd="0" destOrd="0" presId="urn:microsoft.com/office/officeart/2005/8/layout/bList2"/>
    <dgm:cxn modelId="{FBEFF427-699F-4FEF-B42E-C7A149F4AC6F}" type="presParOf" srcId="{975C7BB5-C577-4EFB-8B3F-A70DC3E67930}" destId="{157D3A1E-BFCE-4E1F-A6B9-4383EC8A0708}" srcOrd="1" destOrd="0" presId="urn:microsoft.com/office/officeart/2005/8/layout/bList2"/>
    <dgm:cxn modelId="{673BEECF-1EBA-4BCD-B570-0CA06268C964}" type="presParOf" srcId="{975C7BB5-C577-4EFB-8B3F-A70DC3E67930}" destId="{CEF8E46A-827D-43AF-AF77-C6A1AB626512}" srcOrd="2" destOrd="0" presId="urn:microsoft.com/office/officeart/2005/8/layout/bList2"/>
    <dgm:cxn modelId="{29CAC2A1-9D79-453F-994C-266ECF48A4A2}" type="presParOf" srcId="{975C7BB5-C577-4EFB-8B3F-A70DC3E67930}" destId="{25A9D60A-5CE7-428E-90EA-0B9EFFC7BBCA}" srcOrd="3" destOrd="0" presId="urn:microsoft.com/office/officeart/2005/8/layout/bList2"/>
    <dgm:cxn modelId="{9B1D5BE1-2D77-41D1-8B37-3D1BF94DC777}" type="presParOf" srcId="{AE38F281-8E5E-43DE-96D0-698F6E183701}" destId="{B3E967CB-5413-475C-A2F5-1D09AD955327}" srcOrd="1" destOrd="0" presId="urn:microsoft.com/office/officeart/2005/8/layout/bList2"/>
    <dgm:cxn modelId="{8EC200CE-6ECF-473E-84EE-46865EE25C6D}" type="presParOf" srcId="{AE38F281-8E5E-43DE-96D0-698F6E183701}" destId="{B0521A46-E8F9-4798-91D8-0A939609E749}" srcOrd="2" destOrd="0" presId="urn:microsoft.com/office/officeart/2005/8/layout/bList2"/>
    <dgm:cxn modelId="{7E463C2D-CF73-4D82-995C-65FF2C554441}" type="presParOf" srcId="{B0521A46-E8F9-4798-91D8-0A939609E749}" destId="{2553A65B-4A7A-4042-9A36-3567A03B18C9}" srcOrd="0" destOrd="0" presId="urn:microsoft.com/office/officeart/2005/8/layout/bList2"/>
    <dgm:cxn modelId="{35BBB9B1-9C14-46C9-AF01-BED7E04CE026}" type="presParOf" srcId="{B0521A46-E8F9-4798-91D8-0A939609E749}" destId="{B4B63CA0-1F1D-49EB-BBDD-7FF7AB5B66DC}" srcOrd="1" destOrd="0" presId="urn:microsoft.com/office/officeart/2005/8/layout/bList2"/>
    <dgm:cxn modelId="{A0507743-CAF1-4359-88DB-396DB96D3322}" type="presParOf" srcId="{B0521A46-E8F9-4798-91D8-0A939609E749}" destId="{7C9BB72E-F12C-44F0-B709-76849C347023}" srcOrd="2" destOrd="0" presId="urn:microsoft.com/office/officeart/2005/8/layout/bList2"/>
    <dgm:cxn modelId="{D544A1EB-5FB6-4B30-BD6F-F5850998E696}" type="presParOf" srcId="{B0521A46-E8F9-4798-91D8-0A939609E749}" destId="{F3A7FC7C-0E00-4F7C-AD2B-D19025AEBFC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0A0A32-A3E5-476A-B68A-187A94EBF4B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18C6889F-1952-41C9-883B-1F1212F687C0}">
      <dgm:prSet phldrT="[テキスト]" phldr="1"/>
      <dgm:spPr/>
      <dgm:t>
        <a:bodyPr/>
        <a:lstStyle/>
        <a:p>
          <a:endParaRPr kumimoji="1" lang="ja-JP" altLang="en-US" dirty="0"/>
        </a:p>
      </dgm:t>
    </dgm:pt>
    <dgm:pt modelId="{0A9AAE41-830C-48F6-86A0-705EC47C772F}" type="parTrans" cxnId="{5EFD07BC-A746-4924-B3CC-CB6E5EBAC3B2}">
      <dgm:prSet/>
      <dgm:spPr/>
      <dgm:t>
        <a:bodyPr/>
        <a:lstStyle/>
        <a:p>
          <a:endParaRPr kumimoji="1" lang="ja-JP" altLang="en-US"/>
        </a:p>
      </dgm:t>
    </dgm:pt>
    <dgm:pt modelId="{6BB38F4F-8D26-4BEA-BEEA-0FD00AC9751D}" type="sibTrans" cxnId="{5EFD07BC-A746-4924-B3CC-CB6E5EBAC3B2}">
      <dgm:prSet/>
      <dgm:spPr/>
      <dgm:t>
        <a:bodyPr/>
        <a:lstStyle/>
        <a:p>
          <a:endParaRPr kumimoji="1" lang="ja-JP" altLang="en-US"/>
        </a:p>
      </dgm:t>
    </dgm:pt>
    <dgm:pt modelId="{A3C54E6D-C97C-42ED-B9C2-0575AC4EA6CA}">
      <dgm:prSet phldrT="[テキスト]" phldr="1"/>
      <dgm:spPr/>
      <dgm:t>
        <a:bodyPr/>
        <a:lstStyle/>
        <a:p>
          <a:endParaRPr kumimoji="1" lang="ja-JP" altLang="en-US" dirty="0"/>
        </a:p>
      </dgm:t>
    </dgm:pt>
    <dgm:pt modelId="{AA6CCED0-C754-4F90-8A10-1C8BA1E78D36}" type="parTrans" cxnId="{98A6E954-8E9E-4F3C-9369-6ECCB751C7BE}">
      <dgm:prSet/>
      <dgm:spPr/>
      <dgm:t>
        <a:bodyPr/>
        <a:lstStyle/>
        <a:p>
          <a:endParaRPr kumimoji="1" lang="ja-JP" altLang="en-US"/>
        </a:p>
      </dgm:t>
    </dgm:pt>
    <dgm:pt modelId="{A0CDA474-224F-4FB3-8A76-144C01FCD4AE}" type="sibTrans" cxnId="{98A6E954-8E9E-4F3C-9369-6ECCB751C7BE}">
      <dgm:prSet/>
      <dgm:spPr/>
      <dgm:t>
        <a:bodyPr/>
        <a:lstStyle/>
        <a:p>
          <a:endParaRPr kumimoji="1" lang="ja-JP" altLang="en-US"/>
        </a:p>
      </dgm:t>
    </dgm:pt>
    <dgm:pt modelId="{BA6290B0-EF92-4BB4-AEB0-5AC8718431D6}">
      <dgm:prSet phldrT="[テキスト]" phldr="1"/>
      <dgm:spPr/>
      <dgm:t>
        <a:bodyPr/>
        <a:lstStyle/>
        <a:p>
          <a:endParaRPr kumimoji="1" lang="ja-JP" altLang="en-US" dirty="0"/>
        </a:p>
      </dgm:t>
    </dgm:pt>
    <dgm:pt modelId="{DF594B9E-7354-4A4F-A353-45373539B7CE}" type="parTrans" cxnId="{BA5D1707-9F67-4692-A795-83C078B296BB}">
      <dgm:prSet/>
      <dgm:spPr/>
      <dgm:t>
        <a:bodyPr/>
        <a:lstStyle/>
        <a:p>
          <a:endParaRPr kumimoji="1" lang="ja-JP" altLang="en-US"/>
        </a:p>
      </dgm:t>
    </dgm:pt>
    <dgm:pt modelId="{E49ABD4E-D7A9-4A70-B421-0A0A2C60F761}" type="sibTrans" cxnId="{BA5D1707-9F67-4692-A795-83C078B296BB}">
      <dgm:prSet/>
      <dgm:spPr/>
      <dgm:t>
        <a:bodyPr/>
        <a:lstStyle/>
        <a:p>
          <a:endParaRPr kumimoji="1" lang="ja-JP" altLang="en-US"/>
        </a:p>
      </dgm:t>
    </dgm:pt>
    <dgm:pt modelId="{FA52AD1E-595F-4524-B816-90F90DC287CA}">
      <dgm:prSet phldrT="[テキスト]" phldr="1"/>
      <dgm:spPr/>
      <dgm:t>
        <a:bodyPr/>
        <a:lstStyle/>
        <a:p>
          <a:endParaRPr kumimoji="1" lang="ja-JP" altLang="en-US"/>
        </a:p>
      </dgm:t>
    </dgm:pt>
    <dgm:pt modelId="{9384DFF0-58B8-43C0-A768-D4CFF5045138}" type="parTrans" cxnId="{6B44AD73-D602-4D90-888C-EAA40E3E6AB2}">
      <dgm:prSet/>
      <dgm:spPr/>
      <dgm:t>
        <a:bodyPr/>
        <a:lstStyle/>
        <a:p>
          <a:endParaRPr kumimoji="1" lang="ja-JP" altLang="en-US"/>
        </a:p>
      </dgm:t>
    </dgm:pt>
    <dgm:pt modelId="{831C6E27-3C33-48AE-A8E8-A9E2A2C8D683}" type="sibTrans" cxnId="{6B44AD73-D602-4D90-888C-EAA40E3E6AB2}">
      <dgm:prSet/>
      <dgm:spPr/>
      <dgm:t>
        <a:bodyPr/>
        <a:lstStyle/>
        <a:p>
          <a:endParaRPr kumimoji="1" lang="ja-JP" altLang="en-US"/>
        </a:p>
      </dgm:t>
    </dgm:pt>
    <dgm:pt modelId="{0AB48EA1-3486-498D-ADBD-F005C6D470B0}">
      <dgm:prSet phldrT="[テキスト]" phldr="1"/>
      <dgm:spPr/>
      <dgm:t>
        <a:bodyPr/>
        <a:lstStyle/>
        <a:p>
          <a:endParaRPr kumimoji="1" lang="ja-JP" altLang="en-US"/>
        </a:p>
      </dgm:t>
    </dgm:pt>
    <dgm:pt modelId="{C1AD6036-E7CB-42B0-AE10-D6EFBD3F75B1}" type="parTrans" cxnId="{D2825D9C-523E-416D-A764-B3D0E16DD150}">
      <dgm:prSet/>
      <dgm:spPr/>
      <dgm:t>
        <a:bodyPr/>
        <a:lstStyle/>
        <a:p>
          <a:endParaRPr kumimoji="1" lang="ja-JP" altLang="en-US"/>
        </a:p>
      </dgm:t>
    </dgm:pt>
    <dgm:pt modelId="{E55CB3D6-37D3-49E2-BFAC-196A2A515BBB}" type="sibTrans" cxnId="{D2825D9C-523E-416D-A764-B3D0E16DD150}">
      <dgm:prSet/>
      <dgm:spPr/>
      <dgm:t>
        <a:bodyPr/>
        <a:lstStyle/>
        <a:p>
          <a:endParaRPr kumimoji="1" lang="ja-JP" altLang="en-US"/>
        </a:p>
      </dgm:t>
    </dgm:pt>
    <dgm:pt modelId="{F62C7029-4078-4A37-843E-11AB8815CCCE}">
      <dgm:prSet phldrT="[テキスト]" phldr="1"/>
      <dgm:spPr/>
      <dgm:t>
        <a:bodyPr/>
        <a:lstStyle/>
        <a:p>
          <a:endParaRPr kumimoji="1" lang="ja-JP" altLang="en-US"/>
        </a:p>
      </dgm:t>
    </dgm:pt>
    <dgm:pt modelId="{0686C002-BB95-4CD3-8AE3-AF2A909DB90B}" type="parTrans" cxnId="{6C686980-EB0A-411A-88FE-F8AC3390E00C}">
      <dgm:prSet/>
      <dgm:spPr/>
      <dgm:t>
        <a:bodyPr/>
        <a:lstStyle/>
        <a:p>
          <a:endParaRPr kumimoji="1" lang="ja-JP" altLang="en-US"/>
        </a:p>
      </dgm:t>
    </dgm:pt>
    <dgm:pt modelId="{5766407E-7D80-4911-A209-290B07ABEFE1}" type="sibTrans" cxnId="{6C686980-EB0A-411A-88FE-F8AC3390E00C}">
      <dgm:prSet/>
      <dgm:spPr/>
      <dgm:t>
        <a:bodyPr/>
        <a:lstStyle/>
        <a:p>
          <a:endParaRPr kumimoji="1" lang="ja-JP" altLang="en-US"/>
        </a:p>
      </dgm:t>
    </dgm:pt>
    <dgm:pt modelId="{8BF1BCF0-34AD-4FB9-B610-A4251FC38C79}">
      <dgm:prSet phldrT="[テキスト]" phldr="1"/>
      <dgm:spPr/>
      <dgm:t>
        <a:bodyPr/>
        <a:lstStyle/>
        <a:p>
          <a:endParaRPr kumimoji="1" lang="ja-JP" altLang="en-US"/>
        </a:p>
      </dgm:t>
    </dgm:pt>
    <dgm:pt modelId="{74E291DC-19F1-4448-88FE-8D68D9C219F8}" type="parTrans" cxnId="{6D01C18A-84DC-403E-90BB-EC98CFD0AB40}">
      <dgm:prSet/>
      <dgm:spPr/>
      <dgm:t>
        <a:bodyPr/>
        <a:lstStyle/>
        <a:p>
          <a:endParaRPr kumimoji="1" lang="ja-JP" altLang="en-US"/>
        </a:p>
      </dgm:t>
    </dgm:pt>
    <dgm:pt modelId="{A4EF6088-9D5D-45B1-9893-1167D1EE65F8}" type="sibTrans" cxnId="{6D01C18A-84DC-403E-90BB-EC98CFD0AB40}">
      <dgm:prSet/>
      <dgm:spPr/>
      <dgm:t>
        <a:bodyPr/>
        <a:lstStyle/>
        <a:p>
          <a:endParaRPr kumimoji="1" lang="ja-JP" altLang="en-US"/>
        </a:p>
      </dgm:t>
    </dgm:pt>
    <dgm:pt modelId="{CF3B3FF5-8E14-4C92-AD16-FD2697E8FD82}">
      <dgm:prSet/>
      <dgm:spPr/>
      <dgm:t>
        <a:bodyPr/>
        <a:lstStyle/>
        <a:p>
          <a:r>
            <a:rPr kumimoji="1" lang="en-US" altLang="ja-JP" dirty="0" smtClean="0"/>
            <a:t>DFT calculation </a:t>
          </a:r>
          <a:endParaRPr kumimoji="1" lang="ja-JP" altLang="en-US" dirty="0"/>
        </a:p>
      </dgm:t>
    </dgm:pt>
    <dgm:pt modelId="{C2BBAFD0-1123-442F-B807-30C42C255931}" type="parTrans" cxnId="{54B73376-415C-4496-B8EC-27A10164A9C9}">
      <dgm:prSet/>
      <dgm:spPr/>
      <dgm:t>
        <a:bodyPr/>
        <a:lstStyle/>
        <a:p>
          <a:endParaRPr kumimoji="1" lang="ja-JP" altLang="en-US"/>
        </a:p>
      </dgm:t>
    </dgm:pt>
    <dgm:pt modelId="{249EBEFC-4B0A-4A2C-B70A-D474E5C384DB}" type="sibTrans" cxnId="{54B73376-415C-4496-B8EC-27A10164A9C9}">
      <dgm:prSet/>
      <dgm:spPr/>
      <dgm:t>
        <a:bodyPr/>
        <a:lstStyle/>
        <a:p>
          <a:endParaRPr kumimoji="1" lang="ja-JP" altLang="en-US"/>
        </a:p>
      </dgm:t>
    </dgm:pt>
    <dgm:pt modelId="{BC85AA99-CEA8-40B3-BADA-0F48DBDF802E}">
      <dgm:prSet/>
      <dgm:spPr/>
      <dgm:t>
        <a:bodyPr/>
        <a:lstStyle/>
        <a:p>
          <a:r>
            <a:rPr kumimoji="1" lang="en-US" altLang="ja-JP" dirty="0" smtClean="0"/>
            <a:t>Representation of the system in a Kondo Hamiltonian</a:t>
          </a:r>
          <a:endParaRPr kumimoji="1" lang="ja-JP" altLang="en-US" dirty="0"/>
        </a:p>
      </dgm:t>
    </dgm:pt>
    <dgm:pt modelId="{A9D5F50D-6408-4FF9-B6A5-AAFFF08B7619}" type="parTrans" cxnId="{7217BA88-B72E-4BD9-AFD0-27997813EA40}">
      <dgm:prSet/>
      <dgm:spPr/>
      <dgm:t>
        <a:bodyPr/>
        <a:lstStyle/>
        <a:p>
          <a:endParaRPr kumimoji="1" lang="ja-JP" altLang="en-US"/>
        </a:p>
      </dgm:t>
    </dgm:pt>
    <dgm:pt modelId="{36B6D8CC-03A9-44D6-AE8B-53FED274B43D}" type="sibTrans" cxnId="{7217BA88-B72E-4BD9-AFD0-27997813EA40}">
      <dgm:prSet/>
      <dgm:spPr/>
      <dgm:t>
        <a:bodyPr/>
        <a:lstStyle/>
        <a:p>
          <a:endParaRPr kumimoji="1" lang="ja-JP" altLang="en-US"/>
        </a:p>
      </dgm:t>
    </dgm:pt>
    <dgm:pt modelId="{B1E5D1FB-A11F-4CED-B9AF-20A48F0766F2}">
      <dgm:prSet/>
      <dgm:spPr/>
      <dgm:t>
        <a:bodyPr/>
        <a:lstStyle/>
        <a:p>
          <a:r>
            <a:rPr kumimoji="1" lang="en-US" altLang="ja-JP" dirty="0" smtClean="0"/>
            <a:t>Unitary transformation</a:t>
          </a:r>
          <a:endParaRPr kumimoji="1" lang="ja-JP" altLang="en-US" dirty="0"/>
        </a:p>
      </dgm:t>
    </dgm:pt>
    <dgm:pt modelId="{B98CCBC4-3150-4B91-AB78-7CC1E7A254A4}" type="parTrans" cxnId="{1BE4DEAF-ED27-42F1-84A6-3306D7A58C8F}">
      <dgm:prSet/>
      <dgm:spPr/>
      <dgm:t>
        <a:bodyPr/>
        <a:lstStyle/>
        <a:p>
          <a:endParaRPr kumimoji="1" lang="ja-JP" altLang="en-US"/>
        </a:p>
      </dgm:t>
    </dgm:pt>
    <dgm:pt modelId="{CA566130-A982-4F5E-8EA8-2348657FC95C}" type="sibTrans" cxnId="{1BE4DEAF-ED27-42F1-84A6-3306D7A58C8F}">
      <dgm:prSet/>
      <dgm:spPr/>
      <dgm:t>
        <a:bodyPr/>
        <a:lstStyle/>
        <a:p>
          <a:endParaRPr kumimoji="1" lang="ja-JP" altLang="en-US"/>
        </a:p>
      </dgm:t>
    </dgm:pt>
    <dgm:pt modelId="{AF63294E-F364-4F70-BE40-54CBF87FBE3F}">
      <dgm:prSet/>
      <dgm:spPr/>
      <dgm:t>
        <a:bodyPr/>
        <a:lstStyle/>
        <a:p>
          <a:r>
            <a:rPr kumimoji="1" lang="en-US" altLang="ja-JP" dirty="0" smtClean="0"/>
            <a:t>Multi site impurity Anderson model </a:t>
          </a:r>
          <a:endParaRPr kumimoji="1" lang="ja-JP" altLang="en-US" dirty="0"/>
        </a:p>
      </dgm:t>
    </dgm:pt>
    <dgm:pt modelId="{11DC4F3A-54C8-47F1-93F7-EA43178E00D1}" type="parTrans" cxnId="{50B5E0DC-9A1C-46D9-BA8D-1AD7856E7E38}">
      <dgm:prSet/>
      <dgm:spPr/>
      <dgm:t>
        <a:bodyPr/>
        <a:lstStyle/>
        <a:p>
          <a:endParaRPr kumimoji="1" lang="ja-JP" altLang="en-US"/>
        </a:p>
      </dgm:t>
    </dgm:pt>
    <dgm:pt modelId="{7A750AAD-5AB0-4FC8-8528-0B1302202897}" type="sibTrans" cxnId="{50B5E0DC-9A1C-46D9-BA8D-1AD7856E7E38}">
      <dgm:prSet/>
      <dgm:spPr/>
      <dgm:t>
        <a:bodyPr/>
        <a:lstStyle/>
        <a:p>
          <a:endParaRPr kumimoji="1" lang="ja-JP" altLang="en-US"/>
        </a:p>
      </dgm:t>
    </dgm:pt>
    <dgm:pt modelId="{5BF7087E-D7A3-4B20-82DF-090CB0EFB1D5}">
      <dgm:prSet/>
      <dgm:spPr/>
      <dgm:t>
        <a:bodyPr/>
        <a:lstStyle/>
        <a:p>
          <a:r>
            <a:rPr kumimoji="1" lang="en-US" altLang="ja-JP" dirty="0" smtClean="0"/>
            <a:t>Numerical calculation for the model</a:t>
          </a:r>
          <a:endParaRPr kumimoji="1" lang="ja-JP" altLang="en-US" dirty="0"/>
        </a:p>
      </dgm:t>
    </dgm:pt>
    <dgm:pt modelId="{AE91C065-84B7-4E8F-8E03-1EE377A336E1}" type="parTrans" cxnId="{E05D2A1B-7A9F-4BFF-9FDE-5AFF3F8C2D19}">
      <dgm:prSet/>
      <dgm:spPr/>
      <dgm:t>
        <a:bodyPr/>
        <a:lstStyle/>
        <a:p>
          <a:endParaRPr kumimoji="1" lang="ja-JP" altLang="en-US"/>
        </a:p>
      </dgm:t>
    </dgm:pt>
    <dgm:pt modelId="{F63A022E-607C-4D9B-80E5-52DAFF17CCBA}" type="sibTrans" cxnId="{E05D2A1B-7A9F-4BFF-9FDE-5AFF3F8C2D19}">
      <dgm:prSet/>
      <dgm:spPr/>
      <dgm:t>
        <a:bodyPr/>
        <a:lstStyle/>
        <a:p>
          <a:endParaRPr kumimoji="1" lang="ja-JP" altLang="en-US"/>
        </a:p>
      </dgm:t>
    </dgm:pt>
    <dgm:pt modelId="{4150DE8B-C6B2-431E-8A34-EEBA0E5069F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kumimoji="1" lang="en-US" altLang="ja-JP" dirty="0" smtClean="0"/>
            <a:t>Interpretation of the calculation results</a:t>
          </a:r>
          <a:endParaRPr kumimoji="1" lang="ja-JP" altLang="en-US" dirty="0"/>
        </a:p>
      </dgm:t>
    </dgm:pt>
    <dgm:pt modelId="{577EDDA9-C89F-4818-96D4-A6ECD72338E0}" type="parTrans" cxnId="{4AB7AB47-B4D6-4362-A75F-FE0BCC63CCD1}">
      <dgm:prSet/>
      <dgm:spPr/>
      <dgm:t>
        <a:bodyPr/>
        <a:lstStyle/>
        <a:p>
          <a:endParaRPr kumimoji="1" lang="ja-JP" altLang="en-US"/>
        </a:p>
      </dgm:t>
    </dgm:pt>
    <dgm:pt modelId="{394B8D14-3ADF-4D6C-BBD5-82FFD4D8E8FC}" type="sibTrans" cxnId="{4AB7AB47-B4D6-4362-A75F-FE0BCC63CCD1}">
      <dgm:prSet/>
      <dgm:spPr/>
      <dgm:t>
        <a:bodyPr/>
        <a:lstStyle/>
        <a:p>
          <a:endParaRPr kumimoji="1" lang="ja-JP" altLang="en-US"/>
        </a:p>
      </dgm:t>
    </dgm:pt>
    <dgm:pt modelId="{3CFC81ED-F53F-49D2-9BD7-7CF3A6D082E2}">
      <dgm:prSet/>
      <dgm:spPr/>
      <dgm:t>
        <a:bodyPr/>
        <a:lstStyle/>
        <a:p>
          <a:r>
            <a:rPr kumimoji="1" lang="en-US" altLang="ja-JP" dirty="0" smtClean="0"/>
            <a:t>Explanation and consensus</a:t>
          </a:r>
          <a:endParaRPr kumimoji="1" lang="ja-JP" altLang="en-US" dirty="0"/>
        </a:p>
      </dgm:t>
    </dgm:pt>
    <dgm:pt modelId="{128DCB36-F881-4056-B4A7-01C1627F40C7}" type="parTrans" cxnId="{B76845A7-2958-4CB9-9AA2-819FA29D3962}">
      <dgm:prSet/>
      <dgm:spPr/>
      <dgm:t>
        <a:bodyPr/>
        <a:lstStyle/>
        <a:p>
          <a:endParaRPr kumimoji="1" lang="ja-JP" altLang="en-US"/>
        </a:p>
      </dgm:t>
    </dgm:pt>
    <dgm:pt modelId="{FFF48563-16C6-4AFC-A02B-F8A1D5B2B532}" type="sibTrans" cxnId="{B76845A7-2958-4CB9-9AA2-819FA29D3962}">
      <dgm:prSet/>
      <dgm:spPr/>
      <dgm:t>
        <a:bodyPr/>
        <a:lstStyle/>
        <a:p>
          <a:endParaRPr kumimoji="1" lang="ja-JP" altLang="en-US"/>
        </a:p>
      </dgm:t>
    </dgm:pt>
    <dgm:pt modelId="{7FD46D2D-FAB4-47D0-8169-9E4ACF04F0BB}" type="pres">
      <dgm:prSet presAssocID="{F70A0A32-A3E5-476A-B68A-187A94EBF4BE}" presName="linearFlow" presStyleCnt="0">
        <dgm:presLayoutVars>
          <dgm:dir/>
          <dgm:animLvl val="lvl"/>
          <dgm:resizeHandles val="exact"/>
        </dgm:presLayoutVars>
      </dgm:prSet>
      <dgm:spPr/>
    </dgm:pt>
    <dgm:pt modelId="{B87CEA17-2F65-4745-A576-BD89D9B8D9C2}" type="pres">
      <dgm:prSet presAssocID="{18C6889F-1952-41C9-883B-1F1212F687C0}" presName="composite" presStyleCnt="0"/>
      <dgm:spPr/>
    </dgm:pt>
    <dgm:pt modelId="{8BDED00B-F670-4B45-A14A-77582D4C6091}" type="pres">
      <dgm:prSet presAssocID="{18C6889F-1952-41C9-883B-1F1212F687C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71E145-8E90-475C-96C7-716DA0E3E17A}" type="pres">
      <dgm:prSet presAssocID="{18C6889F-1952-41C9-883B-1F1212F687C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4F983-021F-492E-8EDB-924B9F936DF0}" type="pres">
      <dgm:prSet presAssocID="{6BB38F4F-8D26-4BEA-BEEA-0FD00AC9751D}" presName="sp" presStyleCnt="0"/>
      <dgm:spPr/>
    </dgm:pt>
    <dgm:pt modelId="{77D1D295-CE20-4563-8E08-270F763CD8C7}" type="pres">
      <dgm:prSet presAssocID="{A3C54E6D-C97C-42ED-B9C2-0575AC4EA6CA}" presName="composite" presStyleCnt="0"/>
      <dgm:spPr/>
    </dgm:pt>
    <dgm:pt modelId="{9572DFA1-BA61-407F-AB6C-8F6647D3CAE2}" type="pres">
      <dgm:prSet presAssocID="{A3C54E6D-C97C-42ED-B9C2-0575AC4EA6C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1CB7E3C-61EF-4B3E-A9E7-83DB52105776}" type="pres">
      <dgm:prSet presAssocID="{A3C54E6D-C97C-42ED-B9C2-0575AC4EA6C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0AE6064-65B2-4E8A-89D2-4E64180ADC80}" type="pres">
      <dgm:prSet presAssocID="{A0CDA474-224F-4FB3-8A76-144C01FCD4AE}" presName="sp" presStyleCnt="0"/>
      <dgm:spPr/>
    </dgm:pt>
    <dgm:pt modelId="{4FBEA2E2-F2EC-47FF-A85A-641EADDB6923}" type="pres">
      <dgm:prSet presAssocID="{BA6290B0-EF92-4BB4-AEB0-5AC8718431D6}" presName="composite" presStyleCnt="0"/>
      <dgm:spPr/>
    </dgm:pt>
    <dgm:pt modelId="{F3EE43CB-B195-4B5A-9A9C-C988540F8300}" type="pres">
      <dgm:prSet presAssocID="{BA6290B0-EF92-4BB4-AEB0-5AC8718431D6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9CD0851-6C3B-4E1F-825E-E6DBDEC18809}" type="pres">
      <dgm:prSet presAssocID="{BA6290B0-EF92-4BB4-AEB0-5AC8718431D6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6A3E632-F80B-47AB-BE98-792D10646757}" type="pres">
      <dgm:prSet presAssocID="{E49ABD4E-D7A9-4A70-B421-0A0A2C60F761}" presName="sp" presStyleCnt="0"/>
      <dgm:spPr/>
    </dgm:pt>
    <dgm:pt modelId="{81452E9B-32A9-440D-9ECE-0BCD8F4E5423}" type="pres">
      <dgm:prSet presAssocID="{FA52AD1E-595F-4524-B816-90F90DC287CA}" presName="composite" presStyleCnt="0"/>
      <dgm:spPr/>
    </dgm:pt>
    <dgm:pt modelId="{FFDF35C2-CDBC-43DA-9A40-45BA12A77462}" type="pres">
      <dgm:prSet presAssocID="{FA52AD1E-595F-4524-B816-90F90DC287C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9894EA-E070-4086-97A7-69954E86CD72}" type="pres">
      <dgm:prSet presAssocID="{FA52AD1E-595F-4524-B816-90F90DC287C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B66D2E1-E85D-4FAD-9914-9ECA4AF6991F}" type="pres">
      <dgm:prSet presAssocID="{831C6E27-3C33-48AE-A8E8-A9E2A2C8D683}" presName="sp" presStyleCnt="0"/>
      <dgm:spPr/>
    </dgm:pt>
    <dgm:pt modelId="{D79E9508-54BC-4EE6-BC8D-D46F9EA1323F}" type="pres">
      <dgm:prSet presAssocID="{0AB48EA1-3486-498D-ADBD-F005C6D470B0}" presName="composite" presStyleCnt="0"/>
      <dgm:spPr/>
    </dgm:pt>
    <dgm:pt modelId="{9EBA1ED8-807F-41DC-8684-1EFA30C3BD08}" type="pres">
      <dgm:prSet presAssocID="{0AB48EA1-3486-498D-ADBD-F005C6D470B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099D69F-267D-4006-968D-0EA2BCA761AA}" type="pres">
      <dgm:prSet presAssocID="{0AB48EA1-3486-498D-ADBD-F005C6D470B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50018C-A9AD-4BB4-BB77-2B72D3BCD411}" type="pres">
      <dgm:prSet presAssocID="{E55CB3D6-37D3-49E2-BFAC-196A2A515BBB}" presName="sp" presStyleCnt="0"/>
      <dgm:spPr/>
    </dgm:pt>
    <dgm:pt modelId="{68694E1D-FF20-48B7-AD8C-2C9B78882F1A}" type="pres">
      <dgm:prSet presAssocID="{F62C7029-4078-4A37-843E-11AB8815CCCE}" presName="composite" presStyleCnt="0"/>
      <dgm:spPr/>
    </dgm:pt>
    <dgm:pt modelId="{C5D159AB-06CF-4B26-B789-1CC7CDF1F261}" type="pres">
      <dgm:prSet presAssocID="{F62C7029-4078-4A37-843E-11AB8815CCCE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2931C5-4CE5-4D18-990C-8180D3768DDC}" type="pres">
      <dgm:prSet presAssocID="{F62C7029-4078-4A37-843E-11AB8815CCCE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0F0C2B-4E82-4637-B2E6-1A19AF5DF0D1}" type="pres">
      <dgm:prSet presAssocID="{5766407E-7D80-4911-A209-290B07ABEFE1}" presName="sp" presStyleCnt="0"/>
      <dgm:spPr/>
    </dgm:pt>
    <dgm:pt modelId="{BBAC6158-9A32-4D74-ABAE-7A3397AD45B7}" type="pres">
      <dgm:prSet presAssocID="{8BF1BCF0-34AD-4FB9-B610-A4251FC38C79}" presName="composite" presStyleCnt="0"/>
      <dgm:spPr/>
    </dgm:pt>
    <dgm:pt modelId="{57819191-1C9E-49AE-AE49-E17CF967DE7D}" type="pres">
      <dgm:prSet presAssocID="{8BF1BCF0-34AD-4FB9-B610-A4251FC38C79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EF927AA-CF78-4914-8484-D99163E625BC}" type="pres">
      <dgm:prSet presAssocID="{8BF1BCF0-34AD-4FB9-B610-A4251FC38C7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C686980-EB0A-411A-88FE-F8AC3390E00C}" srcId="{F70A0A32-A3E5-476A-B68A-187A94EBF4BE}" destId="{F62C7029-4078-4A37-843E-11AB8815CCCE}" srcOrd="5" destOrd="0" parTransId="{0686C002-BB95-4CD3-8AE3-AF2A909DB90B}" sibTransId="{5766407E-7D80-4911-A209-290B07ABEFE1}"/>
    <dgm:cxn modelId="{B76845A7-2958-4CB9-9AA2-819FA29D3962}" srcId="{8BF1BCF0-34AD-4FB9-B610-A4251FC38C79}" destId="{3CFC81ED-F53F-49D2-9BD7-7CF3A6D082E2}" srcOrd="0" destOrd="0" parTransId="{128DCB36-F881-4056-B4A7-01C1627F40C7}" sibTransId="{FFF48563-16C6-4AFC-A02B-F8A1D5B2B532}"/>
    <dgm:cxn modelId="{DAAE09E3-0AE8-4C22-A0DA-36FF41FA58AB}" type="presOf" srcId="{5BF7087E-D7A3-4B20-82DF-090CB0EFB1D5}" destId="{1099D69F-267D-4006-968D-0EA2BCA761AA}" srcOrd="0" destOrd="0" presId="urn:microsoft.com/office/officeart/2005/8/layout/chevron2"/>
    <dgm:cxn modelId="{4B2032E4-21D0-4843-96FE-557E041F31EF}" type="presOf" srcId="{CF3B3FF5-8E14-4C92-AD16-FD2697E8FD82}" destId="{5C71E145-8E90-475C-96C7-716DA0E3E17A}" srcOrd="0" destOrd="0" presId="urn:microsoft.com/office/officeart/2005/8/layout/chevron2"/>
    <dgm:cxn modelId="{56FE0C47-64CE-4F51-89CF-A0FD41A75839}" type="presOf" srcId="{BA6290B0-EF92-4BB4-AEB0-5AC8718431D6}" destId="{F3EE43CB-B195-4B5A-9A9C-C988540F8300}" srcOrd="0" destOrd="0" presId="urn:microsoft.com/office/officeart/2005/8/layout/chevron2"/>
    <dgm:cxn modelId="{AABC7EE4-CD61-4D7B-91F5-9C02AF27C568}" type="presOf" srcId="{8BF1BCF0-34AD-4FB9-B610-A4251FC38C79}" destId="{57819191-1C9E-49AE-AE49-E17CF967DE7D}" srcOrd="0" destOrd="0" presId="urn:microsoft.com/office/officeart/2005/8/layout/chevron2"/>
    <dgm:cxn modelId="{9C69F85B-F104-4836-8295-A9B8724ECDB7}" type="presOf" srcId="{3CFC81ED-F53F-49D2-9BD7-7CF3A6D082E2}" destId="{6EF927AA-CF78-4914-8484-D99163E625BC}" srcOrd="0" destOrd="0" presId="urn:microsoft.com/office/officeart/2005/8/layout/chevron2"/>
    <dgm:cxn modelId="{5EFD07BC-A746-4924-B3CC-CB6E5EBAC3B2}" srcId="{F70A0A32-A3E5-476A-B68A-187A94EBF4BE}" destId="{18C6889F-1952-41C9-883B-1F1212F687C0}" srcOrd="0" destOrd="0" parTransId="{0A9AAE41-830C-48F6-86A0-705EC47C772F}" sibTransId="{6BB38F4F-8D26-4BEA-BEEA-0FD00AC9751D}"/>
    <dgm:cxn modelId="{8B5C8491-1469-4B11-B8F7-255EA9608BE7}" type="presOf" srcId="{B1E5D1FB-A11F-4CED-B9AF-20A48F0766F2}" destId="{E9CD0851-6C3B-4E1F-825E-E6DBDEC18809}" srcOrd="0" destOrd="0" presId="urn:microsoft.com/office/officeart/2005/8/layout/chevron2"/>
    <dgm:cxn modelId="{A85E1BCB-EB99-4AA2-BA45-39AAF4E70DFE}" type="presOf" srcId="{4150DE8B-C6B2-431E-8A34-EEBA0E5069F7}" destId="{E52931C5-4CE5-4D18-990C-8180D3768DDC}" srcOrd="0" destOrd="0" presId="urn:microsoft.com/office/officeart/2005/8/layout/chevron2"/>
    <dgm:cxn modelId="{53DA4E55-EDAF-49A9-90B3-1EC0B60D627C}" type="presOf" srcId="{FA52AD1E-595F-4524-B816-90F90DC287CA}" destId="{FFDF35C2-CDBC-43DA-9A40-45BA12A77462}" srcOrd="0" destOrd="0" presId="urn:microsoft.com/office/officeart/2005/8/layout/chevron2"/>
    <dgm:cxn modelId="{2A706675-359E-400B-9BC4-2239B6D13FD4}" type="presOf" srcId="{F62C7029-4078-4A37-843E-11AB8815CCCE}" destId="{C5D159AB-06CF-4B26-B789-1CC7CDF1F261}" srcOrd="0" destOrd="0" presId="urn:microsoft.com/office/officeart/2005/8/layout/chevron2"/>
    <dgm:cxn modelId="{98A6E954-8E9E-4F3C-9369-6ECCB751C7BE}" srcId="{F70A0A32-A3E5-476A-B68A-187A94EBF4BE}" destId="{A3C54E6D-C97C-42ED-B9C2-0575AC4EA6CA}" srcOrd="1" destOrd="0" parTransId="{AA6CCED0-C754-4F90-8A10-1C8BA1E78D36}" sibTransId="{A0CDA474-224F-4FB3-8A76-144C01FCD4AE}"/>
    <dgm:cxn modelId="{D2825D9C-523E-416D-A764-B3D0E16DD150}" srcId="{F70A0A32-A3E5-476A-B68A-187A94EBF4BE}" destId="{0AB48EA1-3486-498D-ADBD-F005C6D470B0}" srcOrd="4" destOrd="0" parTransId="{C1AD6036-E7CB-42B0-AE10-D6EFBD3F75B1}" sibTransId="{E55CB3D6-37D3-49E2-BFAC-196A2A515BBB}"/>
    <dgm:cxn modelId="{1BE4DEAF-ED27-42F1-84A6-3306D7A58C8F}" srcId="{BA6290B0-EF92-4BB4-AEB0-5AC8718431D6}" destId="{B1E5D1FB-A11F-4CED-B9AF-20A48F0766F2}" srcOrd="0" destOrd="0" parTransId="{B98CCBC4-3150-4B91-AB78-7CC1E7A254A4}" sibTransId="{CA566130-A982-4F5E-8EA8-2348657FC95C}"/>
    <dgm:cxn modelId="{7217BA88-B72E-4BD9-AFD0-27997813EA40}" srcId="{A3C54E6D-C97C-42ED-B9C2-0575AC4EA6CA}" destId="{BC85AA99-CEA8-40B3-BADA-0F48DBDF802E}" srcOrd="0" destOrd="0" parTransId="{A9D5F50D-6408-4FF9-B6A5-AAFFF08B7619}" sibTransId="{36B6D8CC-03A9-44D6-AE8B-53FED274B43D}"/>
    <dgm:cxn modelId="{6B44AD73-D602-4D90-888C-EAA40E3E6AB2}" srcId="{F70A0A32-A3E5-476A-B68A-187A94EBF4BE}" destId="{FA52AD1E-595F-4524-B816-90F90DC287CA}" srcOrd="3" destOrd="0" parTransId="{9384DFF0-58B8-43C0-A768-D4CFF5045138}" sibTransId="{831C6E27-3C33-48AE-A8E8-A9E2A2C8D683}"/>
    <dgm:cxn modelId="{E05D2A1B-7A9F-4BFF-9FDE-5AFF3F8C2D19}" srcId="{0AB48EA1-3486-498D-ADBD-F005C6D470B0}" destId="{5BF7087E-D7A3-4B20-82DF-090CB0EFB1D5}" srcOrd="0" destOrd="0" parTransId="{AE91C065-84B7-4E8F-8E03-1EE377A336E1}" sibTransId="{F63A022E-607C-4D9B-80E5-52DAFF17CCBA}"/>
    <dgm:cxn modelId="{4AB7AB47-B4D6-4362-A75F-FE0BCC63CCD1}" srcId="{F62C7029-4078-4A37-843E-11AB8815CCCE}" destId="{4150DE8B-C6B2-431E-8A34-EEBA0E5069F7}" srcOrd="0" destOrd="0" parTransId="{577EDDA9-C89F-4818-96D4-A6ECD72338E0}" sibTransId="{394B8D14-3ADF-4D6C-BBD5-82FFD4D8E8FC}"/>
    <dgm:cxn modelId="{50B5E0DC-9A1C-46D9-BA8D-1AD7856E7E38}" srcId="{FA52AD1E-595F-4524-B816-90F90DC287CA}" destId="{AF63294E-F364-4F70-BE40-54CBF87FBE3F}" srcOrd="0" destOrd="0" parTransId="{11DC4F3A-54C8-47F1-93F7-EA43178E00D1}" sibTransId="{7A750AAD-5AB0-4FC8-8528-0B1302202897}"/>
    <dgm:cxn modelId="{5EDBB28A-974F-483C-979A-7088413AFE9F}" type="presOf" srcId="{0AB48EA1-3486-498D-ADBD-F005C6D470B0}" destId="{9EBA1ED8-807F-41DC-8684-1EFA30C3BD08}" srcOrd="0" destOrd="0" presId="urn:microsoft.com/office/officeart/2005/8/layout/chevron2"/>
    <dgm:cxn modelId="{71485283-430E-47CB-B5F7-ED24C47DF92F}" type="presOf" srcId="{BC85AA99-CEA8-40B3-BADA-0F48DBDF802E}" destId="{D1CB7E3C-61EF-4B3E-A9E7-83DB52105776}" srcOrd="0" destOrd="0" presId="urn:microsoft.com/office/officeart/2005/8/layout/chevron2"/>
    <dgm:cxn modelId="{AE3E5E53-87F9-47CC-86D8-09DE38658D57}" type="presOf" srcId="{AF63294E-F364-4F70-BE40-54CBF87FBE3F}" destId="{1D9894EA-E070-4086-97A7-69954E86CD72}" srcOrd="0" destOrd="0" presId="urn:microsoft.com/office/officeart/2005/8/layout/chevron2"/>
    <dgm:cxn modelId="{EED30BCC-EB48-4DA9-B057-D09784E6E491}" type="presOf" srcId="{A3C54E6D-C97C-42ED-B9C2-0575AC4EA6CA}" destId="{9572DFA1-BA61-407F-AB6C-8F6647D3CAE2}" srcOrd="0" destOrd="0" presId="urn:microsoft.com/office/officeart/2005/8/layout/chevron2"/>
    <dgm:cxn modelId="{BA5D1707-9F67-4692-A795-83C078B296BB}" srcId="{F70A0A32-A3E5-476A-B68A-187A94EBF4BE}" destId="{BA6290B0-EF92-4BB4-AEB0-5AC8718431D6}" srcOrd="2" destOrd="0" parTransId="{DF594B9E-7354-4A4F-A353-45373539B7CE}" sibTransId="{E49ABD4E-D7A9-4A70-B421-0A0A2C60F761}"/>
    <dgm:cxn modelId="{54B73376-415C-4496-B8EC-27A10164A9C9}" srcId="{18C6889F-1952-41C9-883B-1F1212F687C0}" destId="{CF3B3FF5-8E14-4C92-AD16-FD2697E8FD82}" srcOrd="0" destOrd="0" parTransId="{C2BBAFD0-1123-442F-B807-30C42C255931}" sibTransId="{249EBEFC-4B0A-4A2C-B70A-D474E5C384DB}"/>
    <dgm:cxn modelId="{6D01C18A-84DC-403E-90BB-EC98CFD0AB40}" srcId="{F70A0A32-A3E5-476A-B68A-187A94EBF4BE}" destId="{8BF1BCF0-34AD-4FB9-B610-A4251FC38C79}" srcOrd="6" destOrd="0" parTransId="{74E291DC-19F1-4448-88FE-8D68D9C219F8}" sibTransId="{A4EF6088-9D5D-45B1-9893-1167D1EE65F8}"/>
    <dgm:cxn modelId="{33B28AE0-D1C3-4CDC-AC50-F0A4572883C9}" type="presOf" srcId="{F70A0A32-A3E5-476A-B68A-187A94EBF4BE}" destId="{7FD46D2D-FAB4-47D0-8169-9E4ACF04F0BB}" srcOrd="0" destOrd="0" presId="urn:microsoft.com/office/officeart/2005/8/layout/chevron2"/>
    <dgm:cxn modelId="{633B8C7E-596F-4BA6-8A20-9DE5A5464A26}" type="presOf" srcId="{18C6889F-1952-41C9-883B-1F1212F687C0}" destId="{8BDED00B-F670-4B45-A14A-77582D4C6091}" srcOrd="0" destOrd="0" presId="urn:microsoft.com/office/officeart/2005/8/layout/chevron2"/>
    <dgm:cxn modelId="{40058FE3-780B-466C-9384-3093DA9CAF7B}" type="presParOf" srcId="{7FD46D2D-FAB4-47D0-8169-9E4ACF04F0BB}" destId="{B87CEA17-2F65-4745-A576-BD89D9B8D9C2}" srcOrd="0" destOrd="0" presId="urn:microsoft.com/office/officeart/2005/8/layout/chevron2"/>
    <dgm:cxn modelId="{0ADD695B-BDDC-44FC-A784-50C59A22E6A9}" type="presParOf" srcId="{B87CEA17-2F65-4745-A576-BD89D9B8D9C2}" destId="{8BDED00B-F670-4B45-A14A-77582D4C6091}" srcOrd="0" destOrd="0" presId="urn:microsoft.com/office/officeart/2005/8/layout/chevron2"/>
    <dgm:cxn modelId="{3859840C-5B3C-4F99-87A2-F43EBFBD0212}" type="presParOf" srcId="{B87CEA17-2F65-4745-A576-BD89D9B8D9C2}" destId="{5C71E145-8E90-475C-96C7-716DA0E3E17A}" srcOrd="1" destOrd="0" presId="urn:microsoft.com/office/officeart/2005/8/layout/chevron2"/>
    <dgm:cxn modelId="{C60D23B6-E6AB-4A8E-A921-570E227CF70D}" type="presParOf" srcId="{7FD46D2D-FAB4-47D0-8169-9E4ACF04F0BB}" destId="{F4A4F983-021F-492E-8EDB-924B9F936DF0}" srcOrd="1" destOrd="0" presId="urn:microsoft.com/office/officeart/2005/8/layout/chevron2"/>
    <dgm:cxn modelId="{5BD54C5C-11BA-486E-A1F0-6F4A3C91F94B}" type="presParOf" srcId="{7FD46D2D-FAB4-47D0-8169-9E4ACF04F0BB}" destId="{77D1D295-CE20-4563-8E08-270F763CD8C7}" srcOrd="2" destOrd="0" presId="urn:microsoft.com/office/officeart/2005/8/layout/chevron2"/>
    <dgm:cxn modelId="{DD213056-F7E6-48F2-9195-F2E156028ECF}" type="presParOf" srcId="{77D1D295-CE20-4563-8E08-270F763CD8C7}" destId="{9572DFA1-BA61-407F-AB6C-8F6647D3CAE2}" srcOrd="0" destOrd="0" presId="urn:microsoft.com/office/officeart/2005/8/layout/chevron2"/>
    <dgm:cxn modelId="{A2F8B0A4-BB49-43A5-BB35-29C5BFB489B2}" type="presParOf" srcId="{77D1D295-CE20-4563-8E08-270F763CD8C7}" destId="{D1CB7E3C-61EF-4B3E-A9E7-83DB52105776}" srcOrd="1" destOrd="0" presId="urn:microsoft.com/office/officeart/2005/8/layout/chevron2"/>
    <dgm:cxn modelId="{4B0B07EE-635D-4A00-AEAE-220C79E535AA}" type="presParOf" srcId="{7FD46D2D-FAB4-47D0-8169-9E4ACF04F0BB}" destId="{50AE6064-65B2-4E8A-89D2-4E64180ADC80}" srcOrd="3" destOrd="0" presId="urn:microsoft.com/office/officeart/2005/8/layout/chevron2"/>
    <dgm:cxn modelId="{97A0B91F-0505-4134-B960-5A3BEFE6B48A}" type="presParOf" srcId="{7FD46D2D-FAB4-47D0-8169-9E4ACF04F0BB}" destId="{4FBEA2E2-F2EC-47FF-A85A-641EADDB6923}" srcOrd="4" destOrd="0" presId="urn:microsoft.com/office/officeart/2005/8/layout/chevron2"/>
    <dgm:cxn modelId="{0525226B-E579-452F-9357-59459512C50F}" type="presParOf" srcId="{4FBEA2E2-F2EC-47FF-A85A-641EADDB6923}" destId="{F3EE43CB-B195-4B5A-9A9C-C988540F8300}" srcOrd="0" destOrd="0" presId="urn:microsoft.com/office/officeart/2005/8/layout/chevron2"/>
    <dgm:cxn modelId="{665CDC62-F6F6-439C-939A-F0CCE2AC7348}" type="presParOf" srcId="{4FBEA2E2-F2EC-47FF-A85A-641EADDB6923}" destId="{E9CD0851-6C3B-4E1F-825E-E6DBDEC18809}" srcOrd="1" destOrd="0" presId="urn:microsoft.com/office/officeart/2005/8/layout/chevron2"/>
    <dgm:cxn modelId="{2D4C27D6-CBEE-4F69-8882-7959EE0C3DE2}" type="presParOf" srcId="{7FD46D2D-FAB4-47D0-8169-9E4ACF04F0BB}" destId="{16A3E632-F80B-47AB-BE98-792D10646757}" srcOrd="5" destOrd="0" presId="urn:microsoft.com/office/officeart/2005/8/layout/chevron2"/>
    <dgm:cxn modelId="{20D704DC-CB1C-4073-A41A-C2F61E8E117F}" type="presParOf" srcId="{7FD46D2D-FAB4-47D0-8169-9E4ACF04F0BB}" destId="{81452E9B-32A9-440D-9ECE-0BCD8F4E5423}" srcOrd="6" destOrd="0" presId="urn:microsoft.com/office/officeart/2005/8/layout/chevron2"/>
    <dgm:cxn modelId="{7671758C-58B3-4A09-BA8A-B7A256BB910F}" type="presParOf" srcId="{81452E9B-32A9-440D-9ECE-0BCD8F4E5423}" destId="{FFDF35C2-CDBC-43DA-9A40-45BA12A77462}" srcOrd="0" destOrd="0" presId="urn:microsoft.com/office/officeart/2005/8/layout/chevron2"/>
    <dgm:cxn modelId="{3305F9E9-FF40-4387-B216-25962EB33CA1}" type="presParOf" srcId="{81452E9B-32A9-440D-9ECE-0BCD8F4E5423}" destId="{1D9894EA-E070-4086-97A7-69954E86CD72}" srcOrd="1" destOrd="0" presId="urn:microsoft.com/office/officeart/2005/8/layout/chevron2"/>
    <dgm:cxn modelId="{2E0AFB5B-9024-4628-AF2C-40E9E0E31812}" type="presParOf" srcId="{7FD46D2D-FAB4-47D0-8169-9E4ACF04F0BB}" destId="{EB66D2E1-E85D-4FAD-9914-9ECA4AF6991F}" srcOrd="7" destOrd="0" presId="urn:microsoft.com/office/officeart/2005/8/layout/chevron2"/>
    <dgm:cxn modelId="{230AA93B-824B-4FAF-A803-D045E2EB63E1}" type="presParOf" srcId="{7FD46D2D-FAB4-47D0-8169-9E4ACF04F0BB}" destId="{D79E9508-54BC-4EE6-BC8D-D46F9EA1323F}" srcOrd="8" destOrd="0" presId="urn:microsoft.com/office/officeart/2005/8/layout/chevron2"/>
    <dgm:cxn modelId="{423787DA-89A4-455B-BAAC-753CE73E9032}" type="presParOf" srcId="{D79E9508-54BC-4EE6-BC8D-D46F9EA1323F}" destId="{9EBA1ED8-807F-41DC-8684-1EFA30C3BD08}" srcOrd="0" destOrd="0" presId="urn:microsoft.com/office/officeart/2005/8/layout/chevron2"/>
    <dgm:cxn modelId="{6F1D6479-98E0-403E-A2A8-CB44C62249A0}" type="presParOf" srcId="{D79E9508-54BC-4EE6-BC8D-D46F9EA1323F}" destId="{1099D69F-267D-4006-968D-0EA2BCA761AA}" srcOrd="1" destOrd="0" presId="urn:microsoft.com/office/officeart/2005/8/layout/chevron2"/>
    <dgm:cxn modelId="{C16BEF6B-C5E8-4056-8E31-4918A4CA6FE9}" type="presParOf" srcId="{7FD46D2D-FAB4-47D0-8169-9E4ACF04F0BB}" destId="{B650018C-A9AD-4BB4-BB77-2B72D3BCD411}" srcOrd="9" destOrd="0" presId="urn:microsoft.com/office/officeart/2005/8/layout/chevron2"/>
    <dgm:cxn modelId="{228F8274-E1B6-4768-86C7-06DFFA0BCBF3}" type="presParOf" srcId="{7FD46D2D-FAB4-47D0-8169-9E4ACF04F0BB}" destId="{68694E1D-FF20-48B7-AD8C-2C9B78882F1A}" srcOrd="10" destOrd="0" presId="urn:microsoft.com/office/officeart/2005/8/layout/chevron2"/>
    <dgm:cxn modelId="{F2537753-B63F-4A24-87A9-AA2C1DD88E02}" type="presParOf" srcId="{68694E1D-FF20-48B7-AD8C-2C9B78882F1A}" destId="{C5D159AB-06CF-4B26-B789-1CC7CDF1F261}" srcOrd="0" destOrd="0" presId="urn:microsoft.com/office/officeart/2005/8/layout/chevron2"/>
    <dgm:cxn modelId="{9230D001-0E6F-41B4-91F6-D77FD5A38AB9}" type="presParOf" srcId="{68694E1D-FF20-48B7-AD8C-2C9B78882F1A}" destId="{E52931C5-4CE5-4D18-990C-8180D3768DDC}" srcOrd="1" destOrd="0" presId="urn:microsoft.com/office/officeart/2005/8/layout/chevron2"/>
    <dgm:cxn modelId="{88484C04-47DD-4DCE-B237-2BD937F0013A}" type="presParOf" srcId="{7FD46D2D-FAB4-47D0-8169-9E4ACF04F0BB}" destId="{BF0F0C2B-4E82-4637-B2E6-1A19AF5DF0D1}" srcOrd="11" destOrd="0" presId="urn:microsoft.com/office/officeart/2005/8/layout/chevron2"/>
    <dgm:cxn modelId="{518FA6AF-875F-47CD-895D-C6F0F03F0A49}" type="presParOf" srcId="{7FD46D2D-FAB4-47D0-8169-9E4ACF04F0BB}" destId="{BBAC6158-9A32-4D74-ABAE-7A3397AD45B7}" srcOrd="12" destOrd="0" presId="urn:microsoft.com/office/officeart/2005/8/layout/chevron2"/>
    <dgm:cxn modelId="{C91077C8-83F9-4BA9-9A0B-08455771C1B8}" type="presParOf" srcId="{BBAC6158-9A32-4D74-ABAE-7A3397AD45B7}" destId="{57819191-1C9E-49AE-AE49-E17CF967DE7D}" srcOrd="0" destOrd="0" presId="urn:microsoft.com/office/officeart/2005/8/layout/chevron2"/>
    <dgm:cxn modelId="{2E437AA8-5D67-449A-9AD2-D2D3DD3B66AB}" type="presParOf" srcId="{BBAC6158-9A32-4D74-ABAE-7A3397AD45B7}" destId="{6EF927AA-CF78-4914-8484-D99163E625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FF7C7-FED6-468B-8DB6-756DBF2EBFB1}">
      <dsp:nvSpPr>
        <dsp:cNvPr id="0" name=""/>
        <dsp:cNvSpPr/>
      </dsp:nvSpPr>
      <dsp:spPr>
        <a:xfrm>
          <a:off x="2376260" y="1116120"/>
          <a:ext cx="3201177" cy="3112233"/>
        </a:xfrm>
        <a:prstGeom prst="ellipse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800" kern="1200" dirty="0" smtClean="0"/>
            <a:t>Pseudo Gap Kondo Effect of the Zero mode on V</a:t>
          </a:r>
          <a:r>
            <a:rPr lang="en-US" altLang="ja-JP" sz="2000" kern="1200" dirty="0" smtClean="0"/>
            <a:t>111</a:t>
          </a:r>
          <a:endParaRPr lang="ja-JP" altLang="en-US" sz="2000" kern="1200" dirty="0"/>
        </a:p>
      </dsp:txBody>
      <dsp:txXfrm>
        <a:off x="2845062" y="1571896"/>
        <a:ext cx="2263573" cy="2200681"/>
      </dsp:txXfrm>
    </dsp:sp>
    <dsp:sp modelId="{48EC4210-8B48-4411-A442-C8C3EC9FD372}">
      <dsp:nvSpPr>
        <dsp:cNvPr id="0" name=""/>
        <dsp:cNvSpPr/>
      </dsp:nvSpPr>
      <dsp:spPr>
        <a:xfrm rot="10927846">
          <a:off x="1009233" y="2270047"/>
          <a:ext cx="1293418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6A320-B359-4C7F-8F91-BF6E6C72D64F}">
      <dsp:nvSpPr>
        <dsp:cNvPr id="0" name=""/>
        <dsp:cNvSpPr/>
      </dsp:nvSpPr>
      <dsp:spPr>
        <a:xfrm>
          <a:off x="153191" y="2323303"/>
          <a:ext cx="1712978" cy="477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kern="1200" dirty="0" smtClean="0"/>
            <a:t>V</a:t>
          </a:r>
          <a:r>
            <a:rPr lang="en-US" altLang="ja-JP" sz="1400" strike="noStrike" kern="1200" dirty="0" smtClean="0"/>
            <a:t>111</a:t>
          </a:r>
          <a:endParaRPr lang="ja-JP" altLang="en-US" sz="1400" strike="noStrike" kern="1200" dirty="0"/>
        </a:p>
      </dsp:txBody>
      <dsp:txXfrm>
        <a:off x="167164" y="2337276"/>
        <a:ext cx="1685032" cy="449129"/>
      </dsp:txXfrm>
    </dsp:sp>
    <dsp:sp modelId="{FC57373A-2B2B-40F6-8484-3CF0836FAA20}">
      <dsp:nvSpPr>
        <dsp:cNvPr id="0" name=""/>
        <dsp:cNvSpPr/>
      </dsp:nvSpPr>
      <dsp:spPr>
        <a:xfrm rot="14371832">
          <a:off x="2491650" y="581380"/>
          <a:ext cx="881814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91A72-232E-4E82-884B-6E008A4FDF53}">
      <dsp:nvSpPr>
        <dsp:cNvPr id="0" name=""/>
        <dsp:cNvSpPr/>
      </dsp:nvSpPr>
      <dsp:spPr>
        <a:xfrm>
          <a:off x="1961583" y="249353"/>
          <a:ext cx="1494797" cy="535694"/>
        </a:xfrm>
        <a:prstGeom prst="roundRect">
          <a:avLst>
            <a:gd name="adj" fmla="val 10000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100" kern="1200" dirty="0" smtClean="0"/>
            <a:t>Zero Mode</a:t>
          </a:r>
          <a:endParaRPr lang="ja-JP" altLang="en-US" sz="2100" kern="1200" dirty="0"/>
        </a:p>
      </dsp:txBody>
      <dsp:txXfrm>
        <a:off x="1977273" y="265043"/>
        <a:ext cx="1463417" cy="504314"/>
      </dsp:txXfrm>
    </dsp:sp>
    <dsp:sp modelId="{8D036BE7-4D3E-45B8-89E5-6CA79A03DF64}">
      <dsp:nvSpPr>
        <dsp:cNvPr id="0" name=""/>
        <dsp:cNvSpPr/>
      </dsp:nvSpPr>
      <dsp:spPr>
        <a:xfrm rot="17819009">
          <a:off x="4487946" y="560620"/>
          <a:ext cx="806493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D30C8-4FE1-4FF7-8CC4-FF36AC1BFAC1}">
      <dsp:nvSpPr>
        <dsp:cNvPr id="0" name=""/>
        <dsp:cNvSpPr/>
      </dsp:nvSpPr>
      <dsp:spPr>
        <a:xfrm>
          <a:off x="4248496" y="249262"/>
          <a:ext cx="1651326" cy="535694"/>
        </a:xfrm>
        <a:prstGeom prst="roundRect">
          <a:avLst>
            <a:gd name="adj" fmla="val 10000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100" kern="1200" dirty="0" smtClean="0"/>
            <a:t>Pseudo Gap</a:t>
          </a:r>
          <a:endParaRPr lang="ja-JP" altLang="en-US" sz="2100" kern="1200" dirty="0"/>
        </a:p>
      </dsp:txBody>
      <dsp:txXfrm>
        <a:off x="4264186" y="264952"/>
        <a:ext cx="1619946" cy="504314"/>
      </dsp:txXfrm>
    </dsp:sp>
    <dsp:sp modelId="{5D51F188-65AF-4D44-B0A2-EC31FBAFD57C}">
      <dsp:nvSpPr>
        <dsp:cNvPr id="0" name=""/>
        <dsp:cNvSpPr/>
      </dsp:nvSpPr>
      <dsp:spPr>
        <a:xfrm rot="21478931">
          <a:off x="5660300" y="2271537"/>
          <a:ext cx="1450397" cy="631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0C266-44E2-4F2A-9F86-0BDEC2FF4636}">
      <dsp:nvSpPr>
        <dsp:cNvPr id="0" name=""/>
        <dsp:cNvSpPr/>
      </dsp:nvSpPr>
      <dsp:spPr>
        <a:xfrm>
          <a:off x="6164777" y="2323303"/>
          <a:ext cx="1890942" cy="477075"/>
        </a:xfrm>
        <a:prstGeom prst="roundRect">
          <a:avLst>
            <a:gd name="adj" fmla="val 1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100" kern="1200" dirty="0" smtClean="0"/>
            <a:t>Kondo Effect</a:t>
          </a:r>
          <a:endParaRPr lang="ja-JP" altLang="en-US" sz="2100" kern="1200" dirty="0"/>
        </a:p>
      </dsp:txBody>
      <dsp:txXfrm>
        <a:off x="6178750" y="2337276"/>
        <a:ext cx="1862996" cy="449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14E9C-B98F-443A-A906-DE260521C2C0}">
      <dsp:nvSpPr>
        <dsp:cNvPr id="0" name=""/>
        <dsp:cNvSpPr/>
      </dsp:nvSpPr>
      <dsp:spPr>
        <a:xfrm rot="20941190">
          <a:off x="0" y="265094"/>
          <a:ext cx="2664295" cy="78624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800" kern="1200" dirty="0" smtClean="0"/>
            <a:t>My Research</a:t>
          </a:r>
          <a:endParaRPr lang="ja-JP" sz="2800" kern="1200" dirty="0"/>
        </a:p>
      </dsp:txBody>
      <dsp:txXfrm>
        <a:off x="38381" y="303475"/>
        <a:ext cx="2587533" cy="709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37B90-4DDB-40DC-9DCB-717CD33547B0}">
      <dsp:nvSpPr>
        <dsp:cNvPr id="0" name=""/>
        <dsp:cNvSpPr/>
      </dsp:nvSpPr>
      <dsp:spPr>
        <a:xfrm>
          <a:off x="3428" y="1329843"/>
          <a:ext cx="3706502" cy="27668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000" kern="1200" dirty="0" smtClean="0"/>
            <a:t> A localized spin in </a:t>
          </a:r>
          <a14:m xmlns:a14="http://schemas.microsoft.com/office/drawing/2010/main">
            <m:oMath xmlns:m="http://schemas.openxmlformats.org/officeDocument/2006/math">
              <m:r>
                <a:rPr kumimoji="1" lang="en-US" altLang="ja-JP" sz="2000" i="1" kern="1200" dirty="0" smtClean="0">
                  <a:latin typeface="Cambria Math"/>
                </a:rPr>
                <m:t>𝑑</m:t>
              </m:r>
            </m:oMath>
          </a14:m>
          <a:r>
            <a:rPr kumimoji="1" lang="ja-JP" altLang="en-US" sz="2000" i="1" kern="1200" dirty="0" smtClean="0"/>
            <a:t> </a:t>
          </a:r>
          <a:r>
            <a:rPr kumimoji="1" lang="en-US" altLang="ja-JP" sz="2000" i="0" kern="1200" dirty="0" smtClean="0"/>
            <a:t>level</a:t>
          </a:r>
          <a:endParaRPr kumimoji="1" lang="ja-JP" altLang="en-US" sz="2000" i="1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700" kern="1200" dirty="0"/>
        </a:p>
      </dsp:txBody>
      <dsp:txXfrm>
        <a:off x="68258" y="1394673"/>
        <a:ext cx="3576842" cy="2701995"/>
      </dsp:txXfrm>
    </dsp:sp>
    <dsp:sp modelId="{CEF8E46A-827D-43AF-AF77-C6A1AB626512}">
      <dsp:nvSpPr>
        <dsp:cNvPr id="0" name=""/>
        <dsp:cNvSpPr/>
      </dsp:nvSpPr>
      <dsp:spPr>
        <a:xfrm>
          <a:off x="3428" y="4096669"/>
          <a:ext cx="3706502" cy="1189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kumimoji="1" lang="en-US" altLang="ja-JP" sz="2400" i="1" kern="1200" dirty="0" smtClean="0">
                  <a:latin typeface="Cambria Math"/>
                </a:rPr>
                <m:t>𝑠</m:t>
              </m:r>
              <m:r>
                <a:rPr kumimoji="1" lang="en-US" altLang="ja-JP" sz="2400" i="1" kern="1200" dirty="0" smtClean="0">
                  <a:latin typeface="Cambria Math"/>
                </a:rPr>
                <m:t>−</m:t>
              </m:r>
              <m:r>
                <a:rPr kumimoji="1" lang="en-US" altLang="ja-JP" sz="2400" i="1" kern="1200" dirty="0" smtClean="0">
                  <a:latin typeface="Cambria Math"/>
                </a:rPr>
                <m:t>𝑑</m:t>
              </m:r>
            </m:oMath>
          </a14:m>
          <a:r>
            <a:rPr kumimoji="1" lang="en-US" altLang="ja-JP" sz="2400" kern="1200" dirty="0" smtClean="0"/>
            <a:t> model</a:t>
          </a:r>
          <a:endParaRPr kumimoji="1" lang="ja-JP" altLang="en-US" sz="2400" kern="1200" dirty="0"/>
        </a:p>
      </dsp:txBody>
      <dsp:txXfrm>
        <a:off x="3428" y="4096669"/>
        <a:ext cx="2610212" cy="1189735"/>
      </dsp:txXfrm>
    </dsp:sp>
    <dsp:sp modelId="{25A9D60A-5CE7-428E-90EA-0B9EFFC7BBCA}">
      <dsp:nvSpPr>
        <dsp:cNvPr id="0" name=""/>
        <dsp:cNvSpPr/>
      </dsp:nvSpPr>
      <dsp:spPr>
        <a:xfrm>
          <a:off x="2718492" y="4285648"/>
          <a:ext cx="1297275" cy="1297275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3A65B-4A7A-4042-9A36-3567A03B18C9}">
      <dsp:nvSpPr>
        <dsp:cNvPr id="0" name=""/>
        <dsp:cNvSpPr/>
      </dsp:nvSpPr>
      <dsp:spPr>
        <a:xfrm>
          <a:off x="4337159" y="1337618"/>
          <a:ext cx="3706502" cy="27668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kumimoji="1" lang="en-US" altLang="ja-JP" sz="2000" i="1" kern="1200" dirty="0" smtClean="0">
                  <a:latin typeface="Cambria Math"/>
                </a:rPr>
                <m:t>𝑑</m:t>
              </m:r>
            </m:oMath>
          </a14:m>
          <a:r>
            <a:rPr kumimoji="1" lang="en-US" altLang="ja-JP" sz="2000" kern="1200" dirty="0" smtClean="0"/>
            <a:t> orbit </a:t>
          </a:r>
          <a:r>
            <a:rPr kumimoji="1" lang="en-US" altLang="ja-JP" sz="2000" kern="1200" smtClean="0"/>
            <a:t>and </a:t>
          </a:r>
          <a:r>
            <a:rPr kumimoji="1" lang="en-US" altLang="ja-JP" sz="2000" kern="1200" smtClean="0"/>
            <a:t>hybridization </a:t>
          </a:r>
          <a:endParaRPr kumimoji="1" lang="ja-JP" altLang="en-US" sz="2000" kern="1200" dirty="0"/>
        </a:p>
      </dsp:txBody>
      <dsp:txXfrm>
        <a:off x="4401989" y="1402448"/>
        <a:ext cx="3576842" cy="2701995"/>
      </dsp:txXfrm>
    </dsp:sp>
    <dsp:sp modelId="{7C9BB72E-F12C-44F0-B709-76849C347023}">
      <dsp:nvSpPr>
        <dsp:cNvPr id="0" name=""/>
        <dsp:cNvSpPr/>
      </dsp:nvSpPr>
      <dsp:spPr>
        <a:xfrm>
          <a:off x="4337159" y="4096669"/>
          <a:ext cx="3706502" cy="1189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Impurity Anderson model</a:t>
          </a:r>
          <a:endParaRPr kumimoji="1" lang="ja-JP" altLang="en-US" sz="2400" kern="1200" dirty="0"/>
        </a:p>
      </dsp:txBody>
      <dsp:txXfrm>
        <a:off x="4337159" y="4096669"/>
        <a:ext cx="2610212" cy="1189735"/>
      </dsp:txXfrm>
    </dsp:sp>
    <dsp:sp modelId="{F3A7FC7C-0E00-4F7C-AD2B-D19025AEBFCA}">
      <dsp:nvSpPr>
        <dsp:cNvPr id="0" name=""/>
        <dsp:cNvSpPr/>
      </dsp:nvSpPr>
      <dsp:spPr>
        <a:xfrm>
          <a:off x="7052223" y="4285648"/>
          <a:ext cx="1297275" cy="1297275"/>
        </a:xfrm>
        <a:prstGeom prst="frame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ED00B-F670-4B45-A14A-77582D4C6091}">
      <dsp:nvSpPr>
        <dsp:cNvPr id="0" name=""/>
        <dsp:cNvSpPr/>
      </dsp:nvSpPr>
      <dsp:spPr>
        <a:xfrm rot="5400000">
          <a:off x="-114508" y="116256"/>
          <a:ext cx="763389" cy="53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/>
        </a:p>
      </dsp:txBody>
      <dsp:txXfrm rot="-5400000">
        <a:off x="1" y="268933"/>
        <a:ext cx="534372" cy="229017"/>
      </dsp:txXfrm>
    </dsp:sp>
    <dsp:sp modelId="{5C71E145-8E90-475C-96C7-716DA0E3E17A}">
      <dsp:nvSpPr>
        <dsp:cNvPr id="0" name=""/>
        <dsp:cNvSpPr/>
      </dsp:nvSpPr>
      <dsp:spPr>
        <a:xfrm rot="5400000">
          <a:off x="3835508" y="-3299388"/>
          <a:ext cx="496202" cy="7098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000" kern="1200" dirty="0" smtClean="0"/>
            <a:t>DFT calculation </a:t>
          </a:r>
          <a:endParaRPr kumimoji="1" lang="ja-JP" altLang="en-US" sz="2000" kern="1200" dirty="0"/>
        </a:p>
      </dsp:txBody>
      <dsp:txXfrm rot="-5400000">
        <a:off x="534372" y="25971"/>
        <a:ext cx="7074252" cy="447756"/>
      </dsp:txXfrm>
    </dsp:sp>
    <dsp:sp modelId="{9572DFA1-BA61-407F-AB6C-8F6647D3CAE2}">
      <dsp:nvSpPr>
        <dsp:cNvPr id="0" name=""/>
        <dsp:cNvSpPr/>
      </dsp:nvSpPr>
      <dsp:spPr>
        <a:xfrm rot="5400000">
          <a:off x="-114508" y="795161"/>
          <a:ext cx="763389" cy="53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/>
        </a:p>
      </dsp:txBody>
      <dsp:txXfrm rot="-5400000">
        <a:off x="1" y="947838"/>
        <a:ext cx="534372" cy="229017"/>
      </dsp:txXfrm>
    </dsp:sp>
    <dsp:sp modelId="{D1CB7E3C-61EF-4B3E-A9E7-83DB52105776}">
      <dsp:nvSpPr>
        <dsp:cNvPr id="0" name=""/>
        <dsp:cNvSpPr/>
      </dsp:nvSpPr>
      <dsp:spPr>
        <a:xfrm rot="5400000">
          <a:off x="3835508" y="-2620483"/>
          <a:ext cx="496202" cy="7098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000" kern="1200" dirty="0" smtClean="0"/>
            <a:t>Representation of the system in a Kondo Hamiltonian</a:t>
          </a:r>
          <a:endParaRPr kumimoji="1" lang="ja-JP" altLang="en-US" sz="2000" kern="1200" dirty="0"/>
        </a:p>
      </dsp:txBody>
      <dsp:txXfrm rot="-5400000">
        <a:off x="534372" y="704876"/>
        <a:ext cx="7074252" cy="447756"/>
      </dsp:txXfrm>
    </dsp:sp>
    <dsp:sp modelId="{F3EE43CB-B195-4B5A-9A9C-C988540F8300}">
      <dsp:nvSpPr>
        <dsp:cNvPr id="0" name=""/>
        <dsp:cNvSpPr/>
      </dsp:nvSpPr>
      <dsp:spPr>
        <a:xfrm rot="5400000">
          <a:off x="-114508" y="1474065"/>
          <a:ext cx="763389" cy="53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/>
        </a:p>
      </dsp:txBody>
      <dsp:txXfrm rot="-5400000">
        <a:off x="1" y="1626742"/>
        <a:ext cx="534372" cy="229017"/>
      </dsp:txXfrm>
    </dsp:sp>
    <dsp:sp modelId="{E9CD0851-6C3B-4E1F-825E-E6DBDEC18809}">
      <dsp:nvSpPr>
        <dsp:cNvPr id="0" name=""/>
        <dsp:cNvSpPr/>
      </dsp:nvSpPr>
      <dsp:spPr>
        <a:xfrm rot="5400000">
          <a:off x="3835508" y="-1941579"/>
          <a:ext cx="496202" cy="7098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000" kern="1200" dirty="0" smtClean="0"/>
            <a:t>Unitary transformation</a:t>
          </a:r>
          <a:endParaRPr kumimoji="1" lang="ja-JP" altLang="en-US" sz="2000" kern="1200" dirty="0"/>
        </a:p>
      </dsp:txBody>
      <dsp:txXfrm rot="-5400000">
        <a:off x="534372" y="1383780"/>
        <a:ext cx="7074252" cy="447756"/>
      </dsp:txXfrm>
    </dsp:sp>
    <dsp:sp modelId="{FFDF35C2-CDBC-43DA-9A40-45BA12A77462}">
      <dsp:nvSpPr>
        <dsp:cNvPr id="0" name=""/>
        <dsp:cNvSpPr/>
      </dsp:nvSpPr>
      <dsp:spPr>
        <a:xfrm rot="5400000">
          <a:off x="-114508" y="2152969"/>
          <a:ext cx="763389" cy="53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/>
        </a:p>
      </dsp:txBody>
      <dsp:txXfrm rot="-5400000">
        <a:off x="1" y="2305646"/>
        <a:ext cx="534372" cy="229017"/>
      </dsp:txXfrm>
    </dsp:sp>
    <dsp:sp modelId="{1D9894EA-E070-4086-97A7-69954E86CD72}">
      <dsp:nvSpPr>
        <dsp:cNvPr id="0" name=""/>
        <dsp:cNvSpPr/>
      </dsp:nvSpPr>
      <dsp:spPr>
        <a:xfrm rot="5400000">
          <a:off x="3835508" y="-1262674"/>
          <a:ext cx="496202" cy="7098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000" kern="1200" dirty="0" smtClean="0"/>
            <a:t>Multi site impurity Anderson model </a:t>
          </a:r>
          <a:endParaRPr kumimoji="1" lang="ja-JP" altLang="en-US" sz="2000" kern="1200" dirty="0"/>
        </a:p>
      </dsp:txBody>
      <dsp:txXfrm rot="-5400000">
        <a:off x="534372" y="2062685"/>
        <a:ext cx="7074252" cy="447756"/>
      </dsp:txXfrm>
    </dsp:sp>
    <dsp:sp modelId="{9EBA1ED8-807F-41DC-8684-1EFA30C3BD08}">
      <dsp:nvSpPr>
        <dsp:cNvPr id="0" name=""/>
        <dsp:cNvSpPr/>
      </dsp:nvSpPr>
      <dsp:spPr>
        <a:xfrm rot="5400000">
          <a:off x="-114508" y="2831874"/>
          <a:ext cx="763389" cy="53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/>
        </a:p>
      </dsp:txBody>
      <dsp:txXfrm rot="-5400000">
        <a:off x="1" y="2984551"/>
        <a:ext cx="534372" cy="229017"/>
      </dsp:txXfrm>
    </dsp:sp>
    <dsp:sp modelId="{1099D69F-267D-4006-968D-0EA2BCA761AA}">
      <dsp:nvSpPr>
        <dsp:cNvPr id="0" name=""/>
        <dsp:cNvSpPr/>
      </dsp:nvSpPr>
      <dsp:spPr>
        <a:xfrm rot="5400000">
          <a:off x="3835508" y="-583770"/>
          <a:ext cx="496202" cy="7098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000" kern="1200" dirty="0" smtClean="0"/>
            <a:t>Numerical calculation for the model</a:t>
          </a:r>
          <a:endParaRPr kumimoji="1" lang="ja-JP" altLang="en-US" sz="2000" kern="1200" dirty="0"/>
        </a:p>
      </dsp:txBody>
      <dsp:txXfrm rot="-5400000">
        <a:off x="534372" y="2741589"/>
        <a:ext cx="7074252" cy="447756"/>
      </dsp:txXfrm>
    </dsp:sp>
    <dsp:sp modelId="{C5D159AB-06CF-4B26-B789-1CC7CDF1F261}">
      <dsp:nvSpPr>
        <dsp:cNvPr id="0" name=""/>
        <dsp:cNvSpPr/>
      </dsp:nvSpPr>
      <dsp:spPr>
        <a:xfrm rot="5400000">
          <a:off x="-114508" y="3510778"/>
          <a:ext cx="763389" cy="53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/>
        </a:p>
      </dsp:txBody>
      <dsp:txXfrm rot="-5400000">
        <a:off x="1" y="3663455"/>
        <a:ext cx="534372" cy="229017"/>
      </dsp:txXfrm>
    </dsp:sp>
    <dsp:sp modelId="{E52931C5-4CE5-4D18-990C-8180D3768DDC}">
      <dsp:nvSpPr>
        <dsp:cNvPr id="0" name=""/>
        <dsp:cNvSpPr/>
      </dsp:nvSpPr>
      <dsp:spPr>
        <a:xfrm rot="5400000">
          <a:off x="3835508" y="95133"/>
          <a:ext cx="496202" cy="7098475"/>
        </a:xfrm>
        <a:prstGeom prst="round2Same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000" kern="1200" dirty="0" smtClean="0"/>
            <a:t>Interpretation of the calculation results</a:t>
          </a:r>
          <a:endParaRPr kumimoji="1" lang="ja-JP" altLang="en-US" sz="2000" kern="1200" dirty="0"/>
        </a:p>
      </dsp:txBody>
      <dsp:txXfrm rot="-5400000">
        <a:off x="534372" y="3420493"/>
        <a:ext cx="7074252" cy="447756"/>
      </dsp:txXfrm>
    </dsp:sp>
    <dsp:sp modelId="{57819191-1C9E-49AE-AE49-E17CF967DE7D}">
      <dsp:nvSpPr>
        <dsp:cNvPr id="0" name=""/>
        <dsp:cNvSpPr/>
      </dsp:nvSpPr>
      <dsp:spPr>
        <a:xfrm rot="5400000">
          <a:off x="-114508" y="4189682"/>
          <a:ext cx="763389" cy="534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/>
        </a:p>
      </dsp:txBody>
      <dsp:txXfrm rot="-5400000">
        <a:off x="1" y="4342359"/>
        <a:ext cx="534372" cy="229017"/>
      </dsp:txXfrm>
    </dsp:sp>
    <dsp:sp modelId="{6EF927AA-CF78-4914-8484-D99163E625BC}">
      <dsp:nvSpPr>
        <dsp:cNvPr id="0" name=""/>
        <dsp:cNvSpPr/>
      </dsp:nvSpPr>
      <dsp:spPr>
        <a:xfrm rot="5400000">
          <a:off x="3835508" y="774038"/>
          <a:ext cx="496202" cy="70984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000" kern="1200" dirty="0" smtClean="0"/>
            <a:t>Explanation and consensus</a:t>
          </a:r>
          <a:endParaRPr kumimoji="1" lang="ja-JP" altLang="en-US" sz="2000" kern="1200" dirty="0"/>
        </a:p>
      </dsp:txBody>
      <dsp:txXfrm rot="-5400000">
        <a:off x="534372" y="4099398"/>
        <a:ext cx="7074252" cy="44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E591-AED9-4C65-B1C8-20EA01AD0605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9B07-AE7B-4AB9-A8CD-33E1F8BA8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7092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62370-925F-45FC-B689-C6D5A266951A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E4046-E676-4333-9D66-68F0E6B69C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7097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Greeting</a:t>
                </a:r>
                <a:r>
                  <a:rPr kumimoji="1" lang="en-US" altLang="ja-JP" baseline="0" dirty="0" smtClean="0"/>
                  <a:t> &amp; Self-intro (I study theory and computational calculation of physics in </a:t>
                </a:r>
                <a:r>
                  <a:rPr kumimoji="1" lang="en-US" altLang="ja-JP" baseline="0" dirty="0" err="1" smtClean="0"/>
                  <a:t>Kusakabe</a:t>
                </a:r>
                <a:r>
                  <a:rPr kumimoji="1" lang="en-US" altLang="ja-JP" baseline="0" dirty="0" smtClean="0"/>
                  <a:t> laboratory.)</a:t>
                </a:r>
              </a:p>
              <a:p>
                <a:endParaRPr kumimoji="1" lang="en-US" altLang="ja-JP" baseline="0" dirty="0" smtClean="0"/>
              </a:p>
              <a:p>
                <a:r>
                  <a:rPr kumimoji="1" lang="en-US" altLang="ja-JP" baseline="0" dirty="0" smtClean="0"/>
                  <a:t>Today, I’m going to talk about “</a:t>
                </a:r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>Electronic state calculation of the </a:t>
                </a:r>
                <a:r>
                  <a:rPr lang="en-US" altLang="ja-JP" b="0" dirty="0">
                    <a:solidFill>
                      <a:schemeClr val="tx1"/>
                    </a:solidFill>
                    <a:effectLst/>
                  </a:rPr>
                  <a:t>Kondo </a:t>
                </a:r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>effect</a:t>
                </a:r>
                <a:r>
                  <a:rPr lang="ja-JP" altLang="en-US" b="0" dirty="0" smtClean="0">
                    <a:solidFill>
                      <a:schemeClr val="tx1"/>
                    </a:solidFill>
                    <a:effectLst/>
                  </a:rPr>
                  <a:t>　</a:t>
                </a:r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>on a </a:t>
                </a:r>
                <a:r>
                  <a:rPr lang="en-US" altLang="ja-JP" b="0" dirty="0">
                    <a:solidFill>
                      <a:schemeClr val="tx1"/>
                    </a:solidFill>
                    <a:effectLst/>
                  </a:rPr>
                  <a:t>hydrogenated </a:t>
                </a:r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>graphene </a:t>
                </a:r>
                <a:r>
                  <a:rPr lang="en-US" altLang="ja-JP" b="0" dirty="0">
                    <a:solidFill>
                      <a:schemeClr val="tx1"/>
                    </a:solidFill>
                    <a:effectLst/>
                  </a:rPr>
                  <a:t>vacancy </a:t>
                </a:r>
                <a:r>
                  <a:rPr lang="en-US" altLang="ja-JP" b="0" i="0" dirty="0" smtClean="0">
                    <a:solidFill>
                      <a:schemeClr val="tx1"/>
                    </a:solidFill>
                    <a:effectLst/>
                    <a:latin typeface="Cambria Math"/>
                  </a:rPr>
                  <a:t>V_111</a:t>
                </a:r>
                <a:r>
                  <a:rPr kumimoji="1" lang="en-US" altLang="ja-JP" dirty="0" smtClean="0"/>
                  <a:t>”.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416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8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0E7BAA-6538-4434-9A63-816E3B283FAE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FE252-B07C-49F4-A5E6-309E30BDFCEC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A6519-BEC6-406D-94D7-C9A7B69AFDCF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35353-7632-4A46-8432-52686AD79824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059E6-759F-4654-B374-74BDAF040A8B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2148D-EE39-496C-804E-1CE29362333A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3EDEB-E035-4E20-BFEC-EF0167E6C90E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080D3-D57E-4FCE-A70B-282C2E22A7C0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E84DB-E854-43F2-9618-901CF31B5595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8A95E0-7778-4C1D-AB41-942EED557B15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A6116B-212A-4964-9AF7-84578B4585D5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900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A877B8-20A2-4E90-AAAC-58CD359FF740}" type="datetime1">
              <a:rPr kumimoji="1" lang="ja-JP" altLang="en-US" smtClean="0"/>
              <a:t>2015/1/6</a:t>
            </a:fld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kumimoji="1" lang="en-US" altLang="ja-JP" smtClean="0"/>
              <a:t>Kusakabe-lab.  The Graduate School of Engneering Science  Osaka Univ.</a:t>
            </a:r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857"/>
            <a:ext cx="4238096" cy="857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openxmlformats.org/officeDocument/2006/relationships/image" Target="../media/image210.png"/><Relationship Id="rId4" Type="http://schemas.openxmlformats.org/officeDocument/2006/relationships/image" Target="../media/image24.png"/><Relationship Id="rId9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40">
            <a:off x="-50309" y="-1736979"/>
            <a:ext cx="9314778" cy="703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168740" y="2132856"/>
                <a:ext cx="7956376" cy="2808312"/>
              </a:xfrm>
              <a:noFill/>
              <a:effectLst>
                <a:softEdge rad="63500"/>
              </a:effectLst>
            </p:spPr>
            <p:txBody>
              <a:bodyPr>
                <a:normAutofit fontScale="90000"/>
              </a:bodyPr>
              <a:lstStyle/>
              <a:p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>Electronic state calculation of the </a:t>
                </a:r>
                <a:r>
                  <a:rPr lang="en-US" altLang="ja-JP" b="0" dirty="0">
                    <a:solidFill>
                      <a:schemeClr val="tx1"/>
                    </a:solidFill>
                    <a:effectLst/>
                  </a:rPr>
                  <a:t>Kondo </a:t>
                </a:r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>effect</a:t>
                </a:r>
                <a:r>
                  <a:rPr lang="ja-JP" altLang="en-US" b="0" dirty="0" smtClean="0">
                    <a:solidFill>
                      <a:schemeClr val="tx1"/>
                    </a:solidFill>
                    <a:effectLst/>
                  </a:rPr>
                  <a:t>　</a:t>
                </a:r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>on </a:t>
                </a:r>
                <a:b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</a:br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>a </a:t>
                </a:r>
                <a:r>
                  <a:rPr lang="en-US" altLang="ja-JP" b="0" dirty="0">
                    <a:solidFill>
                      <a:schemeClr val="tx1"/>
                    </a:solidFill>
                    <a:effectLst/>
                  </a:rPr>
                  <a:t>hydrogenated </a:t>
                </a:r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/>
                </a:r>
                <a:b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</a:br>
                <a:r>
                  <a:rPr lang="en-US" altLang="ja-JP" b="0" dirty="0" smtClean="0">
                    <a:solidFill>
                      <a:schemeClr val="tx1"/>
                    </a:solidFill>
                    <a:effectLst/>
                  </a:rPr>
                  <a:t>graphene </a:t>
                </a:r>
                <a:r>
                  <a:rPr lang="en-US" altLang="ja-JP" b="0" dirty="0">
                    <a:solidFill>
                      <a:schemeClr val="tx1"/>
                    </a:solidFill>
                    <a:effectLst/>
                  </a:rPr>
                  <a:t>vacancy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111</m:t>
                        </m:r>
                      </m:sub>
                    </m:sSub>
                  </m:oMath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68740" y="2132856"/>
                <a:ext cx="7956376" cy="2808312"/>
              </a:xfrm>
              <a:blipFill rotWithShape="1">
                <a:blip r:embed="rId5"/>
                <a:stretch>
                  <a:fillRect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611560" y="55172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512" y="-27384"/>
            <a:ext cx="918051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M1 </a:t>
            </a:r>
            <a:r>
              <a:rPr lang="en-US" altLang="ja-JP" dirty="0"/>
              <a:t>colloquium </a:t>
            </a:r>
            <a:r>
              <a:rPr lang="en-US" altLang="ja-JP" dirty="0" smtClean="0"/>
              <a:t>                                                               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semester 2015/1/7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4544" y="5254749"/>
            <a:ext cx="97930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MORISHITA Naoki </a:t>
            </a:r>
            <a:endParaRPr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Kusakabe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laboratory  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M1 </a:t>
            </a:r>
            <a:endParaRPr lang="en-US" altLang="ja-JP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Frontier Materials 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Science, Department of Material Engineering Science </a:t>
            </a: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School </a:t>
            </a:r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Engineering 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Science, Osaka University  </a:t>
            </a:r>
            <a:endParaRPr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89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.MORISHITA\Desktop\superconducting100_2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1758843" cy="23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10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en-US" altLang="ja-JP" sz="3200" dirty="0"/>
              <a:t>Study of the Kondo effect  in graphene </a:t>
            </a:r>
            <a:endParaRPr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Previous Studies (and My Research)</a:t>
            </a:r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pPr lvl="0"/>
            <a:r>
              <a:rPr lang="en-US" altLang="ja-JP" sz="2800" dirty="0"/>
              <a:t>T</a:t>
            </a:r>
            <a:r>
              <a:rPr lang="en-US" altLang="ja-JP" sz="2800" dirty="0" smtClean="0"/>
              <a:t>he </a:t>
            </a:r>
            <a:r>
              <a:rPr lang="en-US" altLang="ja-JP" sz="2800" dirty="0"/>
              <a:t>Kondo </a:t>
            </a:r>
            <a:r>
              <a:rPr lang="en-US" altLang="ja-JP" sz="2800" dirty="0" smtClean="0"/>
              <a:t>effect</a:t>
            </a:r>
            <a:endParaRPr lang="en-US" altLang="ja-JP" sz="2800" dirty="0"/>
          </a:p>
          <a:p>
            <a:pPr lvl="1"/>
            <a:r>
              <a:rPr lang="en-US" altLang="ja-JP" sz="2400" dirty="0" smtClean="0"/>
              <a:t>Finding </a:t>
            </a:r>
            <a:r>
              <a:rPr lang="en-US" altLang="ja-JP" sz="2400" dirty="0"/>
              <a:t>of resistance </a:t>
            </a:r>
            <a:r>
              <a:rPr lang="en-US" altLang="ja-JP" sz="2400" dirty="0" smtClean="0"/>
              <a:t>minimum</a:t>
            </a:r>
            <a:r>
              <a:rPr lang="ja-JP" altLang="en-US" sz="2400" dirty="0" smtClean="0"/>
              <a:t> </a:t>
            </a:r>
            <a:r>
              <a:rPr lang="en-US" altLang="ja-JP" dirty="0" smtClean="0"/>
              <a:t>(1930s)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4869160"/>
            <a:ext cx="3942184" cy="110799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nl-NL" altLang="ja-JP" sz="2400" dirty="0"/>
              <a:t>Kamerlingh Onnes </a:t>
            </a:r>
            <a:r>
              <a:rPr lang="nl-NL" altLang="ja-JP" sz="2400" dirty="0" smtClean="0"/>
              <a:t>Laboratorium (Holland</a:t>
            </a:r>
            <a:r>
              <a:rPr lang="nl-NL" altLang="ja-JP" sz="2000" dirty="0"/>
              <a:t>)</a:t>
            </a:r>
          </a:p>
          <a:p>
            <a:endParaRPr kumimoji="1" lang="ja-JP" altLang="en-US" dirty="0"/>
          </a:p>
        </p:txBody>
      </p:sp>
      <p:pic>
        <p:nvPicPr>
          <p:cNvPr id="1026" name="Picture 2" descr="C:\Users\N.MORISHITA\Dropbox\Kusakabe-lab\M1コロキウム\後期\発表スライド\画像・資料\smallClassickon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464496" cy="38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.MORISHITA\Desktop\Kamerlingh_portr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4736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11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en-US" altLang="ja-JP" sz="3200" dirty="0"/>
              <a:t>Study of the Kondo effect  in graphene </a:t>
            </a:r>
            <a:endParaRPr lang="ja-JP" altLang="en-US" sz="3200" dirty="0"/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r>
              <a:rPr lang="en-US" altLang="ja-JP" dirty="0" smtClean="0"/>
              <a:t>Theoretical models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図表 3"/>
              <p:cNvGraphicFramePr/>
              <p:nvPr>
                <p:extLst>
                  <p:ext uri="{D42A27DB-BD31-4B8C-83A1-F6EECF244321}">
                    <p14:modId xmlns:p14="http://schemas.microsoft.com/office/powerpoint/2010/main" val="2866785085"/>
                  </p:ext>
                </p:extLst>
              </p:nvPr>
            </p:nvGraphicFramePr>
            <p:xfrm>
              <a:off x="611560" y="620688"/>
              <a:ext cx="8352928" cy="69127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図表 3"/>
              <p:cNvGraphicFramePr/>
              <p:nvPr>
                <p:extLst>
                  <p:ext uri="{D42A27DB-BD31-4B8C-83A1-F6EECF244321}">
                    <p14:modId xmlns:p14="http://schemas.microsoft.com/office/powerpoint/2010/main" val="2866785085"/>
                  </p:ext>
                </p:extLst>
              </p:nvPr>
            </p:nvGraphicFramePr>
            <p:xfrm>
              <a:off x="611560" y="620688"/>
              <a:ext cx="8352928" cy="69127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pic>
        <p:nvPicPr>
          <p:cNvPr id="1026" name="Picture 2" descr="C:\Users\N.MORISHITA\Dropbox\Kusakabe-lab\M1コロキウム\後期\発表スライド\画像・資料\upspin_r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93" y="3645024"/>
            <a:ext cx="7715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1763688" y="3645024"/>
            <a:ext cx="1224136" cy="981075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C:\Users\N.MORISHITA\Dropbox\Kusakabe-lab\M1コロキウム\後期\発表スライド\画像・資料\dounspin_blu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828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N.MORISHITA\Dropbox\Kusakabe-lab\M1コロキウム\後期\発表スライド\画像・資料\dounspin_blu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828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N.MORISHITA\Desktop\arrow04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680">
            <a:off x="1282164" y="3273618"/>
            <a:ext cx="936104" cy="2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N.MORISHITA\Desktop\arrow04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151">
            <a:off x="2680311" y="3198957"/>
            <a:ext cx="936104" cy="2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458212" y="2420888"/>
                <a:ext cx="25377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212" y="2420888"/>
                <a:ext cx="2537724" cy="73866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061235" y="4135561"/>
                <a:ext cx="25377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35" y="4135561"/>
                <a:ext cx="2537724" cy="738664"/>
              </a:xfrm>
              <a:prstGeom prst="rect">
                <a:avLst/>
              </a:prstGeom>
              <a:blipFill rotWithShape="1">
                <a:blip r:embed="rId13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826364" y="2924944"/>
                <a:ext cx="2537724" cy="85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/>
                      </a:rPr>
                      <m:t>𝐽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64" y="2924944"/>
                <a:ext cx="2537724" cy="85042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8154956" y="4135561"/>
                <a:ext cx="25377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956" y="4135561"/>
                <a:ext cx="2537724" cy="738664"/>
              </a:xfrm>
              <a:prstGeom prst="rect">
                <a:avLst/>
              </a:prstGeom>
              <a:blipFill rotWithShape="1">
                <a:blip r:embed="rId15"/>
                <a:stretch>
                  <a:fillRect l="-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C:\Users\N.MORISHITA\Dropbox\Kusakabe-lab\M1コロキウム\後期\発表スライド\画像・資料\upspin_red.pn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7715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N.MORISHITA\Dropbox\Kusakabe-lab\M1コロキウム\後期\発表スライド\画像・資料\dounspin_blue.png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71" y="3717032"/>
            <a:ext cx="828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円/楕円 19"/>
          <p:cNvSpPr/>
          <p:nvPr/>
        </p:nvSpPr>
        <p:spPr>
          <a:xfrm>
            <a:off x="5598959" y="3642370"/>
            <a:ext cx="2429425" cy="981075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516216" y="3622553"/>
                <a:ext cx="2537724" cy="85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622553"/>
                <a:ext cx="2537724" cy="85042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" descr="C:\Users\N.MORISHITA\Dropbox\Kusakabe-lab\M1コロキウム\後期\発表スライド\画像・資料\dounspin_blu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0888"/>
            <a:ext cx="828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N.MORISHITA\Dropbox\Kusakabe-lab\M1コロキウム\後期\発表スライド\画像・資料\upspin_r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7715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矢印コネクタ 12"/>
          <p:cNvCxnSpPr/>
          <p:nvPr/>
        </p:nvCxnSpPr>
        <p:spPr>
          <a:xfrm>
            <a:off x="5508104" y="3356992"/>
            <a:ext cx="557217" cy="62624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274636" y="3514678"/>
                <a:ext cx="2537724" cy="85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36" y="3514678"/>
                <a:ext cx="2537724" cy="85042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5598959" y="2442705"/>
                <a:ext cx="25377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59" y="2442705"/>
                <a:ext cx="2537724" cy="73866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7012133" y="2774902"/>
                <a:ext cx="2537724" cy="85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/>
                      </a:rPr>
                      <m:t>𝐽</m:t>
                    </m:r>
                  </m:oMath>
                </a14:m>
                <a:r>
                  <a:rPr lang="ja-JP" altLang="en-US" sz="2400" dirty="0" smtClean="0"/>
                  <a:t> 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133" y="2774902"/>
                <a:ext cx="2537724" cy="85042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5" descr="C:\Users\N.MORISHITA\Desktop\arrow04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1151">
            <a:off x="6874753" y="3126607"/>
            <a:ext cx="936104" cy="2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1985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12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en-US" altLang="ja-JP" sz="3200" dirty="0"/>
              <a:t>Study of the Kondo effect  in graphene </a:t>
            </a:r>
            <a:endParaRPr lang="ja-JP" altLang="en-US" sz="3200" dirty="0"/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r>
              <a:rPr lang="en-US" altLang="ja-JP" dirty="0" smtClean="0"/>
              <a:t>First successful explanation</a:t>
            </a:r>
          </a:p>
          <a:p>
            <a:pPr lvl="1"/>
            <a:endParaRPr kumimoji="1" lang="ja-JP" altLang="en-US" dirty="0"/>
          </a:p>
        </p:txBody>
      </p:sp>
      <p:pic>
        <p:nvPicPr>
          <p:cNvPr id="1026" name="Picture 2" descr="C:\Users\N.MORISHITA\Desktop\kondo_j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798"/>
            <a:ext cx="2016224" cy="2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.MORISHITA\Desktop\Kondo_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326867" cy="4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.MORISHITA\Desktop\Kondo_R_Grap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893539"/>
            <a:ext cx="4326866" cy="45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71600" y="4614808"/>
            <a:ext cx="2664296" cy="104644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nl-NL" altLang="ja-JP" sz="2400" dirty="0" smtClean="0"/>
              <a:t>KONDO Jun </a:t>
            </a:r>
          </a:p>
          <a:p>
            <a:r>
              <a:rPr lang="nl-NL" altLang="ja-JP" sz="2000" dirty="0" smtClean="0"/>
              <a:t>(Japan, 1930-) </a:t>
            </a:r>
            <a:endParaRPr lang="nl-NL" altLang="ja-JP" sz="2000" dirty="0"/>
          </a:p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12818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13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en-US" altLang="ja-JP" sz="3200" dirty="0"/>
              <a:t>Study of the Kondo effect  in graphene </a:t>
            </a:r>
            <a:endParaRPr lang="ja-JP" altLang="en-US" sz="3200" dirty="0"/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400600"/>
          </a:xfrm>
        </p:spPr>
        <p:txBody>
          <a:bodyPr>
            <a:norm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500" dirty="0"/>
              <a:t>D</a:t>
            </a:r>
            <a:r>
              <a:rPr lang="en-US" altLang="ja-JP" sz="2500" dirty="0" smtClean="0"/>
              <a:t>iversity </a:t>
            </a:r>
            <a:r>
              <a:rPr lang="en-US" altLang="ja-JP" sz="2500" dirty="0"/>
              <a:t>of the Kondo e</a:t>
            </a:r>
            <a:r>
              <a:rPr lang="en-US" altLang="ja-JP" sz="2500" dirty="0" smtClean="0"/>
              <a:t>ffect and derivatives </a:t>
            </a:r>
            <a:endParaRPr lang="ja-JP" altLang="en-US" sz="2500" dirty="0"/>
          </a:p>
        </p:txBody>
      </p:sp>
      <p:sp>
        <p:nvSpPr>
          <p:cNvPr id="6" name="円/楕円 5"/>
          <p:cNvSpPr/>
          <p:nvPr/>
        </p:nvSpPr>
        <p:spPr>
          <a:xfrm>
            <a:off x="1776931" y="3943145"/>
            <a:ext cx="1021966" cy="1008112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04152">
            <a:off x="1230447" y="2706466"/>
            <a:ext cx="1381611" cy="22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.MORISHITA\Desktop\arrow0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7296"/>
            <a:ext cx="936104" cy="2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上下矢印 10"/>
          <p:cNvSpPr/>
          <p:nvPr/>
        </p:nvSpPr>
        <p:spPr>
          <a:xfrm rot="19445594">
            <a:off x="1817385" y="3561643"/>
            <a:ext cx="127276" cy="459547"/>
          </a:xfrm>
          <a:prstGeom prst="upDownArrow">
            <a:avLst>
              <a:gd name="adj1" fmla="val 50000"/>
              <a:gd name="adj2" fmla="val 73636"/>
            </a:avLst>
          </a:prstGeom>
          <a:solidFill>
            <a:schemeClr val="accent1">
              <a:lumMod val="5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9638" y="192866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Conduction electron</a:t>
            </a:r>
          </a:p>
          <a:p>
            <a:pPr algn="ctr"/>
            <a:r>
              <a:rPr kumimoji="1" lang="en-US" altLang="ja-JP" dirty="0" smtClean="0"/>
              <a:t>(in metal)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1776931" y="2604462"/>
            <a:ext cx="482847" cy="464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27584" y="5446965"/>
            <a:ext cx="318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Localized</a:t>
            </a:r>
            <a:r>
              <a:rPr kumimoji="1" lang="en-US" altLang="ja-JP" dirty="0" smtClean="0"/>
              <a:t> electron</a:t>
            </a:r>
          </a:p>
          <a:p>
            <a:pPr algn="ctr"/>
            <a:r>
              <a:rPr lang="en-US" altLang="ja-JP" dirty="0" smtClean="0"/>
              <a:t>(impurity, defect, etc.)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18" idx="0"/>
          </p:cNvCxnSpPr>
          <p:nvPr/>
        </p:nvCxnSpPr>
        <p:spPr>
          <a:xfrm flipH="1" flipV="1">
            <a:off x="2354968" y="5013176"/>
            <a:ext cx="67055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5496" y="1539005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spin – spin correlation</a:t>
            </a:r>
            <a:endParaRPr kumimoji="1" lang="ja-JP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04186" y="3236207"/>
            <a:ext cx="44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/>
              <a:t>FePc</a:t>
            </a:r>
            <a:r>
              <a:rPr lang="en-US" altLang="ja-JP" sz="1400" dirty="0"/>
              <a:t> (Iron </a:t>
            </a:r>
            <a:r>
              <a:rPr lang="en-US" altLang="ja-JP" sz="1400" dirty="0" err="1"/>
              <a:t>phthalocyanine</a:t>
            </a:r>
            <a:r>
              <a:rPr lang="en-US" altLang="ja-JP" sz="1400" dirty="0"/>
              <a:t>) on Au substrate</a:t>
            </a:r>
          </a:p>
          <a:p>
            <a:r>
              <a:rPr lang="en-US" altLang="ja-JP" sz="1100" dirty="0" smtClean="0"/>
              <a:t>Symmetry-Driven </a:t>
            </a:r>
            <a:r>
              <a:rPr lang="en-US" altLang="ja-JP" sz="1100" dirty="0"/>
              <a:t>Novel Kondo Effect in a </a:t>
            </a:r>
            <a:r>
              <a:rPr lang="en-US" altLang="ja-JP" sz="1100" dirty="0" smtClean="0"/>
              <a:t>Molecule</a:t>
            </a:r>
          </a:p>
          <a:p>
            <a:r>
              <a:rPr lang="en-US" altLang="ja-JP" sz="1100" dirty="0"/>
              <a:t>Emi </a:t>
            </a:r>
            <a:r>
              <a:rPr lang="en-US" altLang="ja-JP" sz="1100" dirty="0" err="1" smtClean="0"/>
              <a:t>Minamitani</a:t>
            </a:r>
            <a:r>
              <a:rPr lang="en-US" altLang="ja-JP" sz="1100" dirty="0" smtClean="0"/>
              <a:t> et al., Phys</a:t>
            </a:r>
            <a:r>
              <a:rPr lang="en-US" altLang="ja-JP" sz="1100" dirty="0"/>
              <a:t>. Rev. Lett. </a:t>
            </a:r>
            <a:r>
              <a:rPr lang="en-US" altLang="ja-JP" sz="1100" b="1" dirty="0"/>
              <a:t>109</a:t>
            </a:r>
            <a:r>
              <a:rPr lang="en-US" altLang="ja-JP" sz="1100" dirty="0"/>
              <a:t>, </a:t>
            </a:r>
            <a:r>
              <a:rPr lang="en-US" altLang="ja-JP" sz="1100" dirty="0" smtClean="0"/>
              <a:t>086602 (2012)</a:t>
            </a:r>
            <a:endParaRPr kumimoji="1" lang="ja-JP" altLang="en-US" dirty="0"/>
          </a:p>
        </p:txBody>
      </p:sp>
      <p:pic>
        <p:nvPicPr>
          <p:cNvPr id="3074" name="Picture 2" descr="C:\Users\N.MORISHITA\Desktop\Kondo_FePconA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2763391" cy="16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.MORISHITA\Desktop\FeP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24" y="1628799"/>
            <a:ext cx="1623856" cy="16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4644008" y="50038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Wilson Renormalization Group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30383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矢印コネクタ 18"/>
          <p:cNvCxnSpPr/>
          <p:nvPr/>
        </p:nvCxnSpPr>
        <p:spPr>
          <a:xfrm flipV="1">
            <a:off x="1835696" y="2060848"/>
            <a:ext cx="0" cy="1872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14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en-US" altLang="ja-JP" sz="3200" dirty="0"/>
              <a:t>Study of the Kondo effect  in graphene </a:t>
            </a:r>
            <a:endParaRPr lang="ja-JP" altLang="en-US" sz="3200" dirty="0"/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800" dirty="0"/>
              <a:t>The Kondo effect </a:t>
            </a:r>
            <a:r>
              <a:rPr lang="en-US" altLang="ja-JP" sz="2800" dirty="0" smtClean="0"/>
              <a:t>in </a:t>
            </a:r>
            <a:r>
              <a:rPr lang="en-US" altLang="ja-JP" sz="2800" dirty="0"/>
              <a:t>graphene</a:t>
            </a:r>
            <a:endParaRPr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1960" y="1412776"/>
            <a:ext cx="4427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DOS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049688" y="3717032"/>
                <a:ext cx="45030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688" y="3717032"/>
                <a:ext cx="45030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N.MORISHITA\Dropbox\Kusakabe-lab\M1コロキウム\後期\発表スライド\画像・資料\GraMetalDOSyok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120061" cy="470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Naoki\Desktop\Diraccone_tateyoko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49927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1331640" y="3975159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131840" y="4037002"/>
                <a:ext cx="45030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37002"/>
                <a:ext cx="45030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259632" y="1772816"/>
                <a:ext cx="45030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772816"/>
                <a:ext cx="450304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13455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15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en-US" altLang="ja-JP" sz="3200" dirty="0"/>
              <a:t>Study of the Kondo effect  in graphene </a:t>
            </a:r>
            <a:endParaRPr lang="ja-JP" altLang="en-US" sz="3200" dirty="0"/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800" dirty="0"/>
              <a:t>The Kondo effect </a:t>
            </a:r>
            <a:r>
              <a:rPr lang="en-US" altLang="ja-JP" sz="2800" dirty="0" smtClean="0"/>
              <a:t>in </a:t>
            </a:r>
            <a:r>
              <a:rPr lang="en-US" altLang="ja-JP" sz="2800" dirty="0"/>
              <a:t>graphene</a:t>
            </a:r>
            <a:endParaRPr lang="ja-JP" altLang="en-US" sz="2800" dirty="0"/>
          </a:p>
        </p:txBody>
      </p:sp>
      <p:pic>
        <p:nvPicPr>
          <p:cNvPr id="2052" name="Picture 4" descr="C:\Users\N.MORISHITA\Desktop\TunableKon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9699"/>
            <a:ext cx="4248944" cy="23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.MORISHITA\Desktop\Spin-halfon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58" y="2636912"/>
            <a:ext cx="42196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9512" y="1979548"/>
            <a:ext cx="423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Kondo effect in graphene </a:t>
            </a:r>
            <a:r>
              <a:rPr kumimoji="1" lang="en-US" altLang="ja-JP" dirty="0" smtClean="0"/>
              <a:t>vacancy</a:t>
            </a:r>
          </a:p>
          <a:p>
            <a:r>
              <a:rPr lang="en-US" altLang="ja-JP" dirty="0" smtClean="0"/>
              <a:t>(2011)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47074" y="1983434"/>
            <a:ext cx="483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Localized s</a:t>
            </a:r>
            <a:r>
              <a:rPr lang="en-US" altLang="ja-JP" dirty="0" smtClean="0"/>
              <a:t>pin-1/2 at </a:t>
            </a:r>
            <a:r>
              <a:rPr lang="en-US" altLang="ja-JP" dirty="0" smtClean="0"/>
              <a:t>graphene </a:t>
            </a:r>
            <a:r>
              <a:rPr lang="en-US" altLang="ja-JP" dirty="0" smtClean="0"/>
              <a:t>vacancy</a:t>
            </a:r>
          </a:p>
          <a:p>
            <a:r>
              <a:rPr kumimoji="1" lang="en-US" altLang="ja-JP" dirty="0" smtClean="0"/>
              <a:t>(2012)</a:t>
            </a:r>
            <a:endParaRPr kumimoji="1" lang="ja-JP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61248"/>
            <a:ext cx="19446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36799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16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200" dirty="0" smtClean="0"/>
              <a:t>My Research </a:t>
            </a:r>
            <a:endParaRPr lang="en-US" altLang="ja-JP" sz="3200" dirty="0"/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400600"/>
          </a:xfrm>
        </p:spPr>
        <p:txBody>
          <a:bodyPr/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500" dirty="0"/>
              <a:t>Pseudo Gap Kondo Effect of the Zero mode on </a:t>
            </a:r>
            <a:r>
              <a:rPr lang="en-US" altLang="ja-JP" sz="2500" dirty="0" smtClean="0"/>
              <a:t>V111</a:t>
            </a:r>
            <a:endParaRPr lang="en-US" altLang="ja-JP" sz="2800" dirty="0"/>
          </a:p>
          <a:p>
            <a:pPr marL="393192" lvl="1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altLang="ja-JP" sz="2100" dirty="0" smtClean="0"/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990360948"/>
              </p:ext>
            </p:extLst>
          </p:nvPr>
        </p:nvGraphicFramePr>
        <p:xfrm>
          <a:off x="1043608" y="1397000"/>
          <a:ext cx="76328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15982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17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200" dirty="0" smtClean="0"/>
              <a:t>My Research </a:t>
            </a:r>
            <a:endParaRPr lang="en-US" altLang="ja-JP" sz="3200" dirty="0"/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400600"/>
          </a:xfrm>
        </p:spPr>
        <p:txBody>
          <a:bodyPr/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500" dirty="0" smtClean="0"/>
              <a:t>Kondo effect on V111 implied</a:t>
            </a:r>
            <a:endParaRPr lang="en-US" altLang="ja-JP" sz="2800" dirty="0"/>
          </a:p>
        </p:txBody>
      </p:sp>
      <p:pic>
        <p:nvPicPr>
          <p:cNvPr id="2050" name="Picture 2" descr="C:\Users\N.MORISHITA\Dropbox\Kusakabe-lab\M1コロキウム\後期\発表スライド\画像・資料\N_ze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4" y="2073612"/>
            <a:ext cx="4120411" cy="32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.MORISHITA\Dropbox\Kusakabe-lab\M1コロキウム\後期\発表スライド\画像・資料\N_fir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73612"/>
            <a:ext cx="4069877" cy="32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61248"/>
            <a:ext cx="19446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22094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Graphene vacancy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V111, V, etc.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zero mode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 Kond</a:t>
            </a:r>
            <a:r>
              <a:rPr lang="en-US" altLang="ja-JP" dirty="0" smtClean="0"/>
              <a:t>o effect in graphene </a:t>
            </a:r>
          </a:p>
          <a:p>
            <a:pPr lvl="1"/>
            <a:r>
              <a:rPr lang="en-US" altLang="ja-JP" dirty="0" smtClean="0"/>
              <a:t>Kondo effect </a:t>
            </a:r>
          </a:p>
          <a:p>
            <a:pPr lvl="1"/>
            <a:r>
              <a:rPr lang="en-US" altLang="ja-JP" dirty="0" smtClean="0"/>
              <a:t>Theoretical models </a:t>
            </a:r>
          </a:p>
          <a:p>
            <a:pPr lvl="1"/>
            <a:r>
              <a:rPr lang="en-US" altLang="ja-JP" dirty="0" smtClean="0"/>
              <a:t>Study of the Kondo effect in graphene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My research</a:t>
            </a:r>
          </a:p>
          <a:p>
            <a:pPr lvl="1"/>
            <a:r>
              <a:rPr lang="en-US" altLang="ja-JP" dirty="0"/>
              <a:t>Pseudo Gap Kondo Effect of the Zero mode on </a:t>
            </a:r>
            <a:r>
              <a:rPr lang="en-US" altLang="ja-JP" dirty="0" smtClean="0"/>
              <a:t>V111</a:t>
            </a:r>
          </a:p>
          <a:p>
            <a:pPr marL="109728" indent="0">
              <a:buNone/>
            </a:pPr>
            <a:r>
              <a:rPr lang="en-US" altLang="ja-JP" dirty="0" smtClean="0"/>
              <a:t>  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marL="393192" lvl="1" indent="0"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627784" y="6421635"/>
            <a:ext cx="5400600" cy="319733"/>
          </a:xfrm>
        </p:spPr>
        <p:txBody>
          <a:bodyPr/>
          <a:lstStyle/>
          <a:p>
            <a:r>
              <a:rPr kumimoji="1" lang="en-US" altLang="ja-JP" sz="1100" dirty="0" err="1" smtClean="0"/>
              <a:t>Kusakabe</a:t>
            </a:r>
            <a:r>
              <a:rPr kumimoji="1" lang="en-US" altLang="ja-JP" sz="1100" dirty="0" smtClean="0"/>
              <a:t> lab., Graduate School of Engineering Science,  Osaka Univ.</a:t>
            </a:r>
            <a:endParaRPr kumimoji="1" lang="ja-JP" altLang="en-US" sz="11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18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Summary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Summary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009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.MORISHITA\Desktop\Graphene_DOS_fir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72" y="1772816"/>
            <a:ext cx="2142820" cy="163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200" dirty="0"/>
              <a:t>Chronological Tables of </a:t>
            </a:r>
            <a:r>
              <a:rPr lang="en-US" altLang="ja-JP" sz="3200" dirty="0" smtClean="0"/>
              <a:t>Relevant </a:t>
            </a:r>
            <a:r>
              <a:rPr lang="en-US" altLang="ja-JP" sz="3200" dirty="0"/>
              <a:t>Studies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1520" y="3501008"/>
            <a:ext cx="9721080" cy="28803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395536" y="3498557"/>
            <a:ext cx="0" cy="6505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23528" y="391331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1930s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3528" y="414908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Finding </a:t>
            </a:r>
            <a:r>
              <a:rPr lang="en-US" altLang="ja-JP" sz="1400" dirty="0"/>
              <a:t>of </a:t>
            </a:r>
            <a:r>
              <a:rPr lang="en-US" altLang="ja-JP" sz="1400" dirty="0" smtClean="0"/>
              <a:t>resistance minimum</a:t>
            </a:r>
            <a:endParaRPr kumimoji="1" lang="ja-JP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172" y="4507806"/>
            <a:ext cx="2577652" cy="16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691680" y="31409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1947</a:t>
            </a:r>
            <a:endParaRPr kumimoji="1" lang="ja-JP" altLang="en-US" sz="1400" dirty="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2339752" y="1844824"/>
            <a:ext cx="17420" cy="194421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07504" y="1844824"/>
            <a:ext cx="233640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The first calculation of the peculiar property of an electron in graphene</a:t>
            </a:r>
          </a:p>
          <a:p>
            <a:r>
              <a:rPr lang="en-US" altLang="ja-JP" sz="1050" dirty="0" smtClean="0"/>
              <a:t>“The Band Theory of Graphite”</a:t>
            </a:r>
          </a:p>
          <a:p>
            <a:r>
              <a:rPr lang="en-US" altLang="ja-JP" sz="1050" dirty="0"/>
              <a:t>P. R. Wallace. </a:t>
            </a:r>
            <a:r>
              <a:rPr lang="en-US" altLang="ja-JP" sz="1050" i="1" dirty="0"/>
              <a:t>Phys. Rev.</a:t>
            </a:r>
            <a:r>
              <a:rPr lang="en-US" altLang="ja-JP" sz="1050" dirty="0"/>
              <a:t> 71, </a:t>
            </a:r>
            <a:r>
              <a:rPr lang="en-US" altLang="ja-JP" sz="1050" dirty="0" smtClean="0"/>
              <a:t>622</a:t>
            </a:r>
            <a:endParaRPr kumimoji="1" lang="ja-JP" altLang="en-US" sz="105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3347864" y="3498557"/>
            <a:ext cx="0" cy="295477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321968" y="57355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1961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21968" y="5983977"/>
            <a:ext cx="488816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The impurity Anderson model</a:t>
            </a:r>
          </a:p>
          <a:p>
            <a:r>
              <a:rPr lang="en-US" altLang="ja-JP" sz="1050" dirty="0" smtClean="0"/>
              <a:t>“</a:t>
            </a:r>
            <a:r>
              <a:rPr lang="en-US" altLang="ja-JP" sz="1050" dirty="0"/>
              <a:t>Localized Magnetic States in Metals</a:t>
            </a:r>
            <a:r>
              <a:rPr lang="en-US" altLang="ja-JP" sz="1050" dirty="0" smtClean="0"/>
              <a:t>” </a:t>
            </a:r>
            <a:r>
              <a:rPr lang="en-US" altLang="ja-JP" sz="1050" dirty="0"/>
              <a:t>P. </a:t>
            </a:r>
            <a:r>
              <a:rPr lang="en-US" altLang="ja-JP" sz="1050" dirty="0" smtClean="0"/>
              <a:t>W. ANDERSON. PhysRev.124.41</a:t>
            </a:r>
            <a:endParaRPr kumimoji="1" lang="ja-JP" altLang="en-US" sz="1050" dirty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3779912" y="3498556"/>
            <a:ext cx="0" cy="1226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3779912" y="379092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1964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79912" y="4004627"/>
            <a:ext cx="2808312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Discovery of the Kondo effect</a:t>
            </a:r>
          </a:p>
          <a:p>
            <a:r>
              <a:rPr lang="en-US" altLang="ja-JP" sz="1050" dirty="0" smtClean="0"/>
              <a:t>“Resistance </a:t>
            </a:r>
            <a:r>
              <a:rPr lang="en-US" altLang="ja-JP" sz="1050" dirty="0"/>
              <a:t>Minimum in Dilute Magnetic </a:t>
            </a:r>
            <a:r>
              <a:rPr lang="en-US" altLang="ja-JP" sz="1050" dirty="0" smtClean="0"/>
              <a:t>Alloys” Jun KONDO. </a:t>
            </a:r>
            <a:r>
              <a:rPr lang="en-US" altLang="ja-JP" sz="1050" dirty="0" err="1" smtClean="0"/>
              <a:t>Prog</a:t>
            </a:r>
            <a:r>
              <a:rPr lang="en-US" altLang="ja-JP" sz="1050" dirty="0"/>
              <a:t>. </a:t>
            </a:r>
            <a:r>
              <a:rPr lang="en-US" altLang="ja-JP" sz="1050" dirty="0" err="1"/>
              <a:t>Theor</a:t>
            </a:r>
            <a:r>
              <a:rPr lang="en-US" altLang="ja-JP" sz="1050" dirty="0"/>
              <a:t>. Phys</a:t>
            </a:r>
            <a:r>
              <a:rPr lang="en-US" altLang="ja-JP" sz="1050" dirty="0" smtClean="0"/>
              <a:t>.</a:t>
            </a:r>
            <a:r>
              <a:rPr lang="en-US" altLang="ja-JP" sz="1050" dirty="0"/>
              <a:t> 32 (1):37-49.</a:t>
            </a:r>
            <a:endParaRPr kumimoji="1" lang="ja-JP" altLang="en-US" sz="1050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8964488" y="3326937"/>
            <a:ext cx="0" cy="46805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696744" y="3843045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1982 </a:t>
            </a:r>
            <a:endParaRPr lang="en-US" altLang="ja-JP" sz="1400" dirty="0" smtClean="0"/>
          </a:p>
          <a:p>
            <a:r>
              <a:rPr lang="en-US" altLang="ja-JP" sz="1400" dirty="0" smtClean="0"/>
              <a:t>Nobel </a:t>
            </a:r>
            <a:r>
              <a:rPr lang="en-US" altLang="ja-JP" sz="1400" dirty="0"/>
              <a:t>Prize in Physics </a:t>
            </a:r>
            <a:r>
              <a:rPr lang="en-US" altLang="ja-JP" sz="1400" dirty="0" smtClean="0"/>
              <a:t>awarded to </a:t>
            </a:r>
            <a:r>
              <a:rPr lang="en-US" altLang="ja-JP" sz="1400" dirty="0"/>
              <a:t>Wilson for his work on phase </a:t>
            </a:r>
            <a:r>
              <a:rPr lang="en-US" altLang="ja-JP" sz="1400" dirty="0" smtClean="0"/>
              <a:t>transitions</a:t>
            </a:r>
            <a:endParaRPr kumimoji="1" lang="ja-JP" altLang="en-US" sz="1050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6739446" y="3501008"/>
            <a:ext cx="0" cy="1226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196752"/>
            <a:ext cx="2376264" cy="20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8388424" y="326523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1996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88224" y="1377930"/>
            <a:ext cx="24482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Discovery of the edge state on a graphite sheet with the zigzag edge</a:t>
            </a:r>
          </a:p>
          <a:p>
            <a:pPr algn="r"/>
            <a:r>
              <a:rPr lang="en-US" altLang="ja-JP" sz="1100" dirty="0" smtClean="0"/>
              <a:t>“Peculiar Localized State at </a:t>
            </a:r>
            <a:r>
              <a:rPr lang="en-US" altLang="ja-JP" sz="1100" dirty="0"/>
              <a:t>Z</a:t>
            </a:r>
            <a:r>
              <a:rPr lang="en-US" altLang="ja-JP" sz="1100" dirty="0" smtClean="0"/>
              <a:t>igzag Graphite Edge” </a:t>
            </a:r>
          </a:p>
          <a:p>
            <a:pPr algn="r"/>
            <a:r>
              <a:rPr lang="en-US" altLang="ja-JP" sz="1100" dirty="0" smtClean="0"/>
              <a:t> </a:t>
            </a:r>
            <a:r>
              <a:rPr lang="en-US" altLang="ja-JP" sz="1100" dirty="0" err="1" smtClean="0"/>
              <a:t>Mitsutaka</a:t>
            </a:r>
            <a:r>
              <a:rPr lang="en-US" altLang="ja-JP" sz="1100" dirty="0" smtClean="0"/>
              <a:t> FUJITA, </a:t>
            </a:r>
          </a:p>
          <a:p>
            <a:pPr algn="r"/>
            <a:r>
              <a:rPr lang="en-US" altLang="ja-JP" sz="1100" dirty="0" err="1" smtClean="0"/>
              <a:t>Katsunori</a:t>
            </a:r>
            <a:r>
              <a:rPr lang="en-US" altLang="ja-JP" sz="1100" dirty="0" smtClean="0"/>
              <a:t>  WAKABAYASHI and </a:t>
            </a:r>
          </a:p>
          <a:p>
            <a:pPr algn="r"/>
            <a:r>
              <a:rPr lang="en-US" altLang="ja-JP" sz="1100" dirty="0" smtClean="0"/>
              <a:t>Koichi KUSAKABE. </a:t>
            </a:r>
            <a:r>
              <a:rPr lang="fr-FR" altLang="ja-JP" sz="1050" dirty="0"/>
              <a:t>J. Phys. Soc. </a:t>
            </a:r>
            <a:endParaRPr lang="fr-FR" altLang="ja-JP" sz="1050" dirty="0" smtClean="0"/>
          </a:p>
          <a:p>
            <a:pPr algn="r"/>
            <a:r>
              <a:rPr lang="fr-FR" altLang="ja-JP" sz="1050" dirty="0" smtClean="0"/>
              <a:t>Jpn</a:t>
            </a:r>
            <a:r>
              <a:rPr lang="fr-FR" altLang="ja-JP" sz="1050" dirty="0"/>
              <a:t>. 65</a:t>
            </a:r>
            <a:r>
              <a:rPr lang="fr-FR" altLang="ja-JP" sz="1050" dirty="0" smtClean="0"/>
              <a:t>, 1920</a:t>
            </a:r>
          </a:p>
          <a:p>
            <a:pPr algn="r"/>
            <a:endParaRPr kumimoji="1" lang="en-US" altLang="ja-JP" sz="1050" dirty="0" smtClean="0"/>
          </a:p>
          <a:p>
            <a:endParaRPr kumimoji="1" lang="en-US" altLang="ja-JP" sz="1400" dirty="0" smtClean="0"/>
          </a:p>
          <a:p>
            <a:endParaRPr kumimoji="1" lang="en-US" altLang="ja-JP" sz="1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531" y="3502749"/>
            <a:ext cx="22262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WWII </a:t>
            </a:r>
            <a:r>
              <a:rPr lang="en-US" altLang="ja-JP" sz="1600" dirty="0"/>
              <a:t>(‘39-’45)</a:t>
            </a:r>
            <a:endParaRPr lang="ja-JP" altLang="en-US" sz="1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07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Concept map of my </a:t>
            </a:r>
            <a:r>
              <a:rPr lang="en-US" altLang="ja-JP" dirty="0"/>
              <a:t>r</a:t>
            </a:r>
            <a:r>
              <a:rPr lang="en-US" altLang="ja-JP" dirty="0" smtClean="0"/>
              <a:t>esearch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Details of </a:t>
            </a:r>
            <a:r>
              <a:rPr lang="en-US" altLang="ja-JP" dirty="0" smtClean="0"/>
              <a:t>Backgrounds</a:t>
            </a:r>
            <a:r>
              <a:rPr lang="en-US" altLang="ja-JP" dirty="0" smtClean="0"/>
              <a:t> </a:t>
            </a:r>
            <a:r>
              <a:rPr lang="en-US" altLang="ja-JP" dirty="0" smtClean="0"/>
              <a:t>and My Research</a:t>
            </a:r>
          </a:p>
          <a:p>
            <a:pPr lvl="1"/>
            <a:r>
              <a:rPr lang="en-US" altLang="ja-JP" dirty="0"/>
              <a:t>Studies of graphene</a:t>
            </a:r>
          </a:p>
          <a:p>
            <a:pPr lvl="1"/>
            <a:r>
              <a:rPr lang="en-US" altLang="ja-JP" dirty="0" smtClean="0"/>
              <a:t>Studies </a:t>
            </a:r>
            <a:r>
              <a:rPr lang="en-US" altLang="ja-JP" dirty="0"/>
              <a:t>of the Kondo </a:t>
            </a:r>
            <a:r>
              <a:rPr lang="en-US" altLang="ja-JP" dirty="0" smtClean="0"/>
              <a:t>effect</a:t>
            </a:r>
            <a:endParaRPr lang="en-US" altLang="ja-JP" dirty="0"/>
          </a:p>
          <a:p>
            <a:pPr lvl="1"/>
            <a:r>
              <a:rPr lang="en-US" altLang="ja-JP" dirty="0"/>
              <a:t>My Research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Summary</a:t>
            </a:r>
            <a:endParaRPr lang="en-US" altLang="ja-JP" dirty="0"/>
          </a:p>
          <a:p>
            <a:pPr lvl="1"/>
            <a:r>
              <a:rPr lang="en-US" altLang="ja-JP" dirty="0"/>
              <a:t>Chronological Tables of Related Studies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109728" indent="0">
              <a:buNone/>
            </a:pP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627784" y="6421635"/>
            <a:ext cx="5400600" cy="319733"/>
          </a:xfrm>
        </p:spPr>
        <p:txBody>
          <a:bodyPr/>
          <a:lstStyle/>
          <a:p>
            <a:r>
              <a:rPr kumimoji="1" lang="en-US" altLang="ja-JP" sz="1100" dirty="0" err="1" smtClean="0"/>
              <a:t>Kusakabe</a:t>
            </a:r>
            <a:r>
              <a:rPr kumimoji="1" lang="en-US" altLang="ja-JP" sz="1100" dirty="0" smtClean="0"/>
              <a:t> lab., Graduate School of Engineering Science,  Osaka Univ.</a:t>
            </a:r>
            <a:endParaRPr kumimoji="1" lang="ja-JP" altLang="en-US" sz="11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2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2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407324" y="5949281"/>
            <a:ext cx="4680520" cy="90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20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200" dirty="0" smtClean="0"/>
              <a:t> </a:t>
            </a:r>
            <a:endParaRPr lang="en-US" altLang="ja-JP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-828600" y="3501008"/>
            <a:ext cx="9721080" cy="28803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8748464" y="3209197"/>
            <a:ext cx="0" cy="57984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8100392" y="3501008"/>
            <a:ext cx="0" cy="280831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668344" y="3501008"/>
            <a:ext cx="0" cy="172819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8892480" y="3501008"/>
            <a:ext cx="0" cy="93610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8316416" y="42210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2015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72400" y="317818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2014</a:t>
            </a:r>
            <a:endParaRPr kumimoji="1" lang="ja-JP" altLang="en-US" sz="1400" dirty="0"/>
          </a:p>
        </p:txBody>
      </p:sp>
      <p:pic>
        <p:nvPicPr>
          <p:cNvPr id="3074" name="Picture 2" descr="C:\Users\N.MORISHITA\Desktop\STMimageV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679951" cy="157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4788024" y="2492896"/>
            <a:ext cx="4032448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Observation of V111 and the zero mode</a:t>
            </a:r>
          </a:p>
          <a:p>
            <a:pPr algn="r"/>
            <a:r>
              <a:rPr lang="en-US" altLang="ja-JP" sz="1050" dirty="0" smtClean="0"/>
              <a:t>“Visualization </a:t>
            </a:r>
            <a:r>
              <a:rPr lang="en-US" altLang="ja-JP" sz="1050" dirty="0"/>
              <a:t>of electronic states on atomically smooth graphitic edges with different types of hydrogen </a:t>
            </a:r>
            <a:r>
              <a:rPr lang="en-US" altLang="ja-JP" sz="1050" dirty="0" smtClean="0"/>
              <a:t>termination</a:t>
            </a:r>
            <a:r>
              <a:rPr lang="en-US" altLang="ja-JP" sz="1050" i="1" dirty="0" smtClean="0"/>
              <a:t>”</a:t>
            </a:r>
            <a:r>
              <a:rPr lang="en-US" altLang="ja-JP" sz="1050" dirty="0" smtClean="0"/>
              <a:t>  M. </a:t>
            </a:r>
            <a:r>
              <a:rPr lang="en-US" altLang="ja-JP" sz="1050" dirty="0" err="1" smtClean="0"/>
              <a:t>Ziatdinov</a:t>
            </a:r>
            <a:r>
              <a:rPr lang="en-US" altLang="ja-JP" sz="1050" dirty="0" smtClean="0"/>
              <a:t> et al., </a:t>
            </a:r>
            <a:r>
              <a:rPr lang="en-US" altLang="ja-JP" sz="1050" i="1" dirty="0" smtClean="0"/>
              <a:t>Phys</a:t>
            </a:r>
            <a:r>
              <a:rPr lang="en-US" altLang="ja-JP" sz="1050" i="1" dirty="0"/>
              <a:t>. Rev.</a:t>
            </a:r>
            <a:r>
              <a:rPr lang="en-US" altLang="ja-JP" sz="1050" dirty="0"/>
              <a:t> </a:t>
            </a:r>
            <a:r>
              <a:rPr lang="en-US" altLang="ja-JP" sz="1050" dirty="0" smtClean="0"/>
              <a:t>87, 115427</a:t>
            </a:r>
            <a:endParaRPr lang="en-US" altLang="ja-JP" sz="105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233" y="315025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2004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496" y="1630685"/>
            <a:ext cx="1512168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F</a:t>
            </a:r>
            <a:r>
              <a:rPr lang="en-US" altLang="ja-JP" sz="1400" dirty="0" smtClean="0"/>
              <a:t>irst graphene monolayer film</a:t>
            </a:r>
          </a:p>
          <a:p>
            <a:r>
              <a:rPr lang="en-US" altLang="ja-JP" sz="1050" dirty="0" smtClean="0"/>
              <a:t>“Electric </a:t>
            </a:r>
            <a:r>
              <a:rPr lang="en-US" altLang="ja-JP" sz="1050" dirty="0"/>
              <a:t>Field Effect in </a:t>
            </a:r>
            <a:r>
              <a:rPr lang="en-US" altLang="ja-JP" sz="1050" dirty="0" smtClean="0"/>
              <a:t>Atomically Thin </a:t>
            </a:r>
            <a:r>
              <a:rPr lang="en-US" altLang="ja-JP" sz="1050" dirty="0"/>
              <a:t>Carbon </a:t>
            </a:r>
            <a:r>
              <a:rPr lang="en-US" altLang="ja-JP" sz="1050" dirty="0" smtClean="0"/>
              <a:t>Films”</a:t>
            </a:r>
          </a:p>
          <a:p>
            <a:r>
              <a:rPr lang="en-US" altLang="ja-JP" sz="1050" dirty="0"/>
              <a:t>K. S. </a:t>
            </a:r>
            <a:r>
              <a:rPr lang="en-US" altLang="ja-JP" sz="1050" dirty="0" err="1"/>
              <a:t>Novoselov</a:t>
            </a:r>
            <a:r>
              <a:rPr lang="en-US" altLang="ja-JP" sz="1050" dirty="0"/>
              <a:t>, A. K. </a:t>
            </a:r>
            <a:r>
              <a:rPr lang="en-US" altLang="ja-JP" sz="1050" dirty="0" err="1"/>
              <a:t>Geim</a:t>
            </a:r>
            <a:r>
              <a:rPr lang="en-US" altLang="ja-JP" sz="1050" dirty="0"/>
              <a:t> et al., </a:t>
            </a:r>
            <a:r>
              <a:rPr lang="en-US" altLang="ja-JP" sz="1050" dirty="0" smtClean="0"/>
              <a:t>Science, 306 </a:t>
            </a:r>
            <a:r>
              <a:rPr lang="en-US" altLang="ja-JP" sz="1050" dirty="0"/>
              <a:t>(5696): 666-669</a:t>
            </a:r>
            <a:endParaRPr kumimoji="1" lang="ja-JP" altLang="en-US" sz="105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4009" y="4437112"/>
            <a:ext cx="30243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2011</a:t>
            </a:r>
          </a:p>
          <a:p>
            <a:pPr algn="r"/>
            <a:r>
              <a:rPr kumimoji="1" lang="en-US" altLang="ja-JP" sz="1400" dirty="0" smtClean="0"/>
              <a:t>The possibility of the Kondo effect emerged (Exp.)</a:t>
            </a:r>
          </a:p>
          <a:p>
            <a:pPr algn="r"/>
            <a:r>
              <a:rPr lang="en-US" altLang="ja-JP" sz="1050" dirty="0"/>
              <a:t>Nature Physics 7, 535</a:t>
            </a:r>
          </a:p>
          <a:p>
            <a:endParaRPr kumimoji="1" lang="ja-JP" altLang="en-US" sz="105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00092" y="5517232"/>
            <a:ext cx="27723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/>
              <a:t>2012</a:t>
            </a:r>
          </a:p>
          <a:p>
            <a:pPr algn="r"/>
            <a:r>
              <a:rPr lang="en-US" altLang="ja-JP" sz="1400" dirty="0" smtClean="0"/>
              <a:t>Proof of spin-1/2 on graphene vacancy (Exp.)</a:t>
            </a:r>
          </a:p>
          <a:p>
            <a:pPr algn="r"/>
            <a:r>
              <a:rPr lang="en-US" altLang="ja-JP" sz="1050" dirty="0"/>
              <a:t>Nature Physics 8, 199 </a:t>
            </a:r>
            <a:endParaRPr kumimoji="1" lang="ja-JP" altLang="en-US" sz="1050" dirty="0"/>
          </a:p>
        </p:txBody>
      </p:sp>
      <p:pic>
        <p:nvPicPr>
          <p:cNvPr id="4098" name="Picture 2" descr="C:\Users\N.MORISHITA\Desktop\2011_nobel_fisica_f_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3789040"/>
            <a:ext cx="586785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線コネクタ 27"/>
          <p:cNvCxnSpPr/>
          <p:nvPr/>
        </p:nvCxnSpPr>
        <p:spPr>
          <a:xfrm>
            <a:off x="7236296" y="3501008"/>
            <a:ext cx="0" cy="87396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660232" y="376929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2010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91880" y="3933056"/>
            <a:ext cx="359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Nobel prize awarded to </a:t>
            </a:r>
          </a:p>
          <a:p>
            <a:r>
              <a:rPr lang="en-US" altLang="ja-JP" sz="1400" dirty="0" smtClean="0"/>
              <a:t>Andre </a:t>
            </a:r>
            <a:r>
              <a:rPr lang="en-US" altLang="ja-JP" sz="1400" dirty="0" err="1" smtClean="0"/>
              <a:t>Geim</a:t>
            </a:r>
            <a:r>
              <a:rPr lang="en-US" altLang="ja-JP" sz="1400" dirty="0" smtClean="0"/>
              <a:t> &amp; Konstantin </a:t>
            </a:r>
            <a:r>
              <a:rPr lang="en-US" altLang="ja-JP" sz="1400" dirty="0" err="1" smtClean="0"/>
              <a:t>Novoselov</a:t>
            </a:r>
            <a:endParaRPr kumimoji="1" lang="ja-JP" altLang="en-US" sz="1400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3563888" y="4374976"/>
            <a:ext cx="3672408" cy="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グラフ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05461"/>
              </p:ext>
            </p:extLst>
          </p:nvPr>
        </p:nvGraphicFramePr>
        <p:xfrm>
          <a:off x="1547664" y="1844824"/>
          <a:ext cx="3384378" cy="202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1691680" y="1340768"/>
            <a:ext cx="3304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The number of </a:t>
            </a:r>
            <a:r>
              <a:rPr lang="en-US" altLang="ja-JP" sz="1400" dirty="0" smtClean="0"/>
              <a:t>papers which include “graphene” in their titles on Condensed Matter – arXiv.org</a:t>
            </a:r>
            <a:endParaRPr kumimoji="1" lang="ja-JP" altLang="en-US" sz="14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107504" y="3178185"/>
            <a:ext cx="0" cy="31556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627784" y="6453336"/>
            <a:ext cx="5400600" cy="319733"/>
          </a:xfrm>
        </p:spPr>
        <p:txBody>
          <a:bodyPr/>
          <a:lstStyle/>
          <a:p>
            <a:r>
              <a:rPr kumimoji="1" lang="en-US" altLang="ja-JP" sz="1100" dirty="0" err="1" smtClean="0"/>
              <a:t>Kusakabe</a:t>
            </a:r>
            <a:r>
              <a:rPr kumimoji="1" lang="en-US" altLang="ja-JP" sz="1100" dirty="0" smtClean="0"/>
              <a:t> lab., Graduate School of Engineering Science,  Osaka Univ.</a:t>
            </a:r>
            <a:endParaRPr kumimoji="1" lang="ja-JP" altLang="en-US" sz="11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Summary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939649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7105523" y="4941168"/>
            <a:ext cx="1021966" cy="1008112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 descr="C:\Users\N.MORISHITA\Desktop\grafene_t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43" y="1212300"/>
            <a:ext cx="2986257" cy="20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772816"/>
            <a:ext cx="2741469" cy="13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/>
              <a:t>Concept Map of My Research</a:t>
            </a: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3154981887"/>
              </p:ext>
            </p:extLst>
          </p:nvPr>
        </p:nvGraphicFramePr>
        <p:xfrm>
          <a:off x="467544" y="90872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04152">
            <a:off x="6559039" y="3704489"/>
            <a:ext cx="1381611" cy="22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.MORISHITA\Desktop\arrow04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85319"/>
            <a:ext cx="936104" cy="2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上下矢印 5"/>
          <p:cNvSpPr/>
          <p:nvPr/>
        </p:nvSpPr>
        <p:spPr>
          <a:xfrm rot="19445594">
            <a:off x="7145977" y="4559666"/>
            <a:ext cx="127276" cy="459547"/>
          </a:xfrm>
          <a:prstGeom prst="upDownArrow">
            <a:avLst>
              <a:gd name="adj1" fmla="val 50000"/>
              <a:gd name="adj2" fmla="val 73636"/>
            </a:avLst>
          </a:prstGeom>
          <a:solidFill>
            <a:schemeClr val="accent1">
              <a:lumMod val="5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4227348321"/>
              </p:ext>
            </p:extLst>
          </p:nvPr>
        </p:nvGraphicFramePr>
        <p:xfrm>
          <a:off x="3131840" y="4726827"/>
          <a:ext cx="2664296" cy="790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 descr="C:\Users\N.MORISHITA\Dropbox\Kusakabe-lab\M1コロキウム\後期\発表スライド\画像・資料\V111top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4829"/>
            <a:ext cx="1728192" cy="243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5589240"/>
            <a:ext cx="4355976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414525" y="1484786"/>
            <a:ext cx="8117916" cy="4104454"/>
            <a:chOff x="414525" y="1484786"/>
            <a:chExt cx="8117916" cy="4104454"/>
          </a:xfrm>
        </p:grpSpPr>
        <p:sp>
          <p:nvSpPr>
            <p:cNvPr id="38" name="フリーフォーム 37"/>
            <p:cNvSpPr/>
            <p:nvPr/>
          </p:nvSpPr>
          <p:spPr>
            <a:xfrm>
              <a:off x="5369905" y="4551819"/>
              <a:ext cx="3162536" cy="1037421"/>
            </a:xfrm>
            <a:custGeom>
              <a:avLst/>
              <a:gdLst>
                <a:gd name="connsiteX0" fmla="*/ 0 w 3148175"/>
                <a:gd name="connsiteY0" fmla="*/ 0 h 1037421"/>
                <a:gd name="connsiteX1" fmla="*/ 3148175 w 3148175"/>
                <a:gd name="connsiteY1" fmla="*/ 0 h 1037421"/>
                <a:gd name="connsiteX2" fmla="*/ 3148175 w 3148175"/>
                <a:gd name="connsiteY2" fmla="*/ 1037421 h 1037421"/>
                <a:gd name="connsiteX3" fmla="*/ 0 w 3148175"/>
                <a:gd name="connsiteY3" fmla="*/ 1037421 h 1037421"/>
                <a:gd name="connsiteX4" fmla="*/ 0 w 3148175"/>
                <a:gd name="connsiteY4" fmla="*/ 0 h 10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8175" h="1037421">
                  <a:moveTo>
                    <a:pt x="0" y="0"/>
                  </a:moveTo>
                  <a:lnTo>
                    <a:pt x="3148175" y="0"/>
                  </a:lnTo>
                  <a:lnTo>
                    <a:pt x="3148175" y="1037421"/>
                  </a:lnTo>
                  <a:lnTo>
                    <a:pt x="0" y="10374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8993251"/>
                <a:satOff val="7116"/>
                <a:lumOff val="504"/>
                <a:alphaOff val="0"/>
              </a:schemeClr>
            </a:lnRef>
            <a:fillRef idx="1">
              <a:schemeClr val="accent2">
                <a:tint val="40000"/>
                <a:alpha val="90000"/>
                <a:hueOff val="-8993251"/>
                <a:satOff val="7116"/>
                <a:lumOff val="50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993251"/>
                <a:satOff val="7116"/>
                <a:lumOff val="50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708" tIns="120904" rIns="120904" bIns="120904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kern="1200" dirty="0" smtClean="0"/>
                <a:t>The Kondo effect </a:t>
              </a:r>
            </a:p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kern="1200" dirty="0" smtClean="0"/>
                <a:t>in graphene</a:t>
              </a:r>
              <a:endParaRPr lang="ja-JP" altLang="en-US" kern="1200" dirty="0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5369905" y="3573016"/>
              <a:ext cx="3162535" cy="1037421"/>
            </a:xfrm>
            <a:custGeom>
              <a:avLst/>
              <a:gdLst>
                <a:gd name="connsiteX0" fmla="*/ 0 w 3185794"/>
                <a:gd name="connsiteY0" fmla="*/ 0 h 1037421"/>
                <a:gd name="connsiteX1" fmla="*/ 3185794 w 3185794"/>
                <a:gd name="connsiteY1" fmla="*/ 0 h 1037421"/>
                <a:gd name="connsiteX2" fmla="*/ 3185794 w 3185794"/>
                <a:gd name="connsiteY2" fmla="*/ 1037421 h 1037421"/>
                <a:gd name="connsiteX3" fmla="*/ 0 w 3185794"/>
                <a:gd name="connsiteY3" fmla="*/ 1037421 h 1037421"/>
                <a:gd name="connsiteX4" fmla="*/ 0 w 3185794"/>
                <a:gd name="connsiteY4" fmla="*/ 0 h 10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794" h="1037421">
                  <a:moveTo>
                    <a:pt x="0" y="0"/>
                  </a:moveTo>
                  <a:lnTo>
                    <a:pt x="3185794" y="0"/>
                  </a:lnTo>
                  <a:lnTo>
                    <a:pt x="3185794" y="1037421"/>
                  </a:lnTo>
                  <a:lnTo>
                    <a:pt x="0" y="10374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2997750"/>
                <a:satOff val="2372"/>
                <a:lumOff val="168"/>
                <a:alphaOff val="0"/>
              </a:schemeClr>
            </a:lnRef>
            <a:fillRef idx="1">
              <a:schemeClr val="accent2">
                <a:tint val="40000"/>
                <a:alpha val="90000"/>
                <a:hueOff val="-2997750"/>
                <a:satOff val="2372"/>
                <a:lumOff val="168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2997750"/>
                <a:satOff val="2372"/>
                <a:lumOff val="16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9727" tIns="120904" rIns="120904" bIns="120904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dirty="0"/>
                <a:t>Theoretical models</a:t>
              </a:r>
              <a:endParaRPr lang="ja-JP" altLang="en-US" kern="1200" dirty="0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5369906" y="2622260"/>
              <a:ext cx="3162535" cy="1037421"/>
            </a:xfrm>
            <a:custGeom>
              <a:avLst/>
              <a:gdLst>
                <a:gd name="connsiteX0" fmla="*/ 0 w 3129254"/>
                <a:gd name="connsiteY0" fmla="*/ 0 h 1037421"/>
                <a:gd name="connsiteX1" fmla="*/ 3129254 w 3129254"/>
                <a:gd name="connsiteY1" fmla="*/ 0 h 1037421"/>
                <a:gd name="connsiteX2" fmla="*/ 3129254 w 3129254"/>
                <a:gd name="connsiteY2" fmla="*/ 1037421 h 1037421"/>
                <a:gd name="connsiteX3" fmla="*/ 0 w 3129254"/>
                <a:gd name="connsiteY3" fmla="*/ 1037421 h 1037421"/>
                <a:gd name="connsiteX4" fmla="*/ 0 w 3129254"/>
                <a:gd name="connsiteY4" fmla="*/ 0 h 10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9254" h="1037421">
                  <a:moveTo>
                    <a:pt x="0" y="0"/>
                  </a:moveTo>
                  <a:lnTo>
                    <a:pt x="3129254" y="0"/>
                  </a:lnTo>
                  <a:lnTo>
                    <a:pt x="3129254" y="1037421"/>
                  </a:lnTo>
                  <a:lnTo>
                    <a:pt x="0" y="10374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681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dirty="0"/>
                <a:t>T</a:t>
              </a:r>
              <a:r>
                <a:rPr lang="en-US" altLang="ja-JP" sz="1800" kern="1200" dirty="0" smtClean="0"/>
                <a:t>he Kondo effect</a:t>
              </a:r>
              <a:endParaRPr lang="ja-JP" altLang="en-US" sz="1800" kern="1200" dirty="0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1259632" y="4551819"/>
              <a:ext cx="3096343" cy="1037421"/>
            </a:xfrm>
            <a:custGeom>
              <a:avLst/>
              <a:gdLst>
                <a:gd name="connsiteX0" fmla="*/ 0 w 2802003"/>
                <a:gd name="connsiteY0" fmla="*/ 0 h 1037421"/>
                <a:gd name="connsiteX1" fmla="*/ 2802003 w 2802003"/>
                <a:gd name="connsiteY1" fmla="*/ 0 h 1037421"/>
                <a:gd name="connsiteX2" fmla="*/ 2802003 w 2802003"/>
                <a:gd name="connsiteY2" fmla="*/ 1037421 h 1037421"/>
                <a:gd name="connsiteX3" fmla="*/ 0 w 2802003"/>
                <a:gd name="connsiteY3" fmla="*/ 1037421 h 1037421"/>
                <a:gd name="connsiteX4" fmla="*/ 0 w 2802003"/>
                <a:gd name="connsiteY4" fmla="*/ 0 h 10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003" h="1037421">
                  <a:moveTo>
                    <a:pt x="0" y="0"/>
                  </a:moveTo>
                  <a:lnTo>
                    <a:pt x="2802003" y="0"/>
                  </a:lnTo>
                  <a:lnTo>
                    <a:pt x="2802003" y="1037421"/>
                  </a:lnTo>
                  <a:lnTo>
                    <a:pt x="0" y="10374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7986501"/>
                <a:satOff val="14231"/>
                <a:lumOff val="1007"/>
                <a:alphaOff val="0"/>
              </a:schemeClr>
            </a:lnRef>
            <a:fillRef idx="1">
              <a:schemeClr val="accent2">
                <a:tint val="40000"/>
                <a:alpha val="90000"/>
                <a:hueOff val="-17986501"/>
                <a:satOff val="14231"/>
                <a:lumOff val="100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7986501"/>
                <a:satOff val="14231"/>
                <a:lumOff val="100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8321" tIns="120904" rIns="120904" bIns="120904" numCol="1" spcCol="1270" anchor="ctr" anchorCtr="0">
              <a:noAutofit/>
            </a:bodyPr>
            <a:lstStyle/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kern="1200" dirty="0" smtClean="0"/>
                <a:t>Electronic structure</a:t>
              </a:r>
              <a:endParaRPr lang="ja-JP" altLang="en-US" kern="1200" dirty="0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1259632" y="3615715"/>
              <a:ext cx="2952328" cy="1037421"/>
            </a:xfrm>
            <a:custGeom>
              <a:avLst/>
              <a:gdLst>
                <a:gd name="connsiteX0" fmla="*/ 0 w 2820581"/>
                <a:gd name="connsiteY0" fmla="*/ 0 h 1037421"/>
                <a:gd name="connsiteX1" fmla="*/ 2820581 w 2820581"/>
                <a:gd name="connsiteY1" fmla="*/ 0 h 1037421"/>
                <a:gd name="connsiteX2" fmla="*/ 2820581 w 2820581"/>
                <a:gd name="connsiteY2" fmla="*/ 1037421 h 1037421"/>
                <a:gd name="connsiteX3" fmla="*/ 0 w 2820581"/>
                <a:gd name="connsiteY3" fmla="*/ 1037421 h 1037421"/>
                <a:gd name="connsiteX4" fmla="*/ 0 w 2820581"/>
                <a:gd name="connsiteY4" fmla="*/ 0 h 10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0581" h="1037421">
                  <a:moveTo>
                    <a:pt x="0" y="0"/>
                  </a:moveTo>
                  <a:lnTo>
                    <a:pt x="2820581" y="0"/>
                  </a:lnTo>
                  <a:lnTo>
                    <a:pt x="2820581" y="1037421"/>
                  </a:lnTo>
                  <a:lnTo>
                    <a:pt x="0" y="10374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4988751"/>
                <a:satOff val="11859"/>
                <a:lumOff val="839"/>
                <a:alphaOff val="0"/>
              </a:schemeClr>
            </a:lnRef>
            <a:fillRef idx="1">
              <a:schemeClr val="accent2">
                <a:tint val="40000"/>
                <a:alpha val="90000"/>
                <a:hueOff val="-14988751"/>
                <a:satOff val="11859"/>
                <a:lumOff val="83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4988751"/>
                <a:satOff val="11859"/>
                <a:lumOff val="83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1293" tIns="120904" rIns="120904" bIns="120904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2000" dirty="0" smtClean="0"/>
                <a:t>The zero mode</a:t>
              </a:r>
              <a:endParaRPr lang="ja-JP" altLang="en-US" sz="2000" kern="1200" dirty="0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1259632" y="2607603"/>
              <a:ext cx="2952328" cy="1037421"/>
            </a:xfrm>
            <a:custGeom>
              <a:avLst/>
              <a:gdLst>
                <a:gd name="connsiteX0" fmla="*/ 0 w 2769643"/>
                <a:gd name="connsiteY0" fmla="*/ 0 h 1037421"/>
                <a:gd name="connsiteX1" fmla="*/ 2769643 w 2769643"/>
                <a:gd name="connsiteY1" fmla="*/ 0 h 1037421"/>
                <a:gd name="connsiteX2" fmla="*/ 2769643 w 2769643"/>
                <a:gd name="connsiteY2" fmla="*/ 1037421 h 1037421"/>
                <a:gd name="connsiteX3" fmla="*/ 0 w 2769643"/>
                <a:gd name="connsiteY3" fmla="*/ 1037421 h 1037421"/>
                <a:gd name="connsiteX4" fmla="*/ 0 w 2769643"/>
                <a:gd name="connsiteY4" fmla="*/ 0 h 10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643" h="1037421">
                  <a:moveTo>
                    <a:pt x="0" y="0"/>
                  </a:moveTo>
                  <a:lnTo>
                    <a:pt x="2769643" y="0"/>
                  </a:lnTo>
                  <a:lnTo>
                    <a:pt x="2769643" y="1037421"/>
                  </a:lnTo>
                  <a:lnTo>
                    <a:pt x="0" y="10374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11991001"/>
                <a:satOff val="9487"/>
                <a:lumOff val="671"/>
                <a:alphaOff val="0"/>
              </a:schemeClr>
            </a:lnRef>
            <a:fillRef idx="1">
              <a:schemeClr val="accent2">
                <a:tint val="40000"/>
                <a:alpha val="90000"/>
                <a:hueOff val="-11991001"/>
                <a:satOff val="9487"/>
                <a:lumOff val="671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11991001"/>
                <a:satOff val="9487"/>
                <a:lumOff val="67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3143" tIns="120904" rIns="120904" bIns="120904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2000" dirty="0"/>
                <a:t>G</a:t>
              </a:r>
              <a:r>
                <a:rPr lang="en-US" altLang="ja-JP" sz="2000" kern="1200" dirty="0" smtClean="0"/>
                <a:t>raphene</a:t>
              </a:r>
              <a:r>
                <a:rPr lang="ja-JP" altLang="en-US" sz="2000" dirty="0" smtClean="0"/>
                <a:t> </a:t>
              </a:r>
              <a:r>
                <a:rPr lang="en-US" altLang="ja-JP" sz="2000" dirty="0" smtClean="0"/>
                <a:t>vacancy</a:t>
              </a:r>
              <a:endParaRPr lang="ja-JP" altLang="en-US" sz="2000" kern="1200" dirty="0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414525" y="1484786"/>
              <a:ext cx="1512164" cy="1512166"/>
            </a:xfrm>
            <a:custGeom>
              <a:avLst/>
              <a:gdLst>
                <a:gd name="connsiteX0" fmla="*/ 0 w 1036902"/>
                <a:gd name="connsiteY0" fmla="*/ 518451 h 1036902"/>
                <a:gd name="connsiteX1" fmla="*/ 518451 w 1036902"/>
                <a:gd name="connsiteY1" fmla="*/ 0 h 1036902"/>
                <a:gd name="connsiteX2" fmla="*/ 1036902 w 1036902"/>
                <a:gd name="connsiteY2" fmla="*/ 518451 h 1036902"/>
                <a:gd name="connsiteX3" fmla="*/ 518451 w 1036902"/>
                <a:gd name="connsiteY3" fmla="*/ 1036902 h 1036902"/>
                <a:gd name="connsiteX4" fmla="*/ 0 w 1036902"/>
                <a:gd name="connsiteY4" fmla="*/ 518451 h 10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902" h="1036902">
                  <a:moveTo>
                    <a:pt x="0" y="518451"/>
                  </a:moveTo>
                  <a:cubicBezTo>
                    <a:pt x="0" y="232118"/>
                    <a:pt x="232118" y="0"/>
                    <a:pt x="518451" y="0"/>
                  </a:cubicBezTo>
                  <a:cubicBezTo>
                    <a:pt x="804784" y="0"/>
                    <a:pt x="1036902" y="232118"/>
                    <a:pt x="1036902" y="518451"/>
                  </a:cubicBezTo>
                  <a:cubicBezTo>
                    <a:pt x="1036902" y="804784"/>
                    <a:pt x="804784" y="1036902"/>
                    <a:pt x="518451" y="1036902"/>
                  </a:cubicBezTo>
                  <a:cubicBezTo>
                    <a:pt x="232118" y="1036902"/>
                    <a:pt x="0" y="804784"/>
                    <a:pt x="0" y="518451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0163186"/>
                <a:satOff val="8769"/>
                <a:lumOff val="2550"/>
                <a:alphaOff val="0"/>
              </a:schemeClr>
            </a:fillRef>
            <a:effectRef idx="0">
              <a:schemeClr val="accent2">
                <a:hueOff val="-20163186"/>
                <a:satOff val="8769"/>
                <a:lumOff val="25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851" tIns="151851" rIns="151851" bIns="15185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kern="1200" dirty="0" smtClean="0"/>
                <a:t>Study of graphene vacancy</a:t>
              </a:r>
              <a:endParaRPr lang="ja-JP" altLang="en-US" kern="1200" dirty="0"/>
            </a:p>
          </p:txBody>
        </p:sp>
      </p:grp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627784" y="6421635"/>
            <a:ext cx="5400600" cy="319733"/>
          </a:xfrm>
        </p:spPr>
        <p:txBody>
          <a:bodyPr/>
          <a:lstStyle/>
          <a:p>
            <a:r>
              <a:rPr kumimoji="1" lang="en-US" altLang="ja-JP" sz="1100" dirty="0" err="1" smtClean="0"/>
              <a:t>Kusakabe</a:t>
            </a:r>
            <a:r>
              <a:rPr kumimoji="1" lang="en-US" altLang="ja-JP" sz="1100" dirty="0" smtClean="0"/>
              <a:t> lab., Graduate School of Engineering Science,  Osaka Univ.</a:t>
            </a:r>
            <a:endParaRPr kumimoji="1" lang="ja-JP" altLang="en-US" sz="11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4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 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Introduction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21596" y="1078577"/>
            <a:ext cx="266429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Backgrounds</a:t>
            </a:r>
            <a:endParaRPr kumimoji="1" lang="en-US" altLang="ja-JP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4211960" y="2492896"/>
            <a:ext cx="86409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4738369" y="1484786"/>
            <a:ext cx="1504680" cy="1512166"/>
          </a:xfrm>
          <a:custGeom>
            <a:avLst/>
            <a:gdLst>
              <a:gd name="connsiteX0" fmla="*/ 0 w 1036902"/>
              <a:gd name="connsiteY0" fmla="*/ 518451 h 1036902"/>
              <a:gd name="connsiteX1" fmla="*/ 518451 w 1036902"/>
              <a:gd name="connsiteY1" fmla="*/ 0 h 1036902"/>
              <a:gd name="connsiteX2" fmla="*/ 1036902 w 1036902"/>
              <a:gd name="connsiteY2" fmla="*/ 518451 h 1036902"/>
              <a:gd name="connsiteX3" fmla="*/ 518451 w 1036902"/>
              <a:gd name="connsiteY3" fmla="*/ 1036902 h 1036902"/>
              <a:gd name="connsiteX4" fmla="*/ 0 w 1036902"/>
              <a:gd name="connsiteY4" fmla="*/ 518451 h 103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902" h="1036902">
                <a:moveTo>
                  <a:pt x="0" y="518451"/>
                </a:moveTo>
                <a:cubicBezTo>
                  <a:pt x="0" y="232118"/>
                  <a:pt x="232118" y="0"/>
                  <a:pt x="518451" y="0"/>
                </a:cubicBezTo>
                <a:cubicBezTo>
                  <a:pt x="804784" y="0"/>
                  <a:pt x="1036902" y="232118"/>
                  <a:pt x="1036902" y="518451"/>
                </a:cubicBezTo>
                <a:cubicBezTo>
                  <a:pt x="1036902" y="804784"/>
                  <a:pt x="804784" y="1036902"/>
                  <a:pt x="518451" y="1036902"/>
                </a:cubicBezTo>
                <a:cubicBezTo>
                  <a:pt x="232118" y="1036902"/>
                  <a:pt x="0" y="804784"/>
                  <a:pt x="0" y="518451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0163186"/>
              <a:satOff val="8769"/>
              <a:lumOff val="2550"/>
              <a:alphaOff val="0"/>
            </a:schemeClr>
          </a:fillRef>
          <a:effectRef idx="0">
            <a:schemeClr val="accent2">
              <a:hueOff val="-20163186"/>
              <a:satOff val="8769"/>
              <a:lumOff val="25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851" tIns="151851" rIns="151851" bIns="15185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dirty="0"/>
              <a:t>Study of the Kondo </a:t>
            </a:r>
            <a:r>
              <a:rPr lang="en-US" altLang="ja-JP" dirty="0" smtClean="0"/>
              <a:t>effect </a:t>
            </a:r>
            <a:r>
              <a:rPr lang="en-US" altLang="ja-JP" dirty="0" smtClean="0"/>
              <a:t> in </a:t>
            </a:r>
            <a:r>
              <a:rPr lang="en-US" altLang="ja-JP" dirty="0" smtClean="0"/>
              <a:t>graphene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81551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5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200" dirty="0" smtClean="0"/>
              <a:t>Study </a:t>
            </a:r>
            <a:r>
              <a:rPr lang="en-US" altLang="ja-JP" sz="3200" dirty="0"/>
              <a:t>of Graphene </a:t>
            </a:r>
            <a:r>
              <a:rPr lang="en-US" altLang="ja-JP" sz="3200" dirty="0" smtClean="0"/>
              <a:t>Vacancy</a:t>
            </a:r>
            <a:endParaRPr lang="en-US" altLang="ja-JP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800" dirty="0"/>
              <a:t>G</a:t>
            </a:r>
            <a:r>
              <a:rPr lang="en-US" altLang="ja-JP" sz="2800" dirty="0" smtClean="0"/>
              <a:t>raphene vacancy</a:t>
            </a:r>
          </a:p>
        </p:txBody>
      </p:sp>
      <p:pic>
        <p:nvPicPr>
          <p:cNvPr id="1026" name="Picture 2" descr="C:\Users\N.MORISHITA\Desktop\Ar_spattu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84784"/>
            <a:ext cx="245267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.MORISHITA\Desktop\Vst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5"/>
            <a:ext cx="260028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.MORISHITA\Desktop\Hidrogen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94517"/>
            <a:ext cx="19891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.MORISHITA\Desktop\V111calcu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80" y="3911601"/>
            <a:ext cx="2605834" cy="24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39552" y="3789040"/>
                <a:ext cx="29523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i="0" dirty="0" smtClean="0">
                        <a:latin typeface="Cambria Math"/>
                      </a:rPr>
                      <m:t>A</m:t>
                    </m:r>
                    <m:sSup>
                      <m:sSupPr>
                        <m:ctrlPr>
                          <a:rPr kumimoji="1" lang="en-US" altLang="ja-JP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800" i="0" dirty="0" smtClean="0">
                            <a:latin typeface="Cambria Math"/>
                          </a:rPr>
                          <m:t>r</m:t>
                        </m:r>
                      </m:e>
                      <m:sup>
                        <m:r>
                          <a:rPr lang="en-US" altLang="ja-JP" sz="2800" i="0" dirty="0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800" dirty="0" smtClean="0"/>
                  <a:t>sputtering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2952327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827585" y="5877272"/>
            <a:ext cx="288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Hydrogenation</a:t>
            </a:r>
            <a:endParaRPr kumimoji="1" lang="ja-JP" altLang="en-US" sz="2800" dirty="0"/>
          </a:p>
        </p:txBody>
      </p:sp>
      <p:sp>
        <p:nvSpPr>
          <p:cNvPr id="6" name="曲折矢印 5"/>
          <p:cNvSpPr/>
          <p:nvPr/>
        </p:nvSpPr>
        <p:spPr>
          <a:xfrm rot="5400000">
            <a:off x="6264188" y="1664804"/>
            <a:ext cx="1800200" cy="2160240"/>
          </a:xfrm>
          <a:prstGeom prst="bentArrow">
            <a:avLst>
              <a:gd name="adj1" fmla="val 23549"/>
              <a:gd name="adj2" fmla="val 25000"/>
              <a:gd name="adj3" fmla="val 25000"/>
              <a:gd name="adj4" fmla="val 4375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65712" y="1484784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0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6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200" dirty="0" smtClean="0"/>
              <a:t>Study </a:t>
            </a:r>
            <a:r>
              <a:rPr lang="en-US" altLang="ja-JP" sz="3200" dirty="0"/>
              <a:t>of Graphene </a:t>
            </a:r>
            <a:r>
              <a:rPr lang="en-US" altLang="ja-JP" sz="3200" dirty="0" smtClean="0"/>
              <a:t>Vacancy</a:t>
            </a:r>
            <a:endParaRPr lang="en-US" altLang="ja-JP" sz="3200" dirty="0"/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pPr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800" dirty="0" smtClean="0"/>
              <a:t>V111 and other hydrogenated structures</a:t>
            </a:r>
            <a:endParaRPr lang="en-US" altLang="ja-JP" sz="2800" dirty="0"/>
          </a:p>
        </p:txBody>
      </p:sp>
      <p:pic>
        <p:nvPicPr>
          <p:cNvPr id="3074" name="Picture 2" descr="C:\Users\Naoki\Desktop\schematicV11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796645" cy="38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oki\Desktop\otherVstructuresexept2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713235" cy="37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051721" y="1547500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V111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21943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7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200" dirty="0"/>
              <a:t>Study of Graphene Vacancy</a:t>
            </a:r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r>
              <a:rPr lang="en-US" altLang="ja-JP" dirty="0" smtClean="0"/>
              <a:t>Graphene edge and defects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34" y="2492896"/>
            <a:ext cx="28348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48880"/>
            <a:ext cx="1728192" cy="25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1656184" cy="255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2896"/>
            <a:ext cx="2130694" cy="24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95536" y="4922004"/>
            <a:ext cx="295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Graphene edge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3968" y="490122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Graphene </a:t>
            </a:r>
            <a:r>
              <a:rPr kumimoji="1" lang="en-US" altLang="ja-JP" sz="2800" dirty="0" err="1" smtClean="0"/>
              <a:t>nano</a:t>
            </a:r>
            <a:r>
              <a:rPr kumimoji="1" lang="en-US" altLang="ja-JP" sz="2800" dirty="0" smtClean="0"/>
              <a:t> hole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27810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8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200" dirty="0"/>
              <a:t>Study of Graphene Vacancy</a:t>
            </a:r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800" dirty="0"/>
              <a:t>The “Zero Mode</a:t>
            </a:r>
            <a:r>
              <a:rPr lang="en-US" altLang="ja-JP" sz="2800" dirty="0" smtClean="0"/>
              <a:t>” on V111 </a:t>
            </a:r>
            <a:endParaRPr lang="en-US" altLang="ja-JP" sz="2800" dirty="0"/>
          </a:p>
          <a:p>
            <a:pPr marL="393192" lvl="1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ja-JP" sz="2800" dirty="0" smtClean="0"/>
              <a:t>- a </a:t>
            </a:r>
            <a:r>
              <a:rPr lang="en-US" altLang="ja-JP" sz="2800" dirty="0"/>
              <a:t>localized π</a:t>
            </a:r>
            <a:r>
              <a:rPr lang="ja-JP" altLang="en-US" sz="2800" dirty="0"/>
              <a:t> </a:t>
            </a:r>
            <a:r>
              <a:rPr lang="en-US" altLang="ja-JP" sz="2800" dirty="0"/>
              <a:t>mode</a:t>
            </a:r>
            <a:endParaRPr lang="ja-JP" altLang="en-US" sz="2800" dirty="0"/>
          </a:p>
        </p:txBody>
      </p:sp>
      <p:sp>
        <p:nvSpPr>
          <p:cNvPr id="9" name="テキスト プレースホルダー 7"/>
          <p:cNvSpPr>
            <a:spLocks noGrp="1"/>
          </p:cNvSpPr>
          <p:nvPr/>
        </p:nvSpPr>
        <p:spPr>
          <a:xfrm>
            <a:off x="659600" y="185313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STM image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96" y="2573214"/>
            <a:ext cx="3364478" cy="2700154"/>
          </a:xfrm>
          <a:prstGeom prst="rect">
            <a:avLst/>
          </a:prstGeom>
        </p:spPr>
      </p:pic>
      <p:sp>
        <p:nvSpPr>
          <p:cNvPr id="11" name="テキスト プレースホルダー 7"/>
          <p:cNvSpPr>
            <a:spLocks noGrp="1"/>
          </p:cNvSpPr>
          <p:nvPr/>
        </p:nvSpPr>
        <p:spPr>
          <a:xfrm>
            <a:off x="5052088" y="1861444"/>
            <a:ext cx="3888531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DFT calculation</a:t>
            </a:r>
            <a:endParaRPr kumimoji="1"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9198"/>
            <a:ext cx="4512536" cy="30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線矢印コネクタ 12"/>
          <p:cNvCxnSpPr/>
          <p:nvPr/>
        </p:nvCxnSpPr>
        <p:spPr>
          <a:xfrm flipH="1" flipV="1">
            <a:off x="2675824" y="4517430"/>
            <a:ext cx="1290964" cy="1152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5201284" y="4517430"/>
            <a:ext cx="1290964" cy="1152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テキスト プレースホルダー 7"/>
          <p:cNvSpPr>
            <a:spLocks noGrp="1"/>
          </p:cNvSpPr>
          <p:nvPr/>
        </p:nvSpPr>
        <p:spPr>
          <a:xfrm>
            <a:off x="3707904" y="566955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Zero mode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38319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.MORISHITA\Dropbox\Kusakabe-lab\M1コロキウム\後期\発表スライド\画像・資料\ToBeContinu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02" y="5864824"/>
            <a:ext cx="1946594" cy="6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矢印コネクタ 29"/>
          <p:cNvCxnSpPr/>
          <p:nvPr/>
        </p:nvCxnSpPr>
        <p:spPr>
          <a:xfrm flipV="1">
            <a:off x="611560" y="2008004"/>
            <a:ext cx="0" cy="4027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C:\Users\N.MORISHITA\Desktop\zerod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06" y="2282378"/>
            <a:ext cx="2343150" cy="3306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.MORISHITA\Desktop\ban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56" y="2276872"/>
            <a:ext cx="2578212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864096" cy="365125"/>
          </a:xfrm>
        </p:spPr>
        <p:txBody>
          <a:bodyPr/>
          <a:lstStyle/>
          <a:p>
            <a:pPr algn="l"/>
            <a:r>
              <a:rPr kumimoji="1" lang="en-US" altLang="ja-JP" sz="1200" dirty="0" smtClean="0"/>
              <a:t>&lt;</a:t>
            </a:r>
            <a:fld id="{D2D8002D-B5B0-4BAC-B1F6-782DDCCE6D9C}" type="slidenum">
              <a:rPr kumimoji="1" lang="ja-JP" altLang="en-US" sz="1200" smtClean="0"/>
              <a:pPr algn="l"/>
              <a:t>9</a:t>
            </a:fld>
            <a:r>
              <a:rPr kumimoji="1" lang="en-US" altLang="ja-JP" sz="1200" dirty="0" smtClean="0"/>
              <a:t>|n&gt;</a:t>
            </a:r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ja-JP" sz="3200" dirty="0"/>
              <a:t>Study of Graphene Vacancy</a:t>
            </a:r>
          </a:p>
        </p:txBody>
      </p:sp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00600"/>
          </a:xfrm>
        </p:spPr>
        <p:txBody>
          <a:bodyPr/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2800" dirty="0"/>
              <a:t>The “Zero Mode</a:t>
            </a:r>
            <a:r>
              <a:rPr lang="en-US" altLang="ja-JP" sz="2800" dirty="0" smtClean="0"/>
              <a:t>” on V111 </a:t>
            </a:r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48478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- always at the energy level of Dirac point! </a:t>
            </a:r>
            <a:endParaRPr kumimoji="1" lang="ja-JP" altLang="en-US" sz="2800" dirty="0"/>
          </a:p>
        </p:txBody>
      </p:sp>
      <p:pic>
        <p:nvPicPr>
          <p:cNvPr id="1027" name="Picture 3" descr="C:\Users\Naoki\Desktop\Diraccone_tateyok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96" y="2276872"/>
            <a:ext cx="2346260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539552" y="3861048"/>
            <a:ext cx="8280920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下矢印 15"/>
          <p:cNvSpPr/>
          <p:nvPr/>
        </p:nvSpPr>
        <p:spPr>
          <a:xfrm>
            <a:off x="4427984" y="3576300"/>
            <a:ext cx="432048" cy="216024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827584" y="5646315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ysClr val="windowText" lastClr="000000"/>
                    </a:solidFill>
                    <a:latin typeface="Calibri"/>
                  </a:rPr>
                  <a:t>Dirac cone (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ja-JP" dirty="0" smtClean="0">
                    <a:solidFill>
                      <a:sysClr val="windowText" lastClr="000000"/>
                    </a:solidFill>
                    <a:latin typeface="Calibri"/>
                  </a:rPr>
                  <a:t>-space)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646315"/>
                <a:ext cx="244827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244" t="-1147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6228184" y="56612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ysClr val="windowText" lastClr="000000"/>
                </a:solidFill>
                <a:latin typeface="Calibri"/>
              </a:rPr>
              <a:t>DOS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403648" y="3388350"/>
            <a:ext cx="576064" cy="403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51312" y="3140968"/>
            <a:ext cx="12563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alibri"/>
              </a:rPr>
              <a:t>Dirac point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07696" y="3140968"/>
            <a:ext cx="12563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alibri"/>
              </a:rPr>
              <a:t>Zero mode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419872" y="566619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ysClr val="windowText" lastClr="000000"/>
                </a:solidFill>
                <a:latin typeface="Calibri"/>
              </a:rPr>
              <a:t>Band structure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76048" y="3159101"/>
            <a:ext cx="12563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alibri"/>
              </a:rPr>
              <a:t>Zero mode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228184" y="3684312"/>
            <a:ext cx="2192496" cy="3927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-36512" y="1907540"/>
                <a:ext cx="1024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07540"/>
                <a:ext cx="102424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-52640" y="3707740"/>
                <a:ext cx="1024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640" y="3707740"/>
                <a:ext cx="102424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-36512" y="35332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Details of Backgrounds and My Research</a:t>
            </a:r>
          </a:p>
        </p:txBody>
      </p:sp>
    </p:spTree>
    <p:extLst>
      <p:ext uri="{BB962C8B-B14F-4D97-AF65-F5344CB8AC3E}">
        <p14:creationId xmlns:p14="http://schemas.microsoft.com/office/powerpoint/2010/main" val="11727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4684</TotalTime>
  <Words>967</Words>
  <Application>Microsoft Office PowerPoint</Application>
  <PresentationFormat>画面に合わせる (4:3)</PresentationFormat>
  <Paragraphs>220</Paragraphs>
  <Slides>20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ビジネス</vt:lpstr>
      <vt:lpstr>Electronic state calculation of the Kondo effect　on  a hydrogenated  graphene vacancy V_111</vt:lpstr>
      <vt:lpstr>Contents</vt:lpstr>
      <vt:lpstr>Concept Map of My Research</vt:lpstr>
      <vt:lpstr> </vt:lpstr>
      <vt:lpstr>Study of Graphene Vacancy</vt:lpstr>
      <vt:lpstr>Study of Graphene Vacancy</vt:lpstr>
      <vt:lpstr>Study of Graphene Vacancy</vt:lpstr>
      <vt:lpstr>Study of Graphene Vacancy</vt:lpstr>
      <vt:lpstr>Study of Graphene Vacancy</vt:lpstr>
      <vt:lpstr>Study of the Kondo effect  in graphene </vt:lpstr>
      <vt:lpstr>Study of the Kondo effect  in graphene </vt:lpstr>
      <vt:lpstr>Study of the Kondo effect  in graphene </vt:lpstr>
      <vt:lpstr>Study of the Kondo effect  in graphene </vt:lpstr>
      <vt:lpstr>Study of the Kondo effect  in graphene </vt:lpstr>
      <vt:lpstr>Study of the Kondo effect  in graphene </vt:lpstr>
      <vt:lpstr>My Research </vt:lpstr>
      <vt:lpstr>My Research </vt:lpstr>
      <vt:lpstr>Summary</vt:lpstr>
      <vt:lpstr>Chronological Tables of Relevant Studies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N.MORISHITA</dc:creator>
  <cp:lastModifiedBy>N.MORISHITA</cp:lastModifiedBy>
  <cp:revision>186</cp:revision>
  <cp:lastPrinted>2014-12-17T15:45:33Z</cp:lastPrinted>
  <dcterms:created xsi:type="dcterms:W3CDTF">2014-06-09T02:04:40Z</dcterms:created>
  <dcterms:modified xsi:type="dcterms:W3CDTF">2015-01-06T10:02:05Z</dcterms:modified>
</cp:coreProperties>
</file>