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400" r:id="rId3"/>
    <p:sldId id="399" r:id="rId4"/>
    <p:sldId id="377" r:id="rId5"/>
    <p:sldId id="376" r:id="rId6"/>
    <p:sldId id="370" r:id="rId7"/>
    <p:sldId id="371" r:id="rId8"/>
    <p:sldId id="372" r:id="rId9"/>
    <p:sldId id="378" r:id="rId10"/>
    <p:sldId id="379" r:id="rId11"/>
    <p:sldId id="380" r:id="rId12"/>
    <p:sldId id="381" r:id="rId13"/>
    <p:sldId id="382" r:id="rId14"/>
    <p:sldId id="383" r:id="rId15"/>
    <p:sldId id="384" r:id="rId16"/>
    <p:sldId id="385" r:id="rId17"/>
    <p:sldId id="386" r:id="rId18"/>
    <p:sldId id="387" r:id="rId19"/>
    <p:sldId id="388" r:id="rId20"/>
    <p:sldId id="341" r:id="rId21"/>
    <p:sldId id="269" r:id="rId22"/>
    <p:sldId id="365" r:id="rId23"/>
    <p:sldId id="352" r:id="rId24"/>
    <p:sldId id="393" r:id="rId25"/>
    <p:sldId id="394" r:id="rId26"/>
    <p:sldId id="395" r:id="rId27"/>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40"/>
    <a:srgbClr val="B9F2FF"/>
    <a:srgbClr val="2609FF"/>
    <a:srgbClr val="00FFFF"/>
    <a:srgbClr val="FFC5C5"/>
    <a:srgbClr val="9BECFF"/>
    <a:srgbClr val="FF1D1D"/>
    <a:srgbClr val="FF8F8F"/>
    <a:srgbClr val="ADD3E4"/>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75" autoAdjust="0"/>
    <p:restoredTop sz="76083" autoAdjust="0"/>
  </p:normalViewPr>
  <p:slideViewPr>
    <p:cSldViewPr>
      <p:cViewPr>
        <p:scale>
          <a:sx n="75" d="100"/>
          <a:sy n="75" d="100"/>
        </p:scale>
        <p:origin x="456" y="-82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77" d="100"/>
          <a:sy n="77" d="100"/>
        </p:scale>
        <p:origin x="-2508" y="-108"/>
      </p:cViewPr>
      <p:guideLst>
        <p:guide orient="horz" pos="3133"/>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5"/>
            <a:ext cx="2971800" cy="496888"/>
          </a:xfrm>
          <a:prstGeom prst="rect">
            <a:avLst/>
          </a:prstGeom>
        </p:spPr>
        <p:txBody>
          <a:bodyPr vert="horz" lIns="91809" tIns="45904" rIns="91809" bIns="45904"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5"/>
            <a:ext cx="2971800" cy="496888"/>
          </a:xfrm>
          <a:prstGeom prst="rect">
            <a:avLst/>
          </a:prstGeom>
        </p:spPr>
        <p:txBody>
          <a:bodyPr vert="horz" lIns="91809" tIns="45904" rIns="91809" bIns="45904" rtlCol="0"/>
          <a:lstStyle>
            <a:lvl1pPr algn="r">
              <a:defRPr sz="1200"/>
            </a:lvl1pPr>
          </a:lstStyle>
          <a:p>
            <a:fld id="{12EE7150-BD3B-4B76-B422-3961ACB38FFF}" type="datetimeFigureOut">
              <a:rPr kumimoji="1" lang="ja-JP" altLang="en-US" smtClean="0"/>
              <a:pPr/>
              <a:t>2015/1/5</a:t>
            </a:fld>
            <a:endParaRPr kumimoji="1" lang="ja-JP" altLang="en-US"/>
          </a:p>
        </p:txBody>
      </p:sp>
      <p:sp>
        <p:nvSpPr>
          <p:cNvPr id="4" name="フッター プレースホルダ 3"/>
          <p:cNvSpPr>
            <a:spLocks noGrp="1"/>
          </p:cNvSpPr>
          <p:nvPr>
            <p:ph type="ftr" sz="quarter" idx="2"/>
          </p:nvPr>
        </p:nvSpPr>
        <p:spPr>
          <a:xfrm>
            <a:off x="2" y="9447220"/>
            <a:ext cx="2971800" cy="496887"/>
          </a:xfrm>
          <a:prstGeom prst="rect">
            <a:avLst/>
          </a:prstGeom>
        </p:spPr>
        <p:txBody>
          <a:bodyPr vert="horz" lIns="91809" tIns="45904" rIns="91809" bIns="45904"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447220"/>
            <a:ext cx="2971800" cy="496887"/>
          </a:xfrm>
          <a:prstGeom prst="rect">
            <a:avLst/>
          </a:prstGeom>
        </p:spPr>
        <p:txBody>
          <a:bodyPr vert="horz" lIns="91809" tIns="45904" rIns="91809" bIns="45904" rtlCol="0" anchor="b"/>
          <a:lstStyle>
            <a:lvl1pPr algn="r">
              <a:defRPr sz="1200"/>
            </a:lvl1pPr>
          </a:lstStyle>
          <a:p>
            <a:fld id="{7C303B49-A73A-49DC-BC54-C1208CBF9673}" type="slidenum">
              <a:rPr kumimoji="1" lang="ja-JP" altLang="en-US" smtClean="0"/>
              <a:pPr/>
              <a:t>‹#›</a:t>
            </a:fld>
            <a:endParaRPr kumimoji="1" lang="ja-JP" altLang="en-US"/>
          </a:p>
        </p:txBody>
      </p:sp>
    </p:spTree>
    <p:extLst>
      <p:ext uri="{BB962C8B-B14F-4D97-AF65-F5344CB8AC3E}">
        <p14:creationId xmlns:p14="http://schemas.microsoft.com/office/powerpoint/2010/main" val="1355091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5"/>
            <a:ext cx="2971800" cy="496888"/>
          </a:xfrm>
          <a:prstGeom prst="rect">
            <a:avLst/>
          </a:prstGeom>
        </p:spPr>
        <p:txBody>
          <a:bodyPr vert="horz" lIns="91809" tIns="45904" rIns="91809" bIns="45904"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5"/>
            <a:ext cx="2971800" cy="496888"/>
          </a:xfrm>
          <a:prstGeom prst="rect">
            <a:avLst/>
          </a:prstGeom>
        </p:spPr>
        <p:txBody>
          <a:bodyPr vert="horz" lIns="91809" tIns="45904" rIns="91809" bIns="45904" rtlCol="0"/>
          <a:lstStyle>
            <a:lvl1pPr algn="r">
              <a:defRPr sz="1200"/>
            </a:lvl1pPr>
          </a:lstStyle>
          <a:p>
            <a:fld id="{372492E0-1A76-478E-B332-C57EED04FBF2}" type="datetimeFigureOut">
              <a:rPr kumimoji="1" lang="ja-JP" altLang="en-US" smtClean="0"/>
              <a:pPr/>
              <a:t>2015/1/5</a:t>
            </a:fld>
            <a:endParaRPr kumimoji="1" lang="ja-JP" altLang="en-US"/>
          </a:p>
        </p:txBody>
      </p:sp>
      <p:sp>
        <p:nvSpPr>
          <p:cNvPr id="4" name="スライド イメージ プレースホルダ 3"/>
          <p:cNvSpPr>
            <a:spLocks noGrp="1" noRot="1" noChangeAspect="1"/>
          </p:cNvSpPr>
          <p:nvPr>
            <p:ph type="sldImg" idx="2"/>
          </p:nvPr>
        </p:nvSpPr>
        <p:spPr>
          <a:xfrm>
            <a:off x="942975" y="747713"/>
            <a:ext cx="4972050" cy="3729037"/>
          </a:xfrm>
          <a:prstGeom prst="rect">
            <a:avLst/>
          </a:prstGeom>
          <a:noFill/>
          <a:ln w="12700">
            <a:solidFill>
              <a:prstClr val="black"/>
            </a:solidFill>
          </a:ln>
        </p:spPr>
        <p:txBody>
          <a:bodyPr vert="horz" lIns="91809" tIns="45904" rIns="91809" bIns="45904" rtlCol="0" anchor="ctr"/>
          <a:lstStyle/>
          <a:p>
            <a:endParaRPr lang="ja-JP" altLang="en-US"/>
          </a:p>
        </p:txBody>
      </p:sp>
      <p:sp>
        <p:nvSpPr>
          <p:cNvPr id="5" name="ノート プレースホルダ 4"/>
          <p:cNvSpPr>
            <a:spLocks noGrp="1"/>
          </p:cNvSpPr>
          <p:nvPr>
            <p:ph type="body" sz="quarter" idx="3"/>
          </p:nvPr>
        </p:nvSpPr>
        <p:spPr>
          <a:xfrm>
            <a:off x="685801" y="4724404"/>
            <a:ext cx="5486400" cy="4475164"/>
          </a:xfrm>
          <a:prstGeom prst="rect">
            <a:avLst/>
          </a:prstGeom>
        </p:spPr>
        <p:txBody>
          <a:bodyPr vert="horz" lIns="91809" tIns="45904" rIns="91809" bIns="4590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447220"/>
            <a:ext cx="2971800" cy="496887"/>
          </a:xfrm>
          <a:prstGeom prst="rect">
            <a:avLst/>
          </a:prstGeom>
        </p:spPr>
        <p:txBody>
          <a:bodyPr vert="horz" lIns="91809" tIns="45904" rIns="91809" bIns="4590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7220"/>
            <a:ext cx="2971800" cy="496887"/>
          </a:xfrm>
          <a:prstGeom prst="rect">
            <a:avLst/>
          </a:prstGeom>
        </p:spPr>
        <p:txBody>
          <a:bodyPr vert="horz" lIns="91809" tIns="45904" rIns="91809" bIns="45904" rtlCol="0" anchor="b"/>
          <a:lstStyle>
            <a:lvl1pPr algn="r">
              <a:defRPr sz="1200"/>
            </a:lvl1pPr>
          </a:lstStyle>
          <a:p>
            <a:fld id="{E75FAC7F-3A75-49CF-A58C-51225C7C835E}" type="slidenum">
              <a:rPr kumimoji="1" lang="ja-JP" altLang="en-US" smtClean="0"/>
              <a:pPr/>
              <a:t>‹#›</a:t>
            </a:fld>
            <a:endParaRPr kumimoji="1" lang="ja-JP" altLang="en-US"/>
          </a:p>
        </p:txBody>
      </p:sp>
    </p:spTree>
    <p:extLst>
      <p:ext uri="{BB962C8B-B14F-4D97-AF65-F5344CB8AC3E}">
        <p14:creationId xmlns:p14="http://schemas.microsoft.com/office/powerpoint/2010/main" val="12603770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sz="2400" dirty="0">
              <a:latin typeface="굴림" pitchFamily="34" charset="-127"/>
              <a:ea typeface="굴림" pitchFamily="34" charset="-127"/>
            </a:endParaRPr>
          </a:p>
        </p:txBody>
      </p:sp>
      <p:sp>
        <p:nvSpPr>
          <p:cNvPr id="23556" name="スライド番号プレースホルダ 3"/>
          <p:cNvSpPr>
            <a:spLocks noGrp="1"/>
          </p:cNvSpPr>
          <p:nvPr>
            <p:ph type="sldNum" sz="quarter" idx="5"/>
          </p:nvPr>
        </p:nvSpPr>
        <p:spPr>
          <a:noFill/>
        </p:spPr>
        <p:txBody>
          <a:bodyPr/>
          <a:lstStyle/>
          <a:p>
            <a:pPr defTabSz="876646"/>
            <a:fld id="{8E3344B8-8650-4801-B50F-BFD274450178}" type="slidenum">
              <a:rPr lang="en-US" altLang="ko-KR" smtClean="0">
                <a:latin typeface="굴림" pitchFamily="34" charset="-127"/>
                <a:ea typeface="굴림" pitchFamily="34" charset="-127"/>
              </a:rPr>
              <a:pPr defTabSz="876646"/>
              <a:t>1</a:t>
            </a:fld>
            <a:endParaRPr lang="en-US" altLang="ko-KR" smtClean="0">
              <a:latin typeface="굴림" pitchFamily="34" charset="-127"/>
              <a:ea typeface="굴림" pitchFamily="34" charset="-127"/>
            </a:endParaRPr>
          </a:p>
        </p:txBody>
      </p:sp>
    </p:spTree>
    <p:extLst>
      <p:ext uri="{BB962C8B-B14F-4D97-AF65-F5344CB8AC3E}">
        <p14:creationId xmlns:p14="http://schemas.microsoft.com/office/powerpoint/2010/main" val="201561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75FAC7F-3A75-49CF-A58C-51225C7C835E}" type="slidenum">
              <a:rPr kumimoji="1" lang="ja-JP" altLang="en-US" smtClean="0"/>
              <a:pPr/>
              <a:t>3</a:t>
            </a:fld>
            <a:endParaRPr kumimoji="1" lang="ja-JP" altLang="en-US"/>
          </a:p>
        </p:txBody>
      </p:sp>
    </p:spTree>
    <p:extLst>
      <p:ext uri="{BB962C8B-B14F-4D97-AF65-F5344CB8AC3E}">
        <p14:creationId xmlns:p14="http://schemas.microsoft.com/office/powerpoint/2010/main" val="256681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75FAC7F-3A75-49CF-A58C-51225C7C835E}" type="slidenum">
              <a:rPr kumimoji="1" lang="ja-JP" altLang="en-US" smtClean="0"/>
              <a:pPr/>
              <a:t>4</a:t>
            </a:fld>
            <a:endParaRPr kumimoji="1" lang="ja-JP" altLang="en-US"/>
          </a:p>
        </p:txBody>
      </p:sp>
    </p:spTree>
    <p:extLst>
      <p:ext uri="{BB962C8B-B14F-4D97-AF65-F5344CB8AC3E}">
        <p14:creationId xmlns:p14="http://schemas.microsoft.com/office/powerpoint/2010/main" val="370459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Field</a:t>
            </a:r>
            <a:r>
              <a:rPr kumimoji="1" lang="en-US" altLang="ja-JP" baseline="0" dirty="0" smtClean="0"/>
              <a:t> effect transistor is enable to control charge carriers by applying external field</a:t>
            </a:r>
            <a:endParaRPr kumimoji="1" lang="ja-JP" altLang="en-US" dirty="0"/>
          </a:p>
        </p:txBody>
      </p:sp>
      <p:sp>
        <p:nvSpPr>
          <p:cNvPr id="4" name="スライド番号プレースホルダー 3"/>
          <p:cNvSpPr>
            <a:spLocks noGrp="1"/>
          </p:cNvSpPr>
          <p:nvPr>
            <p:ph type="sldNum" sz="quarter" idx="10"/>
          </p:nvPr>
        </p:nvSpPr>
        <p:spPr/>
        <p:txBody>
          <a:bodyPr/>
          <a:lstStyle/>
          <a:p>
            <a:fld id="{E75FAC7F-3A75-49CF-A58C-51225C7C835E}" type="slidenum">
              <a:rPr kumimoji="1" lang="ja-JP" altLang="en-US" smtClean="0"/>
              <a:pPr/>
              <a:t>5</a:t>
            </a:fld>
            <a:endParaRPr kumimoji="1" lang="ja-JP" altLang="en-US"/>
          </a:p>
        </p:txBody>
      </p:sp>
    </p:spTree>
    <p:extLst>
      <p:ext uri="{BB962C8B-B14F-4D97-AF65-F5344CB8AC3E}">
        <p14:creationId xmlns:p14="http://schemas.microsoft.com/office/powerpoint/2010/main" val="367585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400" dirty="0"/>
              <a:t>Finally, I’d like to make a brief summary of my work.</a:t>
            </a:r>
          </a:p>
          <a:p>
            <a:r>
              <a:rPr lang="en-US" altLang="ja-JP" sz="2400" dirty="0"/>
              <a:t>,,,,</a:t>
            </a:r>
          </a:p>
          <a:p>
            <a:endParaRPr lang="en-US" altLang="ja-JP" sz="2400" dirty="0"/>
          </a:p>
          <a:p>
            <a:r>
              <a:rPr lang="en-US" altLang="ja-JP" sz="2400"/>
              <a:t>Thanks </a:t>
            </a:r>
            <a:r>
              <a:rPr lang="en-US" altLang="ja-JP" sz="2400" dirty="0"/>
              <a:t>for </a:t>
            </a:r>
            <a:r>
              <a:rPr lang="en-US" altLang="ja-JP" sz="2400"/>
              <a:t>your </a:t>
            </a:r>
            <a:r>
              <a:rPr lang="en-US" altLang="ja-JP" sz="2400"/>
              <a:t>attention!</a:t>
            </a:r>
            <a:endParaRPr lang="en-US" altLang="ja-JP" sz="24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75FAC7F-3A75-49CF-A58C-51225C7C835E}" type="slidenum">
              <a:rPr kumimoji="1" lang="ja-JP" altLang="en-US" smtClean="0"/>
              <a:pPr/>
              <a:t>20</a:t>
            </a:fld>
            <a:endParaRPr kumimoji="1" lang="ja-JP" altLang="en-US"/>
          </a:p>
        </p:txBody>
      </p:sp>
    </p:spTree>
    <p:extLst>
      <p:ext uri="{BB962C8B-B14F-4D97-AF65-F5344CB8AC3E}">
        <p14:creationId xmlns:p14="http://schemas.microsoft.com/office/powerpoint/2010/main" val="398073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FAC7F-3A75-49CF-A58C-51225C7C835E}" type="slidenum">
              <a:rPr kumimoji="1" lang="ja-JP" altLang="en-US" smtClean="0"/>
              <a:pPr/>
              <a:t>21</a:t>
            </a:fld>
            <a:endParaRPr kumimoji="1" lang="ja-JP" altLang="en-US"/>
          </a:p>
        </p:txBody>
      </p:sp>
    </p:spTree>
    <p:extLst>
      <p:ext uri="{BB962C8B-B14F-4D97-AF65-F5344CB8AC3E}">
        <p14:creationId xmlns:p14="http://schemas.microsoft.com/office/powerpoint/2010/main" val="90942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400" dirty="0"/>
              <a:t>This is a typical LPCMO film channel </a:t>
            </a:r>
            <a:r>
              <a:rPr lang="en-US" altLang="ja-JP" sz="2400" dirty="0" err="1"/>
              <a:t>EDLT</a:t>
            </a:r>
            <a:r>
              <a:rPr lang="en-US" altLang="ja-JP" sz="2400" dirty="0"/>
              <a:t>.</a:t>
            </a:r>
            <a:endParaRPr lang="en-US" altLang="ja-JP" sz="2400" dirty="0"/>
          </a:p>
          <a:p>
            <a:r>
              <a:rPr lang="en-US" altLang="ja-JP" sz="2400" dirty="0"/>
              <a:t>Then the transport property has been investigated with VDS = 0.1 V , gate voltage (VG)  </a:t>
            </a:r>
            <a:r>
              <a:rPr lang="en-US" altLang="ja-JP" sz="2400" dirty="0"/>
              <a:t>was applied at </a:t>
            </a:r>
            <a:r>
              <a:rPr lang="en-US" altLang="ja-JP" sz="2400" dirty="0"/>
              <a:t>220 K.</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75FAC7F-3A75-49CF-A58C-51225C7C835E}" type="slidenum">
              <a:rPr kumimoji="1" lang="ja-JP" altLang="en-US" smtClean="0"/>
              <a:pPr/>
              <a:t>22</a:t>
            </a:fld>
            <a:endParaRPr kumimoji="1" lang="ja-JP" altLang="en-US"/>
          </a:p>
        </p:txBody>
      </p:sp>
    </p:spTree>
    <p:extLst>
      <p:ext uri="{BB962C8B-B14F-4D97-AF65-F5344CB8AC3E}">
        <p14:creationId xmlns:p14="http://schemas.microsoft.com/office/powerpoint/2010/main" val="55637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r>
              <a:rPr lang="en-US" altLang="ja-JP" dirty="0" smtClean="0">
                <a:latin typeface="굴림" pitchFamily="34" charset="-127"/>
                <a:ea typeface="굴림" pitchFamily="34" charset="-127"/>
              </a:rPr>
              <a:t>However, question remains open,</a:t>
            </a:r>
            <a:r>
              <a:rPr lang="en-US" altLang="ja-JP" baseline="0" dirty="0" smtClean="0">
                <a:latin typeface="굴림" pitchFamily="34" charset="-127"/>
                <a:ea typeface="굴림" pitchFamily="34" charset="-127"/>
              </a:rPr>
              <a:t> </a:t>
            </a:r>
            <a:r>
              <a:rPr lang="en-US" altLang="ja-JP" dirty="0" smtClean="0">
                <a:latin typeface="굴림" pitchFamily="34" charset="-127"/>
                <a:ea typeface="굴림" pitchFamily="34" charset="-127"/>
              </a:rPr>
              <a:t>This kind of method , we should</a:t>
            </a:r>
            <a:r>
              <a:rPr lang="en-US" altLang="ja-JP" baseline="0" dirty="0" smtClean="0">
                <a:latin typeface="굴림" pitchFamily="34" charset="-127"/>
                <a:ea typeface="굴림" pitchFamily="34" charset="-127"/>
              </a:rPr>
              <a:t> take into account the electrostatic effect and electrochemical effect like this. In contrast with the electrostatic effect which could be obtain reversible effect, electrochemical effect give rise to irreversible nature. In the previous reports have indicated these two effects depending on gate bias.</a:t>
            </a:r>
            <a:r>
              <a:rPr lang="ja-JP" altLang="en-US" baseline="0" dirty="0" smtClean="0">
                <a:latin typeface="굴림" pitchFamily="34" charset="-127"/>
                <a:ea typeface="굴림" pitchFamily="34" charset="-127"/>
              </a:rPr>
              <a:t>＋図の説明</a:t>
            </a:r>
            <a:endParaRPr lang="en-US" altLang="ja-JP" baseline="0" dirty="0" smtClean="0">
              <a:latin typeface="굴림" pitchFamily="34" charset="-127"/>
              <a:ea typeface="굴림" pitchFamily="34" charset="-127"/>
            </a:endParaRPr>
          </a:p>
          <a:p>
            <a:r>
              <a:rPr lang="en-US" altLang="ja-JP" baseline="0" dirty="0" smtClean="0">
                <a:latin typeface="굴림" pitchFamily="34" charset="-127"/>
                <a:ea typeface="굴림" pitchFamily="34" charset="-127"/>
              </a:rPr>
              <a:t>In the present work, we have found a gate bias range with electrostatic or electrochemical effects. And then measured electrostatic carrier doping effects in LPCMO-EDLT.</a:t>
            </a:r>
            <a:r>
              <a:rPr lang="ja-JP" altLang="en-US" baseline="0" dirty="0" smtClean="0">
                <a:latin typeface="굴림" pitchFamily="34" charset="-127"/>
                <a:ea typeface="굴림" pitchFamily="34" charset="-127"/>
              </a:rPr>
              <a:t>　</a:t>
            </a:r>
            <a:r>
              <a:rPr kumimoji="1" lang="en-US" altLang="ja-JP" baseline="0" dirty="0" smtClean="0"/>
              <a:t>What we have done is as follows.</a:t>
            </a:r>
          </a:p>
        </p:txBody>
      </p:sp>
      <p:sp>
        <p:nvSpPr>
          <p:cNvPr id="23556" name="スライド番号プレースホルダ 3"/>
          <p:cNvSpPr>
            <a:spLocks noGrp="1"/>
          </p:cNvSpPr>
          <p:nvPr>
            <p:ph type="sldNum" sz="quarter" idx="5"/>
          </p:nvPr>
        </p:nvSpPr>
        <p:spPr>
          <a:noFill/>
        </p:spPr>
        <p:txBody>
          <a:bodyPr/>
          <a:lstStyle/>
          <a:p>
            <a:pPr defTabSz="876646"/>
            <a:fld id="{8E3344B8-8650-4801-B50F-BFD274450178}" type="slidenum">
              <a:rPr lang="en-US" altLang="ko-KR" smtClean="0">
                <a:latin typeface="굴림" pitchFamily="34" charset="-127"/>
                <a:ea typeface="굴림" pitchFamily="34" charset="-127"/>
              </a:rPr>
              <a:pPr defTabSz="876646"/>
              <a:t>23</a:t>
            </a:fld>
            <a:endParaRPr lang="en-US" altLang="ko-KR" smtClean="0">
              <a:latin typeface="굴림" pitchFamily="34" charset="-127"/>
              <a:ea typeface="굴림" pitchFamily="34" charset="-127"/>
            </a:endParaRPr>
          </a:p>
        </p:txBody>
      </p:sp>
    </p:spTree>
    <p:extLst>
      <p:ext uri="{BB962C8B-B14F-4D97-AF65-F5344CB8AC3E}">
        <p14:creationId xmlns:p14="http://schemas.microsoft.com/office/powerpoint/2010/main" val="4003898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25786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162159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3889958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Unicode MS" pitchFamily="50" charset="-128"/>
                <a:ea typeface="Arial Unicode MS" pitchFamily="50" charset="-128"/>
                <a:cs typeface="Arial Unicode MS" pitchFamily="50" charset="-128"/>
              </a:defRPr>
            </a:lvl1pPr>
          </a:lstStyle>
          <a:p>
            <a:endParaRPr lang="ja-JP" altLang="en-US" dirty="0"/>
          </a:p>
        </p:txBody>
      </p:sp>
      <p:sp>
        <p:nvSpPr>
          <p:cNvPr id="5" name="Footer Placeholder 4"/>
          <p:cNvSpPr>
            <a:spLocks noGrp="1"/>
          </p:cNvSpPr>
          <p:nvPr>
            <p:ph type="ftr" sz="quarter" idx="11"/>
          </p:nvPr>
        </p:nvSpPr>
        <p:spPr/>
        <p:txBody>
          <a:bodyPr/>
          <a:lstStyle>
            <a:lvl1pPr>
              <a:defRPr>
                <a:latin typeface="Arial Unicode MS" pitchFamily="50" charset="-128"/>
                <a:ea typeface="Arial Unicode MS" pitchFamily="50" charset="-128"/>
                <a:cs typeface="Arial Unicode MS" pitchFamily="50" charset="-128"/>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rial Unicode MS" pitchFamily="50" charset="-128"/>
                <a:ea typeface="Arial Unicode MS" pitchFamily="50" charset="-128"/>
                <a:cs typeface="Arial Unicode MS" pitchFamily="50" charset="-128"/>
              </a:defRPr>
            </a:lvl1pPr>
          </a:lstStyle>
          <a:p>
            <a:fld id="{A1AFF21B-735D-4380-875B-8FE2E76DFD8F}" type="slidenum">
              <a:rPr lang="ja-JP" altLang="en-US" smtClean="0"/>
              <a:pPr/>
              <a:t>‹#›</a:t>
            </a:fld>
            <a:endParaRPr lang="ja-JP" altLang="en-US" dirty="0"/>
          </a:p>
        </p:txBody>
      </p:sp>
      <p:sp>
        <p:nvSpPr>
          <p:cNvPr id="8" name="正方形/長方形 7"/>
          <p:cNvSpPr/>
          <p:nvPr userDrawn="1"/>
        </p:nvSpPr>
        <p:spPr>
          <a:xfrm>
            <a:off x="0" y="0"/>
            <a:ext cx="9144000" cy="7647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3574851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660232" y="188640"/>
            <a:ext cx="2133600" cy="365125"/>
          </a:xfrm>
        </p:spPr>
        <p:txBody>
          <a:body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200496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79476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63985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344094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26511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161904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231199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348523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22646-6975-491D-B740-1D4A788C9456}" type="slidenum">
              <a:rPr kumimoji="1" lang="ja-JP" altLang="en-US" smtClean="0"/>
              <a:pPr/>
              <a:t>‹#›</a:t>
            </a:fld>
            <a:endParaRPr kumimoji="1" lang="ja-JP" altLang="en-US"/>
          </a:p>
        </p:txBody>
      </p:sp>
    </p:spTree>
    <p:extLst>
      <p:ext uri="{BB962C8B-B14F-4D97-AF65-F5344CB8AC3E}">
        <p14:creationId xmlns:p14="http://schemas.microsoft.com/office/powerpoint/2010/main" val="1194663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12.xml"/><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2.xml"/><Relationship Id="rId5" Type="http://schemas.openxmlformats.org/officeDocument/2006/relationships/image" Target="../media/image30.wmf"/><Relationship Id="rId4"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wmf"/><Relationship Id="rId1" Type="http://schemas.openxmlformats.org/officeDocument/2006/relationships/slideLayout" Target="../slideLayouts/slideLayout12.xml"/><Relationship Id="rId4" Type="http://schemas.openxmlformats.org/officeDocument/2006/relationships/image" Target="../media/image7.tiff"/></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image" Target="../media/image7.tiff"/></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5.wmf"/><Relationship Id="rId1" Type="http://schemas.openxmlformats.org/officeDocument/2006/relationships/slideLayout" Target="../slideLayouts/slideLayout12.xml"/><Relationship Id="rId6" Type="http://schemas.openxmlformats.org/officeDocument/2006/relationships/image" Target="../media/image7.tiff"/><Relationship Id="rId5" Type="http://schemas.openxmlformats.org/officeDocument/2006/relationships/image" Target="../media/image14.png"/><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14.png"/><Relationship Id="rId2" Type="http://schemas.openxmlformats.org/officeDocument/2006/relationships/image" Target="../media/image35.wmf"/><Relationship Id="rId1" Type="http://schemas.openxmlformats.org/officeDocument/2006/relationships/slideLayout" Target="../slideLayouts/slideLayout12.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7.tiff"/></Relationships>
</file>

<file path=ppt/slides/_rels/slide1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slideLayout" Target="../slideLayouts/slideLayout12.xml"/><Relationship Id="rId7" Type="http://schemas.openxmlformats.org/officeDocument/2006/relationships/image" Target="../media/image450.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4.png"/><Relationship Id="rId5" Type="http://schemas.openxmlformats.org/officeDocument/2006/relationships/image" Target="../media/image48.jpeg"/><Relationship Id="rId10" Type="http://schemas.openxmlformats.org/officeDocument/2006/relationships/image" Target="../media/image480.png"/><Relationship Id="rId4" Type="http://schemas.openxmlformats.org/officeDocument/2006/relationships/image" Target="../media/image47.png"/><Relationship Id="rId9"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wmf"/><Relationship Id="rId2" Type="http://schemas.openxmlformats.org/officeDocument/2006/relationships/image" Target="../media/image51.jpeg"/><Relationship Id="rId1"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image" Target="../media/image54.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タイトル 20"/>
          <p:cNvSpPr txBox="1">
            <a:spLocks/>
          </p:cNvSpPr>
          <p:nvPr/>
        </p:nvSpPr>
        <p:spPr>
          <a:xfrm>
            <a:off x="395536" y="44624"/>
            <a:ext cx="8443664" cy="1728192"/>
          </a:xfrm>
          <a:prstGeom prst="rect">
            <a:avLst/>
          </a:prstGeom>
        </p:spPr>
        <p:txBody>
          <a:bodyPr vert="horz" lIns="91440" tIns="45720" rIns="91440" bIns="45720" rtlCol="0" anchor="ctr">
            <a:normAutofit/>
          </a:bodyPr>
          <a:lstStyle/>
          <a:p>
            <a:pPr lvl="0" algn="ctr">
              <a:spcBef>
                <a:spcPct val="0"/>
              </a:spcBef>
              <a:defRPr/>
            </a:pPr>
            <a:r>
              <a:rPr lang="en-US" altLang="ja-JP" sz="2800" dirty="0" smtClean="0">
                <a:latin typeface="Arial" panose="020B0604020202020204" pitchFamily="34" charset="0"/>
                <a:ea typeface="Arial Unicode MS" panose="020B0604020202020204" pitchFamily="50" charset="-128"/>
                <a:cs typeface="Arial" panose="020B0604020202020204" pitchFamily="34" charset="0"/>
              </a:rPr>
              <a:t>Electric-field Effect on Transition Properties in </a:t>
            </a:r>
          </a:p>
          <a:p>
            <a:pPr lvl="0" algn="ctr">
              <a:spcBef>
                <a:spcPct val="0"/>
              </a:spcBef>
              <a:defRPr/>
            </a:pPr>
            <a:r>
              <a:rPr lang="en-US" altLang="ja-JP" sz="2800" dirty="0">
                <a:latin typeface="Arial" panose="020B0604020202020204" pitchFamily="34" charset="0"/>
                <a:ea typeface="Arial Unicode MS" panose="020B0604020202020204" pitchFamily="50" charset="-128"/>
                <a:cs typeface="Arial" panose="020B0604020202020204" pitchFamily="34" charset="0"/>
              </a:rPr>
              <a:t>a</a:t>
            </a:r>
            <a:r>
              <a:rPr lang="ja-JP" altLang="en-US" sz="28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2800" dirty="0" smtClean="0">
                <a:latin typeface="Arial" panose="020B0604020202020204" pitchFamily="34" charset="0"/>
                <a:ea typeface="Arial Unicode MS" panose="020B0604020202020204" pitchFamily="50" charset="-128"/>
                <a:cs typeface="Arial" panose="020B0604020202020204" pitchFamily="34" charset="0"/>
              </a:rPr>
              <a:t>Strongly Correlated Electron (</a:t>
            </a:r>
            <a:r>
              <a:rPr lang="en-US" altLang="ja-JP" sz="2800" dirty="0" err="1" smtClean="0">
                <a:latin typeface="Arial" panose="020B0604020202020204" pitchFamily="34" charset="0"/>
                <a:ea typeface="Arial Unicode MS" panose="020B0604020202020204" pitchFamily="50" charset="-128"/>
                <a:cs typeface="Arial" panose="020B0604020202020204" pitchFamily="34" charset="0"/>
              </a:rPr>
              <a:t>La,Pr,Ca</a:t>
            </a:r>
            <a:r>
              <a:rPr lang="en-US" altLang="ja-JP" sz="2800" dirty="0" smtClean="0">
                <a:latin typeface="Arial" panose="020B0604020202020204" pitchFamily="34" charset="0"/>
                <a:ea typeface="Arial Unicode MS" panose="020B0604020202020204" pitchFamily="50" charset="-128"/>
                <a:cs typeface="Arial" panose="020B0604020202020204" pitchFamily="34" charset="0"/>
              </a:rPr>
              <a:t>)MnO</a:t>
            </a:r>
            <a:r>
              <a:rPr lang="en-US" altLang="ja-JP" sz="2800" baseline="-25000" dirty="0" smtClean="0">
                <a:latin typeface="Arial" panose="020B0604020202020204" pitchFamily="34" charset="0"/>
                <a:ea typeface="Arial Unicode MS" panose="020B0604020202020204" pitchFamily="50" charset="-128"/>
                <a:cs typeface="Arial" panose="020B0604020202020204" pitchFamily="34" charset="0"/>
              </a:rPr>
              <a:t>3</a:t>
            </a:r>
            <a:r>
              <a:rPr lang="en-US" altLang="ja-JP" sz="2800" dirty="0" smtClean="0">
                <a:latin typeface="Arial" panose="020B0604020202020204" pitchFamily="34" charset="0"/>
                <a:ea typeface="Arial Unicode MS" panose="020B0604020202020204" pitchFamily="50" charset="-128"/>
                <a:cs typeface="Arial" panose="020B0604020202020204" pitchFamily="34" charset="0"/>
              </a:rPr>
              <a:t> Film</a:t>
            </a:r>
            <a:endParaRPr lang="ja-JP" altLang="en-US" sz="2800" dirty="0" smtClean="0">
              <a:latin typeface="Arial" panose="020B0604020202020204" pitchFamily="34" charset="0"/>
              <a:ea typeface="Arial Unicode MS" panose="020B0604020202020204" pitchFamily="50" charset="-128"/>
              <a:cs typeface="Arial" panose="020B0604020202020204" pitchFamily="34" charset="0"/>
            </a:endParaRPr>
          </a:p>
        </p:txBody>
      </p:sp>
      <p:sp>
        <p:nvSpPr>
          <p:cNvPr id="10" name="正方形/長方形 9"/>
          <p:cNvSpPr/>
          <p:nvPr/>
        </p:nvSpPr>
        <p:spPr>
          <a:xfrm>
            <a:off x="2771800" y="5270405"/>
            <a:ext cx="3454857" cy="369332"/>
          </a:xfrm>
          <a:prstGeom prst="rect">
            <a:avLst/>
          </a:prstGeom>
        </p:spPr>
        <p:txBody>
          <a:bodyPr wrap="none">
            <a:spAutoFit/>
          </a:bodyPr>
          <a:lstStyle/>
          <a:p>
            <a:r>
              <a:rPr lang="en-US" altLang="ja-JP" dirty="0" smtClean="0">
                <a:latin typeface="Arial" panose="020B0604020202020204" pitchFamily="34" charset="0"/>
                <a:ea typeface="ＭＳ ゴシック" panose="020B0609070205080204" pitchFamily="49" charset="-128"/>
                <a:cs typeface="Arial" panose="020B0604020202020204" pitchFamily="34" charset="0"/>
              </a:rPr>
              <a:t>Electric Double Layer Transistor</a:t>
            </a:r>
            <a:endParaRPr lang="ja-JP" altLang="en-US" dirty="0">
              <a:latin typeface="Arial Unicode MS" panose="020B0604020202020204" pitchFamily="50" charset="-128"/>
              <a:ea typeface="ＭＳ ゴシック" panose="020B0609070205080204" pitchFamily="49" charset="-128"/>
            </a:endParaRPr>
          </a:p>
        </p:txBody>
      </p:sp>
      <p:grpSp>
        <p:nvGrpSpPr>
          <p:cNvPr id="21" name="グループ化 20"/>
          <p:cNvGrpSpPr/>
          <p:nvPr/>
        </p:nvGrpSpPr>
        <p:grpSpPr>
          <a:xfrm>
            <a:off x="2003041" y="1844824"/>
            <a:ext cx="4616375" cy="3462281"/>
            <a:chOff x="-254085" y="2449921"/>
            <a:chExt cx="4616375" cy="3462281"/>
          </a:xfrm>
        </p:grpSpPr>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85" y="2449921"/>
              <a:ext cx="4616375" cy="3462281"/>
            </a:xfrm>
            <a:prstGeom prst="rect">
              <a:avLst/>
            </a:prstGeom>
            <a:effectLst>
              <a:outerShdw blurRad="50800" dist="38100" dir="2700000" algn="tl" rotWithShape="0">
                <a:prstClr val="black">
                  <a:alpha val="40000"/>
                </a:prstClr>
              </a:outerShdw>
            </a:effectLst>
          </p:spPr>
        </p:pic>
        <p:sp>
          <p:nvSpPr>
            <p:cNvPr id="23" name="テキスト ボックス 22"/>
            <p:cNvSpPr txBox="1"/>
            <p:nvPr/>
          </p:nvSpPr>
          <p:spPr>
            <a:xfrm>
              <a:off x="432764" y="4336361"/>
              <a:ext cx="1210815" cy="400110"/>
            </a:xfrm>
            <a:prstGeom prst="rect">
              <a:avLst/>
            </a:prstGeom>
            <a:noFill/>
            <a:effectLst>
              <a:glow>
                <a:schemeClr val="accent1">
                  <a:alpha val="40000"/>
                </a:schemeClr>
              </a:glow>
              <a:softEdge rad="50800"/>
            </a:effectLst>
          </p:spPr>
          <p:txBody>
            <a:bodyPr wrap="square" rtlCol="0">
              <a:spAutoFit/>
            </a:bodyPr>
            <a:lstStyle/>
            <a:p>
              <a:pPr algn="ctr"/>
              <a:r>
                <a:rPr lang="en-US" altLang="ja-JP" sz="2000" dirty="0" smtClean="0">
                  <a:latin typeface="Arial" panose="020B0604020202020204" pitchFamily="34" charset="0"/>
                  <a:ea typeface="Arial Unicode MS" panose="020B0604020202020204" pitchFamily="50" charset="-128"/>
                  <a:cs typeface="Arial" panose="020B0604020202020204" pitchFamily="34" charset="0"/>
                </a:rPr>
                <a:t>Source</a:t>
              </a:r>
              <a:endParaRPr kumimoji="1" lang="en-US" altLang="ja-JP" sz="2000" dirty="0" smtClean="0">
                <a:latin typeface="Arial" panose="020B0604020202020204" pitchFamily="34" charset="0"/>
                <a:ea typeface="Arial Unicode MS" panose="020B0604020202020204" pitchFamily="50" charset="-128"/>
                <a:cs typeface="Arial" panose="020B0604020202020204" pitchFamily="34" charset="0"/>
              </a:endParaRPr>
            </a:p>
          </p:txBody>
        </p:sp>
        <p:sp>
          <p:nvSpPr>
            <p:cNvPr id="24" name="テキスト ボックス 23"/>
            <p:cNvSpPr txBox="1"/>
            <p:nvPr/>
          </p:nvSpPr>
          <p:spPr>
            <a:xfrm>
              <a:off x="2361732" y="3355004"/>
              <a:ext cx="1210815" cy="400110"/>
            </a:xfrm>
            <a:prstGeom prst="rect">
              <a:avLst/>
            </a:prstGeom>
            <a:noFill/>
            <a:effectLst>
              <a:glow>
                <a:schemeClr val="accent1">
                  <a:alpha val="40000"/>
                </a:schemeClr>
              </a:glow>
              <a:softEdge rad="50800"/>
            </a:effectLst>
          </p:spPr>
          <p:txBody>
            <a:bodyPr wrap="square" rtlCol="0">
              <a:spAutoFit/>
            </a:bodyPr>
            <a:lstStyle/>
            <a:p>
              <a:pPr algn="ctr"/>
              <a:r>
                <a:rPr lang="en-US" altLang="ja-JP" sz="2000" dirty="0" smtClean="0">
                  <a:latin typeface="Arial" panose="020B0604020202020204" pitchFamily="34" charset="0"/>
                  <a:ea typeface="Arial Unicode MS" panose="020B0604020202020204" pitchFamily="50" charset="-128"/>
                  <a:cs typeface="Arial" panose="020B0604020202020204" pitchFamily="34" charset="0"/>
                </a:rPr>
                <a:t>Drain</a:t>
              </a:r>
              <a:endParaRPr kumimoji="1" lang="en-US" altLang="ja-JP" sz="2000" dirty="0" smtClean="0">
                <a:latin typeface="Arial" panose="020B0604020202020204" pitchFamily="34" charset="0"/>
                <a:ea typeface="Arial Unicode MS" panose="020B0604020202020204" pitchFamily="50" charset="-128"/>
                <a:cs typeface="Arial" panose="020B0604020202020204" pitchFamily="34" charset="0"/>
              </a:endParaRPr>
            </a:p>
          </p:txBody>
        </p:sp>
        <p:sp>
          <p:nvSpPr>
            <p:cNvPr id="25" name="円/楕円 24"/>
            <p:cNvSpPr/>
            <p:nvPr/>
          </p:nvSpPr>
          <p:spPr>
            <a:xfrm>
              <a:off x="1518827" y="3574646"/>
              <a:ext cx="1125960" cy="845391"/>
            </a:xfrm>
            <a:prstGeom prst="ellipse">
              <a:avLst/>
            </a:prstGeom>
            <a:gradFill>
              <a:gsLst>
                <a:gs pos="97000">
                  <a:schemeClr val="tx1"/>
                </a:gs>
                <a:gs pos="91000">
                  <a:schemeClr val="accent1">
                    <a:lumMod val="20000"/>
                    <a:lumOff val="80000"/>
                  </a:schemeClr>
                </a:gs>
                <a:gs pos="21000">
                  <a:schemeClr val="accent1">
                    <a:lumMod val="5000"/>
                    <a:lumOff val="95000"/>
                    <a:alpha val="40000"/>
                  </a:schemeClr>
                </a:gs>
                <a:gs pos="58000">
                  <a:schemeClr val="accent1">
                    <a:lumMod val="45000"/>
                    <a:lumOff val="55000"/>
                    <a:alpha val="65000"/>
                  </a:schemeClr>
                </a:gs>
                <a:gs pos="74000">
                  <a:schemeClr val="accent1">
                    <a:lumMod val="45000"/>
                    <a:lumOff val="55000"/>
                    <a:alpha val="70000"/>
                  </a:schemeClr>
                </a:gs>
              </a:gsLst>
              <a:path path="circle">
                <a:fillToRect l="50000" t="50000" r="50000" b="5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460298" y="3588931"/>
              <a:ext cx="955759" cy="400110"/>
            </a:xfrm>
            <a:prstGeom prst="rect">
              <a:avLst/>
            </a:prstGeom>
            <a:noFill/>
            <a:effectLst>
              <a:glow>
                <a:schemeClr val="accent1">
                  <a:alpha val="40000"/>
                </a:schemeClr>
              </a:glow>
              <a:softEdge rad="50800"/>
            </a:effectLst>
          </p:spPr>
          <p:txBody>
            <a:bodyPr wrap="square" rtlCol="0">
              <a:spAutoFit/>
            </a:bodyPr>
            <a:lstStyle/>
            <a:p>
              <a:pPr algn="ctr"/>
              <a:r>
                <a:rPr lang="en-US" altLang="ja-JP" sz="2000" dirty="0" smtClean="0">
                  <a:latin typeface="Arial" panose="020B0604020202020204" pitchFamily="34" charset="0"/>
                  <a:ea typeface="Arial Unicode MS" panose="020B0604020202020204" pitchFamily="50" charset="-128"/>
                  <a:cs typeface="Arial" panose="020B0604020202020204" pitchFamily="34" charset="0"/>
                </a:rPr>
                <a:t>Gate</a:t>
              </a:r>
              <a:endParaRPr kumimoji="1" lang="en-US" altLang="ja-JP" sz="2000" dirty="0" smtClean="0">
                <a:latin typeface="Arial" panose="020B0604020202020204" pitchFamily="34" charset="0"/>
                <a:ea typeface="Arial Unicode MS" panose="020B0604020202020204" pitchFamily="50" charset="-128"/>
                <a:cs typeface="Arial" panose="020B0604020202020204" pitchFamily="34" charset="0"/>
              </a:endParaRPr>
            </a:p>
          </p:txBody>
        </p:sp>
        <p:cxnSp>
          <p:nvCxnSpPr>
            <p:cNvPr id="27" name="直線コネクタ 26"/>
            <p:cNvCxnSpPr/>
            <p:nvPr/>
          </p:nvCxnSpPr>
          <p:spPr>
            <a:xfrm>
              <a:off x="2362378" y="4244663"/>
              <a:ext cx="777881" cy="958264"/>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644787" y="5204834"/>
              <a:ext cx="1446326" cy="400110"/>
            </a:xfrm>
            <a:prstGeom prst="rect">
              <a:avLst/>
            </a:prstGeom>
            <a:noFill/>
            <a:effectLst>
              <a:glow>
                <a:schemeClr val="accent1">
                  <a:alpha val="40000"/>
                </a:schemeClr>
              </a:glow>
              <a:softEdge rad="50800"/>
            </a:effectLst>
          </p:spPr>
          <p:txBody>
            <a:bodyPr wrap="square" rtlCol="0">
              <a:spAutoFit/>
            </a:bodyPr>
            <a:lstStyle/>
            <a:p>
              <a:pPr algn="ctr"/>
              <a:r>
                <a:rPr lang="en-US" altLang="ja-JP" sz="2000" dirty="0" smtClean="0">
                  <a:latin typeface="Arial" panose="020B0604020202020204" pitchFamily="34" charset="0"/>
                  <a:ea typeface="Arial Unicode MS" panose="020B0604020202020204" pitchFamily="50" charset="-128"/>
                  <a:cs typeface="Arial" panose="020B0604020202020204" pitchFamily="34" charset="0"/>
                </a:rPr>
                <a:t>Ionic liquid</a:t>
              </a:r>
              <a:endParaRPr kumimoji="1" lang="en-US" altLang="ja-JP" sz="2000" dirty="0" smtClean="0">
                <a:latin typeface="Arial" panose="020B0604020202020204" pitchFamily="34" charset="0"/>
                <a:ea typeface="Arial Unicode MS" panose="020B0604020202020204" pitchFamily="50" charset="-128"/>
                <a:cs typeface="Arial" panose="020B0604020202020204" pitchFamily="34" charset="0"/>
              </a:endParaRPr>
            </a:p>
          </p:txBody>
        </p:sp>
      </p:grpSp>
      <p:sp>
        <p:nvSpPr>
          <p:cNvPr id="2" name="スライド番号プレースホルダー 1"/>
          <p:cNvSpPr>
            <a:spLocks noGrp="1"/>
          </p:cNvSpPr>
          <p:nvPr>
            <p:ph type="sldNum" sz="quarter" idx="12"/>
          </p:nvPr>
        </p:nvSpPr>
        <p:spPr/>
        <p:txBody>
          <a:bodyPr/>
          <a:lstStyle/>
          <a:p>
            <a:fld id="{E5C22646-6975-491D-B740-1D4A788C9456}" type="slidenum">
              <a:rPr kumimoji="1" lang="ja-JP" altLang="en-US" smtClean="0"/>
              <a:pPr/>
              <a:t>1</a:t>
            </a:fld>
            <a:endParaRPr kumimoji="1" lang="ja-JP" altLang="en-US"/>
          </a:p>
        </p:txBody>
      </p:sp>
      <p:sp>
        <p:nvSpPr>
          <p:cNvPr id="14" name="正方形/長方形 13"/>
          <p:cNvSpPr/>
          <p:nvPr/>
        </p:nvSpPr>
        <p:spPr>
          <a:xfrm>
            <a:off x="5625076" y="5889424"/>
            <a:ext cx="2615973" cy="461665"/>
          </a:xfrm>
          <a:prstGeom prst="rect">
            <a:avLst/>
          </a:prstGeom>
        </p:spPr>
        <p:txBody>
          <a:bodyPr wrap="none">
            <a:spAutoFit/>
          </a:bodyPr>
          <a:lstStyle/>
          <a:p>
            <a:r>
              <a:rPr lang="en-US" altLang="ja-JP" sz="2400" dirty="0" err="1" smtClean="0">
                <a:latin typeface="Arial" panose="020B0604020202020204" pitchFamily="34" charset="0"/>
                <a:ea typeface="ＭＳ ゴシック" panose="020B0609070205080204" pitchFamily="49" charset="-128"/>
                <a:cs typeface="Arial" panose="020B0604020202020204" pitchFamily="34" charset="0"/>
              </a:rPr>
              <a:t>Takuro</a:t>
            </a:r>
            <a:r>
              <a:rPr lang="en-US" altLang="ja-JP" sz="2400" dirty="0" smtClean="0">
                <a:latin typeface="Arial" panose="020B0604020202020204" pitchFamily="34" charset="0"/>
                <a:ea typeface="ＭＳ ゴシック" panose="020B0609070205080204" pitchFamily="49" charset="-128"/>
                <a:cs typeface="Arial" panose="020B0604020202020204" pitchFamily="34" charset="0"/>
              </a:rPr>
              <a:t> Nakamura</a:t>
            </a:r>
            <a:endParaRPr lang="ja-JP" altLang="en-US" sz="2400" dirty="0">
              <a:latin typeface="Arial Unicode MS" panose="020B0604020202020204" pitchFamily="50"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989673" y="1532745"/>
            <a:ext cx="7992888" cy="369332"/>
          </a:xfrm>
          <a:prstGeom prst="rect">
            <a:avLst/>
          </a:prstGeom>
          <a:noFill/>
          <a:ln w="9525">
            <a:noFill/>
            <a:miter lim="800000"/>
            <a:headEnd/>
            <a:tailEnd/>
          </a:ln>
        </p:spPr>
        <p:txBody>
          <a:bodyPr wrap="square" rtlCol="0" anchor="ctr" anchorCtr="0">
            <a:spAutoFit/>
          </a:bodyPr>
          <a:lstStyle/>
          <a:p>
            <a:pPr defTabSz="912813"/>
            <a:r>
              <a:rPr lang="en-US" altLang="ja-JP" dirty="0" smtClean="0">
                <a:latin typeface="Arial" panose="020B0604020202020204" pitchFamily="34" charset="0"/>
                <a:ea typeface="ＭＳ Ｐゴシック" panose="020B0600070205080204" pitchFamily="50" charset="-128"/>
                <a:cs typeface="Arial" pitchFamily="34" charset="0"/>
              </a:rPr>
              <a:t>Pulsed laser deposition </a:t>
            </a:r>
            <a:r>
              <a:rPr lang="en-US" altLang="ja-JP" dirty="0">
                <a:latin typeface="Arial" panose="020B0604020202020204" pitchFamily="34" charset="0"/>
                <a:cs typeface="Arial" pitchFamily="34" charset="0"/>
              </a:rPr>
              <a:t>: (</a:t>
            </a:r>
            <a:r>
              <a:rPr lang="en-US" altLang="ja-JP" dirty="0" smtClean="0">
                <a:latin typeface="Arial" panose="020B0604020202020204" pitchFamily="34" charset="0"/>
                <a:cs typeface="Arial" pitchFamily="34" charset="0"/>
              </a:rPr>
              <a:t>La</a:t>
            </a:r>
            <a:r>
              <a:rPr lang="en-US" altLang="ja-JP" baseline="-25000" dirty="0" smtClean="0">
                <a:latin typeface="Arial" panose="020B0604020202020204" pitchFamily="34" charset="0"/>
                <a:cs typeface="Arial" pitchFamily="34" charset="0"/>
              </a:rPr>
              <a:t>0.525</a:t>
            </a:r>
            <a:r>
              <a:rPr lang="en-US" altLang="ja-JP" dirty="0" smtClean="0">
                <a:latin typeface="Arial" panose="020B0604020202020204" pitchFamily="34" charset="0"/>
                <a:cs typeface="Arial" pitchFamily="34" charset="0"/>
              </a:rPr>
              <a:t>Pr</a:t>
            </a:r>
            <a:r>
              <a:rPr lang="en-US" altLang="ja-JP" baseline="-25000" dirty="0" smtClean="0">
                <a:latin typeface="Arial" panose="020B0604020202020204" pitchFamily="34" charset="0"/>
                <a:cs typeface="Arial" pitchFamily="34" charset="0"/>
              </a:rPr>
              <a:t>0.1</a:t>
            </a:r>
            <a:r>
              <a:rPr lang="en-US" altLang="ja-JP" dirty="0" smtClean="0">
                <a:latin typeface="Arial" panose="020B0604020202020204" pitchFamily="34" charset="0"/>
                <a:cs typeface="Arial" pitchFamily="34" charset="0"/>
              </a:rPr>
              <a:t>Ca</a:t>
            </a:r>
            <a:r>
              <a:rPr lang="en-US" altLang="ja-JP" baseline="-25000" dirty="0" smtClean="0">
                <a:latin typeface="Arial" panose="020B0604020202020204" pitchFamily="34" charset="0"/>
                <a:cs typeface="Arial" pitchFamily="34" charset="0"/>
              </a:rPr>
              <a:t>0.375</a:t>
            </a:r>
            <a:r>
              <a:rPr lang="en-US" altLang="ja-JP" dirty="0" smtClean="0">
                <a:latin typeface="Arial" panose="020B0604020202020204" pitchFamily="34" charset="0"/>
                <a:cs typeface="Arial" pitchFamily="34" charset="0"/>
              </a:rPr>
              <a:t>)MnO</a:t>
            </a:r>
            <a:r>
              <a:rPr lang="en-US" altLang="ja-JP" baseline="-25000" dirty="0" smtClean="0">
                <a:latin typeface="Arial" panose="020B0604020202020204" pitchFamily="34" charset="0"/>
                <a:cs typeface="Arial" pitchFamily="34" charset="0"/>
              </a:rPr>
              <a:t>3</a:t>
            </a:r>
            <a:r>
              <a:rPr lang="en-US" altLang="ja-JP" dirty="0" smtClean="0">
                <a:latin typeface="Arial" panose="020B0604020202020204" pitchFamily="34" charset="0"/>
                <a:cs typeface="Arial" pitchFamily="34" charset="0"/>
              </a:rPr>
              <a:t> </a:t>
            </a:r>
            <a:r>
              <a:rPr lang="en-US" altLang="ja-JP" dirty="0">
                <a:latin typeface="Arial" panose="020B0604020202020204" pitchFamily="34" charset="0"/>
                <a:cs typeface="Arial" pitchFamily="34" charset="0"/>
              </a:rPr>
              <a:t>/</a:t>
            </a:r>
            <a:r>
              <a:rPr lang="en-US" altLang="ja-JP" dirty="0" smtClean="0">
                <a:latin typeface="Arial" panose="020B0604020202020204" pitchFamily="34" charset="0"/>
                <a:cs typeface="Arial" pitchFamily="34" charset="0"/>
              </a:rPr>
              <a:t> </a:t>
            </a:r>
            <a:r>
              <a:rPr lang="en-US" altLang="ja-JP" dirty="0" err="1">
                <a:latin typeface="Arial" panose="020B0604020202020204" pitchFamily="34" charset="0"/>
                <a:cs typeface="Arial" pitchFamily="34" charset="0"/>
              </a:rPr>
              <a:t>MgO</a:t>
            </a:r>
            <a:r>
              <a:rPr lang="en-US" altLang="ja-JP" dirty="0">
                <a:latin typeface="Arial" panose="020B0604020202020204" pitchFamily="34" charset="0"/>
                <a:cs typeface="Arial" pitchFamily="34" charset="0"/>
              </a:rPr>
              <a:t>(001) sub.</a:t>
            </a:r>
            <a:endParaRPr lang="en-US" altLang="ja-JP" baseline="-25000" dirty="0" smtClean="0">
              <a:latin typeface="Arial" panose="020B0604020202020204" pitchFamily="34" charset="0"/>
              <a:ea typeface="ＭＳ Ｐゴシック" panose="020B0600070205080204" pitchFamily="50" charset="-128"/>
              <a:cs typeface="Arial" pitchFamily="34" charset="0"/>
            </a:endParaRPr>
          </a:p>
        </p:txBody>
      </p:sp>
      <p:sp>
        <p:nvSpPr>
          <p:cNvPr id="4" name="テキスト ボックス 3"/>
          <p:cNvSpPr txBox="1"/>
          <p:nvPr/>
        </p:nvSpPr>
        <p:spPr bwMode="auto">
          <a:xfrm>
            <a:off x="989673" y="1912187"/>
            <a:ext cx="3528392" cy="369332"/>
          </a:xfrm>
          <a:prstGeom prst="rect">
            <a:avLst/>
          </a:prstGeom>
          <a:noFill/>
          <a:ln w="9525">
            <a:noFill/>
            <a:miter lim="800000"/>
            <a:headEnd/>
            <a:tailEnd/>
          </a:ln>
        </p:spPr>
        <p:txBody>
          <a:bodyPr wrap="square" rtlCol="0" anchor="ctr" anchorCtr="0">
            <a:spAutoFit/>
          </a:bodyPr>
          <a:lstStyle/>
          <a:p>
            <a:pPr defTabSz="912813"/>
            <a:r>
              <a:rPr lang="en-US" altLang="ja-JP" i="1" dirty="0" smtClean="0">
                <a:latin typeface="Arial" panose="020B0604020202020204" pitchFamily="34" charset="0"/>
                <a:ea typeface="ＭＳ Ｐゴシック" panose="020B0600070205080204" pitchFamily="50" charset="-128"/>
                <a:cs typeface="Arial" pitchFamily="34" charset="0"/>
              </a:rPr>
              <a:t>T</a:t>
            </a:r>
            <a:r>
              <a:rPr lang="en-US" altLang="ja-JP" baseline="-25000" dirty="0" smtClean="0">
                <a:latin typeface="Arial" panose="020B0604020202020204" pitchFamily="34" charset="0"/>
                <a:ea typeface="ＭＳ Ｐゴシック" panose="020B0600070205080204" pitchFamily="50" charset="-128"/>
                <a:cs typeface="Arial" pitchFamily="34" charset="0"/>
              </a:rPr>
              <a:t>Sub.</a:t>
            </a:r>
            <a:r>
              <a:rPr lang="en-US" altLang="ja-JP" dirty="0" smtClean="0">
                <a:latin typeface="Arial" panose="020B0604020202020204" pitchFamily="34" charset="0"/>
                <a:ea typeface="ＭＳ Ｐゴシック" panose="020B0600070205080204" pitchFamily="50" charset="-128"/>
                <a:cs typeface="Arial" pitchFamily="34" charset="0"/>
              </a:rPr>
              <a:t> = 700</a:t>
            </a:r>
            <a:r>
              <a:rPr lang="en-US" altLang="ja-JP" baseline="30000" dirty="0" smtClean="0">
                <a:latin typeface="Arial" pitchFamily="34" charset="0"/>
                <a:cs typeface="Arial" pitchFamily="34" charset="0"/>
              </a:rPr>
              <a:t>o</a:t>
            </a:r>
            <a:r>
              <a:rPr lang="en-US" altLang="ja-JP" dirty="0" smtClean="0">
                <a:latin typeface="Arial" pitchFamily="34" charset="0"/>
                <a:cs typeface="Arial" pitchFamily="34" charset="0"/>
              </a:rPr>
              <a:t>C</a:t>
            </a:r>
            <a:r>
              <a:rPr lang="en-US" altLang="ja-JP" dirty="0" smtClean="0">
                <a:latin typeface="Arial" panose="020B0604020202020204" pitchFamily="34" charset="0"/>
                <a:ea typeface="ＭＳ Ｐゴシック" panose="020B0600070205080204" pitchFamily="50" charset="-128"/>
                <a:cs typeface="Arial" pitchFamily="34" charset="0"/>
              </a:rPr>
              <a:t>, </a:t>
            </a:r>
            <a:r>
              <a:rPr lang="en-US" altLang="ja-JP" i="1" dirty="0" smtClean="0">
                <a:latin typeface="Arial" panose="020B0604020202020204" pitchFamily="34" charset="0"/>
                <a:ea typeface="ＭＳ Ｐゴシック" panose="020B0600070205080204" pitchFamily="50" charset="-128"/>
                <a:cs typeface="Arial" pitchFamily="34" charset="0"/>
              </a:rPr>
              <a:t>P</a:t>
            </a:r>
            <a:r>
              <a:rPr lang="en-US" altLang="ja-JP" baseline="-25000" dirty="0" smtClean="0">
                <a:latin typeface="Arial" panose="020B0604020202020204" pitchFamily="34" charset="0"/>
                <a:ea typeface="ＭＳ Ｐゴシック" panose="020B0600070205080204" pitchFamily="50" charset="-128"/>
                <a:cs typeface="Arial" pitchFamily="34" charset="0"/>
              </a:rPr>
              <a:t>O</a:t>
            </a:r>
            <a:r>
              <a:rPr lang="en-US" altLang="ja-JP" baseline="-50000" dirty="0" smtClean="0">
                <a:latin typeface="Arial" panose="020B0604020202020204" pitchFamily="34" charset="0"/>
                <a:ea typeface="ＭＳ Ｐゴシック" panose="020B0600070205080204" pitchFamily="50" charset="-128"/>
                <a:cs typeface="Arial" pitchFamily="34" charset="0"/>
              </a:rPr>
              <a:t>2</a:t>
            </a:r>
            <a:r>
              <a:rPr lang="en-US" altLang="ja-JP" dirty="0" smtClean="0">
                <a:latin typeface="Arial" panose="020B0604020202020204" pitchFamily="34" charset="0"/>
                <a:ea typeface="ＭＳ Ｐゴシック" panose="020B0600070205080204" pitchFamily="50" charset="-128"/>
                <a:cs typeface="Arial" pitchFamily="34" charset="0"/>
              </a:rPr>
              <a:t> = 30 Pa</a:t>
            </a:r>
            <a:endParaRPr lang="en-US" altLang="ja-JP" baseline="-40000" dirty="0" smtClean="0">
              <a:latin typeface="Arial" panose="020B0604020202020204" pitchFamily="34" charset="0"/>
              <a:ea typeface="ＭＳ Ｐゴシック" panose="020B0600070205080204" pitchFamily="50" charset="-128"/>
              <a:cs typeface="Arial" pitchFamily="34" charset="0"/>
            </a:endParaRPr>
          </a:p>
        </p:txBody>
      </p:sp>
      <p:sp>
        <p:nvSpPr>
          <p:cNvPr id="5" name="テキスト ボックス 4"/>
          <p:cNvSpPr txBox="1"/>
          <p:nvPr/>
        </p:nvSpPr>
        <p:spPr bwMode="auto">
          <a:xfrm>
            <a:off x="989673" y="2267580"/>
            <a:ext cx="5616624" cy="369332"/>
          </a:xfrm>
          <a:prstGeom prst="rect">
            <a:avLst/>
          </a:prstGeom>
          <a:noFill/>
          <a:ln w="9525">
            <a:noFill/>
            <a:miter lim="800000"/>
            <a:headEnd/>
            <a:tailEnd/>
          </a:ln>
        </p:spPr>
        <p:txBody>
          <a:bodyPr wrap="square" rtlCol="0" anchor="ctr" anchorCtr="0">
            <a:spAutoFit/>
          </a:bodyPr>
          <a:lstStyle/>
          <a:p>
            <a:pPr defTabSz="912813"/>
            <a:r>
              <a:rPr lang="en-US" altLang="ja-JP" i="1" dirty="0" smtClean="0">
                <a:latin typeface="Arial" panose="020B0604020202020204" pitchFamily="34" charset="0"/>
                <a:ea typeface="ＭＳ Ｐゴシック" panose="020B0600070205080204" pitchFamily="50" charset="-128"/>
                <a:cs typeface="Arial" pitchFamily="34" charset="0"/>
              </a:rPr>
              <a:t>in-situ </a:t>
            </a:r>
            <a:r>
              <a:rPr lang="en-US" altLang="ja-JP" dirty="0" smtClean="0">
                <a:latin typeface="Arial" panose="020B0604020202020204" pitchFamily="34" charset="0"/>
                <a:ea typeface="ＭＳ Ｐゴシック" panose="020B0600070205080204" pitchFamily="50" charset="-128"/>
                <a:cs typeface="Arial" pitchFamily="34" charset="0"/>
              </a:rPr>
              <a:t>annealing </a:t>
            </a:r>
            <a:r>
              <a:rPr lang="en-US" altLang="ja-JP" i="1" dirty="0" smtClean="0">
                <a:latin typeface="Arial" panose="020B0604020202020204" pitchFamily="34" charset="0"/>
                <a:ea typeface="ＭＳ Ｐゴシック" panose="020B0600070205080204" pitchFamily="50" charset="-128"/>
                <a:cs typeface="Arial" pitchFamily="34" charset="0"/>
              </a:rPr>
              <a:t>T</a:t>
            </a:r>
            <a:r>
              <a:rPr lang="en-US" altLang="ja-JP" baseline="-25000" dirty="0" smtClean="0">
                <a:latin typeface="Arial" panose="020B0604020202020204" pitchFamily="34" charset="0"/>
                <a:ea typeface="ＭＳ Ｐゴシック" panose="020B0600070205080204" pitchFamily="50" charset="-128"/>
                <a:cs typeface="Arial" pitchFamily="34" charset="0"/>
              </a:rPr>
              <a:t>Sub.</a:t>
            </a:r>
            <a:r>
              <a:rPr lang="en-US" altLang="ja-JP" dirty="0" smtClean="0">
                <a:latin typeface="Arial" panose="020B0604020202020204" pitchFamily="34" charset="0"/>
                <a:ea typeface="ＭＳ Ｐゴシック" panose="020B0600070205080204" pitchFamily="50" charset="-128"/>
                <a:cs typeface="Arial" pitchFamily="34" charset="0"/>
              </a:rPr>
              <a:t> = 700</a:t>
            </a:r>
            <a:r>
              <a:rPr lang="en-US" altLang="ja-JP" baseline="30000" dirty="0" smtClean="0">
                <a:latin typeface="Arial" pitchFamily="34" charset="0"/>
                <a:cs typeface="Arial" pitchFamily="34" charset="0"/>
              </a:rPr>
              <a:t>o</a:t>
            </a:r>
            <a:r>
              <a:rPr lang="en-US" altLang="ja-JP" dirty="0" smtClean="0">
                <a:latin typeface="Arial" pitchFamily="34" charset="0"/>
                <a:cs typeface="Arial" pitchFamily="34" charset="0"/>
              </a:rPr>
              <a:t>C</a:t>
            </a:r>
            <a:r>
              <a:rPr lang="en-US" altLang="ja-JP" dirty="0" smtClean="0">
                <a:latin typeface="Arial" panose="020B0604020202020204" pitchFamily="34" charset="0"/>
                <a:ea typeface="ＭＳ Ｐゴシック" panose="020B0600070205080204" pitchFamily="50" charset="-128"/>
                <a:cs typeface="Arial" pitchFamily="34" charset="0"/>
              </a:rPr>
              <a:t>, </a:t>
            </a:r>
            <a:r>
              <a:rPr lang="en-US" altLang="ja-JP" i="1" dirty="0" smtClean="0">
                <a:latin typeface="Arial" panose="020B0604020202020204" pitchFamily="34" charset="0"/>
                <a:ea typeface="ＭＳ Ｐゴシック" panose="020B0600070205080204" pitchFamily="50" charset="-128"/>
                <a:cs typeface="Arial" pitchFamily="34" charset="0"/>
              </a:rPr>
              <a:t>P</a:t>
            </a:r>
            <a:r>
              <a:rPr lang="en-US" altLang="ja-JP" baseline="-25000" dirty="0" smtClean="0">
                <a:latin typeface="Arial" panose="020B0604020202020204" pitchFamily="34" charset="0"/>
                <a:ea typeface="ＭＳ Ｐゴシック" panose="020B0600070205080204" pitchFamily="50" charset="-128"/>
                <a:cs typeface="Arial" pitchFamily="34" charset="0"/>
              </a:rPr>
              <a:t>O</a:t>
            </a:r>
            <a:r>
              <a:rPr lang="en-US" altLang="ja-JP" baseline="-50000" dirty="0" smtClean="0">
                <a:latin typeface="Arial" panose="020B0604020202020204" pitchFamily="34" charset="0"/>
                <a:ea typeface="ＭＳ Ｐゴシック" panose="020B0600070205080204" pitchFamily="50" charset="-128"/>
                <a:cs typeface="Arial" pitchFamily="34" charset="0"/>
              </a:rPr>
              <a:t>2</a:t>
            </a:r>
            <a:r>
              <a:rPr lang="en-US" altLang="ja-JP" dirty="0" smtClean="0">
                <a:latin typeface="Arial" panose="020B0604020202020204" pitchFamily="34" charset="0"/>
                <a:ea typeface="ＭＳ Ｐゴシック" panose="020B0600070205080204" pitchFamily="50" charset="-128"/>
                <a:cs typeface="Arial" pitchFamily="34" charset="0"/>
              </a:rPr>
              <a:t> = </a:t>
            </a:r>
            <a:r>
              <a:rPr lang="en-US" altLang="ja-JP" dirty="0" smtClean="0">
                <a:latin typeface="Arial" pitchFamily="34" charset="0"/>
                <a:cs typeface="Arial" pitchFamily="34" charset="0"/>
              </a:rPr>
              <a:t>1000</a:t>
            </a:r>
            <a:r>
              <a:rPr lang="en-US" altLang="ja-JP" dirty="0" smtClean="0">
                <a:latin typeface="Arial" panose="020B0604020202020204" pitchFamily="34" charset="0"/>
                <a:ea typeface="ＭＳ Ｐゴシック" panose="020B0600070205080204" pitchFamily="50" charset="-128"/>
                <a:cs typeface="Arial" pitchFamily="34" charset="0"/>
              </a:rPr>
              <a:t> Pa</a:t>
            </a:r>
            <a:endParaRPr lang="en-US" altLang="ja-JP" baseline="-40000" dirty="0" smtClean="0">
              <a:latin typeface="Arial" panose="020B0604020202020204" pitchFamily="34" charset="0"/>
              <a:ea typeface="ＭＳ Ｐゴシック" panose="020B0600070205080204" pitchFamily="50" charset="-128"/>
              <a:cs typeface="Arial" pitchFamily="34" charset="0"/>
            </a:endParaRPr>
          </a:p>
        </p:txBody>
      </p:sp>
      <p:sp>
        <p:nvSpPr>
          <p:cNvPr id="6" name="テキスト ボックス 5"/>
          <p:cNvSpPr txBox="1"/>
          <p:nvPr/>
        </p:nvSpPr>
        <p:spPr>
          <a:xfrm>
            <a:off x="611560" y="1052736"/>
            <a:ext cx="1510350" cy="400110"/>
          </a:xfrm>
          <a:prstGeom prst="rect">
            <a:avLst/>
          </a:prstGeom>
          <a:noFill/>
        </p:spPr>
        <p:txBody>
          <a:bodyPr wrap="none" rtlCol="0">
            <a:spAutoFit/>
          </a:bodyPr>
          <a:lstStyle/>
          <a:p>
            <a:r>
              <a:rPr lang="en-US" altLang="ja-JP" sz="2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rPr>
              <a:t>Film growth</a:t>
            </a:r>
            <a:endParaRPr lang="en-US" altLang="ja-JP" sz="2000" baseline="-25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endParaRPr>
          </a:p>
        </p:txBody>
      </p:sp>
      <p:grpSp>
        <p:nvGrpSpPr>
          <p:cNvPr id="7" name="グループ化 6"/>
          <p:cNvGrpSpPr/>
          <p:nvPr/>
        </p:nvGrpSpPr>
        <p:grpSpPr>
          <a:xfrm>
            <a:off x="486362" y="2913013"/>
            <a:ext cx="7902062" cy="3783438"/>
            <a:chOff x="-1007842" y="680765"/>
            <a:chExt cx="10906929" cy="6325663"/>
          </a:xfrm>
        </p:grpSpPr>
        <p:sp>
          <p:nvSpPr>
            <p:cNvPr id="8" name="U ターン矢印 7"/>
            <p:cNvSpPr/>
            <p:nvPr/>
          </p:nvSpPr>
          <p:spPr>
            <a:xfrm rot="5400000">
              <a:off x="2324881" y="-402296"/>
              <a:ext cx="4782271" cy="8784975"/>
            </a:xfrm>
            <a:prstGeom prst="uturnArrow">
              <a:avLst>
                <a:gd name="adj1" fmla="val 33288"/>
                <a:gd name="adj2" fmla="val 25000"/>
                <a:gd name="adj3" fmla="val 25000"/>
                <a:gd name="adj4" fmla="val 31174"/>
                <a:gd name="adj5" fmla="val 100000"/>
              </a:avLst>
            </a:prstGeom>
            <a:solidFill>
              <a:srgbClr val="FFC000">
                <a:alpha val="40000"/>
              </a:srgb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619" y="680765"/>
              <a:ext cx="3810532" cy="2857899"/>
            </a:xfrm>
            <a:prstGeom prst="rect">
              <a:avLst/>
            </a:prstGeom>
            <a:effectLst>
              <a:outerShdw blurRad="50800" dist="38100" dir="2700000" algn="tl" rotWithShape="0">
                <a:prstClr val="black">
                  <a:alpha val="40000"/>
                </a:prstClr>
              </a:outerShdw>
            </a:effectLst>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553" y="769240"/>
              <a:ext cx="3574598" cy="2680949"/>
            </a:xfrm>
            <a:prstGeom prst="rect">
              <a:avLst/>
            </a:prstGeom>
            <a:effectLst>
              <a:outerShdw blurRad="50800" dist="38100" dir="2700000" algn="tl" rotWithShape="0">
                <a:prstClr val="black">
                  <a:alpha val="40000"/>
                </a:prstClr>
              </a:outerShdw>
            </a:effectLst>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769240"/>
              <a:ext cx="3574598" cy="2680949"/>
            </a:xfrm>
            <a:prstGeom prst="rect">
              <a:avLst/>
            </a:prstGeom>
            <a:effectLst>
              <a:outerShdw blurRad="50800" dist="38100" dir="2700000" algn="tl" rotWithShape="0">
                <a:prstClr val="black">
                  <a:alpha val="40000"/>
                </a:prstClr>
              </a:outerShdw>
            </a:effectLst>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3545022"/>
              <a:ext cx="3810532" cy="2857899"/>
            </a:xfrm>
            <a:prstGeom prst="rect">
              <a:avLst/>
            </a:prstGeom>
            <a:effectLst>
              <a:outerShdw blurRad="50800" dist="38100" dir="2700000" algn="tl" rotWithShape="0">
                <a:prstClr val="black">
                  <a:alpha val="40000"/>
                </a:prstClr>
              </a:outerShdw>
            </a:effectLst>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9540" y="3545022"/>
              <a:ext cx="3810532" cy="2857899"/>
            </a:xfrm>
            <a:prstGeom prst="rect">
              <a:avLst/>
            </a:prstGeom>
            <a:effectLst>
              <a:outerShdw blurRad="50800" dist="38100" dir="2700000" algn="tl" rotWithShape="0">
                <a:prstClr val="black">
                  <a:alpha val="40000"/>
                </a:prstClr>
              </a:outerShdw>
            </a:effectLst>
          </p:spPr>
        </p:pic>
        <p:sp>
          <p:nvSpPr>
            <p:cNvPr id="14" name="テキスト ボックス 13"/>
            <p:cNvSpPr txBox="1"/>
            <p:nvPr/>
          </p:nvSpPr>
          <p:spPr bwMode="auto">
            <a:xfrm>
              <a:off x="-272447" y="3397531"/>
              <a:ext cx="3667159" cy="566040"/>
            </a:xfrm>
            <a:prstGeom prst="rect">
              <a:avLst/>
            </a:prstGeom>
            <a:noFill/>
            <a:ln w="9525">
              <a:noFill/>
              <a:miter lim="800000"/>
              <a:headEnd/>
              <a:tailEnd/>
            </a:ln>
          </p:spPr>
          <p:txBody>
            <a:bodyPr wrap="square" rtlCol="0" anchor="ctr" anchorCtr="0">
              <a:spAutoFit/>
            </a:bodyPr>
            <a:lstStyle/>
            <a:p>
              <a:pPr algn="ctr" defTabSz="912813"/>
              <a:r>
                <a:rPr lang="en-US" altLang="ja-JP" sz="1600" dirty="0" smtClean="0">
                  <a:latin typeface="Arial" panose="020B0604020202020204" pitchFamily="34" charset="0"/>
                  <a:ea typeface="ＭＳ Ｐゴシック" panose="020B0600070205080204" pitchFamily="50" charset="-128"/>
                  <a:cs typeface="Arial" pitchFamily="34" charset="0"/>
                </a:rPr>
                <a:t> </a:t>
              </a:r>
              <a:r>
                <a:rPr lang="en-US" altLang="ja-JP" sz="1600" dirty="0" err="1" smtClean="0">
                  <a:latin typeface="Arial" panose="020B0604020202020204" pitchFamily="34" charset="0"/>
                  <a:ea typeface="ＭＳ Ｐゴシック" panose="020B0600070205080204" pitchFamily="50" charset="-128"/>
                  <a:cs typeface="Arial" pitchFamily="34" charset="0"/>
                </a:rPr>
                <a:t>MgO</a:t>
              </a:r>
              <a:r>
                <a:rPr lang="en-US" altLang="ja-JP" sz="1600" dirty="0" smtClean="0">
                  <a:latin typeface="Arial" panose="020B0604020202020204" pitchFamily="34" charset="0"/>
                  <a:ea typeface="ＭＳ Ｐゴシック" panose="020B0600070205080204" pitchFamily="50" charset="-128"/>
                  <a:cs typeface="Arial" pitchFamily="34" charset="0"/>
                </a:rPr>
                <a:t> (001)</a:t>
              </a:r>
              <a:r>
                <a:rPr lang="ja-JP" altLang="en-US" sz="1600" dirty="0">
                  <a:latin typeface="Arial" panose="020B0604020202020204" pitchFamily="34" charset="0"/>
                  <a:ea typeface="ＭＳ Ｐゴシック" panose="020B0600070205080204" pitchFamily="50" charset="-128"/>
                  <a:cs typeface="Arial" pitchFamily="34" charset="0"/>
                </a:rPr>
                <a:t> </a:t>
              </a:r>
              <a:r>
                <a:rPr lang="en-US" altLang="ja-JP" sz="1600" dirty="0" smtClean="0">
                  <a:latin typeface="Arial" panose="020B0604020202020204" pitchFamily="34" charset="0"/>
                  <a:ea typeface="ＭＳ Ｐゴシック" panose="020B0600070205080204" pitchFamily="50" charset="-128"/>
                  <a:cs typeface="Arial" pitchFamily="34" charset="0"/>
                </a:rPr>
                <a:t>substrate</a:t>
              </a:r>
            </a:p>
          </p:txBody>
        </p:sp>
        <p:sp>
          <p:nvSpPr>
            <p:cNvPr id="15" name="テキスト ボックス 14"/>
            <p:cNvSpPr txBox="1"/>
            <p:nvPr/>
          </p:nvSpPr>
          <p:spPr bwMode="auto">
            <a:xfrm>
              <a:off x="2949215" y="3347191"/>
              <a:ext cx="3388300" cy="566040"/>
            </a:xfrm>
            <a:prstGeom prst="rect">
              <a:avLst/>
            </a:prstGeom>
            <a:noFill/>
            <a:ln w="9525">
              <a:noFill/>
              <a:miter lim="800000"/>
              <a:headEnd/>
              <a:tailEnd/>
            </a:ln>
          </p:spPr>
          <p:txBody>
            <a:bodyPr wrap="square" rtlCol="0" anchor="ctr" anchorCtr="0">
              <a:spAutoFit/>
            </a:bodyPr>
            <a:lstStyle/>
            <a:p>
              <a:pPr algn="ctr" defTabSz="912813"/>
              <a:r>
                <a:rPr lang="en-US" altLang="ja-JP" sz="1600" dirty="0" smtClean="0">
                  <a:latin typeface="Arial" panose="020B0604020202020204" pitchFamily="34" charset="0"/>
                  <a:ea typeface="ＭＳ Ｐゴシック" panose="020B0600070205080204" pitchFamily="50" charset="-128"/>
                  <a:cs typeface="Arial" pitchFamily="34" charset="0"/>
                </a:rPr>
                <a:t>Depositing LPCMO film</a:t>
              </a:r>
            </a:p>
          </p:txBody>
        </p:sp>
        <p:sp>
          <p:nvSpPr>
            <p:cNvPr id="16" name="テキスト ボックス 15"/>
            <p:cNvSpPr txBox="1"/>
            <p:nvPr/>
          </p:nvSpPr>
          <p:spPr bwMode="auto">
            <a:xfrm>
              <a:off x="7274142" y="3163345"/>
              <a:ext cx="2624945" cy="977706"/>
            </a:xfrm>
            <a:prstGeom prst="rect">
              <a:avLst/>
            </a:prstGeom>
            <a:noFill/>
            <a:ln w="9525">
              <a:noFill/>
              <a:miter lim="800000"/>
              <a:headEnd/>
              <a:tailEnd/>
            </a:ln>
          </p:spPr>
          <p:txBody>
            <a:bodyPr wrap="square" rtlCol="0" anchor="ctr" anchorCtr="0">
              <a:spAutoFit/>
            </a:bodyPr>
            <a:lstStyle/>
            <a:p>
              <a:pPr algn="ctr" defTabSz="912813"/>
              <a:r>
                <a:rPr lang="en-US" altLang="ja-JP" sz="1600" dirty="0" smtClean="0">
                  <a:latin typeface="Arial" panose="020B0604020202020204" pitchFamily="34" charset="0"/>
                  <a:cs typeface="Arial" pitchFamily="34" charset="0"/>
                </a:rPr>
                <a:t>Depositing Au/Ni</a:t>
              </a:r>
              <a:r>
                <a:rPr lang="en-US" altLang="ja-JP" sz="1600" dirty="0" smtClean="0">
                  <a:latin typeface="Arial" panose="020B0604020202020204" pitchFamily="34" charset="0"/>
                  <a:ea typeface="ＭＳ Ｐゴシック" panose="020B0600070205080204" pitchFamily="50" charset="-128"/>
                  <a:cs typeface="Arial" pitchFamily="34" charset="0"/>
                </a:rPr>
                <a:t> electrodes</a:t>
              </a:r>
            </a:p>
          </p:txBody>
        </p:sp>
        <p:sp>
          <p:nvSpPr>
            <p:cNvPr id="17" name="テキスト ボックス 16"/>
            <p:cNvSpPr txBox="1"/>
            <p:nvPr/>
          </p:nvSpPr>
          <p:spPr bwMode="auto">
            <a:xfrm>
              <a:off x="5163350" y="6197269"/>
              <a:ext cx="2432985" cy="566040"/>
            </a:xfrm>
            <a:prstGeom prst="rect">
              <a:avLst/>
            </a:prstGeom>
            <a:noFill/>
            <a:ln w="9525">
              <a:noFill/>
              <a:miter lim="800000"/>
              <a:headEnd/>
              <a:tailEnd/>
            </a:ln>
          </p:spPr>
          <p:txBody>
            <a:bodyPr wrap="square" rtlCol="0" anchor="ctr" anchorCtr="0">
              <a:spAutoFit/>
            </a:bodyPr>
            <a:lstStyle/>
            <a:p>
              <a:pPr algn="ctr" defTabSz="912813"/>
              <a:r>
                <a:rPr lang="en-US" altLang="ja-JP" sz="1600" dirty="0" smtClean="0">
                  <a:latin typeface="Arial" panose="020B0604020202020204" pitchFamily="34" charset="0"/>
                  <a:ea typeface="ＭＳ Ｐゴシック" panose="020B0600070205080204" pitchFamily="50" charset="-128"/>
                  <a:cs typeface="Arial" pitchFamily="34" charset="0"/>
                </a:rPr>
                <a:t>hall-bar</a:t>
              </a:r>
              <a:r>
                <a:rPr lang="ja-JP" altLang="en-US" sz="1600" dirty="0">
                  <a:latin typeface="Arial" panose="020B0604020202020204" pitchFamily="34" charset="0"/>
                  <a:ea typeface="ＭＳ Ｐゴシック" panose="020B0600070205080204" pitchFamily="50" charset="-128"/>
                  <a:cs typeface="Arial" pitchFamily="34" charset="0"/>
                </a:rPr>
                <a:t> </a:t>
              </a:r>
              <a:r>
                <a:rPr lang="en-US" altLang="ja-JP" sz="1600" dirty="0" smtClean="0">
                  <a:latin typeface="Arial" panose="020B0604020202020204" pitchFamily="34" charset="0"/>
                  <a:ea typeface="ＭＳ Ｐゴシック" panose="020B0600070205080204" pitchFamily="50" charset="-128"/>
                  <a:cs typeface="Arial" pitchFamily="34" charset="0"/>
                </a:rPr>
                <a:t>structure </a:t>
              </a:r>
            </a:p>
          </p:txBody>
        </p:sp>
        <p:sp>
          <p:nvSpPr>
            <p:cNvPr id="18" name="テキスト ボックス 17"/>
            <p:cNvSpPr txBox="1"/>
            <p:nvPr/>
          </p:nvSpPr>
          <p:spPr bwMode="auto">
            <a:xfrm>
              <a:off x="2072898" y="6028722"/>
              <a:ext cx="2308462" cy="977706"/>
            </a:xfrm>
            <a:prstGeom prst="rect">
              <a:avLst/>
            </a:prstGeom>
            <a:noFill/>
            <a:ln w="9525">
              <a:noFill/>
              <a:miter lim="800000"/>
              <a:headEnd/>
              <a:tailEnd/>
            </a:ln>
          </p:spPr>
          <p:txBody>
            <a:bodyPr wrap="square" rtlCol="0" anchor="ctr" anchorCtr="0">
              <a:spAutoFit/>
            </a:bodyPr>
            <a:lstStyle/>
            <a:p>
              <a:pPr algn="ctr" defTabSz="912813"/>
              <a:r>
                <a:rPr lang="en-US" altLang="ja-JP" sz="1600" dirty="0" smtClean="0">
                  <a:latin typeface="Arial" panose="020B0604020202020204" pitchFamily="34" charset="0"/>
                  <a:ea typeface="ＭＳ Ｐゴシック" panose="020B0600070205080204" pitchFamily="50" charset="-128"/>
                  <a:cs typeface="Arial" pitchFamily="34" charset="0"/>
                </a:rPr>
                <a:t>Sputtering</a:t>
              </a:r>
            </a:p>
            <a:p>
              <a:pPr algn="ctr" defTabSz="912813"/>
              <a:r>
                <a:rPr lang="en-US" altLang="ja-JP" sz="1600" dirty="0" smtClean="0">
                  <a:latin typeface="Arial" panose="020B0604020202020204" pitchFamily="34" charset="0"/>
                  <a:ea typeface="ＭＳ Ｐゴシック" panose="020B0600070205080204" pitchFamily="50" charset="-128"/>
                  <a:cs typeface="Arial" pitchFamily="34" charset="0"/>
                </a:rPr>
                <a:t> SiO</a:t>
              </a:r>
              <a:r>
                <a:rPr lang="en-US" altLang="ja-JP" sz="1600" baseline="-25000" dirty="0" smtClean="0">
                  <a:latin typeface="Arial" panose="020B0604020202020204" pitchFamily="34" charset="0"/>
                  <a:ea typeface="ＭＳ Ｐゴシック" panose="020B0600070205080204" pitchFamily="50" charset="-128"/>
                  <a:cs typeface="Arial" pitchFamily="34" charset="0"/>
                </a:rPr>
                <a:t>2 </a:t>
              </a:r>
              <a:r>
                <a:rPr lang="en-US" altLang="ja-JP" sz="1600" dirty="0" smtClean="0">
                  <a:latin typeface="Arial" panose="020B0604020202020204" pitchFamily="34" charset="0"/>
                  <a:ea typeface="ＭＳ Ｐゴシック" panose="020B0600070205080204" pitchFamily="50" charset="-128"/>
                  <a:cs typeface="Arial" pitchFamily="34" charset="0"/>
                </a:rPr>
                <a:t>separator</a:t>
              </a:r>
              <a:r>
                <a:rPr lang="ja-JP" altLang="en-US" sz="1600" dirty="0" smtClean="0">
                  <a:latin typeface="Arial" panose="020B0604020202020204" pitchFamily="34" charset="0"/>
                  <a:ea typeface="ＭＳ Ｐゴシック" panose="020B0600070205080204" pitchFamily="50" charset="-128"/>
                  <a:cs typeface="Arial" pitchFamily="34" charset="0"/>
                </a:rPr>
                <a:t> </a:t>
              </a:r>
              <a:endParaRPr lang="en-US" altLang="ja-JP" sz="1600" dirty="0" smtClean="0">
                <a:latin typeface="Arial" panose="020B0604020202020204" pitchFamily="34" charset="0"/>
                <a:ea typeface="ＭＳ Ｐゴシック" panose="020B0600070205080204" pitchFamily="50" charset="-128"/>
                <a:cs typeface="Arial" pitchFamily="34" charset="0"/>
              </a:endParaRPr>
            </a:p>
          </p:txBody>
        </p:sp>
        <p:sp>
          <p:nvSpPr>
            <p:cNvPr id="19" name="正方形/長方形 18"/>
            <p:cNvSpPr/>
            <p:nvPr/>
          </p:nvSpPr>
          <p:spPr>
            <a:xfrm>
              <a:off x="-1007842" y="4484770"/>
              <a:ext cx="2759062" cy="1375357"/>
            </a:xfrm>
            <a:prstGeom prst="rect">
              <a:avLst/>
            </a:prstGeom>
            <a:solidFill>
              <a:srgbClr val="FFFFFF">
                <a:alpha val="50196"/>
              </a:srgbClr>
            </a:solidFill>
            <a:ln w="6350">
              <a:noFill/>
            </a:ln>
            <a:effectLst>
              <a:glow>
                <a:schemeClr val="accent1">
                  <a:alpha val="40000"/>
                </a:scheme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Arial" panose="020B0604020202020204" pitchFamily="34" charset="0"/>
                  <a:ea typeface="Arial Unicode MS" panose="020B0604020202020204" pitchFamily="50" charset="-128"/>
                  <a:cs typeface="Arial" panose="020B0604020202020204" pitchFamily="34" charset="0"/>
                </a:rPr>
                <a:t>Putting ionic liquid</a:t>
              </a:r>
            </a:p>
            <a:p>
              <a:pPr algn="ctr"/>
              <a:r>
                <a:rPr lang="en-US" altLang="ja-JP" sz="1600" dirty="0" smtClean="0">
                  <a:solidFill>
                    <a:schemeClr val="tx1"/>
                  </a:solidFill>
                  <a:latin typeface="Arial" panose="020B0604020202020204" pitchFamily="34" charset="0"/>
                  <a:ea typeface="Arial Unicode MS" panose="020B0604020202020204" pitchFamily="50" charset="-128"/>
                  <a:cs typeface="Arial" panose="020B0604020202020204" pitchFamily="34" charset="0"/>
                </a:rPr>
                <a:t>(DEME-TFSI)</a:t>
              </a:r>
              <a:endParaRPr lang="en-US" altLang="ja-JP" sz="1600" dirty="0">
                <a:solidFill>
                  <a:schemeClr val="tx1"/>
                </a:solidFill>
                <a:latin typeface="Arial" panose="020B0604020202020204" pitchFamily="34" charset="0"/>
                <a:ea typeface="Arial Unicode MS" panose="020B0604020202020204" pitchFamily="50" charset="-128"/>
                <a:cs typeface="Arial" panose="020B0604020202020204" pitchFamily="34" charset="0"/>
              </a:endParaRPr>
            </a:p>
          </p:txBody>
        </p:sp>
      </p:grpSp>
      <p:sp>
        <p:nvSpPr>
          <p:cNvPr id="21" name="テキスト ボックス 20"/>
          <p:cNvSpPr txBox="1"/>
          <p:nvPr/>
        </p:nvSpPr>
        <p:spPr>
          <a:xfrm>
            <a:off x="598559" y="2701848"/>
            <a:ext cx="2158348" cy="400110"/>
          </a:xfrm>
          <a:prstGeom prst="rect">
            <a:avLst/>
          </a:prstGeom>
          <a:noFill/>
        </p:spPr>
        <p:txBody>
          <a:bodyPr wrap="none" rtlCol="0">
            <a:spAutoFit/>
          </a:bodyPr>
          <a:lstStyle/>
          <a:p>
            <a:r>
              <a:rPr lang="en-US" altLang="ja-JP" sz="2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rPr>
              <a:t>EDLT Fabrication</a:t>
            </a:r>
            <a:endParaRPr lang="en-US" altLang="ja-JP" sz="2000" baseline="-25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endParaRPr>
          </a:p>
        </p:txBody>
      </p:sp>
      <p:sp>
        <p:nvSpPr>
          <p:cNvPr id="22" name="正方形/長方形 21"/>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Fabrication process of LPCMO-channel EDLT </a:t>
            </a:r>
            <a:endParaRPr lang="ja-JP" altLang="en-US" sz="2800" baseline="-25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10</a:t>
            </a:fld>
            <a:endParaRPr lang="ja-JP" altLang="en-US" dirty="0"/>
          </a:p>
        </p:txBody>
      </p:sp>
    </p:spTree>
    <p:extLst>
      <p:ext uri="{BB962C8B-B14F-4D97-AF65-F5344CB8AC3E}">
        <p14:creationId xmlns:p14="http://schemas.microsoft.com/office/powerpoint/2010/main" val="2051703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Fabrication process of LPCMO-channel EDLT </a:t>
            </a:r>
            <a:endParaRPr lang="ja-JP" altLang="en-US" sz="2800" baseline="-25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5" name="グループ化 4"/>
          <p:cNvGrpSpPr/>
          <p:nvPr/>
        </p:nvGrpSpPr>
        <p:grpSpPr>
          <a:xfrm>
            <a:off x="472610" y="2430067"/>
            <a:ext cx="5276344" cy="3462281"/>
            <a:chOff x="-254085" y="2449921"/>
            <a:chExt cx="5276344" cy="3462281"/>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85" y="2449921"/>
              <a:ext cx="4616375" cy="3462281"/>
            </a:xfrm>
            <a:prstGeom prst="rect">
              <a:avLst/>
            </a:prstGeom>
            <a:effectLst>
              <a:outerShdw blurRad="50800" dist="38100" dir="2700000" algn="tl" rotWithShape="0">
                <a:prstClr val="black">
                  <a:alpha val="40000"/>
                </a:prstClr>
              </a:outerShdw>
            </a:effectLst>
          </p:spPr>
        </p:pic>
        <p:sp>
          <p:nvSpPr>
            <p:cNvPr id="7" name="テキスト ボックス 6"/>
            <p:cNvSpPr txBox="1"/>
            <p:nvPr/>
          </p:nvSpPr>
          <p:spPr>
            <a:xfrm>
              <a:off x="432764" y="4336361"/>
              <a:ext cx="1210815" cy="400110"/>
            </a:xfrm>
            <a:prstGeom prst="rect">
              <a:avLst/>
            </a:prstGeom>
            <a:noFill/>
            <a:effectLst>
              <a:glow>
                <a:schemeClr val="accent1">
                  <a:alpha val="40000"/>
                </a:schemeClr>
              </a:glow>
              <a:softEdge rad="50800"/>
            </a:effectLst>
          </p:spPr>
          <p:txBody>
            <a:bodyPr wrap="square" rtlCol="0">
              <a:spAutoFit/>
            </a:bodyPr>
            <a:lstStyle/>
            <a:p>
              <a:pPr algn="ctr"/>
              <a:r>
                <a:rPr lang="en-US" altLang="ja-JP" sz="2000" dirty="0" smtClean="0">
                  <a:latin typeface="Arial" panose="020B0604020202020204" pitchFamily="34" charset="0"/>
                  <a:ea typeface="Arial Unicode MS" panose="020B0604020202020204" pitchFamily="50" charset="-128"/>
                  <a:cs typeface="Arial" panose="020B0604020202020204" pitchFamily="34" charset="0"/>
                </a:rPr>
                <a:t>Source</a:t>
              </a:r>
              <a:endParaRPr kumimoji="1" lang="en-US" altLang="ja-JP" sz="2000" dirty="0" smtClean="0">
                <a:latin typeface="Arial" panose="020B0604020202020204" pitchFamily="34" charset="0"/>
                <a:ea typeface="Arial Unicode MS" panose="020B0604020202020204" pitchFamily="50" charset="-128"/>
                <a:cs typeface="Arial" panose="020B0604020202020204" pitchFamily="34" charset="0"/>
              </a:endParaRPr>
            </a:p>
          </p:txBody>
        </p:sp>
        <p:sp>
          <p:nvSpPr>
            <p:cNvPr id="8" name="テキスト ボックス 7"/>
            <p:cNvSpPr txBox="1"/>
            <p:nvPr/>
          </p:nvSpPr>
          <p:spPr>
            <a:xfrm>
              <a:off x="2361732" y="3355004"/>
              <a:ext cx="1210815" cy="400110"/>
            </a:xfrm>
            <a:prstGeom prst="rect">
              <a:avLst/>
            </a:prstGeom>
            <a:noFill/>
            <a:effectLst>
              <a:glow>
                <a:schemeClr val="accent1">
                  <a:alpha val="40000"/>
                </a:schemeClr>
              </a:glow>
              <a:softEdge rad="50800"/>
            </a:effectLst>
          </p:spPr>
          <p:txBody>
            <a:bodyPr wrap="square" rtlCol="0">
              <a:spAutoFit/>
            </a:bodyPr>
            <a:lstStyle/>
            <a:p>
              <a:pPr algn="ctr"/>
              <a:r>
                <a:rPr lang="en-US" altLang="ja-JP" sz="2000" dirty="0" smtClean="0">
                  <a:latin typeface="Arial" panose="020B0604020202020204" pitchFamily="34" charset="0"/>
                  <a:ea typeface="Arial Unicode MS" panose="020B0604020202020204" pitchFamily="50" charset="-128"/>
                  <a:cs typeface="Arial" panose="020B0604020202020204" pitchFamily="34" charset="0"/>
                </a:rPr>
                <a:t>Drain</a:t>
              </a:r>
              <a:endParaRPr kumimoji="1" lang="en-US" altLang="ja-JP" sz="2000" dirty="0" smtClean="0">
                <a:latin typeface="Arial" panose="020B0604020202020204" pitchFamily="34" charset="0"/>
                <a:ea typeface="Arial Unicode MS" panose="020B0604020202020204" pitchFamily="50" charset="-128"/>
                <a:cs typeface="Arial" panose="020B0604020202020204" pitchFamily="34" charset="0"/>
              </a:endParaRPr>
            </a:p>
          </p:txBody>
        </p:sp>
        <p:sp>
          <p:nvSpPr>
            <p:cNvPr id="9" name="円/楕円 8"/>
            <p:cNvSpPr/>
            <p:nvPr/>
          </p:nvSpPr>
          <p:spPr>
            <a:xfrm>
              <a:off x="1518827" y="3574646"/>
              <a:ext cx="1125960" cy="845391"/>
            </a:xfrm>
            <a:prstGeom prst="ellipse">
              <a:avLst/>
            </a:prstGeom>
            <a:gradFill>
              <a:gsLst>
                <a:gs pos="97000">
                  <a:schemeClr val="tx1"/>
                </a:gs>
                <a:gs pos="91000">
                  <a:schemeClr val="accent1">
                    <a:lumMod val="20000"/>
                    <a:lumOff val="80000"/>
                  </a:schemeClr>
                </a:gs>
                <a:gs pos="21000">
                  <a:schemeClr val="accent1">
                    <a:lumMod val="5000"/>
                    <a:lumOff val="95000"/>
                    <a:alpha val="40000"/>
                  </a:schemeClr>
                </a:gs>
                <a:gs pos="58000">
                  <a:schemeClr val="accent1">
                    <a:lumMod val="45000"/>
                    <a:lumOff val="55000"/>
                    <a:alpha val="65000"/>
                  </a:schemeClr>
                </a:gs>
                <a:gs pos="74000">
                  <a:schemeClr val="accent1">
                    <a:lumMod val="45000"/>
                    <a:lumOff val="55000"/>
                    <a:alpha val="70000"/>
                  </a:schemeClr>
                </a:gs>
              </a:gsLst>
              <a:path path="circle">
                <a:fillToRect l="50000" t="50000" r="50000" b="5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60298" y="3588931"/>
              <a:ext cx="955759" cy="400110"/>
            </a:xfrm>
            <a:prstGeom prst="rect">
              <a:avLst/>
            </a:prstGeom>
            <a:noFill/>
            <a:effectLst>
              <a:glow>
                <a:schemeClr val="accent1">
                  <a:alpha val="40000"/>
                </a:schemeClr>
              </a:glow>
              <a:softEdge rad="50800"/>
            </a:effectLst>
          </p:spPr>
          <p:txBody>
            <a:bodyPr wrap="square" rtlCol="0">
              <a:spAutoFit/>
            </a:bodyPr>
            <a:lstStyle/>
            <a:p>
              <a:pPr algn="ctr"/>
              <a:r>
                <a:rPr lang="en-US" altLang="ja-JP" sz="2000" dirty="0" smtClean="0">
                  <a:latin typeface="Arial" panose="020B0604020202020204" pitchFamily="34" charset="0"/>
                  <a:ea typeface="Arial Unicode MS" panose="020B0604020202020204" pitchFamily="50" charset="-128"/>
                  <a:cs typeface="Arial" panose="020B0604020202020204" pitchFamily="34" charset="0"/>
                </a:rPr>
                <a:t>Gate</a:t>
              </a:r>
              <a:endParaRPr kumimoji="1" lang="en-US" altLang="ja-JP" sz="2000" dirty="0" smtClean="0">
                <a:latin typeface="Arial" panose="020B0604020202020204" pitchFamily="34" charset="0"/>
                <a:ea typeface="Arial Unicode MS" panose="020B0604020202020204" pitchFamily="50" charset="-128"/>
                <a:cs typeface="Arial" panose="020B0604020202020204" pitchFamily="34" charset="0"/>
              </a:endParaRPr>
            </a:p>
          </p:txBody>
        </p:sp>
        <p:cxnSp>
          <p:nvCxnSpPr>
            <p:cNvPr id="11" name="直線コネクタ 10"/>
            <p:cNvCxnSpPr/>
            <p:nvPr/>
          </p:nvCxnSpPr>
          <p:spPr>
            <a:xfrm>
              <a:off x="2362378" y="4244663"/>
              <a:ext cx="777881" cy="958264"/>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808563" y="4967496"/>
              <a:ext cx="2213696" cy="707886"/>
            </a:xfrm>
            <a:prstGeom prst="rect">
              <a:avLst/>
            </a:prstGeom>
            <a:noFill/>
            <a:effectLst>
              <a:glow>
                <a:schemeClr val="accent1">
                  <a:alpha val="40000"/>
                </a:schemeClr>
              </a:glow>
              <a:softEdge rad="50800"/>
            </a:effectLst>
          </p:spPr>
          <p:txBody>
            <a:bodyPr wrap="square" rtlCol="0">
              <a:spAutoFit/>
            </a:bodyPr>
            <a:lstStyle/>
            <a:p>
              <a:pPr algn="ctr"/>
              <a:r>
                <a:rPr lang="en-US" altLang="ja-JP" sz="2000" dirty="0" smtClean="0">
                  <a:latin typeface="Arial" panose="020B0604020202020204" pitchFamily="34" charset="0"/>
                  <a:ea typeface="Arial Unicode MS" panose="020B0604020202020204" pitchFamily="50" charset="-128"/>
                  <a:cs typeface="Arial" panose="020B0604020202020204" pitchFamily="34" charset="0"/>
                </a:rPr>
                <a:t>Ionic liquid</a:t>
              </a:r>
              <a:r>
                <a:rPr lang="ja-JP" altLang="en-US" sz="20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2000" dirty="0" smtClean="0">
                  <a:latin typeface="Arial" panose="020B0604020202020204" pitchFamily="34" charset="0"/>
                  <a:ea typeface="Arial Unicode MS" panose="020B0604020202020204" pitchFamily="50" charset="-128"/>
                  <a:cs typeface="Arial" panose="020B0604020202020204" pitchFamily="34" charset="0"/>
                </a:rPr>
                <a:t> DEME-TFSI</a:t>
              </a:r>
              <a:endParaRPr kumimoji="1" lang="en-US" altLang="ja-JP" sz="2000" dirty="0" smtClean="0">
                <a:latin typeface="Arial" panose="020B0604020202020204" pitchFamily="34" charset="0"/>
                <a:ea typeface="Arial Unicode MS" panose="020B0604020202020204" pitchFamily="50" charset="-128"/>
                <a:cs typeface="Arial" panose="020B0604020202020204" pitchFamily="34" charset="0"/>
              </a:endParaRPr>
            </a:p>
          </p:txBody>
        </p:sp>
      </p:grpSp>
      <p:sp>
        <p:nvSpPr>
          <p:cNvPr id="13" name="テキスト ボックス 12"/>
          <p:cNvSpPr txBox="1"/>
          <p:nvPr/>
        </p:nvSpPr>
        <p:spPr>
          <a:xfrm>
            <a:off x="1598748" y="6184956"/>
            <a:ext cx="5838633" cy="507831"/>
          </a:xfrm>
          <a:prstGeom prst="rect">
            <a:avLst/>
          </a:prstGeom>
          <a:noFill/>
        </p:spPr>
        <p:txBody>
          <a:bodyPr wrap="square" rtlCol="0">
            <a:spAutoFit/>
          </a:bodyPr>
          <a:lstStyle/>
          <a:p>
            <a:pPr>
              <a:lnSpc>
                <a:spcPct val="150000"/>
              </a:lnSpc>
            </a:pPr>
            <a:r>
              <a:rPr lang="en-US" altLang="ja-JP" i="1" dirty="0" smtClean="0">
                <a:latin typeface="Arial" pitchFamily="34" charset="0"/>
                <a:ea typeface="HGPｺﾞｼｯｸM" panose="020B0600000000000000" pitchFamily="50" charset="-128"/>
                <a:cs typeface="Arial" pitchFamily="34" charset="0"/>
              </a:rPr>
              <a:t>V</a:t>
            </a:r>
            <a:r>
              <a:rPr lang="en-US" altLang="ja-JP" baseline="-25000" dirty="0" smtClean="0">
                <a:latin typeface="Arial" pitchFamily="34" charset="0"/>
                <a:ea typeface="HGPｺﾞｼｯｸM" panose="020B0600000000000000" pitchFamily="50" charset="-128"/>
                <a:cs typeface="Arial" pitchFamily="34" charset="0"/>
              </a:rPr>
              <a:t>DS </a:t>
            </a:r>
            <a:r>
              <a:rPr lang="en-US" altLang="ja-JP" dirty="0" smtClean="0">
                <a:latin typeface="Arial" pitchFamily="34" charset="0"/>
                <a:ea typeface="HGPｺﾞｼｯｸM" panose="020B0600000000000000" pitchFamily="50" charset="-128"/>
                <a:cs typeface="Arial" pitchFamily="34" charset="0"/>
              </a:rPr>
              <a:t>= 0.1 V , gate voltage (</a:t>
            </a:r>
            <a:r>
              <a:rPr lang="en-US" altLang="ja-JP" i="1" dirty="0" smtClean="0">
                <a:latin typeface="Arial" pitchFamily="34" charset="0"/>
                <a:ea typeface="HGPｺﾞｼｯｸM" panose="020B0600000000000000" pitchFamily="50" charset="-128"/>
                <a:cs typeface="Arial" pitchFamily="34" charset="0"/>
              </a:rPr>
              <a:t>V</a:t>
            </a:r>
            <a:r>
              <a:rPr lang="en-US" altLang="ja-JP" baseline="-25000" dirty="0" smtClean="0">
                <a:latin typeface="Arial" pitchFamily="34" charset="0"/>
                <a:ea typeface="HGPｺﾞｼｯｸM" panose="020B0600000000000000" pitchFamily="50" charset="-128"/>
                <a:cs typeface="Arial" pitchFamily="34" charset="0"/>
              </a:rPr>
              <a:t>G</a:t>
            </a:r>
            <a:r>
              <a:rPr lang="en-US" altLang="ja-JP" dirty="0" smtClean="0">
                <a:latin typeface="Arial" pitchFamily="34" charset="0"/>
                <a:ea typeface="HGPｺﾞｼｯｸM" panose="020B0600000000000000" pitchFamily="50" charset="-128"/>
                <a:cs typeface="Arial" pitchFamily="34" charset="0"/>
              </a:rPr>
              <a:t>)</a:t>
            </a:r>
            <a:r>
              <a:rPr lang="ja-JP" altLang="en-US" dirty="0">
                <a:latin typeface="Arial" pitchFamily="34" charset="0"/>
                <a:ea typeface="HGPｺﾞｼｯｸM" panose="020B0600000000000000" pitchFamily="50" charset="-128"/>
                <a:cs typeface="Arial" pitchFamily="34" charset="0"/>
              </a:rPr>
              <a:t>  </a:t>
            </a:r>
            <a:r>
              <a:rPr lang="en-US" altLang="ja-JP" dirty="0" smtClean="0">
                <a:latin typeface="Arial" pitchFamily="34" charset="0"/>
                <a:ea typeface="HGPｺﾞｼｯｸM" panose="020B0600000000000000" pitchFamily="50" charset="-128"/>
                <a:cs typeface="Arial" pitchFamily="34" charset="0"/>
              </a:rPr>
              <a:t>was applied at 220 K</a:t>
            </a:r>
          </a:p>
        </p:txBody>
      </p:sp>
      <p:sp>
        <p:nvSpPr>
          <p:cNvPr id="14" name="テキスト ボックス 13"/>
          <p:cNvSpPr txBox="1"/>
          <p:nvPr/>
        </p:nvSpPr>
        <p:spPr bwMode="auto">
          <a:xfrm>
            <a:off x="989673" y="1532745"/>
            <a:ext cx="7992888" cy="369332"/>
          </a:xfrm>
          <a:prstGeom prst="rect">
            <a:avLst/>
          </a:prstGeom>
          <a:noFill/>
          <a:ln w="9525">
            <a:noFill/>
            <a:miter lim="800000"/>
            <a:headEnd/>
            <a:tailEnd/>
          </a:ln>
        </p:spPr>
        <p:txBody>
          <a:bodyPr wrap="square" rtlCol="0" anchor="ctr" anchorCtr="0">
            <a:spAutoFit/>
          </a:bodyPr>
          <a:lstStyle/>
          <a:p>
            <a:pPr defTabSz="912813"/>
            <a:r>
              <a:rPr lang="en-US" altLang="ja-JP" dirty="0" smtClean="0">
                <a:latin typeface="Arial" panose="020B0604020202020204" pitchFamily="34" charset="0"/>
                <a:ea typeface="ＭＳ Ｐゴシック" panose="020B0600070205080204" pitchFamily="50" charset="-128"/>
                <a:cs typeface="Arial" pitchFamily="34" charset="0"/>
              </a:rPr>
              <a:t>Pulsed laser deposition </a:t>
            </a:r>
            <a:r>
              <a:rPr lang="en-US" altLang="ja-JP" dirty="0">
                <a:latin typeface="Arial" panose="020B0604020202020204" pitchFamily="34" charset="0"/>
                <a:cs typeface="Arial" pitchFamily="34" charset="0"/>
              </a:rPr>
              <a:t>: (</a:t>
            </a:r>
            <a:r>
              <a:rPr lang="en-US" altLang="ja-JP" dirty="0" smtClean="0">
                <a:latin typeface="Arial" panose="020B0604020202020204" pitchFamily="34" charset="0"/>
                <a:cs typeface="Arial" pitchFamily="34" charset="0"/>
              </a:rPr>
              <a:t>La</a:t>
            </a:r>
            <a:r>
              <a:rPr lang="en-US" altLang="ja-JP" baseline="-25000" dirty="0" smtClean="0">
                <a:latin typeface="Arial" panose="020B0604020202020204" pitchFamily="34" charset="0"/>
                <a:cs typeface="Arial" pitchFamily="34" charset="0"/>
              </a:rPr>
              <a:t>0.525</a:t>
            </a:r>
            <a:r>
              <a:rPr lang="en-US" altLang="ja-JP" dirty="0" smtClean="0">
                <a:latin typeface="Arial" panose="020B0604020202020204" pitchFamily="34" charset="0"/>
                <a:cs typeface="Arial" pitchFamily="34" charset="0"/>
              </a:rPr>
              <a:t>Pr</a:t>
            </a:r>
            <a:r>
              <a:rPr lang="en-US" altLang="ja-JP" baseline="-25000" dirty="0" smtClean="0">
                <a:latin typeface="Arial" panose="020B0604020202020204" pitchFamily="34" charset="0"/>
                <a:cs typeface="Arial" pitchFamily="34" charset="0"/>
              </a:rPr>
              <a:t>0.1</a:t>
            </a:r>
            <a:r>
              <a:rPr lang="en-US" altLang="ja-JP" dirty="0" smtClean="0">
                <a:latin typeface="Arial" panose="020B0604020202020204" pitchFamily="34" charset="0"/>
                <a:cs typeface="Arial" pitchFamily="34" charset="0"/>
              </a:rPr>
              <a:t>Ca</a:t>
            </a:r>
            <a:r>
              <a:rPr lang="en-US" altLang="ja-JP" baseline="-25000" dirty="0" smtClean="0">
                <a:latin typeface="Arial" panose="020B0604020202020204" pitchFamily="34" charset="0"/>
                <a:cs typeface="Arial" pitchFamily="34" charset="0"/>
              </a:rPr>
              <a:t>0.375</a:t>
            </a:r>
            <a:r>
              <a:rPr lang="en-US" altLang="ja-JP" dirty="0" smtClean="0">
                <a:latin typeface="Arial" panose="020B0604020202020204" pitchFamily="34" charset="0"/>
                <a:cs typeface="Arial" pitchFamily="34" charset="0"/>
              </a:rPr>
              <a:t>)MnO</a:t>
            </a:r>
            <a:r>
              <a:rPr lang="en-US" altLang="ja-JP" baseline="-25000" dirty="0" smtClean="0">
                <a:latin typeface="Arial" panose="020B0604020202020204" pitchFamily="34" charset="0"/>
                <a:cs typeface="Arial" pitchFamily="34" charset="0"/>
              </a:rPr>
              <a:t>3</a:t>
            </a:r>
            <a:r>
              <a:rPr lang="en-US" altLang="ja-JP" dirty="0" smtClean="0">
                <a:latin typeface="Arial" panose="020B0604020202020204" pitchFamily="34" charset="0"/>
                <a:cs typeface="Arial" pitchFamily="34" charset="0"/>
              </a:rPr>
              <a:t> </a:t>
            </a:r>
            <a:r>
              <a:rPr lang="en-US" altLang="ja-JP" dirty="0">
                <a:latin typeface="Arial" panose="020B0604020202020204" pitchFamily="34" charset="0"/>
                <a:cs typeface="Arial" pitchFamily="34" charset="0"/>
              </a:rPr>
              <a:t>/</a:t>
            </a:r>
            <a:r>
              <a:rPr lang="en-US" altLang="ja-JP" dirty="0" smtClean="0">
                <a:latin typeface="Arial" panose="020B0604020202020204" pitchFamily="34" charset="0"/>
                <a:cs typeface="Arial" pitchFamily="34" charset="0"/>
              </a:rPr>
              <a:t> </a:t>
            </a:r>
            <a:r>
              <a:rPr lang="en-US" altLang="ja-JP" dirty="0" err="1">
                <a:latin typeface="Arial" panose="020B0604020202020204" pitchFamily="34" charset="0"/>
                <a:cs typeface="Arial" pitchFamily="34" charset="0"/>
              </a:rPr>
              <a:t>MgO</a:t>
            </a:r>
            <a:r>
              <a:rPr lang="en-US" altLang="ja-JP" dirty="0">
                <a:latin typeface="Arial" panose="020B0604020202020204" pitchFamily="34" charset="0"/>
                <a:cs typeface="Arial" pitchFamily="34" charset="0"/>
              </a:rPr>
              <a:t>(001) sub.</a:t>
            </a:r>
            <a:endParaRPr lang="en-US" altLang="ja-JP" baseline="-25000" dirty="0" smtClean="0">
              <a:latin typeface="Arial" panose="020B0604020202020204" pitchFamily="34" charset="0"/>
              <a:ea typeface="ＭＳ Ｐゴシック" panose="020B0600070205080204" pitchFamily="50" charset="-128"/>
              <a:cs typeface="Arial" pitchFamily="34" charset="0"/>
            </a:endParaRPr>
          </a:p>
        </p:txBody>
      </p:sp>
      <p:sp>
        <p:nvSpPr>
          <p:cNvPr id="15" name="テキスト ボックス 14"/>
          <p:cNvSpPr txBox="1"/>
          <p:nvPr/>
        </p:nvSpPr>
        <p:spPr bwMode="auto">
          <a:xfrm>
            <a:off x="989673" y="1912187"/>
            <a:ext cx="3528392" cy="369332"/>
          </a:xfrm>
          <a:prstGeom prst="rect">
            <a:avLst/>
          </a:prstGeom>
          <a:noFill/>
          <a:ln w="9525">
            <a:noFill/>
            <a:miter lim="800000"/>
            <a:headEnd/>
            <a:tailEnd/>
          </a:ln>
        </p:spPr>
        <p:txBody>
          <a:bodyPr wrap="square" rtlCol="0" anchor="ctr" anchorCtr="0">
            <a:spAutoFit/>
          </a:bodyPr>
          <a:lstStyle/>
          <a:p>
            <a:pPr defTabSz="912813"/>
            <a:r>
              <a:rPr lang="en-US" altLang="ja-JP" i="1" dirty="0" smtClean="0">
                <a:latin typeface="Arial" panose="020B0604020202020204" pitchFamily="34" charset="0"/>
                <a:ea typeface="ＭＳ Ｐゴシック" panose="020B0600070205080204" pitchFamily="50" charset="-128"/>
                <a:cs typeface="Arial" pitchFamily="34" charset="0"/>
              </a:rPr>
              <a:t>T</a:t>
            </a:r>
            <a:r>
              <a:rPr lang="en-US" altLang="ja-JP" baseline="-25000" dirty="0" smtClean="0">
                <a:latin typeface="Arial" panose="020B0604020202020204" pitchFamily="34" charset="0"/>
                <a:ea typeface="ＭＳ Ｐゴシック" panose="020B0600070205080204" pitchFamily="50" charset="-128"/>
                <a:cs typeface="Arial" pitchFamily="34" charset="0"/>
              </a:rPr>
              <a:t>Sub.</a:t>
            </a:r>
            <a:r>
              <a:rPr lang="en-US" altLang="ja-JP" dirty="0" smtClean="0">
                <a:latin typeface="Arial" panose="020B0604020202020204" pitchFamily="34" charset="0"/>
                <a:ea typeface="ＭＳ Ｐゴシック" panose="020B0600070205080204" pitchFamily="50" charset="-128"/>
                <a:cs typeface="Arial" pitchFamily="34" charset="0"/>
              </a:rPr>
              <a:t> = 700</a:t>
            </a:r>
            <a:r>
              <a:rPr lang="en-US" altLang="ja-JP" baseline="30000" dirty="0" smtClean="0">
                <a:latin typeface="Arial" pitchFamily="34" charset="0"/>
                <a:cs typeface="Arial" pitchFamily="34" charset="0"/>
              </a:rPr>
              <a:t>o</a:t>
            </a:r>
            <a:r>
              <a:rPr lang="en-US" altLang="ja-JP" dirty="0" smtClean="0">
                <a:latin typeface="Arial" pitchFamily="34" charset="0"/>
                <a:cs typeface="Arial" pitchFamily="34" charset="0"/>
              </a:rPr>
              <a:t>C</a:t>
            </a:r>
            <a:r>
              <a:rPr lang="en-US" altLang="ja-JP" dirty="0" smtClean="0">
                <a:latin typeface="Arial" panose="020B0604020202020204" pitchFamily="34" charset="0"/>
                <a:ea typeface="ＭＳ Ｐゴシック" panose="020B0600070205080204" pitchFamily="50" charset="-128"/>
                <a:cs typeface="Arial" pitchFamily="34" charset="0"/>
              </a:rPr>
              <a:t>, </a:t>
            </a:r>
            <a:r>
              <a:rPr lang="en-US" altLang="ja-JP" i="1" dirty="0" smtClean="0">
                <a:latin typeface="Arial" panose="020B0604020202020204" pitchFamily="34" charset="0"/>
                <a:ea typeface="ＭＳ Ｐゴシック" panose="020B0600070205080204" pitchFamily="50" charset="-128"/>
                <a:cs typeface="Arial" pitchFamily="34" charset="0"/>
              </a:rPr>
              <a:t>P</a:t>
            </a:r>
            <a:r>
              <a:rPr lang="en-US" altLang="ja-JP" baseline="-25000" dirty="0" smtClean="0">
                <a:latin typeface="Arial" panose="020B0604020202020204" pitchFamily="34" charset="0"/>
                <a:ea typeface="ＭＳ Ｐゴシック" panose="020B0600070205080204" pitchFamily="50" charset="-128"/>
                <a:cs typeface="Arial" pitchFamily="34" charset="0"/>
              </a:rPr>
              <a:t>O</a:t>
            </a:r>
            <a:r>
              <a:rPr lang="en-US" altLang="ja-JP" baseline="-50000" dirty="0" smtClean="0">
                <a:latin typeface="Arial" panose="020B0604020202020204" pitchFamily="34" charset="0"/>
                <a:ea typeface="ＭＳ Ｐゴシック" panose="020B0600070205080204" pitchFamily="50" charset="-128"/>
                <a:cs typeface="Arial" pitchFamily="34" charset="0"/>
              </a:rPr>
              <a:t>2</a:t>
            </a:r>
            <a:r>
              <a:rPr lang="en-US" altLang="ja-JP" dirty="0" smtClean="0">
                <a:latin typeface="Arial" panose="020B0604020202020204" pitchFamily="34" charset="0"/>
                <a:ea typeface="ＭＳ Ｐゴシック" panose="020B0600070205080204" pitchFamily="50" charset="-128"/>
                <a:cs typeface="Arial" pitchFamily="34" charset="0"/>
              </a:rPr>
              <a:t> = 30 Pa</a:t>
            </a:r>
            <a:endParaRPr lang="en-US" altLang="ja-JP" baseline="-40000" dirty="0" smtClean="0">
              <a:latin typeface="Arial" panose="020B0604020202020204" pitchFamily="34" charset="0"/>
              <a:ea typeface="ＭＳ Ｐゴシック" panose="020B0600070205080204" pitchFamily="50" charset="-128"/>
              <a:cs typeface="Arial" pitchFamily="34" charset="0"/>
            </a:endParaRPr>
          </a:p>
        </p:txBody>
      </p:sp>
      <p:sp>
        <p:nvSpPr>
          <p:cNvPr id="16" name="テキスト ボックス 15"/>
          <p:cNvSpPr txBox="1"/>
          <p:nvPr/>
        </p:nvSpPr>
        <p:spPr bwMode="auto">
          <a:xfrm>
            <a:off x="989673" y="2267580"/>
            <a:ext cx="5616624" cy="369332"/>
          </a:xfrm>
          <a:prstGeom prst="rect">
            <a:avLst/>
          </a:prstGeom>
          <a:noFill/>
          <a:ln w="9525">
            <a:noFill/>
            <a:miter lim="800000"/>
            <a:headEnd/>
            <a:tailEnd/>
          </a:ln>
        </p:spPr>
        <p:txBody>
          <a:bodyPr wrap="square" rtlCol="0" anchor="ctr" anchorCtr="0">
            <a:spAutoFit/>
          </a:bodyPr>
          <a:lstStyle/>
          <a:p>
            <a:pPr defTabSz="912813"/>
            <a:r>
              <a:rPr lang="en-US" altLang="ja-JP" i="1" dirty="0" smtClean="0">
                <a:latin typeface="Arial" panose="020B0604020202020204" pitchFamily="34" charset="0"/>
                <a:ea typeface="ＭＳ Ｐゴシック" panose="020B0600070205080204" pitchFamily="50" charset="-128"/>
                <a:cs typeface="Arial" pitchFamily="34" charset="0"/>
              </a:rPr>
              <a:t>in-situ </a:t>
            </a:r>
            <a:r>
              <a:rPr lang="en-US" altLang="ja-JP" dirty="0" smtClean="0">
                <a:latin typeface="Arial" panose="020B0604020202020204" pitchFamily="34" charset="0"/>
                <a:ea typeface="ＭＳ Ｐゴシック" panose="020B0600070205080204" pitchFamily="50" charset="-128"/>
                <a:cs typeface="Arial" pitchFamily="34" charset="0"/>
              </a:rPr>
              <a:t>annealing </a:t>
            </a:r>
            <a:r>
              <a:rPr lang="en-US" altLang="ja-JP" i="1" dirty="0" smtClean="0">
                <a:latin typeface="Arial" panose="020B0604020202020204" pitchFamily="34" charset="0"/>
                <a:ea typeface="ＭＳ Ｐゴシック" panose="020B0600070205080204" pitchFamily="50" charset="-128"/>
                <a:cs typeface="Arial" pitchFamily="34" charset="0"/>
              </a:rPr>
              <a:t>T</a:t>
            </a:r>
            <a:r>
              <a:rPr lang="en-US" altLang="ja-JP" baseline="-25000" dirty="0" smtClean="0">
                <a:latin typeface="Arial" panose="020B0604020202020204" pitchFamily="34" charset="0"/>
                <a:ea typeface="ＭＳ Ｐゴシック" panose="020B0600070205080204" pitchFamily="50" charset="-128"/>
                <a:cs typeface="Arial" pitchFamily="34" charset="0"/>
              </a:rPr>
              <a:t>Sub.</a:t>
            </a:r>
            <a:r>
              <a:rPr lang="en-US" altLang="ja-JP" dirty="0" smtClean="0">
                <a:latin typeface="Arial" panose="020B0604020202020204" pitchFamily="34" charset="0"/>
                <a:ea typeface="ＭＳ Ｐゴシック" panose="020B0600070205080204" pitchFamily="50" charset="-128"/>
                <a:cs typeface="Arial" pitchFamily="34" charset="0"/>
              </a:rPr>
              <a:t> = 700</a:t>
            </a:r>
            <a:r>
              <a:rPr lang="en-US" altLang="ja-JP" baseline="30000" dirty="0" smtClean="0">
                <a:latin typeface="Arial" pitchFamily="34" charset="0"/>
                <a:cs typeface="Arial" pitchFamily="34" charset="0"/>
              </a:rPr>
              <a:t>o</a:t>
            </a:r>
            <a:r>
              <a:rPr lang="en-US" altLang="ja-JP" dirty="0" smtClean="0">
                <a:latin typeface="Arial" pitchFamily="34" charset="0"/>
                <a:cs typeface="Arial" pitchFamily="34" charset="0"/>
              </a:rPr>
              <a:t>C</a:t>
            </a:r>
            <a:r>
              <a:rPr lang="en-US" altLang="ja-JP" dirty="0" smtClean="0">
                <a:latin typeface="Arial" panose="020B0604020202020204" pitchFamily="34" charset="0"/>
                <a:ea typeface="ＭＳ Ｐゴシック" panose="020B0600070205080204" pitchFamily="50" charset="-128"/>
                <a:cs typeface="Arial" pitchFamily="34" charset="0"/>
              </a:rPr>
              <a:t>, </a:t>
            </a:r>
            <a:r>
              <a:rPr lang="en-US" altLang="ja-JP" i="1" dirty="0" smtClean="0">
                <a:latin typeface="Arial" panose="020B0604020202020204" pitchFamily="34" charset="0"/>
                <a:ea typeface="ＭＳ Ｐゴシック" panose="020B0600070205080204" pitchFamily="50" charset="-128"/>
                <a:cs typeface="Arial" pitchFamily="34" charset="0"/>
              </a:rPr>
              <a:t>P</a:t>
            </a:r>
            <a:r>
              <a:rPr lang="en-US" altLang="ja-JP" baseline="-25000" dirty="0" smtClean="0">
                <a:latin typeface="Arial" panose="020B0604020202020204" pitchFamily="34" charset="0"/>
                <a:ea typeface="ＭＳ Ｐゴシック" panose="020B0600070205080204" pitchFamily="50" charset="-128"/>
                <a:cs typeface="Arial" pitchFamily="34" charset="0"/>
              </a:rPr>
              <a:t>O</a:t>
            </a:r>
            <a:r>
              <a:rPr lang="en-US" altLang="ja-JP" baseline="-50000" dirty="0" smtClean="0">
                <a:latin typeface="Arial" panose="020B0604020202020204" pitchFamily="34" charset="0"/>
                <a:ea typeface="ＭＳ Ｐゴシック" panose="020B0600070205080204" pitchFamily="50" charset="-128"/>
                <a:cs typeface="Arial" pitchFamily="34" charset="0"/>
              </a:rPr>
              <a:t>2</a:t>
            </a:r>
            <a:r>
              <a:rPr lang="en-US" altLang="ja-JP" dirty="0" smtClean="0">
                <a:latin typeface="Arial" panose="020B0604020202020204" pitchFamily="34" charset="0"/>
                <a:ea typeface="ＭＳ Ｐゴシック" panose="020B0600070205080204" pitchFamily="50" charset="-128"/>
                <a:cs typeface="Arial" pitchFamily="34" charset="0"/>
              </a:rPr>
              <a:t> = </a:t>
            </a:r>
            <a:r>
              <a:rPr lang="en-US" altLang="ja-JP" dirty="0" smtClean="0">
                <a:latin typeface="Arial" pitchFamily="34" charset="0"/>
                <a:cs typeface="Arial" pitchFamily="34" charset="0"/>
              </a:rPr>
              <a:t>1000</a:t>
            </a:r>
            <a:r>
              <a:rPr lang="en-US" altLang="ja-JP" dirty="0" smtClean="0">
                <a:latin typeface="Arial" panose="020B0604020202020204" pitchFamily="34" charset="0"/>
                <a:ea typeface="ＭＳ Ｐゴシック" panose="020B0600070205080204" pitchFamily="50" charset="-128"/>
                <a:cs typeface="Arial" pitchFamily="34" charset="0"/>
              </a:rPr>
              <a:t> Pa</a:t>
            </a:r>
            <a:endParaRPr lang="en-US" altLang="ja-JP" baseline="-40000" dirty="0" smtClean="0">
              <a:latin typeface="Arial" panose="020B0604020202020204" pitchFamily="34" charset="0"/>
              <a:ea typeface="ＭＳ Ｐゴシック" panose="020B0600070205080204" pitchFamily="50" charset="-128"/>
              <a:cs typeface="Arial" pitchFamily="34" charset="0"/>
            </a:endParaRPr>
          </a:p>
        </p:txBody>
      </p:sp>
      <p:sp>
        <p:nvSpPr>
          <p:cNvPr id="17" name="テキスト ボックス 16"/>
          <p:cNvSpPr txBox="1"/>
          <p:nvPr/>
        </p:nvSpPr>
        <p:spPr>
          <a:xfrm>
            <a:off x="611560" y="1052736"/>
            <a:ext cx="1510350" cy="400110"/>
          </a:xfrm>
          <a:prstGeom prst="rect">
            <a:avLst/>
          </a:prstGeom>
          <a:noFill/>
        </p:spPr>
        <p:txBody>
          <a:bodyPr wrap="none" rtlCol="0">
            <a:spAutoFit/>
          </a:bodyPr>
          <a:lstStyle/>
          <a:p>
            <a:r>
              <a:rPr lang="en-US" altLang="ja-JP" sz="2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rPr>
              <a:t>Film growth</a:t>
            </a:r>
            <a:endParaRPr lang="en-US" altLang="ja-JP" sz="2000" baseline="-25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endParaRPr>
          </a:p>
        </p:txBody>
      </p:sp>
      <p:grpSp>
        <p:nvGrpSpPr>
          <p:cNvPr id="18" name="グループ化 17"/>
          <p:cNvGrpSpPr/>
          <p:nvPr/>
        </p:nvGrpSpPr>
        <p:grpSpPr>
          <a:xfrm>
            <a:off x="5895069" y="2827121"/>
            <a:ext cx="2756540" cy="1840691"/>
            <a:chOff x="5228027" y="1519153"/>
            <a:chExt cx="2756540" cy="1840691"/>
          </a:xfrm>
        </p:grpSpPr>
        <p:grpSp>
          <p:nvGrpSpPr>
            <p:cNvPr id="19" name="グループ化 18"/>
            <p:cNvGrpSpPr/>
            <p:nvPr/>
          </p:nvGrpSpPr>
          <p:grpSpPr>
            <a:xfrm>
              <a:off x="5228027" y="1519153"/>
              <a:ext cx="2756540" cy="1840691"/>
              <a:chOff x="-83856" y="481998"/>
              <a:chExt cx="6598009" cy="4405849"/>
            </a:xfrm>
          </p:grpSpPr>
          <p:sp>
            <p:nvSpPr>
              <p:cNvPr id="22" name="正方形/長方形 21"/>
              <p:cNvSpPr/>
              <p:nvPr/>
            </p:nvSpPr>
            <p:spPr>
              <a:xfrm rot="10800000">
                <a:off x="6049170" y="502208"/>
                <a:ext cx="464983" cy="4385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Unicode MS" panose="020B0604020202020204" pitchFamily="50" charset="-128"/>
                </a:endParaRPr>
              </a:p>
            </p:txBody>
          </p:sp>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l="16921" t="10100" r="16913" b="35198"/>
              <a:stretch/>
            </p:blipFill>
            <p:spPr>
              <a:xfrm rot="21540000">
                <a:off x="57629" y="642091"/>
                <a:ext cx="6050265" cy="3751388"/>
              </a:xfrm>
              <a:prstGeom prst="rect">
                <a:avLst/>
              </a:prstGeom>
            </p:spPr>
          </p:pic>
          <p:sp>
            <p:nvSpPr>
              <p:cNvPr id="24" name="正方形/長方形 23"/>
              <p:cNvSpPr/>
              <p:nvPr/>
            </p:nvSpPr>
            <p:spPr>
              <a:xfrm rot="10800000">
                <a:off x="-1413" y="481998"/>
                <a:ext cx="6391017" cy="28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Unicode MS" panose="020B0604020202020204" pitchFamily="50" charset="-128"/>
                </a:endParaRPr>
              </a:p>
            </p:txBody>
          </p:sp>
          <p:sp>
            <p:nvSpPr>
              <p:cNvPr id="25" name="正方形/長方形 24"/>
              <p:cNvSpPr/>
              <p:nvPr/>
            </p:nvSpPr>
            <p:spPr>
              <a:xfrm rot="10800000">
                <a:off x="-55966" y="4283271"/>
                <a:ext cx="6391017" cy="28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Unicode MS" panose="020B0604020202020204" pitchFamily="50" charset="-128"/>
                </a:endParaRPr>
              </a:p>
            </p:txBody>
          </p:sp>
          <p:sp>
            <p:nvSpPr>
              <p:cNvPr id="26" name="正方形/長方形 25"/>
              <p:cNvSpPr/>
              <p:nvPr/>
            </p:nvSpPr>
            <p:spPr>
              <a:xfrm rot="10800000">
                <a:off x="-83856" y="528472"/>
                <a:ext cx="464983" cy="3917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Unicode MS" panose="020B0604020202020204" pitchFamily="50" charset="-128"/>
                </a:endParaRPr>
              </a:p>
            </p:txBody>
          </p:sp>
        </p:grpSp>
        <p:cxnSp>
          <p:nvCxnSpPr>
            <p:cNvPr id="20" name="直線コネクタ 19"/>
            <p:cNvCxnSpPr/>
            <p:nvPr/>
          </p:nvCxnSpPr>
          <p:spPr>
            <a:xfrm>
              <a:off x="5635352" y="3014532"/>
              <a:ext cx="266400" cy="0"/>
            </a:xfrm>
            <a:prstGeom prst="line">
              <a:avLst/>
            </a:prstGeom>
            <a:ln w="254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5516692" y="2636641"/>
              <a:ext cx="1113320" cy="369332"/>
            </a:xfrm>
            <a:prstGeom prst="rect">
              <a:avLst/>
            </a:prstGeom>
            <a:noFill/>
          </p:spPr>
          <p:txBody>
            <a:bodyPr wrap="square" rtlCol="0">
              <a:spAutoFit/>
            </a:bodyPr>
            <a:lstStyle/>
            <a:p>
              <a:r>
                <a:rPr lang="en-US" altLang="ja-JP" dirty="0">
                  <a:solidFill>
                    <a:schemeClr val="bg1"/>
                  </a:solidFill>
                  <a:latin typeface="Arial" panose="020B0604020202020204" pitchFamily="34" charset="0"/>
                  <a:ea typeface="Arial Unicode MS" panose="020B0604020202020204" pitchFamily="50" charset="-128"/>
                  <a:cs typeface="Arial" panose="020B0604020202020204" pitchFamily="34" charset="0"/>
                </a:rPr>
                <a:t>2</a:t>
              </a:r>
              <a:r>
                <a:rPr kumimoji="1" lang="en-US" altLang="ja-JP" dirty="0" smtClean="0">
                  <a:solidFill>
                    <a:schemeClr val="bg1"/>
                  </a:solidFill>
                  <a:latin typeface="Arial" panose="020B0604020202020204" pitchFamily="34" charset="0"/>
                  <a:ea typeface="Arial Unicode MS" panose="020B0604020202020204" pitchFamily="50" charset="-128"/>
                  <a:cs typeface="Arial" panose="020B0604020202020204" pitchFamily="34" charset="0"/>
                </a:rPr>
                <a:t>0 </a:t>
              </a:r>
              <a:r>
                <a:rPr kumimoji="1" lang="en-US" altLang="ja-JP" dirty="0" smtClean="0">
                  <a:solidFill>
                    <a:schemeClr val="bg1"/>
                  </a:solidFill>
                  <a:latin typeface="Symbol" panose="05050102010706020507" pitchFamily="18" charset="2"/>
                  <a:ea typeface="Arial Unicode MS" panose="020B0604020202020204" pitchFamily="50" charset="-128"/>
                  <a:cs typeface="Arial" panose="020B0604020202020204" pitchFamily="34" charset="0"/>
                </a:rPr>
                <a:t>m</a:t>
              </a:r>
              <a:r>
                <a:rPr kumimoji="1" lang="en-US" altLang="ja-JP" dirty="0" smtClean="0">
                  <a:solidFill>
                    <a:schemeClr val="bg1"/>
                  </a:solidFill>
                  <a:latin typeface="Arial" panose="020B0604020202020204" pitchFamily="34" charset="0"/>
                  <a:ea typeface="Arial Unicode MS" panose="020B0604020202020204" pitchFamily="50" charset="-128"/>
                  <a:cs typeface="Arial" panose="020B0604020202020204" pitchFamily="34" charset="0"/>
                </a:rPr>
                <a:t>m</a:t>
              </a:r>
              <a:endParaRPr kumimoji="1" lang="ja-JP" altLang="en-US" dirty="0">
                <a:solidFill>
                  <a:schemeClr val="bg1"/>
                </a:solidFill>
                <a:latin typeface="Arial" panose="020B0604020202020204" pitchFamily="34" charset="0"/>
                <a:ea typeface="Arial Unicode MS" panose="020B0604020202020204" pitchFamily="50" charset="-128"/>
                <a:cs typeface="Arial" panose="020B0604020202020204" pitchFamily="34" charset="0"/>
              </a:endParaRPr>
            </a:p>
          </p:txBody>
        </p:sp>
      </p:grpSp>
      <p:sp>
        <p:nvSpPr>
          <p:cNvPr id="27" name="四角形吹き出し 26"/>
          <p:cNvSpPr/>
          <p:nvPr/>
        </p:nvSpPr>
        <p:spPr>
          <a:xfrm rot="5400000">
            <a:off x="6013198" y="2490870"/>
            <a:ext cx="2520282" cy="3048770"/>
          </a:xfrm>
          <a:prstGeom prst="wedgeRectCallout">
            <a:avLst>
              <a:gd name="adj1" fmla="val 7962"/>
              <a:gd name="adj2" fmla="val 13010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158453" y="4540758"/>
            <a:ext cx="2254289" cy="646331"/>
          </a:xfrm>
          <a:prstGeom prst="rect">
            <a:avLst/>
          </a:prstGeom>
          <a:noFill/>
          <a:ln>
            <a:noFill/>
          </a:ln>
        </p:spPr>
        <p:txBody>
          <a:bodyPr wrap="square" rtlCol="0">
            <a:spAutoFit/>
          </a:bodyPr>
          <a:lstStyle/>
          <a:p>
            <a:r>
              <a:rPr lang="en-US" altLang="ja-JP" dirty="0" smtClean="0">
                <a:latin typeface="Arial" panose="020B0604020202020204" pitchFamily="34" charset="0"/>
                <a:ea typeface="HGSｺﾞｼｯｸM" panose="020B0600000000000000" pitchFamily="50" charset="-128"/>
                <a:cs typeface="Arial" panose="020B0604020202020204" pitchFamily="34" charset="0"/>
              </a:rPr>
              <a:t>LPCMO</a:t>
            </a:r>
            <a:r>
              <a:rPr lang="en-US" altLang="ja-JP" dirty="0">
                <a:latin typeface="Arial" panose="020B0604020202020204" pitchFamily="34" charset="0"/>
                <a:ea typeface="HGSｺﾞｼｯｸM" panose="020B0600000000000000" pitchFamily="50" charset="-128"/>
                <a:cs typeface="Arial" panose="020B0604020202020204" pitchFamily="34" charset="0"/>
              </a:rPr>
              <a:t> </a:t>
            </a:r>
            <a:r>
              <a:rPr lang="en-US" altLang="ja-JP" dirty="0" smtClean="0">
                <a:latin typeface="Arial" panose="020B0604020202020204" pitchFamily="34" charset="0"/>
                <a:ea typeface="HGSｺﾞｼｯｸM" panose="020B0600000000000000" pitchFamily="50" charset="-128"/>
                <a:cs typeface="Arial" panose="020B0604020202020204" pitchFamily="34" charset="0"/>
              </a:rPr>
              <a:t>film </a:t>
            </a:r>
            <a:r>
              <a:rPr kumimoji="1" lang="en-US" altLang="ja-JP" dirty="0" smtClean="0">
                <a:latin typeface="Arial" panose="020B0604020202020204" pitchFamily="34" charset="0"/>
                <a:ea typeface="HGSｺﾞｼｯｸM" panose="020B0600000000000000" pitchFamily="50" charset="-128"/>
                <a:cs typeface="Arial" panose="020B0604020202020204" pitchFamily="34" charset="0"/>
              </a:rPr>
              <a:t> thickness : </a:t>
            </a:r>
            <a:r>
              <a:rPr lang="en-US" altLang="ja-JP" dirty="0" smtClean="0">
                <a:latin typeface="Arial" panose="020B0604020202020204" pitchFamily="34" charset="0"/>
                <a:ea typeface="HGSｺﾞｼｯｸM" panose="020B0600000000000000" pitchFamily="50" charset="-128"/>
                <a:cs typeface="Arial" panose="020B0604020202020204" pitchFamily="34" charset="0"/>
              </a:rPr>
              <a:t>8</a:t>
            </a:r>
            <a:r>
              <a:rPr kumimoji="1" lang="en-US" altLang="ja-JP" dirty="0" smtClean="0">
                <a:latin typeface="Arial" panose="020B0604020202020204" pitchFamily="34" charset="0"/>
                <a:ea typeface="HGSｺﾞｼｯｸM" panose="020B0600000000000000" pitchFamily="50" charset="-128"/>
                <a:cs typeface="Arial" panose="020B0604020202020204" pitchFamily="34" charset="0"/>
              </a:rPr>
              <a:t> nm</a:t>
            </a:r>
            <a:endParaRPr kumimoji="1" lang="ja-JP" altLang="en-US" dirty="0">
              <a:latin typeface="Arial" panose="020B0604020202020204" pitchFamily="34" charset="0"/>
              <a:ea typeface="HGSｺﾞｼｯｸM" panose="020B0600000000000000" pitchFamily="50" charset="-128"/>
              <a:cs typeface="Arial" panose="020B0604020202020204" pitchFamily="34" charset="0"/>
            </a:endParaRPr>
          </a:p>
        </p:txBody>
      </p:sp>
      <p:cxnSp>
        <p:nvCxnSpPr>
          <p:cNvPr id="29" name="直線コネクタ 28"/>
          <p:cNvCxnSpPr/>
          <p:nvPr/>
        </p:nvCxnSpPr>
        <p:spPr>
          <a:xfrm flipH="1">
            <a:off x="7063923" y="3774439"/>
            <a:ext cx="169222" cy="780174"/>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05890" y="2649486"/>
            <a:ext cx="2071786" cy="400110"/>
          </a:xfrm>
          <a:prstGeom prst="rect">
            <a:avLst/>
          </a:prstGeom>
          <a:noFill/>
        </p:spPr>
        <p:txBody>
          <a:bodyPr wrap="none" rtlCol="0">
            <a:spAutoFit/>
          </a:bodyPr>
          <a:lstStyle/>
          <a:p>
            <a:r>
              <a:rPr lang="en-US" altLang="ja-JP" sz="2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rPr>
              <a:t>EDLT fabrication</a:t>
            </a:r>
            <a:endParaRPr lang="en-US" altLang="ja-JP" sz="2000" baseline="-25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endParaRPr>
          </a:p>
        </p:txBody>
      </p:sp>
      <p:sp>
        <p:nvSpPr>
          <p:cNvPr id="31" name="テキスト ボックス 30"/>
          <p:cNvSpPr txBox="1"/>
          <p:nvPr/>
        </p:nvSpPr>
        <p:spPr>
          <a:xfrm>
            <a:off x="605890" y="5805264"/>
            <a:ext cx="3778727" cy="400110"/>
          </a:xfrm>
          <a:prstGeom prst="rect">
            <a:avLst/>
          </a:prstGeom>
          <a:noFill/>
        </p:spPr>
        <p:txBody>
          <a:bodyPr wrap="none" rtlCol="0">
            <a:spAutoFit/>
          </a:bodyPr>
          <a:lstStyle/>
          <a:p>
            <a:r>
              <a:rPr lang="en-US" altLang="ja-JP" sz="2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rPr>
              <a:t>Transport property investigation</a:t>
            </a:r>
            <a:endParaRPr lang="en-US" altLang="ja-JP" sz="2000" baseline="-25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endParaRPr>
          </a:p>
        </p:txBody>
      </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11</a:t>
            </a:fld>
            <a:endParaRPr lang="ja-JP" altLang="en-US" dirty="0"/>
          </a:p>
        </p:txBody>
      </p:sp>
    </p:spTree>
    <p:extLst>
      <p:ext uri="{BB962C8B-B14F-4D97-AF65-F5344CB8AC3E}">
        <p14:creationId xmlns:p14="http://schemas.microsoft.com/office/powerpoint/2010/main" val="3889422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altLang="ja-JP" sz="2800" i="1"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V</a:t>
            </a:r>
            <a:r>
              <a:rPr lang="en-US" altLang="ja-JP" sz="2800" baseline="-250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G</a:t>
            </a: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 dependent transfer characteristics</a:t>
            </a:r>
          </a:p>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Reversible or irreversible</a:t>
            </a:r>
          </a:p>
        </p:txBody>
      </p:sp>
      <p:sp>
        <p:nvSpPr>
          <p:cNvPr id="32" name="テキスト ボックス 31"/>
          <p:cNvSpPr txBox="1"/>
          <p:nvPr/>
        </p:nvSpPr>
        <p:spPr>
          <a:xfrm>
            <a:off x="2483768" y="1790086"/>
            <a:ext cx="3387598" cy="400110"/>
          </a:xfrm>
          <a:prstGeom prst="rect">
            <a:avLst/>
          </a:prstGeom>
          <a:noFill/>
        </p:spPr>
        <p:txBody>
          <a:bodyPr wrap="square" rtlCol="0">
            <a:spAutoFit/>
          </a:bodyPr>
          <a:lstStyle/>
          <a:p>
            <a:r>
              <a:rPr lang="en-US" altLang="ja-JP" sz="2000" dirty="0" smtClean="0">
                <a:latin typeface="Arial" panose="020B0604020202020204" pitchFamily="34" charset="0"/>
                <a:cs typeface="Arial" panose="020B0604020202020204" pitchFamily="34" charset="0"/>
              </a:rPr>
              <a:t>Scan rate : 9×10</a:t>
            </a:r>
            <a:r>
              <a:rPr lang="en-US" altLang="ja-JP" sz="2000" baseline="30000" dirty="0" smtClean="0">
                <a:latin typeface="Arial" panose="020B0604020202020204" pitchFamily="34" charset="0"/>
                <a:cs typeface="Arial" panose="020B0604020202020204" pitchFamily="34" charset="0"/>
              </a:rPr>
              <a:t>-2</a:t>
            </a:r>
            <a:r>
              <a:rPr lang="en-US" altLang="ja-JP" sz="2000" dirty="0" smtClean="0">
                <a:latin typeface="Arial" panose="020B0604020202020204" pitchFamily="34" charset="0"/>
                <a:cs typeface="Arial" panose="020B0604020202020204" pitchFamily="34" charset="0"/>
              </a:rPr>
              <a:t> mV/sec</a:t>
            </a:r>
            <a:r>
              <a:rPr lang="ja-JP" altLang="en-US" sz="2000" dirty="0">
                <a:latin typeface="Arial" panose="020B0604020202020204" pitchFamily="34" charset="0"/>
                <a:cs typeface="Arial" panose="020B0604020202020204" pitchFamily="34" charset="0"/>
              </a:rPr>
              <a:t> </a:t>
            </a:r>
            <a:endParaRPr lang="en-US" altLang="ja-JP" sz="2000" dirty="0" smtClean="0">
              <a:latin typeface="Arial" panose="020B0604020202020204" pitchFamily="34" charset="0"/>
              <a:cs typeface="Arial" panose="020B0604020202020204" pitchFamily="34" charset="0"/>
            </a:endParaRPr>
          </a:p>
        </p:txBody>
      </p:sp>
      <p:grpSp>
        <p:nvGrpSpPr>
          <p:cNvPr id="33" name="グループ化 32"/>
          <p:cNvGrpSpPr/>
          <p:nvPr/>
        </p:nvGrpSpPr>
        <p:grpSpPr>
          <a:xfrm>
            <a:off x="2339752" y="2190196"/>
            <a:ext cx="3943440" cy="3258000"/>
            <a:chOff x="2339752" y="2739588"/>
            <a:chExt cx="3943440" cy="3258000"/>
          </a:xfrm>
        </p:grpSpPr>
        <p:pic>
          <p:nvPicPr>
            <p:cNvPr id="34" name="図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2739588"/>
              <a:ext cx="3943440" cy="3258000"/>
            </a:xfrm>
            <a:prstGeom prst="rect">
              <a:avLst/>
            </a:prstGeom>
          </p:spPr>
        </p:pic>
        <p:cxnSp>
          <p:nvCxnSpPr>
            <p:cNvPr id="35" name="直線矢印コネクタ 34"/>
            <p:cNvCxnSpPr/>
            <p:nvPr/>
          </p:nvCxnSpPr>
          <p:spPr>
            <a:xfrm>
              <a:off x="3615781" y="3068960"/>
              <a:ext cx="432048"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flipV="1">
              <a:off x="3451870" y="3433772"/>
              <a:ext cx="379935" cy="81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2190196"/>
            <a:ext cx="3943440" cy="3258000"/>
          </a:xfrm>
          <a:prstGeom prst="rect">
            <a:avLst/>
          </a:prstGeom>
        </p:spPr>
      </p:pic>
      <p:pic>
        <p:nvPicPr>
          <p:cNvPr id="38" name="図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2190196"/>
            <a:ext cx="3943440" cy="3258000"/>
          </a:xfrm>
          <a:prstGeom prst="rect">
            <a:avLst/>
          </a:prstGeom>
        </p:spPr>
      </p:pic>
      <p:sp>
        <p:nvSpPr>
          <p:cNvPr id="39" name="テキスト ボックス 38"/>
          <p:cNvSpPr txBox="1"/>
          <p:nvPr/>
        </p:nvSpPr>
        <p:spPr>
          <a:xfrm>
            <a:off x="1421588" y="5638545"/>
            <a:ext cx="6596343" cy="830997"/>
          </a:xfrm>
          <a:prstGeom prst="rect">
            <a:avLst/>
          </a:prstGeom>
          <a:solidFill>
            <a:schemeClr val="accent6">
              <a:lumMod val="20000"/>
              <a:lumOff val="80000"/>
            </a:schemeClr>
          </a:solidFill>
        </p:spPr>
        <p:txBody>
          <a:bodyPr wrap="square" rtlCol="0">
            <a:spAutoFit/>
          </a:bodyPr>
          <a:lstStyle/>
          <a:p>
            <a:pPr algn="ctr"/>
            <a:r>
              <a:rPr lang="en-US" altLang="ja-JP" sz="2400" dirty="0" smtClean="0">
                <a:solidFill>
                  <a:srgbClr val="FF0000"/>
                </a:solidFill>
                <a:latin typeface="Arial" panose="020B0604020202020204" pitchFamily="34" charset="0"/>
                <a:cs typeface="Arial" panose="020B0604020202020204" pitchFamily="34" charset="0"/>
              </a:rPr>
              <a:t>Reversible/irreversible electric current change appeared depending on the gate voltage.</a:t>
            </a:r>
          </a:p>
        </p:txBody>
      </p:sp>
      <p:cxnSp>
        <p:nvCxnSpPr>
          <p:cNvPr id="40" name="直線矢印コネクタ 39"/>
          <p:cNvCxnSpPr/>
          <p:nvPr/>
        </p:nvCxnSpPr>
        <p:spPr>
          <a:xfrm>
            <a:off x="3347864" y="2678596"/>
            <a:ext cx="0" cy="1276533"/>
          </a:xfrm>
          <a:prstGeom prst="straightConnector1">
            <a:avLst/>
          </a:prstGeom>
          <a:ln w="158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490273" y="3429535"/>
            <a:ext cx="907621" cy="338554"/>
          </a:xfrm>
          <a:prstGeom prst="rect">
            <a:avLst/>
          </a:prstGeom>
          <a:noFill/>
        </p:spPr>
        <p:txBody>
          <a:bodyPr wrap="none" rtlCol="0">
            <a:spAutoFit/>
          </a:bodyPr>
          <a:lstStyle/>
          <a:p>
            <a:r>
              <a:rPr lang="en-US" altLang="ja-JP" sz="1600" i="1" dirty="0" err="1" smtClean="0">
                <a:latin typeface="Arial" panose="020B0604020202020204" pitchFamily="34" charset="0"/>
                <a:ea typeface="HGPｺﾞｼｯｸM" panose="020B0600000000000000" pitchFamily="50" charset="-128"/>
                <a:cs typeface="Times New Roman" pitchFamily="18" charset="0"/>
              </a:rPr>
              <a:t>I</a:t>
            </a:r>
            <a:r>
              <a:rPr lang="en-US" altLang="ja-JP" sz="1600" baseline="-25000" dirty="0" err="1" smtClean="0">
                <a:latin typeface="Arial" panose="020B0604020202020204" pitchFamily="34" charset="0"/>
                <a:ea typeface="HGPｺﾞｼｯｸM" panose="020B0600000000000000" pitchFamily="50" charset="-128"/>
                <a:cs typeface="Times New Roman" pitchFamily="18" charset="0"/>
              </a:rPr>
              <a:t>irreversible</a:t>
            </a:r>
            <a:endParaRPr lang="en-US" altLang="ja-JP" sz="1600" baseline="-25000" dirty="0" smtClean="0">
              <a:latin typeface="Arial" panose="020B0604020202020204" pitchFamily="34" charset="0"/>
              <a:ea typeface="HGPｺﾞｼｯｸM" panose="020B0600000000000000" pitchFamily="50" charset="-128"/>
              <a:cs typeface="Times New Roman" pitchFamily="18" charset="0"/>
            </a:endParaRPr>
          </a:p>
        </p:txBody>
      </p:sp>
      <p:cxnSp>
        <p:nvCxnSpPr>
          <p:cNvPr id="42" name="直線矢印コネクタ 41"/>
          <p:cNvCxnSpPr/>
          <p:nvPr/>
        </p:nvCxnSpPr>
        <p:spPr>
          <a:xfrm>
            <a:off x="6175371" y="2716548"/>
            <a:ext cx="0" cy="1830868"/>
          </a:xfrm>
          <a:prstGeom prst="straightConnector1">
            <a:avLst/>
          </a:prstGeom>
          <a:ln w="158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175371" y="3462705"/>
            <a:ext cx="500458" cy="338554"/>
          </a:xfrm>
          <a:prstGeom prst="rect">
            <a:avLst/>
          </a:prstGeom>
          <a:noFill/>
        </p:spPr>
        <p:txBody>
          <a:bodyPr wrap="none" rtlCol="0">
            <a:spAutoFit/>
          </a:bodyPr>
          <a:lstStyle/>
          <a:p>
            <a:r>
              <a:rPr lang="en-US" altLang="ja-JP" sz="1600" i="1" dirty="0" err="1" smtClean="0">
                <a:latin typeface="Arial" panose="020B0604020202020204" pitchFamily="34" charset="0"/>
                <a:ea typeface="HGPｺﾞｼｯｸM" panose="020B0600000000000000" pitchFamily="50" charset="-128"/>
                <a:cs typeface="Times New Roman" pitchFamily="18" charset="0"/>
              </a:rPr>
              <a:t>I</a:t>
            </a:r>
            <a:r>
              <a:rPr lang="en-US" altLang="ja-JP" sz="1600" baseline="-25000" dirty="0" err="1">
                <a:latin typeface="Arial" panose="020B0604020202020204" pitchFamily="34" charset="0"/>
                <a:ea typeface="HGPｺﾞｼｯｸM" panose="020B0600000000000000" pitchFamily="50" charset="-128"/>
                <a:cs typeface="Times New Roman" pitchFamily="18" charset="0"/>
              </a:rPr>
              <a:t>t</a:t>
            </a:r>
            <a:r>
              <a:rPr lang="en-US" altLang="ja-JP" sz="1600" baseline="-25000" dirty="0" err="1" smtClean="0">
                <a:latin typeface="Arial" panose="020B0604020202020204" pitchFamily="34" charset="0"/>
                <a:ea typeface="HGPｺﾞｼｯｸM" panose="020B0600000000000000" pitchFamily="50" charset="-128"/>
                <a:cs typeface="Times New Roman" pitchFamily="18" charset="0"/>
              </a:rPr>
              <a:t>otal</a:t>
            </a:r>
            <a:endParaRPr lang="en-US" altLang="ja-JP" sz="1600" baseline="-25000" dirty="0" smtClean="0">
              <a:latin typeface="Arial" panose="020B0604020202020204" pitchFamily="34" charset="0"/>
              <a:ea typeface="HGPｺﾞｼｯｸM" panose="020B0600000000000000" pitchFamily="50" charset="-128"/>
              <a:cs typeface="Times New Roman" pitchFamily="18" charset="0"/>
            </a:endParaRPr>
          </a:p>
        </p:txBody>
      </p:sp>
      <p:grpSp>
        <p:nvGrpSpPr>
          <p:cNvPr id="44" name="グループ化 43"/>
          <p:cNvGrpSpPr/>
          <p:nvPr/>
        </p:nvGrpSpPr>
        <p:grpSpPr>
          <a:xfrm>
            <a:off x="6596835" y="1565221"/>
            <a:ext cx="1731762" cy="1515982"/>
            <a:chOff x="6656662" y="1591385"/>
            <a:chExt cx="1731762" cy="1515982"/>
          </a:xfrm>
        </p:grpSpPr>
        <p:grpSp>
          <p:nvGrpSpPr>
            <p:cNvPr id="45" name="グループ化 44"/>
            <p:cNvGrpSpPr/>
            <p:nvPr/>
          </p:nvGrpSpPr>
          <p:grpSpPr>
            <a:xfrm>
              <a:off x="6656662" y="1591385"/>
              <a:ext cx="1731762" cy="1515982"/>
              <a:chOff x="3541428" y="1670655"/>
              <a:chExt cx="1731762" cy="1515982"/>
            </a:xfrm>
          </p:grpSpPr>
          <p:grpSp>
            <p:nvGrpSpPr>
              <p:cNvPr id="48" name="グループ化 47"/>
              <p:cNvGrpSpPr/>
              <p:nvPr/>
            </p:nvGrpSpPr>
            <p:grpSpPr>
              <a:xfrm>
                <a:off x="3541428" y="1670655"/>
                <a:ext cx="1731762" cy="1515982"/>
                <a:chOff x="6630342" y="1518056"/>
                <a:chExt cx="1731762" cy="1515982"/>
              </a:xfrm>
            </p:grpSpPr>
            <p:sp>
              <p:nvSpPr>
                <p:cNvPr id="69" name="円/楕円 68"/>
                <p:cNvSpPr/>
                <p:nvPr/>
              </p:nvSpPr>
              <p:spPr>
                <a:xfrm>
                  <a:off x="6869492" y="2134958"/>
                  <a:ext cx="1296144" cy="504056"/>
                </a:xfrm>
                <a:prstGeom prst="ellipse">
                  <a:avLst/>
                </a:prstGeom>
                <a:solidFill>
                  <a:srgbClr val="260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6659311" y="2484492"/>
                  <a:ext cx="1646659" cy="5495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6659312" y="24846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8017931" y="24846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p:cNvCxnSpPr/>
                <p:nvPr/>
              </p:nvCxnSpPr>
              <p:spPr>
                <a:xfrm>
                  <a:off x="7492164" y="1918471"/>
                  <a:ext cx="0" cy="36004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bwMode="auto">
                <a:xfrm>
                  <a:off x="6630342" y="2464650"/>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S</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sp>
              <p:nvSpPr>
                <p:cNvPr id="75" name="テキスト ボックス 74"/>
                <p:cNvSpPr txBox="1"/>
                <p:nvPr/>
              </p:nvSpPr>
              <p:spPr bwMode="auto">
                <a:xfrm>
                  <a:off x="7986679" y="2435227"/>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D</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sp>
              <p:nvSpPr>
                <p:cNvPr id="76" name="テキスト ボックス 75"/>
                <p:cNvSpPr txBox="1"/>
                <p:nvPr/>
              </p:nvSpPr>
              <p:spPr bwMode="auto">
                <a:xfrm>
                  <a:off x="7082271" y="1518056"/>
                  <a:ext cx="888991" cy="400110"/>
                </a:xfrm>
                <a:prstGeom prst="rect">
                  <a:avLst/>
                </a:prstGeom>
                <a:noFill/>
                <a:ln w="9525">
                  <a:noFill/>
                  <a:miter lim="800000"/>
                  <a:headEnd/>
                  <a:tailEnd/>
                </a:ln>
              </p:spPr>
              <p:txBody>
                <a:bodyPr wrap="square" rtlCol="0" anchor="ctr" anchorCtr="0">
                  <a:spAutoFit/>
                </a:bodyPr>
                <a:lstStyle/>
                <a:p>
                  <a:pPr defTabSz="912813"/>
                  <a:r>
                    <a:rPr lang="en-US" altLang="ja-JP" sz="2000" i="1" dirty="0" smtClean="0">
                      <a:latin typeface="Arial" panose="020B0604020202020204" pitchFamily="34" charset="0"/>
                      <a:ea typeface="ＭＳ Ｐゴシック" panose="020B0600070205080204" pitchFamily="50" charset="-128"/>
                      <a:cs typeface="Arial" pitchFamily="34" charset="0"/>
                    </a:rPr>
                    <a:t>V</a:t>
                  </a:r>
                  <a:r>
                    <a:rPr lang="en-US" altLang="ja-JP" sz="2000" baseline="-25000" dirty="0" smtClean="0">
                      <a:latin typeface="Arial" panose="020B0604020202020204" pitchFamily="34" charset="0"/>
                      <a:ea typeface="ＭＳ Ｐゴシック" panose="020B0600070205080204" pitchFamily="50" charset="-128"/>
                      <a:cs typeface="Arial" pitchFamily="34" charset="0"/>
                    </a:rPr>
                    <a:t>G </a:t>
                  </a:r>
                  <a:r>
                    <a:rPr lang="en-US" altLang="ja-JP" sz="2000" dirty="0" smtClean="0">
                      <a:latin typeface="Arial" panose="020B0604020202020204" pitchFamily="34" charset="0"/>
                      <a:ea typeface="ＭＳ Ｐゴシック" panose="020B0600070205080204" pitchFamily="50" charset="-128"/>
                      <a:cs typeface="Arial" pitchFamily="34" charset="0"/>
                    </a:rPr>
                    <a:t>on</a:t>
                  </a:r>
                  <a:endParaRPr lang="en-US" altLang="ja-JP" sz="2000" baseline="-25000" dirty="0" smtClean="0">
                    <a:latin typeface="Arial" panose="020B0604020202020204" pitchFamily="34" charset="0"/>
                    <a:ea typeface="ＭＳ Ｐゴシック" panose="020B0600070205080204" pitchFamily="50" charset="-128"/>
                    <a:cs typeface="Arial" pitchFamily="34" charset="0"/>
                  </a:endParaRPr>
                </a:p>
              </p:txBody>
            </p:sp>
          </p:grpSp>
          <p:grpSp>
            <p:nvGrpSpPr>
              <p:cNvPr id="49" name="グループ化 48"/>
              <p:cNvGrpSpPr/>
              <p:nvPr/>
            </p:nvGrpSpPr>
            <p:grpSpPr>
              <a:xfrm>
                <a:off x="3779912" y="2575937"/>
                <a:ext cx="1204536" cy="278662"/>
                <a:chOff x="3779912" y="2575937"/>
                <a:chExt cx="1204536" cy="278662"/>
              </a:xfrm>
            </p:grpSpPr>
            <p:grpSp>
              <p:nvGrpSpPr>
                <p:cNvPr id="50" name="グループ化 49"/>
                <p:cNvGrpSpPr/>
                <p:nvPr/>
              </p:nvGrpSpPr>
              <p:grpSpPr>
                <a:xfrm>
                  <a:off x="3779912" y="2577600"/>
                  <a:ext cx="328936" cy="276999"/>
                  <a:chOff x="2184819" y="2017166"/>
                  <a:chExt cx="328936" cy="276999"/>
                </a:xfrm>
              </p:grpSpPr>
              <p:sp>
                <p:nvSpPr>
                  <p:cNvPr id="67" name="円/楕円 66"/>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51" name="グループ化 50"/>
                <p:cNvGrpSpPr/>
                <p:nvPr/>
              </p:nvGrpSpPr>
              <p:grpSpPr>
                <a:xfrm>
                  <a:off x="3955032" y="2575937"/>
                  <a:ext cx="1029416" cy="278662"/>
                  <a:chOff x="3955032" y="2575937"/>
                  <a:chExt cx="1029416" cy="278662"/>
                </a:xfrm>
              </p:grpSpPr>
              <p:grpSp>
                <p:nvGrpSpPr>
                  <p:cNvPr id="52" name="グループ化 51"/>
                  <p:cNvGrpSpPr/>
                  <p:nvPr/>
                </p:nvGrpSpPr>
                <p:grpSpPr>
                  <a:xfrm>
                    <a:off x="3955032" y="2575937"/>
                    <a:ext cx="328936" cy="276999"/>
                    <a:chOff x="2184819" y="2017166"/>
                    <a:chExt cx="328936" cy="276999"/>
                  </a:xfrm>
                </p:grpSpPr>
                <p:sp>
                  <p:nvSpPr>
                    <p:cNvPr id="65" name="円/楕円 64"/>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53" name="グループ化 52"/>
                  <p:cNvGrpSpPr/>
                  <p:nvPr/>
                </p:nvGrpSpPr>
                <p:grpSpPr>
                  <a:xfrm>
                    <a:off x="4130152" y="2577600"/>
                    <a:ext cx="328936" cy="276999"/>
                    <a:chOff x="2184819" y="2017166"/>
                    <a:chExt cx="328936" cy="276999"/>
                  </a:xfrm>
                </p:grpSpPr>
                <p:sp>
                  <p:nvSpPr>
                    <p:cNvPr id="63" name="円/楕円 62"/>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54" name="グループ化 53"/>
                  <p:cNvGrpSpPr/>
                  <p:nvPr/>
                </p:nvGrpSpPr>
                <p:grpSpPr>
                  <a:xfrm>
                    <a:off x="4305272" y="2577600"/>
                    <a:ext cx="328936" cy="276999"/>
                    <a:chOff x="2184819" y="2017166"/>
                    <a:chExt cx="328936" cy="276999"/>
                  </a:xfrm>
                </p:grpSpPr>
                <p:sp>
                  <p:nvSpPr>
                    <p:cNvPr id="61" name="円/楕円 60"/>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55" name="グループ化 54"/>
                  <p:cNvGrpSpPr/>
                  <p:nvPr/>
                </p:nvGrpSpPr>
                <p:grpSpPr>
                  <a:xfrm>
                    <a:off x="4480392" y="2577600"/>
                    <a:ext cx="328936" cy="276999"/>
                    <a:chOff x="2184819" y="2017166"/>
                    <a:chExt cx="328936" cy="276999"/>
                  </a:xfrm>
                </p:grpSpPr>
                <p:sp>
                  <p:nvSpPr>
                    <p:cNvPr id="59" name="円/楕円 58"/>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56" name="グループ化 55"/>
                  <p:cNvGrpSpPr/>
                  <p:nvPr/>
                </p:nvGrpSpPr>
                <p:grpSpPr>
                  <a:xfrm>
                    <a:off x="4655512" y="2575937"/>
                    <a:ext cx="328936" cy="276999"/>
                    <a:chOff x="2184819" y="2017166"/>
                    <a:chExt cx="328936" cy="276999"/>
                  </a:xfrm>
                </p:grpSpPr>
                <p:sp>
                  <p:nvSpPr>
                    <p:cNvPr id="57" name="円/楕円 56"/>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grpSp>
        </p:grpSp>
        <p:sp>
          <p:nvSpPr>
            <p:cNvPr id="46" name="テキスト ボックス 45"/>
            <p:cNvSpPr txBox="1"/>
            <p:nvPr/>
          </p:nvSpPr>
          <p:spPr bwMode="auto">
            <a:xfrm>
              <a:off x="7377379" y="2668850"/>
              <a:ext cx="506989" cy="400110"/>
            </a:xfrm>
            <a:prstGeom prst="rect">
              <a:avLst/>
            </a:prstGeom>
            <a:noFill/>
            <a:ln w="9525">
              <a:noFill/>
              <a:miter lim="800000"/>
              <a:headEnd/>
              <a:tailEnd/>
            </a:ln>
          </p:spPr>
          <p:txBody>
            <a:bodyPr wrap="square" rtlCol="0" anchor="ctr" anchorCtr="0">
              <a:spAutoFit/>
            </a:bodyPr>
            <a:lstStyle/>
            <a:p>
              <a:pPr defTabSz="912813"/>
              <a:r>
                <a:rPr lang="en-US" altLang="ja-JP" sz="2000" i="1" dirty="0" smtClean="0">
                  <a:latin typeface="Arial" panose="020B0604020202020204" pitchFamily="34" charset="0"/>
                  <a:ea typeface="ＭＳ Ｐゴシック" panose="020B0600070205080204" pitchFamily="50" charset="-128"/>
                  <a:cs typeface="Arial" pitchFamily="34" charset="0"/>
                </a:rPr>
                <a:t>I</a:t>
              </a:r>
              <a:r>
                <a:rPr lang="en-US" altLang="ja-JP" sz="2000" baseline="-25000" dirty="0" smtClean="0">
                  <a:latin typeface="Arial" panose="020B0604020202020204" pitchFamily="34" charset="0"/>
                  <a:ea typeface="ＭＳ Ｐゴシック" panose="020B0600070205080204" pitchFamily="50" charset="-128"/>
                  <a:cs typeface="Arial" pitchFamily="34" charset="0"/>
                </a:rPr>
                <a:t>D</a:t>
              </a:r>
            </a:p>
          </p:txBody>
        </p:sp>
        <p:cxnSp>
          <p:nvCxnSpPr>
            <p:cNvPr id="47" name="直線矢印コネクタ 46"/>
            <p:cNvCxnSpPr/>
            <p:nvPr/>
          </p:nvCxnSpPr>
          <p:spPr>
            <a:xfrm>
              <a:off x="7170475" y="2744412"/>
              <a:ext cx="648072" cy="0"/>
            </a:xfrm>
            <a:prstGeom prst="straightConnector1">
              <a:avLst/>
            </a:prstGeom>
            <a:ln w="28575">
              <a:solidFill>
                <a:schemeClr val="tx1"/>
              </a:solidFill>
              <a:headEnd type="triangle" w="med" len="sm"/>
              <a:tailEnd type="none" w="sm" len="med"/>
            </a:ln>
          </p:spPr>
          <p:style>
            <a:lnRef idx="1">
              <a:schemeClr val="accent1"/>
            </a:lnRef>
            <a:fillRef idx="0">
              <a:schemeClr val="accent1"/>
            </a:fillRef>
            <a:effectRef idx="0">
              <a:schemeClr val="accent1"/>
            </a:effectRef>
            <a:fontRef idx="minor">
              <a:schemeClr val="tx1"/>
            </a:fontRef>
          </p:style>
        </p:cxnSp>
      </p:grpSp>
      <p:grpSp>
        <p:nvGrpSpPr>
          <p:cNvPr id="77" name="グループ化 76"/>
          <p:cNvGrpSpPr/>
          <p:nvPr/>
        </p:nvGrpSpPr>
        <p:grpSpPr>
          <a:xfrm>
            <a:off x="6631132" y="3243821"/>
            <a:ext cx="1731762" cy="1985379"/>
            <a:chOff x="6631132" y="3171813"/>
            <a:chExt cx="1731762" cy="1985379"/>
          </a:xfrm>
        </p:grpSpPr>
        <p:grpSp>
          <p:nvGrpSpPr>
            <p:cNvPr id="78" name="グループ化 77"/>
            <p:cNvGrpSpPr/>
            <p:nvPr/>
          </p:nvGrpSpPr>
          <p:grpSpPr>
            <a:xfrm>
              <a:off x="6631132" y="3675202"/>
              <a:ext cx="1731762" cy="1481990"/>
              <a:chOff x="6680653" y="3768089"/>
              <a:chExt cx="1731762" cy="1481990"/>
            </a:xfrm>
          </p:grpSpPr>
          <p:grpSp>
            <p:nvGrpSpPr>
              <p:cNvPr id="84" name="グループ化 83"/>
              <p:cNvGrpSpPr/>
              <p:nvPr/>
            </p:nvGrpSpPr>
            <p:grpSpPr>
              <a:xfrm>
                <a:off x="6680653" y="4134512"/>
                <a:ext cx="1731762" cy="1115567"/>
                <a:chOff x="6782742" y="2070871"/>
                <a:chExt cx="1731762" cy="1115567"/>
              </a:xfrm>
            </p:grpSpPr>
            <p:sp>
              <p:nvSpPr>
                <p:cNvPr id="86" name="円/楕円 85"/>
                <p:cNvSpPr/>
                <p:nvPr/>
              </p:nvSpPr>
              <p:spPr>
                <a:xfrm>
                  <a:off x="6996492" y="2287358"/>
                  <a:ext cx="1296144" cy="504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6811711" y="2636892"/>
                  <a:ext cx="1646659" cy="5495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6811712" y="26370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8170331" y="26370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0" name="直線コネクタ 89"/>
                <p:cNvCxnSpPr/>
                <p:nvPr/>
              </p:nvCxnSpPr>
              <p:spPr>
                <a:xfrm>
                  <a:off x="7644564" y="2070871"/>
                  <a:ext cx="0" cy="36004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bwMode="auto">
                <a:xfrm>
                  <a:off x="6782742" y="2617050"/>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S</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sp>
              <p:nvSpPr>
                <p:cNvPr id="92" name="テキスト ボックス 91"/>
                <p:cNvSpPr txBox="1"/>
                <p:nvPr/>
              </p:nvSpPr>
              <p:spPr bwMode="auto">
                <a:xfrm>
                  <a:off x="8139079" y="2587627"/>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D</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grpSp>
          <p:sp>
            <p:nvSpPr>
              <p:cNvPr id="85" name="テキスト ボックス 84"/>
              <p:cNvSpPr txBox="1"/>
              <p:nvPr/>
            </p:nvSpPr>
            <p:spPr>
              <a:xfrm>
                <a:off x="7064368" y="3768089"/>
                <a:ext cx="964016" cy="400110"/>
              </a:xfrm>
              <a:prstGeom prst="rect">
                <a:avLst/>
              </a:prstGeom>
              <a:noFill/>
            </p:spPr>
            <p:txBody>
              <a:bodyPr wrap="square" rtlCol="0">
                <a:spAutoFit/>
              </a:bodyPr>
              <a:lstStyle/>
              <a:p>
                <a:r>
                  <a:rPr lang="en-US" altLang="ja-JP" sz="2000" i="1" dirty="0" smtClean="0">
                    <a:latin typeface="Arial" panose="020B0604020202020204" pitchFamily="34" charset="0"/>
                    <a:cs typeface="Arial" panose="020B0604020202020204" pitchFamily="34" charset="0"/>
                  </a:rPr>
                  <a:t>V</a:t>
                </a:r>
                <a:r>
                  <a:rPr lang="en-US" altLang="ja-JP" sz="2000" i="1" baseline="-25000" dirty="0" smtClean="0">
                    <a:latin typeface="Arial" panose="020B0604020202020204" pitchFamily="34" charset="0"/>
                    <a:cs typeface="Arial" panose="020B0604020202020204" pitchFamily="34" charset="0"/>
                  </a:rPr>
                  <a:t>G</a:t>
                </a:r>
                <a:r>
                  <a:rPr lang="en-US" altLang="ja-JP" sz="2000" dirty="0" smtClean="0">
                    <a:latin typeface="Arial" panose="020B0604020202020204" pitchFamily="34" charset="0"/>
                    <a:cs typeface="Arial" panose="020B0604020202020204" pitchFamily="34" charset="0"/>
                  </a:rPr>
                  <a:t> off</a:t>
                </a:r>
              </a:p>
            </p:txBody>
          </p:sp>
        </p:grpSp>
        <p:grpSp>
          <p:nvGrpSpPr>
            <p:cNvPr id="79" name="グループ化 78"/>
            <p:cNvGrpSpPr/>
            <p:nvPr/>
          </p:nvGrpSpPr>
          <p:grpSpPr>
            <a:xfrm>
              <a:off x="6793884" y="3171813"/>
              <a:ext cx="1398140" cy="581784"/>
              <a:chOff x="6868365" y="3243211"/>
              <a:chExt cx="1398140" cy="581784"/>
            </a:xfrm>
          </p:grpSpPr>
          <p:grpSp>
            <p:nvGrpSpPr>
              <p:cNvPr id="80" name="グループ化 79"/>
              <p:cNvGrpSpPr/>
              <p:nvPr/>
            </p:nvGrpSpPr>
            <p:grpSpPr>
              <a:xfrm>
                <a:off x="7486374" y="3243211"/>
                <a:ext cx="84343" cy="581784"/>
                <a:chOff x="7598702" y="3227901"/>
                <a:chExt cx="84343" cy="581784"/>
              </a:xfrm>
            </p:grpSpPr>
            <p:cxnSp>
              <p:nvCxnSpPr>
                <p:cNvPr id="82" name="直線矢印コネクタ 81"/>
                <p:cNvCxnSpPr/>
                <p:nvPr/>
              </p:nvCxnSpPr>
              <p:spPr>
                <a:xfrm>
                  <a:off x="7683045" y="3227901"/>
                  <a:ext cx="0" cy="58178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flipV="1">
                  <a:off x="7598702" y="3227901"/>
                  <a:ext cx="16275" cy="55794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1" name="テキスト ボックス 80"/>
              <p:cNvSpPr txBox="1"/>
              <p:nvPr/>
            </p:nvSpPr>
            <p:spPr>
              <a:xfrm>
                <a:off x="6868365" y="3300294"/>
                <a:ext cx="1398140" cy="400110"/>
              </a:xfrm>
              <a:prstGeom prst="rect">
                <a:avLst/>
              </a:prstGeom>
              <a:solidFill>
                <a:schemeClr val="bg1">
                  <a:alpha val="50000"/>
                </a:schemeClr>
              </a:solidFill>
            </p:spPr>
            <p:txBody>
              <a:bodyPr wrap="none" rtlCol="0">
                <a:spAutoFit/>
              </a:bodyPr>
              <a:lstStyle/>
              <a:p>
                <a:r>
                  <a:rPr kumimoji="1" lang="en-US" altLang="ja-JP" sz="2000" dirty="0" smtClean="0">
                    <a:solidFill>
                      <a:srgbClr val="2609FF"/>
                    </a:solidFill>
                    <a:latin typeface="Arial" pitchFamily="34" charset="0"/>
                    <a:cs typeface="Arial" pitchFamily="34" charset="0"/>
                  </a:rPr>
                  <a:t>Reversible</a:t>
                </a:r>
                <a:endParaRPr kumimoji="1" lang="ja-JP" altLang="en-US" sz="2000" dirty="0" smtClean="0">
                  <a:solidFill>
                    <a:srgbClr val="2609FF"/>
                  </a:solidFill>
                  <a:latin typeface="Arial" pitchFamily="34" charset="0"/>
                  <a:cs typeface="Arial" pitchFamily="34" charset="0"/>
                </a:endParaRPr>
              </a:p>
            </p:txBody>
          </p:sp>
        </p:grpSp>
      </p:grpSp>
      <p:grpSp>
        <p:nvGrpSpPr>
          <p:cNvPr id="93" name="グループ化 92"/>
          <p:cNvGrpSpPr/>
          <p:nvPr/>
        </p:nvGrpSpPr>
        <p:grpSpPr>
          <a:xfrm>
            <a:off x="531537" y="1701959"/>
            <a:ext cx="1739777" cy="3527241"/>
            <a:chOff x="531537" y="1701959"/>
            <a:chExt cx="1739777" cy="3527241"/>
          </a:xfrm>
        </p:grpSpPr>
        <p:grpSp>
          <p:nvGrpSpPr>
            <p:cNvPr id="94" name="グループ化 93"/>
            <p:cNvGrpSpPr/>
            <p:nvPr/>
          </p:nvGrpSpPr>
          <p:grpSpPr>
            <a:xfrm>
              <a:off x="539552" y="3747210"/>
              <a:ext cx="1731762" cy="1481990"/>
              <a:chOff x="7016702" y="1742915"/>
              <a:chExt cx="1731762" cy="1481990"/>
            </a:xfrm>
          </p:grpSpPr>
          <p:grpSp>
            <p:nvGrpSpPr>
              <p:cNvPr id="130" name="グループ化 129"/>
              <p:cNvGrpSpPr/>
              <p:nvPr/>
            </p:nvGrpSpPr>
            <p:grpSpPr>
              <a:xfrm>
                <a:off x="7016702" y="1742915"/>
                <a:ext cx="1731762" cy="1481990"/>
                <a:chOff x="6680653" y="3768089"/>
                <a:chExt cx="1731762" cy="1481990"/>
              </a:xfrm>
            </p:grpSpPr>
            <p:grpSp>
              <p:nvGrpSpPr>
                <p:cNvPr id="137" name="グループ化 136"/>
                <p:cNvGrpSpPr/>
                <p:nvPr/>
              </p:nvGrpSpPr>
              <p:grpSpPr>
                <a:xfrm>
                  <a:off x="6680653" y="4134512"/>
                  <a:ext cx="1731762" cy="1115567"/>
                  <a:chOff x="6782742" y="2070871"/>
                  <a:chExt cx="1731762" cy="1115567"/>
                </a:xfrm>
              </p:grpSpPr>
              <p:sp>
                <p:nvSpPr>
                  <p:cNvPr id="139" name="円/楕円 138"/>
                  <p:cNvSpPr/>
                  <p:nvPr/>
                </p:nvSpPr>
                <p:spPr>
                  <a:xfrm>
                    <a:off x="6996492" y="2287358"/>
                    <a:ext cx="1296144" cy="504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6811711" y="2636892"/>
                    <a:ext cx="1646659" cy="5495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p:cNvSpPr/>
                  <p:nvPr/>
                </p:nvSpPr>
                <p:spPr>
                  <a:xfrm>
                    <a:off x="6811712" y="26370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8170331" y="26370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3" name="直線コネクタ 142"/>
                  <p:cNvCxnSpPr/>
                  <p:nvPr/>
                </p:nvCxnSpPr>
                <p:spPr>
                  <a:xfrm>
                    <a:off x="7644564" y="2070871"/>
                    <a:ext cx="0" cy="36004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bwMode="auto">
                  <a:xfrm>
                    <a:off x="6782742" y="2617050"/>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S</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sp>
                <p:nvSpPr>
                  <p:cNvPr id="145" name="テキスト ボックス 144"/>
                  <p:cNvSpPr txBox="1"/>
                  <p:nvPr/>
                </p:nvSpPr>
                <p:spPr bwMode="auto">
                  <a:xfrm>
                    <a:off x="8139079" y="2587627"/>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D</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grpSp>
            <p:sp>
              <p:nvSpPr>
                <p:cNvPr id="138" name="テキスト ボックス 137"/>
                <p:cNvSpPr txBox="1"/>
                <p:nvPr/>
              </p:nvSpPr>
              <p:spPr>
                <a:xfrm>
                  <a:off x="7064368" y="3768089"/>
                  <a:ext cx="964016" cy="400110"/>
                </a:xfrm>
                <a:prstGeom prst="rect">
                  <a:avLst/>
                </a:prstGeom>
                <a:noFill/>
              </p:spPr>
              <p:txBody>
                <a:bodyPr wrap="square" rtlCol="0">
                  <a:spAutoFit/>
                </a:bodyPr>
                <a:lstStyle/>
                <a:p>
                  <a:r>
                    <a:rPr lang="en-US" altLang="ja-JP" sz="2000" i="1" dirty="0" smtClean="0">
                      <a:latin typeface="Arial" panose="020B0604020202020204" pitchFamily="34" charset="0"/>
                      <a:cs typeface="Arial" panose="020B0604020202020204" pitchFamily="34" charset="0"/>
                    </a:rPr>
                    <a:t>V</a:t>
                  </a:r>
                  <a:r>
                    <a:rPr lang="en-US" altLang="ja-JP" sz="2000" i="1" baseline="-25000" dirty="0" smtClean="0">
                      <a:latin typeface="Arial" panose="020B0604020202020204" pitchFamily="34" charset="0"/>
                      <a:cs typeface="Arial" panose="020B0604020202020204" pitchFamily="34" charset="0"/>
                    </a:rPr>
                    <a:t>G</a:t>
                  </a:r>
                  <a:r>
                    <a:rPr lang="en-US" altLang="ja-JP" sz="2000" dirty="0" smtClean="0">
                      <a:latin typeface="Arial" panose="020B0604020202020204" pitchFamily="34" charset="0"/>
                      <a:cs typeface="Arial" panose="020B0604020202020204" pitchFamily="34" charset="0"/>
                    </a:rPr>
                    <a:t> off</a:t>
                  </a:r>
                </a:p>
              </p:txBody>
            </p:sp>
          </p:grpSp>
          <p:grpSp>
            <p:nvGrpSpPr>
              <p:cNvPr id="131" name="グループ化 130"/>
              <p:cNvGrpSpPr/>
              <p:nvPr/>
            </p:nvGrpSpPr>
            <p:grpSpPr>
              <a:xfrm>
                <a:off x="7493571" y="2695116"/>
                <a:ext cx="673209" cy="241300"/>
                <a:chOff x="7540516" y="2673350"/>
                <a:chExt cx="673209" cy="241300"/>
              </a:xfrm>
            </p:grpSpPr>
            <p:sp>
              <p:nvSpPr>
                <p:cNvPr id="132" name="フリーフォーム 131"/>
                <p:cNvSpPr/>
                <p:nvPr/>
              </p:nvSpPr>
              <p:spPr>
                <a:xfrm>
                  <a:off x="7540516" y="2682875"/>
                  <a:ext cx="109308" cy="231775"/>
                </a:xfrm>
                <a:custGeom>
                  <a:avLst/>
                  <a:gdLst>
                    <a:gd name="connsiteX0" fmla="*/ 50909 w 109308"/>
                    <a:gd name="connsiteY0" fmla="*/ 0 h 231775"/>
                    <a:gd name="connsiteX1" fmla="*/ 66784 w 109308"/>
                    <a:gd name="connsiteY1" fmla="*/ 6350 h 231775"/>
                    <a:gd name="connsiteX2" fmla="*/ 76309 w 109308"/>
                    <a:gd name="connsiteY2" fmla="*/ 19050 h 231775"/>
                    <a:gd name="connsiteX3" fmla="*/ 85834 w 109308"/>
                    <a:gd name="connsiteY3" fmla="*/ 28575 h 231775"/>
                    <a:gd name="connsiteX4" fmla="*/ 104884 w 109308"/>
                    <a:gd name="connsiteY4" fmla="*/ 53975 h 231775"/>
                    <a:gd name="connsiteX5" fmla="*/ 104884 w 109308"/>
                    <a:gd name="connsiteY5" fmla="*/ 88900 h 231775"/>
                    <a:gd name="connsiteX6" fmla="*/ 85834 w 109308"/>
                    <a:gd name="connsiteY6" fmla="*/ 98425 h 231775"/>
                    <a:gd name="connsiteX7" fmla="*/ 63609 w 109308"/>
                    <a:gd name="connsiteY7" fmla="*/ 114300 h 231775"/>
                    <a:gd name="connsiteX8" fmla="*/ 38209 w 109308"/>
                    <a:gd name="connsiteY8" fmla="*/ 130175 h 231775"/>
                    <a:gd name="connsiteX9" fmla="*/ 28684 w 109308"/>
                    <a:gd name="connsiteY9" fmla="*/ 142875 h 231775"/>
                    <a:gd name="connsiteX10" fmla="*/ 6459 w 109308"/>
                    <a:gd name="connsiteY10" fmla="*/ 158750 h 231775"/>
                    <a:gd name="connsiteX11" fmla="*/ 109 w 109308"/>
                    <a:gd name="connsiteY11" fmla="*/ 168275 h 231775"/>
                    <a:gd name="connsiteX12" fmla="*/ 12809 w 109308"/>
                    <a:gd name="connsiteY12" fmla="*/ 184150 h 231775"/>
                    <a:gd name="connsiteX13" fmla="*/ 31859 w 109308"/>
                    <a:gd name="connsiteY13" fmla="*/ 203200 h 231775"/>
                    <a:gd name="connsiteX14" fmla="*/ 54084 w 109308"/>
                    <a:gd name="connsiteY14" fmla="*/ 219075 h 231775"/>
                    <a:gd name="connsiteX15" fmla="*/ 66784 w 109308"/>
                    <a:gd name="connsiteY15" fmla="*/ 231775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308" h="231775">
                      <a:moveTo>
                        <a:pt x="50909" y="0"/>
                      </a:moveTo>
                      <a:cubicBezTo>
                        <a:pt x="56201" y="2117"/>
                        <a:pt x="62225" y="2930"/>
                        <a:pt x="66784" y="6350"/>
                      </a:cubicBezTo>
                      <a:cubicBezTo>
                        <a:pt x="71017" y="9525"/>
                        <a:pt x="72865" y="15032"/>
                        <a:pt x="76309" y="19050"/>
                      </a:cubicBezTo>
                      <a:cubicBezTo>
                        <a:pt x="79231" y="22459"/>
                        <a:pt x="82991" y="25100"/>
                        <a:pt x="85834" y="28575"/>
                      </a:cubicBezTo>
                      <a:cubicBezTo>
                        <a:pt x="92536" y="36766"/>
                        <a:pt x="98534" y="45508"/>
                        <a:pt x="104884" y="53975"/>
                      </a:cubicBezTo>
                      <a:cubicBezTo>
                        <a:pt x="109349" y="67370"/>
                        <a:pt x="112064" y="70949"/>
                        <a:pt x="104884" y="88900"/>
                      </a:cubicBezTo>
                      <a:cubicBezTo>
                        <a:pt x="102990" y="93634"/>
                        <a:pt x="89844" y="97088"/>
                        <a:pt x="85834" y="98425"/>
                      </a:cubicBezTo>
                      <a:cubicBezTo>
                        <a:pt x="65033" y="119226"/>
                        <a:pt x="88683" y="97584"/>
                        <a:pt x="63609" y="114300"/>
                      </a:cubicBezTo>
                      <a:cubicBezTo>
                        <a:pt x="37725" y="131556"/>
                        <a:pt x="57815" y="123640"/>
                        <a:pt x="38209" y="130175"/>
                      </a:cubicBezTo>
                      <a:cubicBezTo>
                        <a:pt x="35034" y="134408"/>
                        <a:pt x="32426" y="139133"/>
                        <a:pt x="28684" y="142875"/>
                      </a:cubicBezTo>
                      <a:cubicBezTo>
                        <a:pt x="24746" y="146813"/>
                        <a:pt x="11867" y="155144"/>
                        <a:pt x="6459" y="158750"/>
                      </a:cubicBezTo>
                      <a:cubicBezTo>
                        <a:pt x="4342" y="161925"/>
                        <a:pt x="-816" y="164573"/>
                        <a:pt x="109" y="168275"/>
                      </a:cubicBezTo>
                      <a:cubicBezTo>
                        <a:pt x="1753" y="174849"/>
                        <a:pt x="8251" y="179136"/>
                        <a:pt x="12809" y="184150"/>
                      </a:cubicBezTo>
                      <a:cubicBezTo>
                        <a:pt x="18850" y="190795"/>
                        <a:pt x="25509" y="196850"/>
                        <a:pt x="31859" y="203200"/>
                      </a:cubicBezTo>
                      <a:cubicBezTo>
                        <a:pt x="46926" y="218267"/>
                        <a:pt x="38879" y="214007"/>
                        <a:pt x="54084" y="219075"/>
                      </a:cubicBezTo>
                      <a:lnTo>
                        <a:pt x="66784" y="23177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7772400" y="2686050"/>
                  <a:ext cx="117851" cy="130175"/>
                </a:xfrm>
                <a:custGeom>
                  <a:avLst/>
                  <a:gdLst>
                    <a:gd name="connsiteX0" fmla="*/ 101600 w 117851"/>
                    <a:gd name="connsiteY0" fmla="*/ 0 h 130175"/>
                    <a:gd name="connsiteX1" fmla="*/ 114300 w 117851"/>
                    <a:gd name="connsiteY1" fmla="*/ 15875 h 130175"/>
                    <a:gd name="connsiteX2" fmla="*/ 114300 w 117851"/>
                    <a:gd name="connsiteY2" fmla="*/ 50800 h 130175"/>
                    <a:gd name="connsiteX3" fmla="*/ 104775 w 117851"/>
                    <a:gd name="connsiteY3" fmla="*/ 57150 h 130175"/>
                    <a:gd name="connsiteX4" fmla="*/ 76200 w 117851"/>
                    <a:gd name="connsiteY4" fmla="*/ 63500 h 130175"/>
                    <a:gd name="connsiteX5" fmla="*/ 66675 w 117851"/>
                    <a:gd name="connsiteY5" fmla="*/ 66675 h 130175"/>
                    <a:gd name="connsiteX6" fmla="*/ 50800 w 117851"/>
                    <a:gd name="connsiteY6" fmla="*/ 69850 h 130175"/>
                    <a:gd name="connsiteX7" fmla="*/ 41275 w 117851"/>
                    <a:gd name="connsiteY7" fmla="*/ 73025 h 130175"/>
                    <a:gd name="connsiteX8" fmla="*/ 28575 w 117851"/>
                    <a:gd name="connsiteY8" fmla="*/ 76200 h 130175"/>
                    <a:gd name="connsiteX9" fmla="*/ 9525 w 117851"/>
                    <a:gd name="connsiteY9" fmla="*/ 88900 h 130175"/>
                    <a:gd name="connsiteX10" fmla="*/ 3175 w 117851"/>
                    <a:gd name="connsiteY10" fmla="*/ 107950 h 130175"/>
                    <a:gd name="connsiteX11" fmla="*/ 0 w 117851"/>
                    <a:gd name="connsiteY11" fmla="*/ 117475 h 130175"/>
                    <a:gd name="connsiteX12" fmla="*/ 0 w 117851"/>
                    <a:gd name="connsiteY12"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51" h="130175">
                      <a:moveTo>
                        <a:pt x="101600" y="0"/>
                      </a:moveTo>
                      <a:cubicBezTo>
                        <a:pt x="105833" y="5292"/>
                        <a:pt x="110708" y="10128"/>
                        <a:pt x="114300" y="15875"/>
                      </a:cubicBezTo>
                      <a:cubicBezTo>
                        <a:pt x="120290" y="25459"/>
                        <a:pt x="117593" y="42567"/>
                        <a:pt x="114300" y="50800"/>
                      </a:cubicBezTo>
                      <a:cubicBezTo>
                        <a:pt x="112883" y="54343"/>
                        <a:pt x="108188" y="55443"/>
                        <a:pt x="104775" y="57150"/>
                      </a:cubicBezTo>
                      <a:cubicBezTo>
                        <a:pt x="96198" y="61438"/>
                        <a:pt x="84980" y="61549"/>
                        <a:pt x="76200" y="63500"/>
                      </a:cubicBezTo>
                      <a:cubicBezTo>
                        <a:pt x="72933" y="64226"/>
                        <a:pt x="69922" y="65863"/>
                        <a:pt x="66675" y="66675"/>
                      </a:cubicBezTo>
                      <a:cubicBezTo>
                        <a:pt x="61440" y="67984"/>
                        <a:pt x="56035" y="68541"/>
                        <a:pt x="50800" y="69850"/>
                      </a:cubicBezTo>
                      <a:cubicBezTo>
                        <a:pt x="47553" y="70662"/>
                        <a:pt x="44493" y="72106"/>
                        <a:pt x="41275" y="73025"/>
                      </a:cubicBezTo>
                      <a:cubicBezTo>
                        <a:pt x="37079" y="74224"/>
                        <a:pt x="32808" y="75142"/>
                        <a:pt x="28575" y="76200"/>
                      </a:cubicBezTo>
                      <a:cubicBezTo>
                        <a:pt x="22225" y="80433"/>
                        <a:pt x="11938" y="81660"/>
                        <a:pt x="9525" y="88900"/>
                      </a:cubicBezTo>
                      <a:lnTo>
                        <a:pt x="3175" y="107950"/>
                      </a:lnTo>
                      <a:cubicBezTo>
                        <a:pt x="2117" y="111125"/>
                        <a:pt x="0" y="114128"/>
                        <a:pt x="0" y="117475"/>
                      </a:cubicBezTo>
                      <a:lnTo>
                        <a:pt x="0" y="13017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フリーフォーム 133"/>
                <p:cNvSpPr/>
                <p:nvPr/>
              </p:nvSpPr>
              <p:spPr>
                <a:xfrm>
                  <a:off x="7851775" y="2752725"/>
                  <a:ext cx="50800" cy="123825"/>
                </a:xfrm>
                <a:custGeom>
                  <a:avLst/>
                  <a:gdLst>
                    <a:gd name="connsiteX0" fmla="*/ 0 w 50800"/>
                    <a:gd name="connsiteY0" fmla="*/ 0 h 123825"/>
                    <a:gd name="connsiteX1" fmla="*/ 15875 w 50800"/>
                    <a:gd name="connsiteY1" fmla="*/ 19050 h 123825"/>
                    <a:gd name="connsiteX2" fmla="*/ 19050 w 50800"/>
                    <a:gd name="connsiteY2" fmla="*/ 28575 h 123825"/>
                    <a:gd name="connsiteX3" fmla="*/ 31750 w 50800"/>
                    <a:gd name="connsiteY3" fmla="*/ 60325 h 123825"/>
                    <a:gd name="connsiteX4" fmla="*/ 34925 w 50800"/>
                    <a:gd name="connsiteY4" fmla="*/ 76200 h 123825"/>
                    <a:gd name="connsiteX5" fmla="*/ 41275 w 50800"/>
                    <a:gd name="connsiteY5" fmla="*/ 95250 h 123825"/>
                    <a:gd name="connsiteX6" fmla="*/ 44450 w 50800"/>
                    <a:gd name="connsiteY6" fmla="*/ 104775 h 123825"/>
                    <a:gd name="connsiteX7" fmla="*/ 50800 w 50800"/>
                    <a:gd name="connsiteY7"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 h="123825">
                      <a:moveTo>
                        <a:pt x="0" y="0"/>
                      </a:moveTo>
                      <a:cubicBezTo>
                        <a:pt x="5292" y="6350"/>
                        <a:pt x="11290" y="12172"/>
                        <a:pt x="15875" y="19050"/>
                      </a:cubicBezTo>
                      <a:cubicBezTo>
                        <a:pt x="17731" y="21835"/>
                        <a:pt x="17732" y="25499"/>
                        <a:pt x="19050" y="28575"/>
                      </a:cubicBezTo>
                      <a:cubicBezTo>
                        <a:pt x="25400" y="43392"/>
                        <a:pt x="28137" y="42258"/>
                        <a:pt x="31750" y="60325"/>
                      </a:cubicBezTo>
                      <a:cubicBezTo>
                        <a:pt x="32808" y="65617"/>
                        <a:pt x="33505" y="70994"/>
                        <a:pt x="34925" y="76200"/>
                      </a:cubicBezTo>
                      <a:cubicBezTo>
                        <a:pt x="36686" y="82658"/>
                        <a:pt x="39158" y="88900"/>
                        <a:pt x="41275" y="95250"/>
                      </a:cubicBezTo>
                      <a:cubicBezTo>
                        <a:pt x="42333" y="98425"/>
                        <a:pt x="43794" y="101493"/>
                        <a:pt x="44450" y="104775"/>
                      </a:cubicBezTo>
                      <a:cubicBezTo>
                        <a:pt x="47919" y="122118"/>
                        <a:pt x="43809" y="116834"/>
                        <a:pt x="50800" y="1238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8131175" y="2673350"/>
                  <a:ext cx="82550" cy="133350"/>
                </a:xfrm>
                <a:custGeom>
                  <a:avLst/>
                  <a:gdLst>
                    <a:gd name="connsiteX0" fmla="*/ 0 w 82550"/>
                    <a:gd name="connsiteY0" fmla="*/ 0 h 133350"/>
                    <a:gd name="connsiteX1" fmla="*/ 3175 w 82550"/>
                    <a:gd name="connsiteY1" fmla="*/ 28575 h 133350"/>
                    <a:gd name="connsiteX2" fmla="*/ 22225 w 82550"/>
                    <a:gd name="connsiteY2" fmla="*/ 34925 h 133350"/>
                    <a:gd name="connsiteX3" fmla="*/ 31750 w 82550"/>
                    <a:gd name="connsiteY3" fmla="*/ 38100 h 133350"/>
                    <a:gd name="connsiteX4" fmla="*/ 53975 w 82550"/>
                    <a:gd name="connsiteY4" fmla="*/ 44450 h 133350"/>
                    <a:gd name="connsiteX5" fmla="*/ 63500 w 82550"/>
                    <a:gd name="connsiteY5" fmla="*/ 63500 h 133350"/>
                    <a:gd name="connsiteX6" fmla="*/ 57150 w 82550"/>
                    <a:gd name="connsiteY6" fmla="*/ 88900 h 133350"/>
                    <a:gd name="connsiteX7" fmla="*/ 53975 w 82550"/>
                    <a:gd name="connsiteY7" fmla="*/ 98425 h 133350"/>
                    <a:gd name="connsiteX8" fmla="*/ 47625 w 82550"/>
                    <a:gd name="connsiteY8" fmla="*/ 107950 h 133350"/>
                    <a:gd name="connsiteX9" fmla="*/ 41275 w 82550"/>
                    <a:gd name="connsiteY9" fmla="*/ 127000 h 133350"/>
                    <a:gd name="connsiteX10" fmla="*/ 50800 w 82550"/>
                    <a:gd name="connsiteY10" fmla="*/ 130175 h 133350"/>
                    <a:gd name="connsiteX11" fmla="*/ 60325 w 82550"/>
                    <a:gd name="connsiteY11" fmla="*/ 127000 h 133350"/>
                    <a:gd name="connsiteX12" fmla="*/ 82550 w 82550"/>
                    <a:gd name="connsiteY12"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550" h="133350">
                      <a:moveTo>
                        <a:pt x="0" y="0"/>
                      </a:moveTo>
                      <a:cubicBezTo>
                        <a:pt x="1058" y="9525"/>
                        <a:pt x="-1970" y="20490"/>
                        <a:pt x="3175" y="28575"/>
                      </a:cubicBezTo>
                      <a:cubicBezTo>
                        <a:pt x="6769" y="34222"/>
                        <a:pt x="15875" y="32808"/>
                        <a:pt x="22225" y="34925"/>
                      </a:cubicBezTo>
                      <a:cubicBezTo>
                        <a:pt x="25400" y="35983"/>
                        <a:pt x="28503" y="37288"/>
                        <a:pt x="31750" y="38100"/>
                      </a:cubicBezTo>
                      <a:cubicBezTo>
                        <a:pt x="47697" y="42087"/>
                        <a:pt x="40310" y="39895"/>
                        <a:pt x="53975" y="44450"/>
                      </a:cubicBezTo>
                      <a:cubicBezTo>
                        <a:pt x="56586" y="48367"/>
                        <a:pt x="64026" y="57716"/>
                        <a:pt x="63500" y="63500"/>
                      </a:cubicBezTo>
                      <a:cubicBezTo>
                        <a:pt x="62710" y="72191"/>
                        <a:pt x="59910" y="80621"/>
                        <a:pt x="57150" y="88900"/>
                      </a:cubicBezTo>
                      <a:cubicBezTo>
                        <a:pt x="56092" y="92075"/>
                        <a:pt x="55472" y="95432"/>
                        <a:pt x="53975" y="98425"/>
                      </a:cubicBezTo>
                      <a:cubicBezTo>
                        <a:pt x="52268" y="101838"/>
                        <a:pt x="49175" y="104463"/>
                        <a:pt x="47625" y="107950"/>
                      </a:cubicBezTo>
                      <a:cubicBezTo>
                        <a:pt x="44907" y="114067"/>
                        <a:pt x="41275" y="127000"/>
                        <a:pt x="41275" y="127000"/>
                      </a:cubicBezTo>
                      <a:cubicBezTo>
                        <a:pt x="44450" y="128058"/>
                        <a:pt x="47453" y="130175"/>
                        <a:pt x="50800" y="130175"/>
                      </a:cubicBezTo>
                      <a:cubicBezTo>
                        <a:pt x="54147" y="130175"/>
                        <a:pt x="56978" y="127000"/>
                        <a:pt x="60325" y="127000"/>
                      </a:cubicBezTo>
                      <a:cubicBezTo>
                        <a:pt x="77430" y="127000"/>
                        <a:pt x="75618" y="126418"/>
                        <a:pt x="82550" y="1333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8023225" y="2733675"/>
                  <a:ext cx="168275" cy="53975"/>
                </a:xfrm>
                <a:custGeom>
                  <a:avLst/>
                  <a:gdLst>
                    <a:gd name="connsiteX0" fmla="*/ 168275 w 168275"/>
                    <a:gd name="connsiteY0" fmla="*/ 12700 h 53975"/>
                    <a:gd name="connsiteX1" fmla="*/ 149225 w 168275"/>
                    <a:gd name="connsiteY1" fmla="*/ 15875 h 53975"/>
                    <a:gd name="connsiteX2" fmla="*/ 130175 w 168275"/>
                    <a:gd name="connsiteY2" fmla="*/ 31750 h 53975"/>
                    <a:gd name="connsiteX3" fmla="*/ 111125 w 168275"/>
                    <a:gd name="connsiteY3" fmla="*/ 44450 h 53975"/>
                    <a:gd name="connsiteX4" fmla="*/ 101600 w 168275"/>
                    <a:gd name="connsiteY4" fmla="*/ 50800 h 53975"/>
                    <a:gd name="connsiteX5" fmla="*/ 88900 w 168275"/>
                    <a:gd name="connsiteY5" fmla="*/ 53975 h 53975"/>
                    <a:gd name="connsiteX6" fmla="*/ 60325 w 168275"/>
                    <a:gd name="connsiteY6" fmla="*/ 50800 h 53975"/>
                    <a:gd name="connsiteX7" fmla="*/ 47625 w 168275"/>
                    <a:gd name="connsiteY7" fmla="*/ 31750 h 53975"/>
                    <a:gd name="connsiteX8" fmla="*/ 38100 w 168275"/>
                    <a:gd name="connsiteY8" fmla="*/ 22225 h 53975"/>
                    <a:gd name="connsiteX9" fmla="*/ 34925 w 168275"/>
                    <a:gd name="connsiteY9" fmla="*/ 9525 h 53975"/>
                    <a:gd name="connsiteX10" fmla="*/ 15875 w 168275"/>
                    <a:gd name="connsiteY10" fmla="*/ 0 h 53975"/>
                    <a:gd name="connsiteX11" fmla="*/ 6350 w 168275"/>
                    <a:gd name="connsiteY11" fmla="*/ 6350 h 53975"/>
                    <a:gd name="connsiteX12" fmla="*/ 3175 w 168275"/>
                    <a:gd name="connsiteY12" fmla="*/ 15875 h 53975"/>
                    <a:gd name="connsiteX13" fmla="*/ 0 w 168275"/>
                    <a:gd name="connsiteY13" fmla="*/ 19050 h 5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5" h="53975">
                      <a:moveTo>
                        <a:pt x="168275" y="12700"/>
                      </a:moveTo>
                      <a:cubicBezTo>
                        <a:pt x="161925" y="13758"/>
                        <a:pt x="155332" y="13839"/>
                        <a:pt x="149225" y="15875"/>
                      </a:cubicBezTo>
                      <a:cubicBezTo>
                        <a:pt x="140716" y="18711"/>
                        <a:pt x="136807" y="26592"/>
                        <a:pt x="130175" y="31750"/>
                      </a:cubicBezTo>
                      <a:cubicBezTo>
                        <a:pt x="124151" y="36435"/>
                        <a:pt x="117475" y="40217"/>
                        <a:pt x="111125" y="44450"/>
                      </a:cubicBezTo>
                      <a:cubicBezTo>
                        <a:pt x="107950" y="46567"/>
                        <a:pt x="105302" y="49875"/>
                        <a:pt x="101600" y="50800"/>
                      </a:cubicBezTo>
                      <a:lnTo>
                        <a:pt x="88900" y="53975"/>
                      </a:lnTo>
                      <a:cubicBezTo>
                        <a:pt x="79375" y="52917"/>
                        <a:pt x="69417" y="53831"/>
                        <a:pt x="60325" y="50800"/>
                      </a:cubicBezTo>
                      <a:cubicBezTo>
                        <a:pt x="47303" y="46459"/>
                        <a:pt x="53063" y="39907"/>
                        <a:pt x="47625" y="31750"/>
                      </a:cubicBezTo>
                      <a:cubicBezTo>
                        <a:pt x="45134" y="28014"/>
                        <a:pt x="41275" y="25400"/>
                        <a:pt x="38100" y="22225"/>
                      </a:cubicBezTo>
                      <a:cubicBezTo>
                        <a:pt x="37042" y="17992"/>
                        <a:pt x="37346" y="13156"/>
                        <a:pt x="34925" y="9525"/>
                      </a:cubicBezTo>
                      <a:cubicBezTo>
                        <a:pt x="31408" y="4249"/>
                        <a:pt x="21308" y="1811"/>
                        <a:pt x="15875" y="0"/>
                      </a:cubicBezTo>
                      <a:cubicBezTo>
                        <a:pt x="12700" y="2117"/>
                        <a:pt x="8734" y="3370"/>
                        <a:pt x="6350" y="6350"/>
                      </a:cubicBezTo>
                      <a:cubicBezTo>
                        <a:pt x="4259" y="8963"/>
                        <a:pt x="4672" y="12882"/>
                        <a:pt x="3175" y="15875"/>
                      </a:cubicBezTo>
                      <a:cubicBezTo>
                        <a:pt x="2506" y="17214"/>
                        <a:pt x="1058" y="17992"/>
                        <a:pt x="0" y="190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5" name="グループ化 94"/>
            <p:cNvGrpSpPr/>
            <p:nvPr/>
          </p:nvGrpSpPr>
          <p:grpSpPr>
            <a:xfrm>
              <a:off x="531537" y="1701959"/>
              <a:ext cx="1731762" cy="1515982"/>
              <a:chOff x="3541428" y="1670655"/>
              <a:chExt cx="1731762" cy="1515982"/>
            </a:xfrm>
          </p:grpSpPr>
          <p:grpSp>
            <p:nvGrpSpPr>
              <p:cNvPr id="101" name="グループ化 100"/>
              <p:cNvGrpSpPr/>
              <p:nvPr/>
            </p:nvGrpSpPr>
            <p:grpSpPr>
              <a:xfrm>
                <a:off x="3541428" y="1670655"/>
                <a:ext cx="1731762" cy="1515982"/>
                <a:chOff x="6630342" y="1518056"/>
                <a:chExt cx="1731762" cy="1515982"/>
              </a:xfrm>
            </p:grpSpPr>
            <p:sp>
              <p:nvSpPr>
                <p:cNvPr id="122" name="円/楕円 121"/>
                <p:cNvSpPr/>
                <p:nvPr/>
              </p:nvSpPr>
              <p:spPr>
                <a:xfrm>
                  <a:off x="6869492" y="2134958"/>
                  <a:ext cx="1296144" cy="504056"/>
                </a:xfrm>
                <a:prstGeom prst="ellipse">
                  <a:avLst/>
                </a:prstGeom>
                <a:solidFill>
                  <a:srgbClr val="260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6659311" y="2484492"/>
                  <a:ext cx="1646659" cy="5495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6659312" y="24846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8017931" y="24846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6" name="直線コネクタ 125"/>
                <p:cNvCxnSpPr/>
                <p:nvPr/>
              </p:nvCxnSpPr>
              <p:spPr>
                <a:xfrm>
                  <a:off x="7492164" y="1918471"/>
                  <a:ext cx="0" cy="36004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bwMode="auto">
                <a:xfrm>
                  <a:off x="6630342" y="2464650"/>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S</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sp>
              <p:nvSpPr>
                <p:cNvPr id="128" name="テキスト ボックス 127"/>
                <p:cNvSpPr txBox="1"/>
                <p:nvPr/>
              </p:nvSpPr>
              <p:spPr bwMode="auto">
                <a:xfrm>
                  <a:off x="7986679" y="2435227"/>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D</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sp>
              <p:nvSpPr>
                <p:cNvPr id="129" name="テキスト ボックス 128"/>
                <p:cNvSpPr txBox="1"/>
                <p:nvPr/>
              </p:nvSpPr>
              <p:spPr bwMode="auto">
                <a:xfrm>
                  <a:off x="7082271" y="1518056"/>
                  <a:ext cx="888991" cy="400110"/>
                </a:xfrm>
                <a:prstGeom prst="rect">
                  <a:avLst/>
                </a:prstGeom>
                <a:noFill/>
                <a:ln w="9525">
                  <a:noFill/>
                  <a:miter lim="800000"/>
                  <a:headEnd/>
                  <a:tailEnd/>
                </a:ln>
              </p:spPr>
              <p:txBody>
                <a:bodyPr wrap="square" rtlCol="0" anchor="ctr" anchorCtr="0">
                  <a:spAutoFit/>
                </a:bodyPr>
                <a:lstStyle/>
                <a:p>
                  <a:pPr defTabSz="912813"/>
                  <a:r>
                    <a:rPr lang="en-US" altLang="ja-JP" sz="2000" i="1" dirty="0" smtClean="0">
                      <a:latin typeface="Arial" panose="020B0604020202020204" pitchFamily="34" charset="0"/>
                      <a:ea typeface="ＭＳ Ｐゴシック" panose="020B0600070205080204" pitchFamily="50" charset="-128"/>
                      <a:cs typeface="Arial" pitchFamily="34" charset="0"/>
                    </a:rPr>
                    <a:t>V</a:t>
                  </a:r>
                  <a:r>
                    <a:rPr lang="en-US" altLang="ja-JP" sz="2000" baseline="-25000" dirty="0" smtClean="0">
                      <a:latin typeface="Arial" panose="020B0604020202020204" pitchFamily="34" charset="0"/>
                      <a:ea typeface="ＭＳ Ｐゴシック" panose="020B0600070205080204" pitchFamily="50" charset="-128"/>
                      <a:cs typeface="Arial" pitchFamily="34" charset="0"/>
                    </a:rPr>
                    <a:t>G </a:t>
                  </a:r>
                  <a:r>
                    <a:rPr lang="en-US" altLang="ja-JP" sz="2000" dirty="0" smtClean="0">
                      <a:latin typeface="Arial" panose="020B0604020202020204" pitchFamily="34" charset="0"/>
                      <a:ea typeface="ＭＳ Ｐゴシック" panose="020B0600070205080204" pitchFamily="50" charset="-128"/>
                      <a:cs typeface="Arial" pitchFamily="34" charset="0"/>
                    </a:rPr>
                    <a:t>on</a:t>
                  </a:r>
                  <a:endParaRPr lang="en-US" altLang="ja-JP" sz="2000" baseline="-25000" dirty="0" smtClean="0">
                    <a:latin typeface="Arial" panose="020B0604020202020204" pitchFamily="34" charset="0"/>
                    <a:ea typeface="ＭＳ Ｐゴシック" panose="020B0600070205080204" pitchFamily="50" charset="-128"/>
                    <a:cs typeface="Arial" pitchFamily="34" charset="0"/>
                  </a:endParaRPr>
                </a:p>
              </p:txBody>
            </p:sp>
          </p:grpSp>
          <p:grpSp>
            <p:nvGrpSpPr>
              <p:cNvPr id="102" name="グループ化 101"/>
              <p:cNvGrpSpPr/>
              <p:nvPr/>
            </p:nvGrpSpPr>
            <p:grpSpPr>
              <a:xfrm>
                <a:off x="3779912" y="2575937"/>
                <a:ext cx="1204536" cy="278662"/>
                <a:chOff x="3779912" y="2575937"/>
                <a:chExt cx="1204536" cy="278662"/>
              </a:xfrm>
            </p:grpSpPr>
            <p:grpSp>
              <p:nvGrpSpPr>
                <p:cNvPr id="103" name="グループ化 102"/>
                <p:cNvGrpSpPr/>
                <p:nvPr/>
              </p:nvGrpSpPr>
              <p:grpSpPr>
                <a:xfrm>
                  <a:off x="3779912" y="2577600"/>
                  <a:ext cx="328936" cy="276999"/>
                  <a:chOff x="2184819" y="2017166"/>
                  <a:chExt cx="328936" cy="276999"/>
                </a:xfrm>
              </p:grpSpPr>
              <p:sp>
                <p:nvSpPr>
                  <p:cNvPr id="120" name="円/楕円 119"/>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104" name="グループ化 103"/>
                <p:cNvGrpSpPr/>
                <p:nvPr/>
              </p:nvGrpSpPr>
              <p:grpSpPr>
                <a:xfrm>
                  <a:off x="3955032" y="2575937"/>
                  <a:ext cx="1029416" cy="278662"/>
                  <a:chOff x="3955032" y="2575937"/>
                  <a:chExt cx="1029416" cy="278662"/>
                </a:xfrm>
              </p:grpSpPr>
              <p:grpSp>
                <p:nvGrpSpPr>
                  <p:cNvPr id="105" name="グループ化 104"/>
                  <p:cNvGrpSpPr/>
                  <p:nvPr/>
                </p:nvGrpSpPr>
                <p:grpSpPr>
                  <a:xfrm>
                    <a:off x="3955032" y="2575937"/>
                    <a:ext cx="328936" cy="276999"/>
                    <a:chOff x="2184819" y="2017166"/>
                    <a:chExt cx="328936" cy="276999"/>
                  </a:xfrm>
                </p:grpSpPr>
                <p:sp>
                  <p:nvSpPr>
                    <p:cNvPr id="118" name="円/楕円 117"/>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106" name="グループ化 105"/>
                  <p:cNvGrpSpPr/>
                  <p:nvPr/>
                </p:nvGrpSpPr>
                <p:grpSpPr>
                  <a:xfrm>
                    <a:off x="4130152" y="2577600"/>
                    <a:ext cx="328936" cy="276999"/>
                    <a:chOff x="2184819" y="2017166"/>
                    <a:chExt cx="328936" cy="276999"/>
                  </a:xfrm>
                </p:grpSpPr>
                <p:sp>
                  <p:nvSpPr>
                    <p:cNvPr id="116" name="円/楕円 115"/>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107" name="グループ化 106"/>
                  <p:cNvGrpSpPr/>
                  <p:nvPr/>
                </p:nvGrpSpPr>
                <p:grpSpPr>
                  <a:xfrm>
                    <a:off x="4305272" y="2577600"/>
                    <a:ext cx="328936" cy="276999"/>
                    <a:chOff x="2184819" y="2017166"/>
                    <a:chExt cx="328936" cy="276999"/>
                  </a:xfrm>
                </p:grpSpPr>
                <p:sp>
                  <p:nvSpPr>
                    <p:cNvPr id="114" name="円/楕円 113"/>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108" name="グループ化 107"/>
                  <p:cNvGrpSpPr/>
                  <p:nvPr/>
                </p:nvGrpSpPr>
                <p:grpSpPr>
                  <a:xfrm>
                    <a:off x="4480392" y="2577600"/>
                    <a:ext cx="328936" cy="276999"/>
                    <a:chOff x="2184819" y="2017166"/>
                    <a:chExt cx="328936" cy="276999"/>
                  </a:xfrm>
                </p:grpSpPr>
                <p:sp>
                  <p:nvSpPr>
                    <p:cNvPr id="112" name="円/楕円 111"/>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109" name="グループ化 108"/>
                  <p:cNvGrpSpPr/>
                  <p:nvPr/>
                </p:nvGrpSpPr>
                <p:grpSpPr>
                  <a:xfrm>
                    <a:off x="4655512" y="2575937"/>
                    <a:ext cx="328936" cy="276999"/>
                    <a:chOff x="2184819" y="2017166"/>
                    <a:chExt cx="328936" cy="276999"/>
                  </a:xfrm>
                </p:grpSpPr>
                <p:sp>
                  <p:nvSpPr>
                    <p:cNvPr id="110" name="円/楕円 109"/>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grpSp>
        </p:grpSp>
        <p:grpSp>
          <p:nvGrpSpPr>
            <p:cNvPr id="96" name="グループ化 95"/>
            <p:cNvGrpSpPr/>
            <p:nvPr/>
          </p:nvGrpSpPr>
          <p:grpSpPr>
            <a:xfrm>
              <a:off x="671086" y="3293542"/>
              <a:ext cx="1452642" cy="581784"/>
              <a:chOff x="827584" y="3373345"/>
              <a:chExt cx="1452642" cy="581784"/>
            </a:xfrm>
          </p:grpSpPr>
          <p:grpSp>
            <p:nvGrpSpPr>
              <p:cNvPr id="97" name="グループ化 96"/>
              <p:cNvGrpSpPr/>
              <p:nvPr/>
            </p:nvGrpSpPr>
            <p:grpSpPr>
              <a:xfrm>
                <a:off x="1493368" y="3373345"/>
                <a:ext cx="84343" cy="581784"/>
                <a:chOff x="7598702" y="3227901"/>
                <a:chExt cx="84343" cy="581784"/>
              </a:xfrm>
            </p:grpSpPr>
            <p:cxnSp>
              <p:nvCxnSpPr>
                <p:cNvPr id="99" name="直線矢印コネクタ 98"/>
                <p:cNvCxnSpPr/>
                <p:nvPr/>
              </p:nvCxnSpPr>
              <p:spPr>
                <a:xfrm>
                  <a:off x="7683045" y="3227901"/>
                  <a:ext cx="0" cy="581784"/>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H="1" flipV="1">
                  <a:off x="7598702" y="3227901"/>
                  <a:ext cx="16275" cy="557945"/>
                </a:xfrm>
                <a:prstGeom prst="straightConnector1">
                  <a:avLst/>
                </a:prstGeom>
                <a:ln w="28575">
                  <a:solidFill>
                    <a:srgbClr val="FFC5C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8" name="テキスト ボックス 97"/>
              <p:cNvSpPr txBox="1"/>
              <p:nvPr/>
            </p:nvSpPr>
            <p:spPr>
              <a:xfrm>
                <a:off x="827584" y="3484091"/>
                <a:ext cx="1452642" cy="400110"/>
              </a:xfrm>
              <a:prstGeom prst="rect">
                <a:avLst/>
              </a:prstGeom>
              <a:solidFill>
                <a:schemeClr val="bg1">
                  <a:alpha val="50000"/>
                </a:schemeClr>
              </a:solidFill>
            </p:spPr>
            <p:txBody>
              <a:bodyPr wrap="none" rtlCol="0">
                <a:spAutoFit/>
              </a:bodyPr>
              <a:lstStyle/>
              <a:p>
                <a:r>
                  <a:rPr kumimoji="1" lang="en-US" altLang="ja-JP" sz="2000" dirty="0" smtClean="0">
                    <a:solidFill>
                      <a:srgbClr val="FF0000"/>
                    </a:solidFill>
                    <a:latin typeface="Arial" pitchFamily="34" charset="0"/>
                    <a:cs typeface="Arial" pitchFamily="34" charset="0"/>
                  </a:rPr>
                  <a:t>Irreversible</a:t>
                </a:r>
                <a:endParaRPr kumimoji="1" lang="ja-JP" altLang="en-US" sz="2000" dirty="0" smtClean="0">
                  <a:solidFill>
                    <a:srgbClr val="FF0000"/>
                  </a:solidFill>
                  <a:latin typeface="Arial" pitchFamily="34" charset="0"/>
                  <a:cs typeface="Arial" pitchFamily="34" charset="0"/>
                </a:endParaRPr>
              </a:p>
            </p:txBody>
          </p:sp>
        </p:grpSp>
      </p:grpSp>
      <p:sp>
        <p:nvSpPr>
          <p:cNvPr id="146" name="テキスト ボックス 224"/>
          <p:cNvSpPr txBox="1"/>
          <p:nvPr/>
        </p:nvSpPr>
        <p:spPr bwMode="auto">
          <a:xfrm>
            <a:off x="4275263" y="2422807"/>
            <a:ext cx="888991" cy="400110"/>
          </a:xfrm>
          <a:prstGeom prst="rect">
            <a:avLst/>
          </a:prstGeom>
          <a:noFill/>
          <a:ln w="9525">
            <a:noFill/>
            <a:miter lim="800000"/>
            <a:headEnd/>
            <a:tailEnd/>
          </a:ln>
        </p:spPr>
        <p:txBody>
          <a:bodyPr wrap="square" rtlCol="0" anchor="ctr" anchorCtr="0">
            <a:spAutoFit/>
          </a:bodyPr>
          <a:lstStyle/>
          <a:p>
            <a:pPr defTabSz="912813"/>
            <a:r>
              <a:rPr lang="en-US" altLang="ja-JP" sz="2000" b="1" dirty="0" smtClean="0">
                <a:solidFill>
                  <a:srgbClr val="00FFFF"/>
                </a:solidFill>
                <a:latin typeface="Arial" panose="020B0604020202020204" pitchFamily="34" charset="0"/>
                <a:ea typeface="ＭＳ Ｐゴシック" panose="020B0600070205080204" pitchFamily="50" charset="-128"/>
                <a:cs typeface="Arial" pitchFamily="34" charset="0"/>
              </a:rPr>
              <a:t>1 V</a:t>
            </a:r>
            <a:endParaRPr lang="en-US" altLang="ja-JP" sz="2000" b="1" baseline="-25000" dirty="0" smtClean="0">
              <a:solidFill>
                <a:srgbClr val="00FFFF"/>
              </a:solidFill>
              <a:latin typeface="Arial" panose="020B0604020202020204" pitchFamily="34" charset="0"/>
              <a:ea typeface="ＭＳ Ｐゴシック" panose="020B0600070205080204" pitchFamily="50" charset="-128"/>
              <a:cs typeface="Arial" pitchFamily="34" charset="0"/>
            </a:endParaRPr>
          </a:p>
        </p:txBody>
      </p:sp>
      <p:sp>
        <p:nvSpPr>
          <p:cNvPr id="147" name="テキスト ボックス 224"/>
          <p:cNvSpPr txBox="1"/>
          <p:nvPr/>
        </p:nvSpPr>
        <p:spPr bwMode="auto">
          <a:xfrm>
            <a:off x="4860032" y="2724920"/>
            <a:ext cx="888991" cy="400110"/>
          </a:xfrm>
          <a:prstGeom prst="rect">
            <a:avLst/>
          </a:prstGeom>
          <a:noFill/>
          <a:ln w="9525">
            <a:noFill/>
            <a:miter lim="800000"/>
            <a:headEnd/>
            <a:tailEnd/>
          </a:ln>
        </p:spPr>
        <p:txBody>
          <a:bodyPr wrap="square" rtlCol="0" anchor="ctr" anchorCtr="0">
            <a:spAutoFit/>
          </a:bodyPr>
          <a:lstStyle/>
          <a:p>
            <a:pPr defTabSz="912813"/>
            <a:r>
              <a:rPr lang="en-US" altLang="ja-JP" sz="2000" b="1" dirty="0" smtClean="0">
                <a:solidFill>
                  <a:srgbClr val="FF8040"/>
                </a:solidFill>
                <a:latin typeface="Arial" panose="020B0604020202020204" pitchFamily="34" charset="0"/>
                <a:ea typeface="ＭＳ Ｐゴシック" panose="020B0600070205080204" pitchFamily="50" charset="-128"/>
                <a:cs typeface="Arial" pitchFamily="34" charset="0"/>
              </a:rPr>
              <a:t>2 V</a:t>
            </a:r>
            <a:endParaRPr lang="en-US" altLang="ja-JP" sz="2000" b="1" baseline="-25000" dirty="0" smtClean="0">
              <a:solidFill>
                <a:srgbClr val="FF8040"/>
              </a:solidFill>
              <a:latin typeface="Arial" panose="020B0604020202020204" pitchFamily="34" charset="0"/>
              <a:ea typeface="ＭＳ Ｐゴシック" panose="020B0600070205080204" pitchFamily="50" charset="-128"/>
              <a:cs typeface="Arial" pitchFamily="34" charset="0"/>
            </a:endParaRPr>
          </a:p>
        </p:txBody>
      </p:sp>
      <p:sp>
        <p:nvSpPr>
          <p:cNvPr id="148" name="テキスト ボックス 224"/>
          <p:cNvSpPr txBox="1"/>
          <p:nvPr/>
        </p:nvSpPr>
        <p:spPr bwMode="auto">
          <a:xfrm>
            <a:off x="4969407" y="3625550"/>
            <a:ext cx="888991" cy="400110"/>
          </a:xfrm>
          <a:prstGeom prst="rect">
            <a:avLst/>
          </a:prstGeom>
          <a:noFill/>
          <a:ln w="9525">
            <a:noFill/>
            <a:miter lim="800000"/>
            <a:headEnd/>
            <a:tailEnd/>
          </a:ln>
        </p:spPr>
        <p:txBody>
          <a:bodyPr wrap="square" rtlCol="0" anchor="ctr" anchorCtr="0">
            <a:spAutoFit/>
          </a:bodyPr>
          <a:lstStyle/>
          <a:p>
            <a:pPr defTabSz="912813"/>
            <a:r>
              <a:rPr lang="en-US" altLang="ja-JP" sz="2000" b="1" dirty="0">
                <a:solidFill>
                  <a:srgbClr val="FF0000"/>
                </a:solidFill>
                <a:latin typeface="Arial" panose="020B0604020202020204" pitchFamily="34" charset="0"/>
                <a:ea typeface="ＭＳ Ｐゴシック" panose="020B0600070205080204" pitchFamily="50" charset="-128"/>
                <a:cs typeface="Arial" pitchFamily="34" charset="0"/>
              </a:rPr>
              <a:t>3</a:t>
            </a:r>
            <a:r>
              <a:rPr lang="en-US" altLang="ja-JP" sz="2000" b="1" dirty="0" smtClean="0">
                <a:solidFill>
                  <a:srgbClr val="FF0000"/>
                </a:solidFill>
                <a:latin typeface="Arial" panose="020B0604020202020204" pitchFamily="34" charset="0"/>
                <a:ea typeface="ＭＳ Ｐゴシック" panose="020B0600070205080204" pitchFamily="50" charset="-128"/>
                <a:cs typeface="Arial" pitchFamily="34" charset="0"/>
              </a:rPr>
              <a:t> V</a:t>
            </a:r>
            <a:endParaRPr lang="en-US" altLang="ja-JP" sz="2000" b="1" baseline="-25000" dirty="0" smtClean="0">
              <a:solidFill>
                <a:srgbClr val="FF0000"/>
              </a:solidFill>
              <a:latin typeface="Arial" panose="020B0604020202020204" pitchFamily="34" charset="0"/>
              <a:ea typeface="ＭＳ Ｐゴシック" panose="020B0600070205080204" pitchFamily="50" charset="-128"/>
              <a:cs typeface="Arial" pitchFamily="34" charset="0"/>
            </a:endParaRPr>
          </a:p>
        </p:txBody>
      </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12</a:t>
            </a:fld>
            <a:endParaRPr lang="ja-JP" altLang="en-US" dirty="0"/>
          </a:p>
        </p:txBody>
      </p:sp>
      <p:sp>
        <p:nvSpPr>
          <p:cNvPr id="149" name="テキスト ボックス 148"/>
          <p:cNvSpPr txBox="1"/>
          <p:nvPr/>
        </p:nvSpPr>
        <p:spPr>
          <a:xfrm>
            <a:off x="5241925" y="2492896"/>
            <a:ext cx="854105" cy="338554"/>
          </a:xfrm>
          <a:prstGeom prst="rect">
            <a:avLst/>
          </a:prstGeom>
          <a:noFill/>
        </p:spPr>
        <p:txBody>
          <a:bodyPr wrap="square" rtlCol="0">
            <a:spAutoFit/>
          </a:bodyPr>
          <a:lstStyle/>
          <a:p>
            <a:r>
              <a:rPr lang="en-US" altLang="ja-JP" sz="1600" dirty="0" smtClean="0">
                <a:latin typeface="Arial" panose="020B0604020202020204" pitchFamily="34" charset="0"/>
                <a:cs typeface="Arial" panose="020B0604020202020204" pitchFamily="34" charset="0"/>
              </a:rPr>
              <a:t>220 K</a:t>
            </a:r>
          </a:p>
        </p:txBody>
      </p:sp>
    </p:spTree>
    <p:extLst>
      <p:ext uri="{BB962C8B-B14F-4D97-AF65-F5344CB8AC3E}">
        <p14:creationId xmlns:p14="http://schemas.microsoft.com/office/powerpoint/2010/main" val="197126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animEffect transition="in" filter="fade">
                                      <p:cBhvr>
                                        <p:cTn id="9" dur="500"/>
                                        <p:tgtEl>
                                          <p:spTgt spid="14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wipe(up)">
                                      <p:cBhvr>
                                        <p:cTn id="14" dur="5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500"/>
                                        <p:tgtEl>
                                          <p:spTgt spid="1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down)">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p:bldP spid="43" grpId="0"/>
      <p:bldP spid="147" grpId="0"/>
      <p:bldP spid="1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Field effects induced by Electric-double-layer</a:t>
            </a:r>
          </a:p>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Electrostatic effect vs. Electrochemical effect</a:t>
            </a:r>
          </a:p>
        </p:txBody>
      </p:sp>
      <p:sp>
        <p:nvSpPr>
          <p:cNvPr id="32" name="正方形/長方形 31"/>
          <p:cNvSpPr/>
          <p:nvPr/>
        </p:nvSpPr>
        <p:spPr>
          <a:xfrm rot="10800000">
            <a:off x="2543227" y="2105969"/>
            <a:ext cx="4439478" cy="3074400"/>
          </a:xfrm>
          <a:prstGeom prst="rect">
            <a:avLst/>
          </a:prstGeom>
          <a:gradFill>
            <a:gsLst>
              <a:gs pos="100000">
                <a:srgbClr val="C0504D">
                  <a:lumMod val="60000"/>
                  <a:lumOff val="40000"/>
                </a:srgbClr>
              </a:gs>
              <a:gs pos="70000">
                <a:srgbClr val="8064A2">
                  <a:lumMod val="20000"/>
                  <a:lumOff val="80000"/>
                </a:srgbClr>
              </a:gs>
              <a:gs pos="0">
                <a:srgbClr val="4BACC6">
                  <a:lumMod val="60000"/>
                  <a:lumOff val="40000"/>
                </a:srgbClr>
              </a:gs>
            </a:gsLst>
            <a:lin ang="10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3167" y="1628800"/>
            <a:ext cx="5906099" cy="4496214"/>
          </a:xfrm>
          <a:prstGeom prst="rect">
            <a:avLst/>
          </a:prstGeom>
        </p:spPr>
      </p:pic>
      <p:sp>
        <p:nvSpPr>
          <p:cNvPr id="34" name="テキスト ボックス 33"/>
          <p:cNvSpPr txBox="1"/>
          <p:nvPr/>
        </p:nvSpPr>
        <p:spPr>
          <a:xfrm>
            <a:off x="650445" y="5517232"/>
            <a:ext cx="7860422" cy="584775"/>
          </a:xfrm>
          <a:prstGeom prst="rect">
            <a:avLst/>
          </a:prstGeom>
          <a:solidFill>
            <a:schemeClr val="accent6">
              <a:lumMod val="20000"/>
              <a:lumOff val="80000"/>
            </a:schemeClr>
          </a:solidFill>
          <a:effectLst/>
        </p:spPr>
        <p:txBody>
          <a:bodyPr wrap="none" rtlCol="0">
            <a:spAutoFit/>
          </a:bodyPr>
          <a:lstStyle/>
          <a:p>
            <a:r>
              <a:rPr lang="en-US" altLang="ja-JP" sz="3200" dirty="0" smtClean="0">
                <a:solidFill>
                  <a:srgbClr val="FF0000"/>
                </a:solidFill>
                <a:latin typeface="Arial" panose="020B0604020202020204" pitchFamily="34" charset="0"/>
                <a:ea typeface="HGPｺﾞｼｯｸM" panose="020B0600000000000000" pitchFamily="50" charset="-128"/>
                <a:cs typeface="Times New Roman" pitchFamily="18" charset="0"/>
              </a:rPr>
              <a:t>Electrostatic effect is dominant at </a:t>
            </a:r>
            <a:r>
              <a:rPr lang="en-US" altLang="ja-JP" sz="3200" i="1" dirty="0" smtClean="0">
                <a:solidFill>
                  <a:srgbClr val="FF0000"/>
                </a:solidFill>
                <a:latin typeface="Arial" panose="020B0604020202020204" pitchFamily="34" charset="0"/>
                <a:ea typeface="HGPｺﾞｼｯｸM" panose="020B0600000000000000" pitchFamily="50" charset="-128"/>
                <a:cs typeface="Times New Roman" pitchFamily="18" charset="0"/>
              </a:rPr>
              <a:t>V</a:t>
            </a:r>
            <a:r>
              <a:rPr lang="en-US" altLang="ja-JP" sz="3200" baseline="-25000" dirty="0" smtClean="0">
                <a:solidFill>
                  <a:srgbClr val="FF0000"/>
                </a:solidFill>
                <a:latin typeface="Arial" panose="020B0604020202020204" pitchFamily="34" charset="0"/>
                <a:ea typeface="HGPｺﾞｼｯｸM" panose="020B0600000000000000" pitchFamily="50" charset="-128"/>
                <a:cs typeface="Times New Roman" pitchFamily="18" charset="0"/>
              </a:rPr>
              <a:t>G</a:t>
            </a:r>
            <a:r>
              <a:rPr lang="en-US" altLang="ja-JP" sz="3200" dirty="0" smtClean="0">
                <a:solidFill>
                  <a:srgbClr val="FF0000"/>
                </a:solidFill>
                <a:latin typeface="Arial" panose="020B0604020202020204" pitchFamily="34" charset="0"/>
                <a:ea typeface="HGPｺﾞｼｯｸM" panose="020B0600000000000000" pitchFamily="50" charset="-128"/>
                <a:cs typeface="Times New Roman" pitchFamily="18" charset="0"/>
              </a:rPr>
              <a:t> </a:t>
            </a:r>
            <a:r>
              <a:rPr lang="en-US" altLang="ja-JP" sz="3200" dirty="0">
                <a:solidFill>
                  <a:srgbClr val="FF0000"/>
                </a:solidFill>
                <a:latin typeface="Arial" panose="020B0604020202020204" pitchFamily="34" charset="0"/>
                <a:ea typeface="HGPｺﾞｼｯｸM" panose="020B0600000000000000" pitchFamily="50" charset="-128"/>
                <a:cs typeface="Times New Roman" pitchFamily="18" charset="0"/>
              </a:rPr>
              <a:t>≤ </a:t>
            </a:r>
            <a:r>
              <a:rPr lang="en-US" altLang="ja-JP" sz="3200" dirty="0" smtClean="0">
                <a:solidFill>
                  <a:srgbClr val="FF0000"/>
                </a:solidFill>
                <a:latin typeface="Arial" panose="020B0604020202020204" pitchFamily="34" charset="0"/>
                <a:ea typeface="HGPｺﾞｼｯｸM" panose="020B0600000000000000" pitchFamily="50" charset="-128"/>
                <a:cs typeface="Times New Roman" pitchFamily="18" charset="0"/>
              </a:rPr>
              <a:t>2 V.</a:t>
            </a:r>
          </a:p>
        </p:txBody>
      </p:sp>
      <p:grpSp>
        <p:nvGrpSpPr>
          <p:cNvPr id="35" name="グループ化 34"/>
          <p:cNvGrpSpPr/>
          <p:nvPr/>
        </p:nvGrpSpPr>
        <p:grpSpPr>
          <a:xfrm>
            <a:off x="539552" y="1766270"/>
            <a:ext cx="7659884" cy="3650630"/>
            <a:chOff x="689927" y="1975452"/>
            <a:chExt cx="7659884" cy="3650630"/>
          </a:xfrm>
        </p:grpSpPr>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927" y="2060848"/>
              <a:ext cx="7659884" cy="3565234"/>
            </a:xfrm>
            <a:prstGeom prst="rect">
              <a:avLst/>
            </a:prstGeom>
            <a:solidFill>
              <a:schemeClr val="bg1"/>
            </a:solidFill>
          </p:spPr>
        </p:pic>
        <p:grpSp>
          <p:nvGrpSpPr>
            <p:cNvPr id="37" name="グループ化 36"/>
            <p:cNvGrpSpPr/>
            <p:nvPr/>
          </p:nvGrpSpPr>
          <p:grpSpPr>
            <a:xfrm>
              <a:off x="2049514" y="1975452"/>
              <a:ext cx="5777582" cy="400110"/>
              <a:chOff x="2049514" y="1975452"/>
              <a:chExt cx="5777582" cy="400110"/>
            </a:xfrm>
          </p:grpSpPr>
          <p:sp>
            <p:nvSpPr>
              <p:cNvPr id="38" name="テキスト ボックス 37"/>
              <p:cNvSpPr txBox="1"/>
              <p:nvPr/>
            </p:nvSpPr>
            <p:spPr>
              <a:xfrm>
                <a:off x="2049514" y="1975452"/>
                <a:ext cx="2393604" cy="400110"/>
              </a:xfrm>
              <a:prstGeom prst="rect">
                <a:avLst/>
              </a:prstGeom>
              <a:solidFill>
                <a:schemeClr val="bg1"/>
              </a:solidFill>
            </p:spPr>
            <p:txBody>
              <a:bodyPr wrap="none" rtlCol="0">
                <a:spAutoFit/>
              </a:bodyPr>
              <a:lstStyle/>
              <a:p>
                <a:r>
                  <a:rPr lang="en-US" altLang="ja-JP" sz="2000" b="1" dirty="0" smtClean="0">
                    <a:solidFill>
                      <a:srgbClr val="2609FF"/>
                    </a:solidFill>
                    <a:latin typeface="Arial" panose="020B0604020202020204" pitchFamily="34" charset="0"/>
                    <a:ea typeface="HGPｺﾞｼｯｸM" panose="020B0600000000000000" pitchFamily="50" charset="-128"/>
                    <a:cs typeface="Times New Roman" pitchFamily="18" charset="0"/>
                  </a:rPr>
                  <a:t>Reversible</a:t>
                </a:r>
                <a:r>
                  <a:rPr lang="en-US" altLang="ja-JP" sz="2000" dirty="0" smtClean="0">
                    <a:latin typeface="Arial" panose="020B0604020202020204" pitchFamily="34" charset="0"/>
                    <a:ea typeface="HGPｺﾞｼｯｸM" panose="020B0600000000000000" pitchFamily="50" charset="-128"/>
                    <a:cs typeface="Times New Roman" pitchFamily="18" charset="0"/>
                  </a:rPr>
                  <a:t> change</a:t>
                </a:r>
                <a:endParaRPr lang="en-US" altLang="ja-JP" sz="2000" baseline="-25000" dirty="0" smtClean="0">
                  <a:latin typeface="Arial" panose="020B0604020202020204" pitchFamily="34" charset="0"/>
                  <a:ea typeface="HGPｺﾞｼｯｸM" panose="020B0600000000000000" pitchFamily="50" charset="-128"/>
                  <a:cs typeface="Times New Roman" pitchFamily="18" charset="0"/>
                </a:endParaRPr>
              </a:p>
            </p:txBody>
          </p:sp>
          <p:sp>
            <p:nvSpPr>
              <p:cNvPr id="39" name="テキスト ボックス 38"/>
              <p:cNvSpPr txBox="1"/>
              <p:nvPr/>
            </p:nvSpPr>
            <p:spPr>
              <a:xfrm>
                <a:off x="5350136" y="1975452"/>
                <a:ext cx="2476960" cy="400110"/>
              </a:xfrm>
              <a:prstGeom prst="rect">
                <a:avLst/>
              </a:prstGeom>
              <a:noFill/>
            </p:spPr>
            <p:txBody>
              <a:bodyPr wrap="none" rtlCol="0">
                <a:spAutoFit/>
              </a:bodyPr>
              <a:lstStyle/>
              <a:p>
                <a:r>
                  <a:rPr lang="en-US" altLang="ja-JP" sz="2000" b="1" dirty="0" smtClean="0">
                    <a:solidFill>
                      <a:srgbClr val="FF1D1D"/>
                    </a:solidFill>
                    <a:latin typeface="Arial" panose="020B0604020202020204" pitchFamily="34" charset="0"/>
                    <a:ea typeface="HGPｺﾞｼｯｸM" panose="020B0600000000000000" pitchFamily="50" charset="-128"/>
                    <a:cs typeface="Times New Roman" pitchFamily="18" charset="0"/>
                  </a:rPr>
                  <a:t>Irreversible</a:t>
                </a:r>
                <a:r>
                  <a:rPr lang="en-US" altLang="ja-JP" sz="2000" dirty="0" smtClean="0">
                    <a:latin typeface="Arial" panose="020B0604020202020204" pitchFamily="34" charset="0"/>
                    <a:ea typeface="HGPｺﾞｼｯｸM" panose="020B0600000000000000" pitchFamily="50" charset="-128"/>
                    <a:cs typeface="Times New Roman" pitchFamily="18" charset="0"/>
                  </a:rPr>
                  <a:t> change</a:t>
                </a:r>
                <a:endParaRPr lang="en-US" altLang="ja-JP" sz="2000" baseline="-25000" dirty="0" smtClean="0">
                  <a:latin typeface="Arial" panose="020B0604020202020204" pitchFamily="34" charset="0"/>
                  <a:ea typeface="HGPｺﾞｼｯｸM" panose="020B0600000000000000" pitchFamily="50" charset="-128"/>
                  <a:cs typeface="Times New Roman" pitchFamily="18" charset="0"/>
                </a:endParaRPr>
              </a:p>
            </p:txBody>
          </p:sp>
        </p:grpSp>
      </p:gr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13</a:t>
            </a:fld>
            <a:endParaRPr lang="ja-JP" altLang="en-US" dirty="0"/>
          </a:p>
        </p:txBody>
      </p:sp>
    </p:spTree>
    <p:extLst>
      <p:ext uri="{BB962C8B-B14F-4D97-AF65-F5344CB8AC3E}">
        <p14:creationId xmlns:p14="http://schemas.microsoft.com/office/powerpoint/2010/main" val="29152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par>
                                <p:cTn id="13" presetID="1" presetClass="exit" presetSubtype="0" fill="hold" nodeType="with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Gate control of metal-to-insulator transition</a:t>
            </a:r>
          </a:p>
        </p:txBody>
      </p:sp>
      <p:sp>
        <p:nvSpPr>
          <p:cNvPr id="32" name="テキスト ボックス 31"/>
          <p:cNvSpPr txBox="1"/>
          <p:nvPr/>
        </p:nvSpPr>
        <p:spPr>
          <a:xfrm>
            <a:off x="32006" y="5805271"/>
            <a:ext cx="9084284" cy="430887"/>
          </a:xfrm>
          <a:prstGeom prst="rect">
            <a:avLst/>
          </a:prstGeom>
          <a:solidFill>
            <a:schemeClr val="accent6">
              <a:lumMod val="20000"/>
              <a:lumOff val="80000"/>
            </a:schemeClr>
          </a:solidFill>
          <a:effectLst/>
        </p:spPr>
        <p:txBody>
          <a:bodyPr wrap="square" rtlCol="0">
            <a:spAutoFit/>
          </a:bodyPr>
          <a:lstStyle/>
          <a:p>
            <a:r>
              <a:rPr lang="en-US" altLang="ja-JP" sz="2200" dirty="0" smtClean="0">
                <a:solidFill>
                  <a:srgbClr val="FF0000"/>
                </a:solidFill>
                <a:latin typeface="Arial" panose="020B0604020202020204" pitchFamily="34" charset="0"/>
                <a:ea typeface="HGPｺﾞｼｯｸM" panose="020B0600000000000000" pitchFamily="50" charset="-128"/>
                <a:cs typeface="Times New Roman" pitchFamily="18" charset="0"/>
              </a:rPr>
              <a:t>Successfully control metal-to-insulator transition with electrostatic effect.</a:t>
            </a:r>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371" y="1117170"/>
            <a:ext cx="4741816" cy="4796197"/>
          </a:xfrm>
          <a:prstGeom prst="rect">
            <a:avLst/>
          </a:prstGeom>
        </p:spPr>
      </p:pic>
      <p:sp>
        <p:nvSpPr>
          <p:cNvPr id="34" name="二等辺三角形 33"/>
          <p:cNvSpPr/>
          <p:nvPr/>
        </p:nvSpPr>
        <p:spPr>
          <a:xfrm flipV="1">
            <a:off x="4427984" y="3081536"/>
            <a:ext cx="360000"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4355976" y="2636912"/>
            <a:ext cx="720080" cy="400110"/>
          </a:xfrm>
          <a:prstGeom prst="rect">
            <a:avLst/>
          </a:prstGeom>
          <a:noFill/>
        </p:spPr>
        <p:txBody>
          <a:bodyPr wrap="square" rtlCol="0">
            <a:spAutoFit/>
          </a:bodyPr>
          <a:lstStyle/>
          <a:p>
            <a:r>
              <a:rPr lang="en-US" altLang="ja-JP" sz="2000" dirty="0" smtClean="0">
                <a:latin typeface="Arial" panose="020B0604020202020204" pitchFamily="34" charset="0"/>
                <a:cs typeface="Arial" panose="020B0604020202020204" pitchFamily="34" charset="0"/>
              </a:rPr>
              <a:t>T</a:t>
            </a:r>
            <a:r>
              <a:rPr lang="en-US" altLang="ja-JP" sz="2000" baseline="-25000" dirty="0" smtClean="0">
                <a:latin typeface="Arial" panose="020B0604020202020204" pitchFamily="34" charset="0"/>
                <a:cs typeface="Arial" panose="020B0604020202020204" pitchFamily="34" charset="0"/>
              </a:rPr>
              <a:t>C</a:t>
            </a:r>
          </a:p>
        </p:txBody>
      </p:sp>
      <p:sp>
        <p:nvSpPr>
          <p:cNvPr id="36" name="右矢印 35"/>
          <p:cNvSpPr/>
          <p:nvPr/>
        </p:nvSpPr>
        <p:spPr>
          <a:xfrm>
            <a:off x="4787984" y="2420888"/>
            <a:ext cx="1296184" cy="216024"/>
          </a:xfrm>
          <a:prstGeom prst="rightArrow">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rot="10800000">
            <a:off x="3059792" y="2420888"/>
            <a:ext cx="1296184" cy="216024"/>
          </a:xfrm>
          <a:prstGeom prst="rightArrow">
            <a:avLst/>
          </a:prstGeom>
          <a:solidFill>
            <a:srgbClr val="FFC5C5"/>
          </a:solidFill>
          <a:ln>
            <a:solidFill>
              <a:srgbClr val="F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066085" y="2204864"/>
            <a:ext cx="1450131" cy="338554"/>
          </a:xfrm>
          <a:prstGeom prst="rect">
            <a:avLst/>
          </a:prstGeom>
          <a:noFill/>
        </p:spPr>
        <p:txBody>
          <a:bodyPr wrap="square" rtlCol="0">
            <a:spAutoFit/>
          </a:bodyPr>
          <a:lstStyle/>
          <a:p>
            <a:r>
              <a:rPr lang="en-US" altLang="ja-JP" sz="1600" dirty="0" smtClean="0">
                <a:latin typeface="Arial" panose="020B0604020202020204" pitchFamily="34" charset="0"/>
                <a:cs typeface="Arial" panose="020B0604020202020204" pitchFamily="34" charset="0"/>
              </a:rPr>
              <a:t>Insulator</a:t>
            </a:r>
            <a:endParaRPr lang="en-US" altLang="ja-JP" sz="1600" baseline="-25000" dirty="0" smtClean="0">
              <a:latin typeface="Arial" panose="020B0604020202020204" pitchFamily="34" charset="0"/>
              <a:cs typeface="Arial" panose="020B0604020202020204" pitchFamily="34" charset="0"/>
            </a:endParaRPr>
          </a:p>
        </p:txBody>
      </p:sp>
      <p:sp>
        <p:nvSpPr>
          <p:cNvPr id="39" name="テキスト ボックス 38"/>
          <p:cNvSpPr txBox="1"/>
          <p:nvPr/>
        </p:nvSpPr>
        <p:spPr>
          <a:xfrm>
            <a:off x="3265885" y="2164246"/>
            <a:ext cx="1450131" cy="338554"/>
          </a:xfrm>
          <a:prstGeom prst="rect">
            <a:avLst/>
          </a:prstGeom>
          <a:noFill/>
        </p:spPr>
        <p:txBody>
          <a:bodyPr wrap="square" rtlCol="0">
            <a:spAutoFit/>
          </a:bodyPr>
          <a:lstStyle/>
          <a:p>
            <a:r>
              <a:rPr lang="en-US" altLang="ja-JP" sz="1600" dirty="0" smtClean="0">
                <a:latin typeface="Arial" panose="020B0604020202020204" pitchFamily="34" charset="0"/>
                <a:cs typeface="Arial" panose="020B0604020202020204" pitchFamily="34" charset="0"/>
              </a:rPr>
              <a:t>Metal</a:t>
            </a:r>
            <a:endParaRPr lang="en-US" altLang="ja-JP" sz="1600" baseline="-25000" dirty="0" smtClean="0">
              <a:latin typeface="Arial" panose="020B0604020202020204" pitchFamily="34" charset="0"/>
              <a:cs typeface="Arial" panose="020B0604020202020204" pitchFamily="34" charset="0"/>
            </a:endParaRPr>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371" y="1117169"/>
            <a:ext cx="4752528" cy="4796197"/>
          </a:xfrm>
          <a:prstGeom prst="rect">
            <a:avLst/>
          </a:prstGeom>
        </p:spPr>
      </p:pic>
      <p:pic>
        <p:nvPicPr>
          <p:cNvPr id="41" name="図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6288" y="1117170"/>
            <a:ext cx="4752528" cy="4796197"/>
          </a:xfrm>
          <a:prstGeom prst="rect">
            <a:avLst/>
          </a:prstGeom>
        </p:spPr>
      </p:pic>
      <p:pic>
        <p:nvPicPr>
          <p:cNvPr id="42" name="図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576" y="1106498"/>
            <a:ext cx="4763240" cy="4796198"/>
          </a:xfrm>
          <a:prstGeom prst="rect">
            <a:avLst/>
          </a:prstGeom>
        </p:spPr>
      </p:pic>
      <p:sp>
        <p:nvSpPr>
          <p:cNvPr id="43" name="テキスト ボックス 20"/>
          <p:cNvSpPr txBox="1"/>
          <p:nvPr/>
        </p:nvSpPr>
        <p:spPr>
          <a:xfrm>
            <a:off x="6434237" y="4053056"/>
            <a:ext cx="2304256" cy="400110"/>
          </a:xfrm>
          <a:prstGeom prst="rect">
            <a:avLst/>
          </a:prstGeom>
          <a:solidFill>
            <a:schemeClr val="bg1"/>
          </a:solidFill>
        </p:spPr>
        <p:txBody>
          <a:bodyPr wrap="square" rtlCol="0">
            <a:spAutoFit/>
          </a:bodyPr>
          <a:lstStyle/>
          <a:p>
            <a:r>
              <a:rPr lang="en-US" altLang="ja-JP" sz="2000" b="1" dirty="0" smtClean="0">
                <a:solidFill>
                  <a:srgbClr val="2609FF"/>
                </a:solidFill>
                <a:latin typeface="Arial" panose="020B0604020202020204" pitchFamily="34" charset="0"/>
                <a:ea typeface="HGPｺﾞｼｯｸM" panose="020B0600000000000000" pitchFamily="50" charset="-128"/>
                <a:cs typeface="Times New Roman" pitchFamily="18" charset="0"/>
                <a:sym typeface="Symbol"/>
              </a:rPr>
              <a:t> and T</a:t>
            </a:r>
            <a:r>
              <a:rPr lang="en-US" altLang="ja-JP" sz="2000" b="1" baseline="-25000" dirty="0" smtClean="0">
                <a:solidFill>
                  <a:srgbClr val="2609FF"/>
                </a:solidFill>
                <a:latin typeface="Arial" panose="020B0604020202020204" pitchFamily="34" charset="0"/>
                <a:ea typeface="HGPｺﾞｼｯｸM" panose="020B0600000000000000" pitchFamily="50" charset="-128"/>
                <a:cs typeface="Times New Roman" pitchFamily="18" charset="0"/>
                <a:sym typeface="Symbol"/>
              </a:rPr>
              <a:t>c</a:t>
            </a:r>
            <a:r>
              <a:rPr lang="en-US" altLang="ja-JP" sz="2000" b="1" dirty="0" smtClean="0">
                <a:solidFill>
                  <a:srgbClr val="2609FF"/>
                </a:solidFill>
                <a:latin typeface="Arial" panose="020B0604020202020204" pitchFamily="34" charset="0"/>
                <a:ea typeface="HGPｺﾞｼｯｸM" panose="020B0600000000000000" pitchFamily="50" charset="-128"/>
                <a:cs typeface="Times New Roman" pitchFamily="18" charset="0"/>
                <a:sym typeface="Symbol"/>
              </a:rPr>
              <a:t> at -2V</a:t>
            </a:r>
            <a:endParaRPr lang="en-US" altLang="ja-JP" sz="2000" baseline="-25000" dirty="0" smtClean="0">
              <a:latin typeface="Arial" panose="020B0604020202020204" pitchFamily="34" charset="0"/>
              <a:ea typeface="HGPｺﾞｼｯｸM" panose="020B0600000000000000" pitchFamily="50" charset="-128"/>
              <a:cs typeface="Times New Roman" pitchFamily="18" charset="0"/>
            </a:endParaRPr>
          </a:p>
        </p:txBody>
      </p:sp>
      <p:sp>
        <p:nvSpPr>
          <p:cNvPr id="44" name="テキスト ボックス 20"/>
          <p:cNvSpPr txBox="1"/>
          <p:nvPr/>
        </p:nvSpPr>
        <p:spPr>
          <a:xfrm>
            <a:off x="6434237" y="2470940"/>
            <a:ext cx="2386235" cy="400110"/>
          </a:xfrm>
          <a:prstGeom prst="rect">
            <a:avLst/>
          </a:prstGeom>
          <a:solidFill>
            <a:schemeClr val="bg1"/>
          </a:solidFill>
        </p:spPr>
        <p:txBody>
          <a:bodyPr wrap="square" rtlCol="0">
            <a:spAutoFit/>
          </a:bodyPr>
          <a:lstStyle/>
          <a:p>
            <a:r>
              <a:rPr lang="en-US" altLang="ja-JP" sz="2000" b="1" dirty="0" smtClean="0">
                <a:solidFill>
                  <a:srgbClr val="FF0000"/>
                </a:solidFill>
                <a:latin typeface="Arial" panose="020B0604020202020204" pitchFamily="34" charset="0"/>
                <a:ea typeface="HGPｺﾞｼｯｸM" panose="020B0600000000000000" pitchFamily="50" charset="-128"/>
                <a:cs typeface="Times New Roman" pitchFamily="18" charset="0"/>
                <a:sym typeface="Symbol"/>
              </a:rPr>
              <a:t> and T</a:t>
            </a:r>
            <a:r>
              <a:rPr lang="en-US" altLang="ja-JP" sz="2000" b="1" baseline="-25000" dirty="0" smtClean="0">
                <a:solidFill>
                  <a:srgbClr val="FF0000"/>
                </a:solidFill>
                <a:latin typeface="Arial" panose="020B0604020202020204" pitchFamily="34" charset="0"/>
                <a:ea typeface="HGPｺﾞｼｯｸM" panose="020B0600000000000000" pitchFamily="50" charset="-128"/>
                <a:cs typeface="Times New Roman" pitchFamily="18" charset="0"/>
                <a:sym typeface="Symbol"/>
              </a:rPr>
              <a:t>c</a:t>
            </a:r>
            <a:r>
              <a:rPr lang="en-US" altLang="ja-JP" sz="2000" b="1" dirty="0" smtClean="0">
                <a:solidFill>
                  <a:srgbClr val="FF0000"/>
                </a:solidFill>
                <a:latin typeface="Arial" panose="020B0604020202020204" pitchFamily="34" charset="0"/>
                <a:ea typeface="HGPｺﾞｼｯｸM" panose="020B0600000000000000" pitchFamily="50" charset="-128"/>
                <a:cs typeface="Times New Roman" pitchFamily="18" charset="0"/>
                <a:sym typeface="Symbol"/>
              </a:rPr>
              <a:t> at +1V</a:t>
            </a:r>
            <a:endParaRPr lang="en-US" altLang="ja-JP" sz="2000" baseline="-25000" dirty="0" smtClean="0">
              <a:solidFill>
                <a:srgbClr val="FF0000"/>
              </a:solidFill>
              <a:latin typeface="Arial" panose="020B0604020202020204" pitchFamily="34" charset="0"/>
              <a:ea typeface="HGPｺﾞｼｯｸM" panose="020B0600000000000000" pitchFamily="50" charset="-128"/>
              <a:cs typeface="Times New Roman" pitchFamily="18" charset="0"/>
            </a:endParaRPr>
          </a:p>
        </p:txBody>
      </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14</a:t>
            </a:fld>
            <a:endParaRPr lang="ja-JP" altLang="en-US" dirty="0"/>
          </a:p>
        </p:txBody>
      </p:sp>
    </p:spTree>
    <p:extLst>
      <p:ext uri="{BB962C8B-B14F-4D97-AF65-F5344CB8AC3E}">
        <p14:creationId xmlns:p14="http://schemas.microsoft.com/office/powerpoint/2010/main" val="341680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p:bldP spid="36" grpId="0" animBg="1"/>
      <p:bldP spid="37" grpId="0" animBg="1"/>
      <p:bldP spid="38" grpId="0"/>
      <p:bldP spid="39" grpId="0"/>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Gate voltage induced carrier accumulation</a:t>
            </a: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6" y="1614847"/>
            <a:ext cx="4261844" cy="4176464"/>
          </a:xfrm>
          <a:prstGeom prst="rect">
            <a:avLst/>
          </a:prstGeom>
          <a:solidFill>
            <a:schemeClr val="bg1">
              <a:alpha val="80000"/>
            </a:schemeClr>
          </a:solidFill>
        </p:spPr>
      </p:pic>
      <p:pic>
        <p:nvPicPr>
          <p:cNvPr id="17" name="Picture 4" descr="C:\Users\takashi\Downloads\Fig_EDL wo 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67" r="40681"/>
          <a:stretch/>
        </p:blipFill>
        <p:spPr bwMode="auto">
          <a:xfrm>
            <a:off x="3912480" y="1580542"/>
            <a:ext cx="2344655" cy="2387048"/>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四角形吹き出し 17"/>
          <p:cNvSpPr/>
          <p:nvPr/>
        </p:nvSpPr>
        <p:spPr>
          <a:xfrm>
            <a:off x="6077846" y="1772816"/>
            <a:ext cx="2886642" cy="4104456"/>
          </a:xfrm>
          <a:prstGeom prst="wedgeRectCallout">
            <a:avLst>
              <a:gd name="adj1" fmla="val -69645"/>
              <a:gd name="adj2" fmla="val -52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a:grpSpLocks noChangeAspect="1"/>
          </p:cNvGrpSpPr>
          <p:nvPr/>
        </p:nvGrpSpPr>
        <p:grpSpPr>
          <a:xfrm>
            <a:off x="6365672" y="2315791"/>
            <a:ext cx="2598815" cy="3287344"/>
            <a:chOff x="179512" y="2743200"/>
            <a:chExt cx="2745676" cy="3473116"/>
          </a:xfrm>
        </p:grpSpPr>
        <p:pic>
          <p:nvPicPr>
            <p:cNvPr id="20" name="Picture 3" descr="C:\Users\Tanaka Lab\Desktop\CaTiO3-Perovskite-LT.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986" t="9167" r="34887" b="8704"/>
            <a:stretch/>
          </p:blipFill>
          <p:spPr bwMode="auto">
            <a:xfrm>
              <a:off x="179512" y="2743200"/>
              <a:ext cx="2448272" cy="347311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1" name="直線コネクタ 20"/>
            <p:cNvCxnSpPr/>
            <p:nvPr/>
          </p:nvCxnSpPr>
          <p:spPr>
            <a:xfrm flipH="1" flipV="1">
              <a:off x="1835696" y="2743200"/>
              <a:ext cx="288032" cy="253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123728" y="4208885"/>
              <a:ext cx="336642" cy="2708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391368" y="3808774"/>
              <a:ext cx="533820" cy="390203"/>
            </a:xfrm>
            <a:prstGeom prst="rect">
              <a:avLst/>
            </a:prstGeom>
            <a:noFill/>
          </p:spPr>
          <p:txBody>
            <a:bodyPr wrap="none" rtlCol="0">
              <a:spAutoFit/>
            </a:bodyPr>
            <a:lstStyle/>
            <a:p>
              <a:r>
                <a:rPr kumimoji="1" lang="en-US" altLang="ja-JP" dirty="0" err="1" smtClean="0">
                  <a:latin typeface="Arial" pitchFamily="34" charset="0"/>
                  <a:cs typeface="Arial" pitchFamily="34" charset="0"/>
                </a:rPr>
                <a:t>Mn</a:t>
              </a:r>
              <a:endParaRPr kumimoji="1" lang="ja-JP" altLang="en-US" dirty="0">
                <a:latin typeface="Arial" pitchFamily="34" charset="0"/>
                <a:cs typeface="Arial" pitchFamily="34" charset="0"/>
              </a:endParaRPr>
            </a:p>
          </p:txBody>
        </p:sp>
        <p:cxnSp>
          <p:nvCxnSpPr>
            <p:cNvPr id="24" name="直線コネクタ 23"/>
            <p:cNvCxnSpPr/>
            <p:nvPr/>
          </p:nvCxnSpPr>
          <p:spPr>
            <a:xfrm flipV="1">
              <a:off x="2391369" y="5072185"/>
              <a:ext cx="172077" cy="322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460370" y="4797152"/>
              <a:ext cx="384783" cy="390203"/>
            </a:xfrm>
            <a:prstGeom prst="rect">
              <a:avLst/>
            </a:prstGeom>
            <a:noFill/>
          </p:spPr>
          <p:txBody>
            <a:bodyPr wrap="none" rtlCol="0">
              <a:spAutoFit/>
            </a:bodyPr>
            <a:lstStyle/>
            <a:p>
              <a:r>
                <a:rPr kumimoji="1" lang="en-US" altLang="ja-JP" dirty="0" smtClean="0">
                  <a:latin typeface="Arial" pitchFamily="34" charset="0"/>
                  <a:cs typeface="Arial" pitchFamily="34" charset="0"/>
                </a:rPr>
                <a:t>O</a:t>
              </a:r>
              <a:endParaRPr kumimoji="1" lang="ja-JP" altLang="en-US" dirty="0">
                <a:latin typeface="Arial" pitchFamily="34" charset="0"/>
                <a:cs typeface="Arial" pitchFamily="34" charset="0"/>
              </a:endParaRPr>
            </a:p>
          </p:txBody>
        </p:sp>
      </p:grpSp>
      <p:sp>
        <p:nvSpPr>
          <p:cNvPr id="45" name="テキスト ボックス 44"/>
          <p:cNvSpPr txBox="1"/>
          <p:nvPr/>
        </p:nvSpPr>
        <p:spPr>
          <a:xfrm>
            <a:off x="1043608" y="6021288"/>
            <a:ext cx="5264583" cy="523220"/>
          </a:xfrm>
          <a:prstGeom prst="rect">
            <a:avLst/>
          </a:prstGeom>
          <a:noFill/>
        </p:spPr>
        <p:txBody>
          <a:bodyPr wrap="none" rtlCol="0">
            <a:spAutoFit/>
          </a:bodyPr>
          <a:lstStyle/>
          <a:p>
            <a:r>
              <a:rPr lang="en-US" altLang="ja-JP" sz="2800" dirty="0" smtClean="0">
                <a:latin typeface="Arial" panose="020B0604020202020204" pitchFamily="34" charset="0"/>
                <a:cs typeface="Times New Roman" pitchFamily="18" charset="0"/>
              </a:rPr>
              <a:t>Major carriers are holes ; </a:t>
            </a:r>
            <a:r>
              <a:rPr lang="en-US" altLang="ja-JP" sz="2800" i="1" dirty="0" smtClean="0">
                <a:latin typeface="Arial" panose="020B0604020202020204" pitchFamily="34" charset="0"/>
                <a:cs typeface="Times New Roman" pitchFamily="18" charset="0"/>
              </a:rPr>
              <a:t>p</a:t>
            </a:r>
            <a:r>
              <a:rPr lang="en-US" altLang="ja-JP" sz="2800" dirty="0" smtClean="0">
                <a:latin typeface="Arial" panose="020B0604020202020204" pitchFamily="34" charset="0"/>
                <a:cs typeface="Times New Roman" pitchFamily="18" charset="0"/>
              </a:rPr>
              <a:t>-type</a:t>
            </a:r>
          </a:p>
        </p:txBody>
      </p:sp>
      <p:sp>
        <p:nvSpPr>
          <p:cNvPr id="46" name="テキスト ボックス 45"/>
          <p:cNvSpPr txBox="1"/>
          <p:nvPr/>
        </p:nvSpPr>
        <p:spPr>
          <a:xfrm>
            <a:off x="6979082" y="1929475"/>
            <a:ext cx="1619354" cy="369332"/>
          </a:xfrm>
          <a:prstGeom prst="rect">
            <a:avLst/>
          </a:prstGeom>
          <a:noFill/>
        </p:spPr>
        <p:txBody>
          <a:bodyPr wrap="none" rtlCol="0">
            <a:spAutoFit/>
          </a:bodyPr>
          <a:lstStyle/>
          <a:p>
            <a:r>
              <a:rPr kumimoji="1" lang="en-US" altLang="ja-JP" dirty="0" smtClean="0">
                <a:latin typeface="Arial" pitchFamily="34" charset="0"/>
                <a:cs typeface="Arial" pitchFamily="34" charset="0"/>
              </a:rPr>
              <a:t>La</a:t>
            </a:r>
            <a:r>
              <a:rPr kumimoji="1" lang="en-US" altLang="ja-JP" baseline="30000" dirty="0" smtClean="0">
                <a:latin typeface="Arial" pitchFamily="34" charset="0"/>
                <a:cs typeface="Arial" pitchFamily="34" charset="0"/>
              </a:rPr>
              <a:t>+3</a:t>
            </a:r>
            <a:r>
              <a:rPr lang="en-US" altLang="ja-JP" dirty="0" smtClean="0">
                <a:latin typeface="Arial" pitchFamily="34" charset="0"/>
                <a:cs typeface="Arial" pitchFamily="34" charset="0"/>
              </a:rPr>
              <a:t>,Pr</a:t>
            </a:r>
            <a:r>
              <a:rPr lang="en-US" altLang="ja-JP" baseline="30000" dirty="0" smtClean="0">
                <a:latin typeface="Arial" pitchFamily="34" charset="0"/>
                <a:cs typeface="Arial" pitchFamily="34" charset="0"/>
              </a:rPr>
              <a:t>+3</a:t>
            </a:r>
            <a:r>
              <a:rPr lang="en-US" altLang="ja-JP" dirty="0" smtClean="0">
                <a:latin typeface="Arial" pitchFamily="34" charset="0"/>
                <a:cs typeface="Arial" pitchFamily="34" charset="0"/>
              </a:rPr>
              <a:t>,Ca</a:t>
            </a:r>
            <a:r>
              <a:rPr lang="en-US" altLang="ja-JP" baseline="30000" dirty="0" smtClean="0">
                <a:latin typeface="Arial" pitchFamily="34" charset="0"/>
                <a:cs typeface="Arial" pitchFamily="34" charset="0"/>
              </a:rPr>
              <a:t>+2</a:t>
            </a:r>
            <a:endParaRPr kumimoji="1" lang="ja-JP" altLang="en-US" baseline="30000" dirty="0">
              <a:latin typeface="Arial" pitchFamily="34" charset="0"/>
              <a:cs typeface="Arial" pitchFamily="34" charset="0"/>
            </a:endParaRPr>
          </a:p>
        </p:txBody>
      </p:sp>
      <p:sp>
        <p:nvSpPr>
          <p:cNvPr id="47" name="テキスト ボックス 46"/>
          <p:cNvSpPr txBox="1"/>
          <p:nvPr/>
        </p:nvSpPr>
        <p:spPr>
          <a:xfrm>
            <a:off x="899592" y="1118044"/>
            <a:ext cx="2952328" cy="461665"/>
          </a:xfrm>
          <a:prstGeom prst="rect">
            <a:avLst/>
          </a:prstGeom>
          <a:noFill/>
        </p:spPr>
        <p:txBody>
          <a:bodyPr wrap="square" rtlCol="0">
            <a:spAutoFit/>
          </a:bodyPr>
          <a:lstStyle/>
          <a:p>
            <a:r>
              <a:rPr lang="en-US" altLang="ja-JP" sz="2400" u="sng" dirty="0" smtClean="0">
                <a:latin typeface="Arial" panose="020B0604020202020204" pitchFamily="34" charset="0"/>
                <a:cs typeface="Arial" panose="020B0604020202020204" pitchFamily="34" charset="0"/>
              </a:rPr>
              <a:t>zero gate bias</a:t>
            </a:r>
          </a:p>
        </p:txBody>
      </p:sp>
      <p:sp>
        <p:nvSpPr>
          <p:cNvPr id="48" name="正方形/長方形 47"/>
          <p:cNvSpPr/>
          <p:nvPr/>
        </p:nvSpPr>
        <p:spPr>
          <a:xfrm>
            <a:off x="6077846" y="1211210"/>
            <a:ext cx="3078087" cy="400110"/>
          </a:xfrm>
          <a:prstGeom prst="rect">
            <a:avLst/>
          </a:prstGeom>
        </p:spPr>
        <p:txBody>
          <a:bodyPr wrap="none">
            <a:spAutoFit/>
          </a:bodyPr>
          <a:lstStyle/>
          <a:p>
            <a:r>
              <a:rPr lang="en-US" altLang="ja-JP" sz="2000" b="1" dirty="0">
                <a:latin typeface="Arial" panose="020B0604020202020204" pitchFamily="34" charset="0"/>
                <a:cs typeface="Arial" pitchFamily="34" charset="0"/>
              </a:rPr>
              <a:t>(La</a:t>
            </a:r>
            <a:r>
              <a:rPr lang="en-US" altLang="ja-JP" sz="2000" b="1" baseline="-25000" dirty="0">
                <a:latin typeface="Arial" panose="020B0604020202020204" pitchFamily="34" charset="0"/>
                <a:cs typeface="Arial" pitchFamily="34" charset="0"/>
              </a:rPr>
              <a:t>0.525</a:t>
            </a:r>
            <a:r>
              <a:rPr lang="en-US" altLang="ja-JP" sz="2000" b="1" dirty="0">
                <a:latin typeface="Arial" panose="020B0604020202020204" pitchFamily="34" charset="0"/>
                <a:cs typeface="Arial" pitchFamily="34" charset="0"/>
              </a:rPr>
              <a:t>Pr</a:t>
            </a:r>
            <a:r>
              <a:rPr lang="en-US" altLang="ja-JP" sz="2000" b="1" baseline="-25000" dirty="0">
                <a:latin typeface="Arial" panose="020B0604020202020204" pitchFamily="34" charset="0"/>
                <a:cs typeface="Arial" pitchFamily="34" charset="0"/>
              </a:rPr>
              <a:t>0.1</a:t>
            </a:r>
            <a:r>
              <a:rPr lang="en-US" altLang="ja-JP" sz="2000" b="1" dirty="0">
                <a:latin typeface="Arial" panose="020B0604020202020204" pitchFamily="34" charset="0"/>
                <a:cs typeface="Arial" pitchFamily="34" charset="0"/>
              </a:rPr>
              <a:t>Ca</a:t>
            </a:r>
            <a:r>
              <a:rPr lang="en-US" altLang="ja-JP" sz="2000" b="1" baseline="-25000" dirty="0">
                <a:solidFill>
                  <a:srgbClr val="FF0000"/>
                </a:solidFill>
                <a:latin typeface="Arial" panose="020B0604020202020204" pitchFamily="34" charset="0"/>
                <a:cs typeface="Arial" pitchFamily="34" charset="0"/>
              </a:rPr>
              <a:t>0.375</a:t>
            </a:r>
            <a:r>
              <a:rPr lang="en-US" altLang="ja-JP" sz="2000" b="1" dirty="0">
                <a:latin typeface="Arial" panose="020B0604020202020204" pitchFamily="34" charset="0"/>
                <a:cs typeface="Arial" pitchFamily="34" charset="0"/>
              </a:rPr>
              <a:t>)MnO</a:t>
            </a:r>
            <a:r>
              <a:rPr lang="en-US" altLang="ja-JP" sz="2000" b="1" baseline="-25000" dirty="0">
                <a:latin typeface="Arial" panose="020B0604020202020204" pitchFamily="34" charset="0"/>
                <a:cs typeface="Arial" pitchFamily="34" charset="0"/>
              </a:rPr>
              <a:t>3</a:t>
            </a:r>
            <a:r>
              <a:rPr lang="en-US" altLang="ja-JP" sz="2000" b="1" dirty="0">
                <a:latin typeface="Arial" panose="020B0604020202020204" pitchFamily="34" charset="0"/>
                <a:cs typeface="Arial" pitchFamily="34" charset="0"/>
              </a:rPr>
              <a:t> </a:t>
            </a:r>
            <a:endParaRPr lang="ja-JP" altLang="en-US" sz="2000" b="1" dirty="0"/>
          </a:p>
        </p:txBody>
      </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15</a:t>
            </a:fld>
            <a:endParaRPr lang="ja-JP" altLang="en-US" dirty="0"/>
          </a:p>
        </p:txBody>
      </p:sp>
      <p:grpSp>
        <p:nvGrpSpPr>
          <p:cNvPr id="35" name="グループ化 34"/>
          <p:cNvGrpSpPr/>
          <p:nvPr/>
        </p:nvGrpSpPr>
        <p:grpSpPr>
          <a:xfrm>
            <a:off x="6660232" y="2816897"/>
            <a:ext cx="378630" cy="338554"/>
            <a:chOff x="10630549" y="148417"/>
            <a:chExt cx="378630" cy="338554"/>
          </a:xfrm>
        </p:grpSpPr>
        <p:sp>
          <p:nvSpPr>
            <p:cNvPr id="36" name="円/楕円 35"/>
            <p:cNvSpPr/>
            <p:nvPr/>
          </p:nvSpPr>
          <p:spPr>
            <a:xfrm>
              <a:off x="10659935" y="178403"/>
              <a:ext cx="289581" cy="292192"/>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aseline="30000" dirty="0"/>
            </a:p>
          </p:txBody>
        </p:sp>
        <p:sp>
          <p:nvSpPr>
            <p:cNvPr id="37" name="テキスト ボックス 36"/>
            <p:cNvSpPr txBox="1"/>
            <p:nvPr/>
          </p:nvSpPr>
          <p:spPr>
            <a:xfrm>
              <a:off x="10630549" y="148417"/>
              <a:ext cx="378630"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cs typeface="Times New Roman" pitchFamily="18" charset="0"/>
                </a:rPr>
                <a:t>h</a:t>
              </a:r>
              <a:r>
                <a:rPr lang="en-US" altLang="ja-JP" sz="1600" baseline="30000" dirty="0" smtClean="0">
                  <a:solidFill>
                    <a:schemeClr val="bg1"/>
                  </a:solidFill>
                  <a:latin typeface="Arial" panose="020B0604020202020204" pitchFamily="34" charset="0"/>
                  <a:cs typeface="Times New Roman" pitchFamily="18" charset="0"/>
                </a:rPr>
                <a:t>+</a:t>
              </a:r>
              <a:endParaRPr kumimoji="1" lang="ja-JP" altLang="en-US" sz="1600" baseline="30000" dirty="0">
                <a:solidFill>
                  <a:schemeClr val="bg1"/>
                </a:solidFill>
                <a:latin typeface="Arial" panose="020B0604020202020204" pitchFamily="34" charset="0"/>
                <a:cs typeface="Times New Roman" pitchFamily="18" charset="0"/>
              </a:endParaRPr>
            </a:p>
          </p:txBody>
        </p:sp>
      </p:grpSp>
      <p:grpSp>
        <p:nvGrpSpPr>
          <p:cNvPr id="38" name="グループ化 37"/>
          <p:cNvGrpSpPr/>
          <p:nvPr/>
        </p:nvGrpSpPr>
        <p:grpSpPr>
          <a:xfrm>
            <a:off x="7353130" y="3790186"/>
            <a:ext cx="378630" cy="338554"/>
            <a:chOff x="10630549" y="148417"/>
            <a:chExt cx="378630" cy="338554"/>
          </a:xfrm>
        </p:grpSpPr>
        <p:sp>
          <p:nvSpPr>
            <p:cNvPr id="39" name="円/楕円 38"/>
            <p:cNvSpPr/>
            <p:nvPr/>
          </p:nvSpPr>
          <p:spPr>
            <a:xfrm>
              <a:off x="10659935" y="178403"/>
              <a:ext cx="289581" cy="292192"/>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aseline="30000" dirty="0"/>
            </a:p>
          </p:txBody>
        </p:sp>
        <p:sp>
          <p:nvSpPr>
            <p:cNvPr id="40" name="テキスト ボックス 39"/>
            <p:cNvSpPr txBox="1"/>
            <p:nvPr/>
          </p:nvSpPr>
          <p:spPr>
            <a:xfrm>
              <a:off x="10630549" y="148417"/>
              <a:ext cx="378630"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cs typeface="Times New Roman" pitchFamily="18" charset="0"/>
                </a:rPr>
                <a:t>h</a:t>
              </a:r>
              <a:r>
                <a:rPr lang="en-US" altLang="ja-JP" sz="1600" baseline="30000" dirty="0" smtClean="0">
                  <a:solidFill>
                    <a:schemeClr val="bg1"/>
                  </a:solidFill>
                  <a:latin typeface="Arial" panose="020B0604020202020204" pitchFamily="34" charset="0"/>
                  <a:cs typeface="Times New Roman" pitchFamily="18" charset="0"/>
                </a:rPr>
                <a:t>+</a:t>
              </a:r>
              <a:endParaRPr kumimoji="1" lang="ja-JP" altLang="en-US" sz="1600" baseline="30000" dirty="0">
                <a:solidFill>
                  <a:schemeClr val="bg1"/>
                </a:solidFill>
                <a:latin typeface="Arial" panose="020B0604020202020204" pitchFamily="34" charset="0"/>
                <a:cs typeface="Times New Roman" pitchFamily="18" charset="0"/>
              </a:endParaRPr>
            </a:p>
          </p:txBody>
        </p:sp>
      </p:grpSp>
      <p:grpSp>
        <p:nvGrpSpPr>
          <p:cNvPr id="41" name="グループ化 40"/>
          <p:cNvGrpSpPr/>
          <p:nvPr/>
        </p:nvGrpSpPr>
        <p:grpSpPr>
          <a:xfrm>
            <a:off x="7382970" y="4702515"/>
            <a:ext cx="378630" cy="338554"/>
            <a:chOff x="10630549" y="148417"/>
            <a:chExt cx="378630" cy="338554"/>
          </a:xfrm>
        </p:grpSpPr>
        <p:sp>
          <p:nvSpPr>
            <p:cNvPr id="42" name="円/楕円 41"/>
            <p:cNvSpPr/>
            <p:nvPr/>
          </p:nvSpPr>
          <p:spPr>
            <a:xfrm>
              <a:off x="10659935" y="178403"/>
              <a:ext cx="289581" cy="292192"/>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aseline="30000" dirty="0"/>
            </a:p>
          </p:txBody>
        </p:sp>
        <p:sp>
          <p:nvSpPr>
            <p:cNvPr id="43" name="テキスト ボックス 42"/>
            <p:cNvSpPr txBox="1"/>
            <p:nvPr/>
          </p:nvSpPr>
          <p:spPr>
            <a:xfrm>
              <a:off x="10630549" y="148417"/>
              <a:ext cx="378630"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cs typeface="Times New Roman" pitchFamily="18" charset="0"/>
                </a:rPr>
                <a:t>h</a:t>
              </a:r>
              <a:r>
                <a:rPr lang="en-US" altLang="ja-JP" sz="1600" baseline="30000" dirty="0" smtClean="0">
                  <a:solidFill>
                    <a:schemeClr val="bg1"/>
                  </a:solidFill>
                  <a:latin typeface="Arial" panose="020B0604020202020204" pitchFamily="34" charset="0"/>
                  <a:cs typeface="Times New Roman" pitchFamily="18" charset="0"/>
                </a:rPr>
                <a:t>+</a:t>
              </a:r>
              <a:endParaRPr kumimoji="1" lang="ja-JP" altLang="en-US" sz="1600" baseline="30000" dirty="0">
                <a:solidFill>
                  <a:schemeClr val="bg1"/>
                </a:solidFill>
                <a:latin typeface="Arial" panose="020B0604020202020204" pitchFamily="34" charset="0"/>
                <a:cs typeface="Times New Roman" pitchFamily="18" charset="0"/>
              </a:endParaRPr>
            </a:p>
          </p:txBody>
        </p:sp>
      </p:grpSp>
    </p:spTree>
    <p:extLst>
      <p:ext uri="{BB962C8B-B14F-4D97-AF65-F5344CB8AC3E}">
        <p14:creationId xmlns:p14="http://schemas.microsoft.com/office/powerpoint/2010/main" val="389996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Gate voltage induced carrier accumulation</a:t>
            </a:r>
          </a:p>
        </p:txBody>
      </p:sp>
      <p:grpSp>
        <p:nvGrpSpPr>
          <p:cNvPr id="63" name="グループ化 62"/>
          <p:cNvGrpSpPr/>
          <p:nvPr/>
        </p:nvGrpSpPr>
        <p:grpSpPr>
          <a:xfrm>
            <a:off x="-71074" y="1726209"/>
            <a:ext cx="4276800" cy="4191400"/>
            <a:chOff x="-71074" y="1726209"/>
            <a:chExt cx="4276800" cy="4191400"/>
          </a:xfrm>
        </p:grpSpPr>
        <p:pic>
          <p:nvPicPr>
            <p:cNvPr id="64" name="図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6" y="1726209"/>
              <a:ext cx="4261844" cy="4176464"/>
            </a:xfrm>
            <a:prstGeom prst="rect">
              <a:avLst/>
            </a:prstGeom>
            <a:solidFill>
              <a:schemeClr val="bg1"/>
            </a:solidFill>
          </p:spPr>
        </p:pic>
        <p:pic>
          <p:nvPicPr>
            <p:cNvPr id="65" name="図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4" y="1726489"/>
              <a:ext cx="4276800" cy="4191120"/>
            </a:xfrm>
            <a:prstGeom prst="rect">
              <a:avLst/>
            </a:prstGeom>
            <a:noFill/>
          </p:spPr>
        </p:pic>
      </p:grpSp>
      <p:sp>
        <p:nvSpPr>
          <p:cNvPr id="66" name="テキスト ボックス 65"/>
          <p:cNvSpPr txBox="1"/>
          <p:nvPr/>
        </p:nvSpPr>
        <p:spPr>
          <a:xfrm>
            <a:off x="866098" y="1126088"/>
            <a:ext cx="2952328" cy="461665"/>
          </a:xfrm>
          <a:prstGeom prst="rect">
            <a:avLst/>
          </a:prstGeom>
          <a:noFill/>
        </p:spPr>
        <p:txBody>
          <a:bodyPr wrap="square" rtlCol="0">
            <a:spAutoFit/>
          </a:bodyPr>
          <a:lstStyle/>
          <a:p>
            <a:r>
              <a:rPr lang="en-US" altLang="ja-JP" sz="2400" u="sng" dirty="0" smtClean="0">
                <a:latin typeface="Arial" panose="020B0604020202020204" pitchFamily="34" charset="0"/>
                <a:cs typeface="Arial" panose="020B0604020202020204" pitchFamily="34" charset="0"/>
              </a:rPr>
              <a:t>negative gate bias</a:t>
            </a:r>
          </a:p>
        </p:txBody>
      </p:sp>
      <p:grpSp>
        <p:nvGrpSpPr>
          <p:cNvPr id="67" name="グループ化 66"/>
          <p:cNvGrpSpPr>
            <a:grpSpLocks noChangeAspect="1"/>
          </p:cNvGrpSpPr>
          <p:nvPr/>
        </p:nvGrpSpPr>
        <p:grpSpPr>
          <a:xfrm>
            <a:off x="6365672" y="2315791"/>
            <a:ext cx="2598815" cy="3287344"/>
            <a:chOff x="179512" y="2743200"/>
            <a:chExt cx="2745676" cy="3473116"/>
          </a:xfrm>
        </p:grpSpPr>
        <p:pic>
          <p:nvPicPr>
            <p:cNvPr id="68" name="Picture 3" descr="C:\Users\Tanaka Lab\Desktop\CaTiO3-Perovskite-LT.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986" t="9167" r="34887" b="8704"/>
            <a:stretch/>
          </p:blipFill>
          <p:spPr bwMode="auto">
            <a:xfrm>
              <a:off x="179512" y="2743200"/>
              <a:ext cx="2448272" cy="347311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9" name="直線コネクタ 68"/>
            <p:cNvCxnSpPr/>
            <p:nvPr/>
          </p:nvCxnSpPr>
          <p:spPr>
            <a:xfrm flipH="1" flipV="1">
              <a:off x="1835696" y="2743200"/>
              <a:ext cx="288032" cy="253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V="1">
              <a:off x="2123728" y="4208885"/>
              <a:ext cx="336642" cy="2708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2391368" y="3808774"/>
              <a:ext cx="533820" cy="390203"/>
            </a:xfrm>
            <a:prstGeom prst="rect">
              <a:avLst/>
            </a:prstGeom>
            <a:noFill/>
          </p:spPr>
          <p:txBody>
            <a:bodyPr wrap="none" rtlCol="0">
              <a:spAutoFit/>
            </a:bodyPr>
            <a:lstStyle/>
            <a:p>
              <a:r>
                <a:rPr kumimoji="1" lang="en-US" altLang="ja-JP" dirty="0" err="1" smtClean="0">
                  <a:latin typeface="Arial" pitchFamily="34" charset="0"/>
                  <a:cs typeface="Arial" pitchFamily="34" charset="0"/>
                </a:rPr>
                <a:t>Mn</a:t>
              </a:r>
              <a:endParaRPr kumimoji="1" lang="ja-JP" altLang="en-US" dirty="0">
                <a:latin typeface="Arial" pitchFamily="34" charset="0"/>
                <a:cs typeface="Arial" pitchFamily="34" charset="0"/>
              </a:endParaRPr>
            </a:p>
          </p:txBody>
        </p:sp>
        <p:cxnSp>
          <p:nvCxnSpPr>
            <p:cNvPr id="72" name="直線コネクタ 71"/>
            <p:cNvCxnSpPr/>
            <p:nvPr/>
          </p:nvCxnSpPr>
          <p:spPr>
            <a:xfrm flipV="1">
              <a:off x="2391369" y="5072185"/>
              <a:ext cx="172077" cy="322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2460370" y="4797152"/>
              <a:ext cx="384783" cy="390203"/>
            </a:xfrm>
            <a:prstGeom prst="rect">
              <a:avLst/>
            </a:prstGeom>
            <a:noFill/>
          </p:spPr>
          <p:txBody>
            <a:bodyPr wrap="none" rtlCol="0">
              <a:spAutoFit/>
            </a:bodyPr>
            <a:lstStyle/>
            <a:p>
              <a:r>
                <a:rPr kumimoji="1" lang="en-US" altLang="ja-JP" dirty="0" smtClean="0">
                  <a:latin typeface="Arial" pitchFamily="34" charset="0"/>
                  <a:cs typeface="Arial" pitchFamily="34" charset="0"/>
                </a:rPr>
                <a:t>O</a:t>
              </a:r>
              <a:endParaRPr kumimoji="1" lang="ja-JP" altLang="en-US" dirty="0">
                <a:latin typeface="Arial" pitchFamily="34" charset="0"/>
                <a:cs typeface="Arial" pitchFamily="34" charset="0"/>
              </a:endParaRPr>
            </a:p>
          </p:txBody>
        </p:sp>
      </p:grpSp>
      <p:grpSp>
        <p:nvGrpSpPr>
          <p:cNvPr id="74" name="グループ化 73"/>
          <p:cNvGrpSpPr/>
          <p:nvPr/>
        </p:nvGrpSpPr>
        <p:grpSpPr>
          <a:xfrm>
            <a:off x="6660232" y="2816897"/>
            <a:ext cx="378630" cy="338554"/>
            <a:chOff x="10630549" y="148417"/>
            <a:chExt cx="378630" cy="338554"/>
          </a:xfrm>
        </p:grpSpPr>
        <p:sp>
          <p:nvSpPr>
            <p:cNvPr id="75" name="円/楕円 74"/>
            <p:cNvSpPr/>
            <p:nvPr/>
          </p:nvSpPr>
          <p:spPr>
            <a:xfrm>
              <a:off x="10659935" y="178403"/>
              <a:ext cx="289581" cy="292192"/>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aseline="30000" dirty="0"/>
            </a:p>
          </p:txBody>
        </p:sp>
        <p:sp>
          <p:nvSpPr>
            <p:cNvPr id="76" name="テキスト ボックス 75"/>
            <p:cNvSpPr txBox="1"/>
            <p:nvPr/>
          </p:nvSpPr>
          <p:spPr>
            <a:xfrm>
              <a:off x="10630549" y="148417"/>
              <a:ext cx="378630"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cs typeface="Times New Roman" pitchFamily="18" charset="0"/>
                </a:rPr>
                <a:t>h</a:t>
              </a:r>
              <a:r>
                <a:rPr lang="en-US" altLang="ja-JP" sz="1600" baseline="30000" dirty="0" smtClean="0">
                  <a:solidFill>
                    <a:schemeClr val="bg1"/>
                  </a:solidFill>
                  <a:latin typeface="Arial" panose="020B0604020202020204" pitchFamily="34" charset="0"/>
                  <a:cs typeface="Times New Roman" pitchFamily="18" charset="0"/>
                </a:rPr>
                <a:t>+</a:t>
              </a:r>
              <a:endParaRPr kumimoji="1" lang="ja-JP" altLang="en-US" sz="1600" baseline="30000" dirty="0">
                <a:solidFill>
                  <a:schemeClr val="bg1"/>
                </a:solidFill>
                <a:latin typeface="Arial" panose="020B0604020202020204" pitchFamily="34" charset="0"/>
                <a:cs typeface="Times New Roman" pitchFamily="18" charset="0"/>
              </a:endParaRPr>
            </a:p>
          </p:txBody>
        </p:sp>
      </p:grpSp>
      <p:grpSp>
        <p:nvGrpSpPr>
          <p:cNvPr id="77" name="グループ化 76"/>
          <p:cNvGrpSpPr/>
          <p:nvPr/>
        </p:nvGrpSpPr>
        <p:grpSpPr>
          <a:xfrm>
            <a:off x="7353130" y="3790186"/>
            <a:ext cx="378630" cy="338554"/>
            <a:chOff x="10630549" y="148417"/>
            <a:chExt cx="378630" cy="338554"/>
          </a:xfrm>
        </p:grpSpPr>
        <p:sp>
          <p:nvSpPr>
            <p:cNvPr id="78" name="円/楕円 77"/>
            <p:cNvSpPr/>
            <p:nvPr/>
          </p:nvSpPr>
          <p:spPr>
            <a:xfrm>
              <a:off x="10659935" y="178403"/>
              <a:ext cx="289581" cy="292192"/>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aseline="30000" dirty="0"/>
            </a:p>
          </p:txBody>
        </p:sp>
        <p:sp>
          <p:nvSpPr>
            <p:cNvPr id="79" name="テキスト ボックス 78"/>
            <p:cNvSpPr txBox="1"/>
            <p:nvPr/>
          </p:nvSpPr>
          <p:spPr>
            <a:xfrm>
              <a:off x="10630549" y="148417"/>
              <a:ext cx="378630"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cs typeface="Times New Roman" pitchFamily="18" charset="0"/>
                </a:rPr>
                <a:t>h</a:t>
              </a:r>
              <a:r>
                <a:rPr lang="en-US" altLang="ja-JP" sz="1600" baseline="30000" dirty="0" smtClean="0">
                  <a:solidFill>
                    <a:schemeClr val="bg1"/>
                  </a:solidFill>
                  <a:latin typeface="Arial" panose="020B0604020202020204" pitchFamily="34" charset="0"/>
                  <a:cs typeface="Times New Roman" pitchFamily="18" charset="0"/>
                </a:rPr>
                <a:t>+</a:t>
              </a:r>
              <a:endParaRPr kumimoji="1" lang="ja-JP" altLang="en-US" sz="1600" baseline="30000" dirty="0">
                <a:solidFill>
                  <a:schemeClr val="bg1"/>
                </a:solidFill>
                <a:latin typeface="Arial" panose="020B0604020202020204" pitchFamily="34" charset="0"/>
                <a:cs typeface="Times New Roman" pitchFamily="18" charset="0"/>
              </a:endParaRPr>
            </a:p>
          </p:txBody>
        </p:sp>
      </p:grpSp>
      <p:grpSp>
        <p:nvGrpSpPr>
          <p:cNvPr id="80" name="グループ化 79"/>
          <p:cNvGrpSpPr/>
          <p:nvPr/>
        </p:nvGrpSpPr>
        <p:grpSpPr>
          <a:xfrm>
            <a:off x="7382970" y="4702515"/>
            <a:ext cx="378630" cy="338554"/>
            <a:chOff x="10630549" y="148417"/>
            <a:chExt cx="378630" cy="338554"/>
          </a:xfrm>
        </p:grpSpPr>
        <p:sp>
          <p:nvSpPr>
            <p:cNvPr id="81" name="円/楕円 80"/>
            <p:cNvSpPr/>
            <p:nvPr/>
          </p:nvSpPr>
          <p:spPr>
            <a:xfrm>
              <a:off x="10659935" y="178403"/>
              <a:ext cx="289581" cy="292192"/>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aseline="30000" dirty="0"/>
            </a:p>
          </p:txBody>
        </p:sp>
        <p:sp>
          <p:nvSpPr>
            <p:cNvPr id="82" name="テキスト ボックス 81"/>
            <p:cNvSpPr txBox="1"/>
            <p:nvPr/>
          </p:nvSpPr>
          <p:spPr>
            <a:xfrm>
              <a:off x="10630549" y="148417"/>
              <a:ext cx="378630"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cs typeface="Times New Roman" pitchFamily="18" charset="0"/>
                </a:rPr>
                <a:t>h</a:t>
              </a:r>
              <a:r>
                <a:rPr lang="en-US" altLang="ja-JP" sz="1600" baseline="30000" dirty="0" smtClean="0">
                  <a:solidFill>
                    <a:schemeClr val="bg1"/>
                  </a:solidFill>
                  <a:latin typeface="Arial" panose="020B0604020202020204" pitchFamily="34" charset="0"/>
                  <a:cs typeface="Times New Roman" pitchFamily="18" charset="0"/>
                </a:rPr>
                <a:t>+</a:t>
              </a:r>
              <a:endParaRPr kumimoji="1" lang="ja-JP" altLang="en-US" sz="1600" baseline="30000" dirty="0">
                <a:solidFill>
                  <a:schemeClr val="bg1"/>
                </a:solidFill>
                <a:latin typeface="Arial" panose="020B0604020202020204" pitchFamily="34" charset="0"/>
                <a:cs typeface="Times New Roman" pitchFamily="18" charset="0"/>
              </a:endParaRPr>
            </a:p>
          </p:txBody>
        </p:sp>
      </p:grpSp>
      <p:sp>
        <p:nvSpPr>
          <p:cNvPr id="83" name="テキスト ボックス 82"/>
          <p:cNvSpPr txBox="1"/>
          <p:nvPr/>
        </p:nvSpPr>
        <p:spPr>
          <a:xfrm>
            <a:off x="3580294" y="1217330"/>
            <a:ext cx="5570756" cy="369332"/>
          </a:xfrm>
          <a:prstGeom prst="rect">
            <a:avLst/>
          </a:prstGeom>
          <a:noFill/>
        </p:spPr>
        <p:txBody>
          <a:bodyPr wrap="none" rtlCol="0">
            <a:spAutoFit/>
          </a:bodyPr>
          <a:lstStyle/>
          <a:p>
            <a:r>
              <a:rPr lang="en-US" altLang="ja-JP" dirty="0" smtClean="0">
                <a:latin typeface="Arial" panose="020B0604020202020204" pitchFamily="34" charset="0"/>
                <a:cs typeface="Times New Roman" pitchFamily="18" charset="0"/>
              </a:rPr>
              <a:t>Negative gate bias dopes more holes into a LPCMO.</a:t>
            </a:r>
          </a:p>
        </p:txBody>
      </p:sp>
      <p:sp>
        <p:nvSpPr>
          <p:cNvPr id="84" name="テキスト ボックス 83"/>
          <p:cNvSpPr txBox="1"/>
          <p:nvPr/>
        </p:nvSpPr>
        <p:spPr>
          <a:xfrm>
            <a:off x="6979082" y="1929475"/>
            <a:ext cx="1619354" cy="369332"/>
          </a:xfrm>
          <a:prstGeom prst="rect">
            <a:avLst/>
          </a:prstGeom>
          <a:noFill/>
        </p:spPr>
        <p:txBody>
          <a:bodyPr wrap="none" rtlCol="0">
            <a:spAutoFit/>
          </a:bodyPr>
          <a:lstStyle/>
          <a:p>
            <a:r>
              <a:rPr kumimoji="1" lang="en-US" altLang="ja-JP" dirty="0" smtClean="0">
                <a:latin typeface="Arial" pitchFamily="34" charset="0"/>
                <a:cs typeface="Arial" pitchFamily="34" charset="0"/>
              </a:rPr>
              <a:t>La</a:t>
            </a:r>
            <a:r>
              <a:rPr kumimoji="1" lang="en-US" altLang="ja-JP" baseline="30000" dirty="0" smtClean="0">
                <a:latin typeface="Arial" pitchFamily="34" charset="0"/>
                <a:cs typeface="Arial" pitchFamily="34" charset="0"/>
              </a:rPr>
              <a:t>+3</a:t>
            </a:r>
            <a:r>
              <a:rPr lang="en-US" altLang="ja-JP" dirty="0" smtClean="0">
                <a:latin typeface="Arial" pitchFamily="34" charset="0"/>
                <a:cs typeface="Arial" pitchFamily="34" charset="0"/>
              </a:rPr>
              <a:t>,Pr</a:t>
            </a:r>
            <a:r>
              <a:rPr lang="en-US" altLang="ja-JP" baseline="30000" dirty="0" smtClean="0">
                <a:latin typeface="Arial" pitchFamily="34" charset="0"/>
                <a:cs typeface="Arial" pitchFamily="34" charset="0"/>
              </a:rPr>
              <a:t>+3</a:t>
            </a:r>
            <a:r>
              <a:rPr lang="en-US" altLang="ja-JP" dirty="0" smtClean="0">
                <a:latin typeface="Arial" pitchFamily="34" charset="0"/>
                <a:cs typeface="Arial" pitchFamily="34" charset="0"/>
              </a:rPr>
              <a:t>,Ca</a:t>
            </a:r>
            <a:r>
              <a:rPr lang="en-US" altLang="ja-JP" baseline="30000" dirty="0" smtClean="0">
                <a:latin typeface="Arial" pitchFamily="34" charset="0"/>
                <a:cs typeface="Arial" pitchFamily="34" charset="0"/>
              </a:rPr>
              <a:t>+2</a:t>
            </a:r>
            <a:endParaRPr kumimoji="1" lang="ja-JP" altLang="en-US" baseline="30000" dirty="0">
              <a:latin typeface="Arial" pitchFamily="34" charset="0"/>
              <a:cs typeface="Arial" pitchFamily="34" charset="0"/>
            </a:endParaRPr>
          </a:p>
        </p:txBody>
      </p:sp>
      <p:sp>
        <p:nvSpPr>
          <p:cNvPr id="85" name="テキスト ボックス 84"/>
          <p:cNvSpPr txBox="1"/>
          <p:nvPr/>
        </p:nvSpPr>
        <p:spPr>
          <a:xfrm>
            <a:off x="443021" y="6059447"/>
            <a:ext cx="6983002" cy="523220"/>
          </a:xfrm>
          <a:prstGeom prst="rect">
            <a:avLst/>
          </a:prstGeom>
          <a:solidFill>
            <a:schemeClr val="accent6">
              <a:lumMod val="20000"/>
              <a:lumOff val="80000"/>
            </a:schemeClr>
          </a:solidFill>
          <a:effectLst/>
        </p:spPr>
        <p:txBody>
          <a:bodyPr wrap="none" rtlCol="0">
            <a:spAutoFit/>
          </a:bodyPr>
          <a:lstStyle/>
          <a:p>
            <a:r>
              <a:rPr lang="en-US" altLang="ja-JP" sz="2800" dirty="0" smtClean="0">
                <a:solidFill>
                  <a:srgbClr val="FF0000"/>
                </a:solidFill>
                <a:latin typeface="Arial" panose="020B0604020202020204" pitchFamily="34" charset="0"/>
                <a:ea typeface="HGPｺﾞｼｯｸM" panose="020B0600000000000000" pitchFamily="50" charset="-128"/>
                <a:cs typeface="Times New Roman" pitchFamily="18" charset="0"/>
              </a:rPr>
              <a:t>Accumulated holes promote the transition.</a:t>
            </a:r>
          </a:p>
        </p:txBody>
      </p:sp>
      <p:pic>
        <p:nvPicPr>
          <p:cNvPr id="86" name="図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66" y="1718881"/>
            <a:ext cx="4276800" cy="4191120"/>
          </a:xfrm>
          <a:prstGeom prst="rect">
            <a:avLst/>
          </a:prstGeom>
          <a:solidFill>
            <a:schemeClr val="bg1">
              <a:alpha val="81000"/>
            </a:schemeClr>
          </a:solidFill>
        </p:spPr>
      </p:pic>
      <p:sp>
        <p:nvSpPr>
          <p:cNvPr id="87" name="右矢印 86"/>
          <p:cNvSpPr/>
          <p:nvPr/>
        </p:nvSpPr>
        <p:spPr>
          <a:xfrm rot="4900685">
            <a:off x="1918108" y="2998694"/>
            <a:ext cx="328668" cy="505140"/>
          </a:xfrm>
          <a:prstGeom prst="rightArrow">
            <a:avLst>
              <a:gd name="adj1" fmla="val 24934"/>
              <a:gd name="adj2" fmla="val 42450"/>
            </a:avLst>
          </a:prstGeom>
          <a:solidFill>
            <a:srgbClr val="9BEC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8" name="図 87"/>
          <p:cNvPicPr>
            <a:picLocks noChangeAspect="1"/>
          </p:cNvPicPr>
          <p:nvPr/>
        </p:nvPicPr>
        <p:blipFill rotWithShape="1">
          <a:blip r:embed="rId6" cstate="print">
            <a:extLst>
              <a:ext uri="{28A0092B-C50C-407E-A947-70E740481C1C}">
                <a14:useLocalDpi xmlns:a14="http://schemas.microsoft.com/office/drawing/2010/main" val="0"/>
              </a:ext>
            </a:extLst>
          </a:blip>
          <a:srcRect l="35237"/>
          <a:stretch/>
        </p:blipFill>
        <p:spPr>
          <a:xfrm>
            <a:off x="3923928" y="1523957"/>
            <a:ext cx="2050727" cy="2480627"/>
          </a:xfrm>
          <a:prstGeom prst="rect">
            <a:avLst/>
          </a:prstGeom>
        </p:spPr>
      </p:pic>
      <p:sp>
        <p:nvSpPr>
          <p:cNvPr id="89" name="四角形吹き出し 88"/>
          <p:cNvSpPr/>
          <p:nvPr/>
        </p:nvSpPr>
        <p:spPr>
          <a:xfrm>
            <a:off x="6077846" y="1772816"/>
            <a:ext cx="2886642" cy="4104456"/>
          </a:xfrm>
          <a:prstGeom prst="wedgeRectCallout">
            <a:avLst>
              <a:gd name="adj1" fmla="val -69645"/>
              <a:gd name="adj2" fmla="val -52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16</a:t>
            </a:fld>
            <a:endParaRPr lang="ja-JP" altLang="en-US" dirty="0"/>
          </a:p>
        </p:txBody>
      </p:sp>
      <p:grpSp>
        <p:nvGrpSpPr>
          <p:cNvPr id="31" name="グループ化 30"/>
          <p:cNvGrpSpPr/>
          <p:nvPr/>
        </p:nvGrpSpPr>
        <p:grpSpPr>
          <a:xfrm>
            <a:off x="8003243" y="2846883"/>
            <a:ext cx="378630" cy="338554"/>
            <a:chOff x="10630549" y="148417"/>
            <a:chExt cx="378630" cy="338554"/>
          </a:xfrm>
        </p:grpSpPr>
        <p:sp>
          <p:nvSpPr>
            <p:cNvPr id="32" name="円/楕円 31"/>
            <p:cNvSpPr/>
            <p:nvPr/>
          </p:nvSpPr>
          <p:spPr>
            <a:xfrm>
              <a:off x="10659935" y="178403"/>
              <a:ext cx="289581" cy="292192"/>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aseline="30000" dirty="0"/>
            </a:p>
          </p:txBody>
        </p:sp>
        <p:sp>
          <p:nvSpPr>
            <p:cNvPr id="33" name="テキスト ボックス 32"/>
            <p:cNvSpPr txBox="1"/>
            <p:nvPr/>
          </p:nvSpPr>
          <p:spPr>
            <a:xfrm>
              <a:off x="10630549" y="148417"/>
              <a:ext cx="378630"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cs typeface="Times New Roman" pitchFamily="18" charset="0"/>
                </a:rPr>
                <a:t>h</a:t>
              </a:r>
              <a:r>
                <a:rPr lang="en-US" altLang="ja-JP" sz="1600" baseline="30000" dirty="0" smtClean="0">
                  <a:solidFill>
                    <a:schemeClr val="bg1"/>
                  </a:solidFill>
                  <a:latin typeface="Arial" panose="020B0604020202020204" pitchFamily="34" charset="0"/>
                  <a:cs typeface="Times New Roman" pitchFamily="18" charset="0"/>
                </a:rPr>
                <a:t>+</a:t>
              </a:r>
              <a:endParaRPr kumimoji="1" lang="ja-JP" altLang="en-US" sz="1600" baseline="30000" dirty="0">
                <a:solidFill>
                  <a:schemeClr val="bg1"/>
                </a:solidFill>
                <a:latin typeface="Arial" panose="020B0604020202020204" pitchFamily="34" charset="0"/>
                <a:cs typeface="Times New Roman" pitchFamily="18" charset="0"/>
              </a:endParaRPr>
            </a:p>
          </p:txBody>
        </p:sp>
      </p:grpSp>
    </p:spTree>
    <p:extLst>
      <p:ext uri="{BB962C8B-B14F-4D97-AF65-F5344CB8AC3E}">
        <p14:creationId xmlns:p14="http://schemas.microsoft.com/office/powerpoint/2010/main" val="336192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arn(inVertical)">
                                      <p:cBhvr>
                                        <p:cTn id="7" dur="500"/>
                                        <p:tgtEl>
                                          <p:spTgt spid="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Gate voltage induced carrier accumulation</a:t>
            </a: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 y="1739676"/>
            <a:ext cx="4261842" cy="4176463"/>
          </a:xfrm>
          <a:prstGeom prst="rect">
            <a:avLst/>
          </a:prstGeom>
          <a:noFill/>
        </p:spPr>
      </p:pic>
      <p:grpSp>
        <p:nvGrpSpPr>
          <p:cNvPr id="33" name="グループ化 32"/>
          <p:cNvGrpSpPr/>
          <p:nvPr/>
        </p:nvGrpSpPr>
        <p:grpSpPr>
          <a:xfrm>
            <a:off x="-93741" y="1726210"/>
            <a:ext cx="4278690" cy="4191120"/>
            <a:chOff x="-117885" y="1675459"/>
            <a:chExt cx="4278690" cy="4191120"/>
          </a:xfrm>
        </p:grpSpPr>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39" y="1688924"/>
              <a:ext cx="4261844" cy="4176464"/>
            </a:xfrm>
            <a:prstGeom prst="rect">
              <a:avLst/>
            </a:prstGeom>
            <a:noFill/>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85" y="1675459"/>
              <a:ext cx="4276800" cy="4191120"/>
            </a:xfrm>
            <a:prstGeom prst="rect">
              <a:avLst/>
            </a:prstGeom>
            <a:solidFill>
              <a:schemeClr val="bg1">
                <a:alpha val="80000"/>
              </a:schemeClr>
            </a:solidFill>
          </p:spPr>
        </p:pic>
      </p:grpSp>
      <p:pic>
        <p:nvPicPr>
          <p:cNvPr id="36" name="Picture 5" descr="C:\Users\takashi\Downloads\Fig_EDL with VG.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312" r="43502"/>
          <a:stretch/>
        </p:blipFill>
        <p:spPr bwMode="auto">
          <a:xfrm>
            <a:off x="3851920" y="1513280"/>
            <a:ext cx="2265588" cy="2491304"/>
          </a:xfrm>
          <a:prstGeom prst="rect">
            <a:avLst/>
          </a:prstGeom>
          <a:noFill/>
          <a:extLst>
            <a:ext uri="{909E8E84-426E-40dd-AFC4-6F175D3DCCD1}">
              <a14:hiddenFill xmlns="" xmlns:a14="http://schemas.microsoft.com/office/drawing/2010/main">
                <a:solidFill>
                  <a:srgbClr val="FFFFFF"/>
                </a:solidFill>
              </a14:hiddenFill>
            </a:ext>
          </a:extLst>
        </p:spPr>
      </p:pic>
      <p:sp>
        <p:nvSpPr>
          <p:cNvPr id="37" name="四角形吹き出し 36"/>
          <p:cNvSpPr/>
          <p:nvPr/>
        </p:nvSpPr>
        <p:spPr>
          <a:xfrm>
            <a:off x="6077846" y="1772816"/>
            <a:ext cx="2886642" cy="4104456"/>
          </a:xfrm>
          <a:prstGeom prst="wedgeRectCallout">
            <a:avLst>
              <a:gd name="adj1" fmla="val -69645"/>
              <a:gd name="adj2" fmla="val -52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p:cNvGrpSpPr>
            <a:grpSpLocks noChangeAspect="1"/>
          </p:cNvGrpSpPr>
          <p:nvPr/>
        </p:nvGrpSpPr>
        <p:grpSpPr>
          <a:xfrm>
            <a:off x="6365672" y="2315791"/>
            <a:ext cx="2598815" cy="3287344"/>
            <a:chOff x="179512" y="2743200"/>
            <a:chExt cx="2745676" cy="3473116"/>
          </a:xfrm>
        </p:grpSpPr>
        <p:pic>
          <p:nvPicPr>
            <p:cNvPr id="39" name="Picture 3" descr="C:\Users\Tanaka Lab\Desktop\CaTiO3-Perovskite-LT.t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986" t="9167" r="34887" b="8704"/>
            <a:stretch/>
          </p:blipFill>
          <p:spPr bwMode="auto">
            <a:xfrm>
              <a:off x="179512" y="2743200"/>
              <a:ext cx="2448272" cy="347311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0" name="直線コネクタ 39"/>
            <p:cNvCxnSpPr/>
            <p:nvPr/>
          </p:nvCxnSpPr>
          <p:spPr>
            <a:xfrm flipH="1" flipV="1">
              <a:off x="1835696" y="2743200"/>
              <a:ext cx="288032" cy="253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2123728" y="4208885"/>
              <a:ext cx="336642" cy="2708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391368" y="3808774"/>
              <a:ext cx="533820" cy="390203"/>
            </a:xfrm>
            <a:prstGeom prst="rect">
              <a:avLst/>
            </a:prstGeom>
            <a:noFill/>
          </p:spPr>
          <p:txBody>
            <a:bodyPr wrap="none" rtlCol="0">
              <a:spAutoFit/>
            </a:bodyPr>
            <a:lstStyle/>
            <a:p>
              <a:r>
                <a:rPr kumimoji="1" lang="en-US" altLang="ja-JP" dirty="0" err="1" smtClean="0">
                  <a:latin typeface="Arial" pitchFamily="34" charset="0"/>
                  <a:cs typeface="Arial" pitchFamily="34" charset="0"/>
                </a:rPr>
                <a:t>Mn</a:t>
              </a:r>
              <a:endParaRPr kumimoji="1" lang="ja-JP" altLang="en-US" dirty="0">
                <a:latin typeface="Arial" pitchFamily="34" charset="0"/>
                <a:cs typeface="Arial" pitchFamily="34" charset="0"/>
              </a:endParaRPr>
            </a:p>
          </p:txBody>
        </p:sp>
        <p:cxnSp>
          <p:nvCxnSpPr>
            <p:cNvPr id="43" name="直線コネクタ 42"/>
            <p:cNvCxnSpPr/>
            <p:nvPr/>
          </p:nvCxnSpPr>
          <p:spPr>
            <a:xfrm flipV="1">
              <a:off x="2391369" y="5072185"/>
              <a:ext cx="172077" cy="322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2460370" y="4797152"/>
              <a:ext cx="384783" cy="390203"/>
            </a:xfrm>
            <a:prstGeom prst="rect">
              <a:avLst/>
            </a:prstGeom>
            <a:noFill/>
          </p:spPr>
          <p:txBody>
            <a:bodyPr wrap="none" rtlCol="0">
              <a:spAutoFit/>
            </a:bodyPr>
            <a:lstStyle/>
            <a:p>
              <a:r>
                <a:rPr kumimoji="1" lang="en-US" altLang="ja-JP" dirty="0" smtClean="0">
                  <a:latin typeface="Arial" pitchFamily="34" charset="0"/>
                  <a:cs typeface="Arial" pitchFamily="34" charset="0"/>
                </a:rPr>
                <a:t>O</a:t>
              </a:r>
              <a:endParaRPr kumimoji="1" lang="ja-JP" altLang="en-US" dirty="0">
                <a:latin typeface="Arial" pitchFamily="34" charset="0"/>
                <a:cs typeface="Arial" pitchFamily="34" charset="0"/>
              </a:endParaRPr>
            </a:p>
          </p:txBody>
        </p:sp>
      </p:grpSp>
      <p:sp>
        <p:nvSpPr>
          <p:cNvPr id="52" name="テキスト ボックス 51"/>
          <p:cNvSpPr txBox="1"/>
          <p:nvPr/>
        </p:nvSpPr>
        <p:spPr>
          <a:xfrm>
            <a:off x="6979082" y="1929475"/>
            <a:ext cx="1619354" cy="369332"/>
          </a:xfrm>
          <a:prstGeom prst="rect">
            <a:avLst/>
          </a:prstGeom>
          <a:noFill/>
        </p:spPr>
        <p:txBody>
          <a:bodyPr wrap="none" rtlCol="0">
            <a:spAutoFit/>
          </a:bodyPr>
          <a:lstStyle/>
          <a:p>
            <a:r>
              <a:rPr kumimoji="1" lang="en-US" altLang="ja-JP" dirty="0" smtClean="0">
                <a:latin typeface="Arial" pitchFamily="34" charset="0"/>
                <a:cs typeface="Arial" pitchFamily="34" charset="0"/>
              </a:rPr>
              <a:t>La</a:t>
            </a:r>
            <a:r>
              <a:rPr kumimoji="1" lang="en-US" altLang="ja-JP" baseline="30000" dirty="0" smtClean="0">
                <a:latin typeface="Arial" pitchFamily="34" charset="0"/>
                <a:cs typeface="Arial" pitchFamily="34" charset="0"/>
              </a:rPr>
              <a:t>+3</a:t>
            </a:r>
            <a:r>
              <a:rPr lang="en-US" altLang="ja-JP" dirty="0" smtClean="0">
                <a:latin typeface="Arial" pitchFamily="34" charset="0"/>
                <a:cs typeface="Arial" pitchFamily="34" charset="0"/>
              </a:rPr>
              <a:t>,Pr</a:t>
            </a:r>
            <a:r>
              <a:rPr lang="en-US" altLang="ja-JP" baseline="30000" dirty="0" smtClean="0">
                <a:latin typeface="Arial" pitchFamily="34" charset="0"/>
                <a:cs typeface="Arial" pitchFamily="34" charset="0"/>
              </a:rPr>
              <a:t>+3</a:t>
            </a:r>
            <a:r>
              <a:rPr lang="en-US" altLang="ja-JP" dirty="0" smtClean="0">
                <a:latin typeface="Arial" pitchFamily="34" charset="0"/>
                <a:cs typeface="Arial" pitchFamily="34" charset="0"/>
              </a:rPr>
              <a:t>,Ca</a:t>
            </a:r>
            <a:r>
              <a:rPr lang="en-US" altLang="ja-JP" baseline="30000" dirty="0" smtClean="0">
                <a:latin typeface="Arial" pitchFamily="34" charset="0"/>
                <a:cs typeface="Arial" pitchFamily="34" charset="0"/>
              </a:rPr>
              <a:t>+2</a:t>
            </a:r>
            <a:endParaRPr kumimoji="1" lang="ja-JP" altLang="en-US" baseline="30000" dirty="0">
              <a:latin typeface="Arial" pitchFamily="34" charset="0"/>
              <a:cs typeface="Arial" pitchFamily="34" charset="0"/>
            </a:endParaRPr>
          </a:p>
        </p:txBody>
      </p:sp>
      <p:sp>
        <p:nvSpPr>
          <p:cNvPr id="53" name="テキスト ボックス 52"/>
          <p:cNvSpPr txBox="1"/>
          <p:nvPr/>
        </p:nvSpPr>
        <p:spPr>
          <a:xfrm>
            <a:off x="4184949" y="1187460"/>
            <a:ext cx="4929555" cy="369332"/>
          </a:xfrm>
          <a:prstGeom prst="rect">
            <a:avLst/>
          </a:prstGeom>
          <a:noFill/>
        </p:spPr>
        <p:txBody>
          <a:bodyPr wrap="none" rtlCol="0">
            <a:spAutoFit/>
          </a:bodyPr>
          <a:lstStyle/>
          <a:p>
            <a:r>
              <a:rPr lang="en-US" altLang="ja-JP" dirty="0" smtClean="0">
                <a:latin typeface="Arial" panose="020B0604020202020204" pitchFamily="34" charset="0"/>
                <a:cs typeface="Times New Roman" pitchFamily="18" charset="0"/>
              </a:rPr>
              <a:t>Positive gate bias depletes holes in a LPCMO.</a:t>
            </a:r>
          </a:p>
        </p:txBody>
      </p:sp>
      <p:sp>
        <p:nvSpPr>
          <p:cNvPr id="54" name="テキスト ボックス 53"/>
          <p:cNvSpPr txBox="1"/>
          <p:nvPr/>
        </p:nvSpPr>
        <p:spPr>
          <a:xfrm>
            <a:off x="443021" y="6059447"/>
            <a:ext cx="6705682" cy="523220"/>
          </a:xfrm>
          <a:prstGeom prst="rect">
            <a:avLst/>
          </a:prstGeom>
          <a:solidFill>
            <a:schemeClr val="accent6">
              <a:lumMod val="20000"/>
              <a:lumOff val="80000"/>
            </a:schemeClr>
          </a:solidFill>
          <a:effectLst/>
        </p:spPr>
        <p:txBody>
          <a:bodyPr wrap="none" rtlCol="0">
            <a:spAutoFit/>
          </a:bodyPr>
          <a:lstStyle/>
          <a:p>
            <a:r>
              <a:rPr lang="en-US" altLang="ja-JP" sz="2800" dirty="0" smtClean="0">
                <a:solidFill>
                  <a:srgbClr val="FF0000"/>
                </a:solidFill>
                <a:latin typeface="Arial" panose="020B0604020202020204" pitchFamily="34" charset="0"/>
                <a:ea typeface="HGPｺﾞｼｯｸM" panose="020B0600000000000000" pitchFamily="50" charset="-128"/>
                <a:cs typeface="Times New Roman" pitchFamily="18" charset="0"/>
              </a:rPr>
              <a:t>Depleted hole discourages the transition.</a:t>
            </a:r>
          </a:p>
        </p:txBody>
      </p:sp>
      <p:sp>
        <p:nvSpPr>
          <p:cNvPr id="55" name="テキスト ボックス 54"/>
          <p:cNvSpPr txBox="1"/>
          <p:nvPr/>
        </p:nvSpPr>
        <p:spPr>
          <a:xfrm>
            <a:off x="868770" y="1124744"/>
            <a:ext cx="2952328" cy="461665"/>
          </a:xfrm>
          <a:prstGeom prst="rect">
            <a:avLst/>
          </a:prstGeom>
          <a:noFill/>
        </p:spPr>
        <p:txBody>
          <a:bodyPr wrap="square" rtlCol="0">
            <a:spAutoFit/>
          </a:bodyPr>
          <a:lstStyle/>
          <a:p>
            <a:r>
              <a:rPr lang="en-US" altLang="ja-JP" sz="2400" u="sng" dirty="0" smtClean="0">
                <a:latin typeface="Arial" panose="020B0604020202020204" pitchFamily="34" charset="0"/>
                <a:cs typeface="Arial" panose="020B0604020202020204" pitchFamily="34" charset="0"/>
              </a:rPr>
              <a:t>positive gate bias</a:t>
            </a:r>
          </a:p>
        </p:txBody>
      </p:sp>
      <p:sp>
        <p:nvSpPr>
          <p:cNvPr id="56" name="右矢印 55"/>
          <p:cNvSpPr/>
          <p:nvPr/>
        </p:nvSpPr>
        <p:spPr>
          <a:xfrm rot="15677446">
            <a:off x="1667898" y="2399416"/>
            <a:ext cx="697651" cy="505140"/>
          </a:xfrm>
          <a:prstGeom prst="rightArrow">
            <a:avLst>
              <a:gd name="adj1" fmla="val 24934"/>
              <a:gd name="adj2" fmla="val 42450"/>
            </a:avLst>
          </a:prstGeom>
          <a:solidFill>
            <a:srgbClr val="FFC5C5">
              <a:alpha val="50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17</a:t>
            </a:fld>
            <a:endParaRPr lang="ja-JP" altLang="en-US" dirty="0"/>
          </a:p>
        </p:txBody>
      </p:sp>
      <p:grpSp>
        <p:nvGrpSpPr>
          <p:cNvPr id="28" name="グループ化 27"/>
          <p:cNvGrpSpPr/>
          <p:nvPr/>
        </p:nvGrpSpPr>
        <p:grpSpPr>
          <a:xfrm>
            <a:off x="6660232" y="2816897"/>
            <a:ext cx="378630" cy="338554"/>
            <a:chOff x="10630549" y="148417"/>
            <a:chExt cx="378630" cy="338554"/>
          </a:xfrm>
        </p:grpSpPr>
        <p:sp>
          <p:nvSpPr>
            <p:cNvPr id="29" name="円/楕円 28"/>
            <p:cNvSpPr/>
            <p:nvPr/>
          </p:nvSpPr>
          <p:spPr>
            <a:xfrm>
              <a:off x="10659935" y="178403"/>
              <a:ext cx="289581" cy="292192"/>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aseline="30000" dirty="0"/>
            </a:p>
          </p:txBody>
        </p:sp>
        <p:sp>
          <p:nvSpPr>
            <p:cNvPr id="30" name="テキスト ボックス 29"/>
            <p:cNvSpPr txBox="1"/>
            <p:nvPr/>
          </p:nvSpPr>
          <p:spPr>
            <a:xfrm>
              <a:off x="10630549" y="148417"/>
              <a:ext cx="378630"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cs typeface="Times New Roman" pitchFamily="18" charset="0"/>
                </a:rPr>
                <a:t>h</a:t>
              </a:r>
              <a:r>
                <a:rPr lang="en-US" altLang="ja-JP" sz="1600" baseline="30000" dirty="0" smtClean="0">
                  <a:solidFill>
                    <a:schemeClr val="bg1"/>
                  </a:solidFill>
                  <a:latin typeface="Arial" panose="020B0604020202020204" pitchFamily="34" charset="0"/>
                  <a:cs typeface="Times New Roman" pitchFamily="18" charset="0"/>
                </a:rPr>
                <a:t>+</a:t>
              </a:r>
              <a:endParaRPr kumimoji="1" lang="ja-JP" altLang="en-US" sz="1600" baseline="30000" dirty="0">
                <a:solidFill>
                  <a:schemeClr val="bg1"/>
                </a:solidFill>
                <a:latin typeface="Arial" panose="020B0604020202020204" pitchFamily="34" charset="0"/>
                <a:cs typeface="Times New Roman" pitchFamily="18" charset="0"/>
              </a:endParaRPr>
            </a:p>
          </p:txBody>
        </p:sp>
      </p:grpSp>
      <p:grpSp>
        <p:nvGrpSpPr>
          <p:cNvPr id="47" name="グループ化 46"/>
          <p:cNvGrpSpPr/>
          <p:nvPr/>
        </p:nvGrpSpPr>
        <p:grpSpPr>
          <a:xfrm>
            <a:off x="7382970" y="4702515"/>
            <a:ext cx="378630" cy="338554"/>
            <a:chOff x="10630549" y="148417"/>
            <a:chExt cx="378630" cy="338554"/>
          </a:xfrm>
        </p:grpSpPr>
        <p:sp>
          <p:nvSpPr>
            <p:cNvPr id="48" name="円/楕円 47"/>
            <p:cNvSpPr/>
            <p:nvPr/>
          </p:nvSpPr>
          <p:spPr>
            <a:xfrm>
              <a:off x="10659935" y="178403"/>
              <a:ext cx="289581" cy="292192"/>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aseline="30000" dirty="0"/>
            </a:p>
          </p:txBody>
        </p:sp>
        <p:sp>
          <p:nvSpPr>
            <p:cNvPr id="57" name="テキスト ボックス 56"/>
            <p:cNvSpPr txBox="1"/>
            <p:nvPr/>
          </p:nvSpPr>
          <p:spPr>
            <a:xfrm>
              <a:off x="10630549" y="148417"/>
              <a:ext cx="378630"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cs typeface="Times New Roman" pitchFamily="18" charset="0"/>
                </a:rPr>
                <a:t>h</a:t>
              </a:r>
              <a:r>
                <a:rPr lang="en-US" altLang="ja-JP" sz="1600" baseline="30000" dirty="0" smtClean="0">
                  <a:solidFill>
                    <a:schemeClr val="bg1"/>
                  </a:solidFill>
                  <a:latin typeface="Arial" panose="020B0604020202020204" pitchFamily="34" charset="0"/>
                  <a:cs typeface="Times New Roman" pitchFamily="18" charset="0"/>
                </a:rPr>
                <a:t>+</a:t>
              </a:r>
              <a:endParaRPr kumimoji="1" lang="ja-JP" altLang="en-US" sz="1600" baseline="30000" dirty="0">
                <a:solidFill>
                  <a:schemeClr val="bg1"/>
                </a:solidFill>
                <a:latin typeface="Arial" panose="020B0604020202020204" pitchFamily="34" charset="0"/>
                <a:cs typeface="Times New Roman" pitchFamily="18" charset="0"/>
              </a:endParaRPr>
            </a:p>
          </p:txBody>
        </p:sp>
      </p:grpSp>
    </p:spTree>
    <p:extLst>
      <p:ext uri="{BB962C8B-B14F-4D97-AF65-F5344CB8AC3E}">
        <p14:creationId xmlns:p14="http://schemas.microsoft.com/office/powerpoint/2010/main" val="385034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Gate voltage induced carrier accumulation</a:t>
            </a:r>
          </a:p>
        </p:txBody>
      </p:sp>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 y="1739676"/>
            <a:ext cx="4261842" cy="4176463"/>
          </a:xfrm>
          <a:prstGeom prst="rect">
            <a:avLst/>
          </a:prstGeom>
          <a:noFill/>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5" y="1739675"/>
            <a:ext cx="4261844" cy="4176464"/>
          </a:xfrm>
          <a:prstGeom prst="rect">
            <a:avLst/>
          </a:prstGeom>
          <a:noFill/>
        </p:spPr>
      </p:pic>
      <p:grpSp>
        <p:nvGrpSpPr>
          <p:cNvPr id="26" name="グループ化 25"/>
          <p:cNvGrpSpPr>
            <a:grpSpLocks noChangeAspect="1"/>
          </p:cNvGrpSpPr>
          <p:nvPr/>
        </p:nvGrpSpPr>
        <p:grpSpPr>
          <a:xfrm>
            <a:off x="6365672" y="2315791"/>
            <a:ext cx="2598815" cy="3287344"/>
            <a:chOff x="179512" y="2743200"/>
            <a:chExt cx="2745676" cy="3473116"/>
          </a:xfrm>
        </p:grpSpPr>
        <p:pic>
          <p:nvPicPr>
            <p:cNvPr id="27" name="Picture 3" descr="C:\Users\Tanaka Lab\Desktop\CaTiO3-Perovskite-LT.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986" t="9167" r="34887" b="8704"/>
            <a:stretch/>
          </p:blipFill>
          <p:spPr bwMode="auto">
            <a:xfrm>
              <a:off x="179512" y="2743200"/>
              <a:ext cx="2448272" cy="347311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8" name="直線コネクタ 27"/>
            <p:cNvCxnSpPr/>
            <p:nvPr/>
          </p:nvCxnSpPr>
          <p:spPr>
            <a:xfrm flipH="1" flipV="1">
              <a:off x="1835696" y="2743200"/>
              <a:ext cx="288032" cy="253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2123728" y="4208885"/>
              <a:ext cx="336642" cy="2708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391368" y="3808774"/>
              <a:ext cx="533820" cy="390203"/>
            </a:xfrm>
            <a:prstGeom prst="rect">
              <a:avLst/>
            </a:prstGeom>
            <a:noFill/>
          </p:spPr>
          <p:txBody>
            <a:bodyPr wrap="none" rtlCol="0">
              <a:spAutoFit/>
            </a:bodyPr>
            <a:lstStyle/>
            <a:p>
              <a:r>
                <a:rPr kumimoji="1" lang="en-US" altLang="ja-JP" dirty="0" err="1" smtClean="0">
                  <a:latin typeface="Arial" pitchFamily="34" charset="0"/>
                  <a:cs typeface="Arial" pitchFamily="34" charset="0"/>
                </a:rPr>
                <a:t>Mn</a:t>
              </a:r>
              <a:endParaRPr kumimoji="1" lang="ja-JP" altLang="en-US" dirty="0">
                <a:latin typeface="Arial" pitchFamily="34" charset="0"/>
                <a:cs typeface="Arial" pitchFamily="34" charset="0"/>
              </a:endParaRPr>
            </a:p>
          </p:txBody>
        </p:sp>
        <p:cxnSp>
          <p:nvCxnSpPr>
            <p:cNvPr id="31" name="直線コネクタ 30"/>
            <p:cNvCxnSpPr/>
            <p:nvPr/>
          </p:nvCxnSpPr>
          <p:spPr>
            <a:xfrm flipV="1">
              <a:off x="2391369" y="5072185"/>
              <a:ext cx="172077" cy="322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2460370" y="4797152"/>
              <a:ext cx="384783" cy="390203"/>
            </a:xfrm>
            <a:prstGeom prst="rect">
              <a:avLst/>
            </a:prstGeom>
            <a:noFill/>
          </p:spPr>
          <p:txBody>
            <a:bodyPr wrap="none" rtlCol="0">
              <a:spAutoFit/>
            </a:bodyPr>
            <a:lstStyle/>
            <a:p>
              <a:r>
                <a:rPr kumimoji="1" lang="en-US" altLang="ja-JP" dirty="0" smtClean="0">
                  <a:latin typeface="Arial" pitchFamily="34" charset="0"/>
                  <a:cs typeface="Arial" pitchFamily="34" charset="0"/>
                </a:rPr>
                <a:t>O</a:t>
              </a:r>
              <a:endParaRPr kumimoji="1" lang="ja-JP" altLang="en-US" dirty="0">
                <a:latin typeface="Arial" pitchFamily="34" charset="0"/>
                <a:cs typeface="Arial" pitchFamily="34" charset="0"/>
              </a:endParaRPr>
            </a:p>
          </p:txBody>
        </p:sp>
      </p:grpSp>
      <p:sp>
        <p:nvSpPr>
          <p:cNvPr id="46" name="テキスト ボックス 45"/>
          <p:cNvSpPr txBox="1"/>
          <p:nvPr/>
        </p:nvSpPr>
        <p:spPr>
          <a:xfrm>
            <a:off x="6979082" y="1929475"/>
            <a:ext cx="1619354" cy="369332"/>
          </a:xfrm>
          <a:prstGeom prst="rect">
            <a:avLst/>
          </a:prstGeom>
          <a:noFill/>
        </p:spPr>
        <p:txBody>
          <a:bodyPr wrap="none" rtlCol="0">
            <a:spAutoFit/>
          </a:bodyPr>
          <a:lstStyle/>
          <a:p>
            <a:r>
              <a:rPr kumimoji="1" lang="en-US" altLang="ja-JP" dirty="0" smtClean="0">
                <a:latin typeface="Arial" pitchFamily="34" charset="0"/>
                <a:cs typeface="Arial" pitchFamily="34" charset="0"/>
              </a:rPr>
              <a:t>La</a:t>
            </a:r>
            <a:r>
              <a:rPr kumimoji="1" lang="en-US" altLang="ja-JP" baseline="30000" dirty="0" smtClean="0">
                <a:latin typeface="Arial" pitchFamily="34" charset="0"/>
                <a:cs typeface="Arial" pitchFamily="34" charset="0"/>
              </a:rPr>
              <a:t>+3</a:t>
            </a:r>
            <a:r>
              <a:rPr lang="en-US" altLang="ja-JP" dirty="0" smtClean="0">
                <a:latin typeface="Arial" pitchFamily="34" charset="0"/>
                <a:cs typeface="Arial" pitchFamily="34" charset="0"/>
              </a:rPr>
              <a:t>,Pr</a:t>
            </a:r>
            <a:r>
              <a:rPr lang="en-US" altLang="ja-JP" baseline="30000" dirty="0" smtClean="0">
                <a:latin typeface="Arial" pitchFamily="34" charset="0"/>
                <a:cs typeface="Arial" pitchFamily="34" charset="0"/>
              </a:rPr>
              <a:t>+3</a:t>
            </a:r>
            <a:r>
              <a:rPr lang="en-US" altLang="ja-JP" dirty="0" smtClean="0">
                <a:latin typeface="Arial" pitchFamily="34" charset="0"/>
                <a:cs typeface="Arial" pitchFamily="34" charset="0"/>
              </a:rPr>
              <a:t>,Ca</a:t>
            </a:r>
            <a:r>
              <a:rPr lang="en-US" altLang="ja-JP" baseline="30000" dirty="0" smtClean="0">
                <a:latin typeface="Arial" pitchFamily="34" charset="0"/>
                <a:cs typeface="Arial" pitchFamily="34" charset="0"/>
              </a:rPr>
              <a:t>+2</a:t>
            </a:r>
            <a:endParaRPr kumimoji="1" lang="ja-JP" altLang="en-US" baseline="30000" dirty="0">
              <a:latin typeface="Arial" pitchFamily="34" charset="0"/>
              <a:cs typeface="Arial" pitchFamily="34" charset="0"/>
            </a:endParaRPr>
          </a:p>
        </p:txBody>
      </p:sp>
      <p:sp>
        <p:nvSpPr>
          <p:cNvPr id="47" name="テキスト ボックス 46"/>
          <p:cNvSpPr txBox="1"/>
          <p:nvPr/>
        </p:nvSpPr>
        <p:spPr>
          <a:xfrm>
            <a:off x="4382322" y="1187460"/>
            <a:ext cx="4698722" cy="369332"/>
          </a:xfrm>
          <a:prstGeom prst="rect">
            <a:avLst/>
          </a:prstGeom>
          <a:noFill/>
        </p:spPr>
        <p:txBody>
          <a:bodyPr wrap="none" rtlCol="0">
            <a:spAutoFit/>
          </a:bodyPr>
          <a:lstStyle/>
          <a:p>
            <a:r>
              <a:rPr lang="en-US" altLang="ja-JP" dirty="0" smtClean="0">
                <a:latin typeface="Arial" panose="020B0604020202020204" pitchFamily="34" charset="0"/>
                <a:cs typeface="Times New Roman" pitchFamily="18" charset="0"/>
              </a:rPr>
              <a:t>Positive gate bias deplete hole in a LPCMO.</a:t>
            </a:r>
          </a:p>
        </p:txBody>
      </p:sp>
      <p:sp>
        <p:nvSpPr>
          <p:cNvPr id="48" name="テキスト ボックス 47"/>
          <p:cNvSpPr txBox="1"/>
          <p:nvPr/>
        </p:nvSpPr>
        <p:spPr>
          <a:xfrm>
            <a:off x="443021" y="6059447"/>
            <a:ext cx="6705682" cy="523220"/>
          </a:xfrm>
          <a:prstGeom prst="rect">
            <a:avLst/>
          </a:prstGeom>
          <a:solidFill>
            <a:schemeClr val="accent6">
              <a:lumMod val="20000"/>
              <a:lumOff val="80000"/>
            </a:schemeClr>
          </a:solidFill>
          <a:effectLst/>
        </p:spPr>
        <p:txBody>
          <a:bodyPr wrap="none" rtlCol="0">
            <a:spAutoFit/>
          </a:bodyPr>
          <a:lstStyle/>
          <a:p>
            <a:r>
              <a:rPr lang="en-US" altLang="ja-JP" sz="2800" dirty="0" smtClean="0">
                <a:solidFill>
                  <a:srgbClr val="FF0000"/>
                </a:solidFill>
                <a:latin typeface="Arial" panose="020B0604020202020204" pitchFamily="34" charset="0"/>
                <a:ea typeface="HGPｺﾞｼｯｸM" panose="020B0600000000000000" pitchFamily="50" charset="-128"/>
                <a:cs typeface="Times New Roman" pitchFamily="18" charset="0"/>
              </a:rPr>
              <a:t>Depleted hole discourages the transition.</a:t>
            </a:r>
          </a:p>
        </p:txBody>
      </p:sp>
      <p:sp>
        <p:nvSpPr>
          <p:cNvPr id="57" name="テキスト ボックス 56"/>
          <p:cNvSpPr txBox="1"/>
          <p:nvPr/>
        </p:nvSpPr>
        <p:spPr>
          <a:xfrm>
            <a:off x="868770" y="1124744"/>
            <a:ext cx="2952328" cy="461665"/>
          </a:xfrm>
          <a:prstGeom prst="rect">
            <a:avLst/>
          </a:prstGeom>
          <a:noFill/>
        </p:spPr>
        <p:txBody>
          <a:bodyPr wrap="square" rtlCol="0">
            <a:spAutoFit/>
          </a:bodyPr>
          <a:lstStyle/>
          <a:p>
            <a:r>
              <a:rPr lang="en-US" altLang="ja-JP" sz="2400" u="sng" dirty="0" smtClean="0">
                <a:latin typeface="Arial" panose="020B0604020202020204" pitchFamily="34" charset="0"/>
                <a:cs typeface="Arial" panose="020B0604020202020204" pitchFamily="34" charset="0"/>
              </a:rPr>
              <a:t>positive gate bias</a:t>
            </a:r>
          </a:p>
        </p:txBody>
      </p:sp>
      <p:pic>
        <p:nvPicPr>
          <p:cNvPr id="58" name="図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46" y="1730484"/>
            <a:ext cx="4276800" cy="4191120"/>
          </a:xfrm>
          <a:prstGeom prst="rect">
            <a:avLst/>
          </a:prstGeom>
        </p:spPr>
      </p:pic>
      <p:sp>
        <p:nvSpPr>
          <p:cNvPr id="59" name="右矢印 58"/>
          <p:cNvSpPr/>
          <p:nvPr/>
        </p:nvSpPr>
        <p:spPr>
          <a:xfrm rot="15677446">
            <a:off x="1667898" y="2399416"/>
            <a:ext cx="697651" cy="505140"/>
          </a:xfrm>
          <a:prstGeom prst="rightArrow">
            <a:avLst>
              <a:gd name="adj1" fmla="val 24934"/>
              <a:gd name="adj2" fmla="val 42450"/>
            </a:avLst>
          </a:prstGeom>
          <a:solidFill>
            <a:srgbClr val="FFC5C5">
              <a:alpha val="50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92" y="1733451"/>
            <a:ext cx="4276800" cy="4191120"/>
          </a:xfrm>
          <a:prstGeom prst="rect">
            <a:avLst/>
          </a:prstGeom>
          <a:solidFill>
            <a:schemeClr val="bg1">
              <a:alpha val="80000"/>
            </a:schemeClr>
          </a:solidFill>
        </p:spPr>
      </p:pic>
      <p:pic>
        <p:nvPicPr>
          <p:cNvPr id="61" name="Picture 5" descr="C:\Users\takashi\Downloads\Fig_EDL with VG.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312" r="43502"/>
          <a:stretch/>
        </p:blipFill>
        <p:spPr bwMode="auto">
          <a:xfrm>
            <a:off x="3851920" y="1513280"/>
            <a:ext cx="2265588" cy="2491304"/>
          </a:xfrm>
          <a:prstGeom prst="rect">
            <a:avLst/>
          </a:prstGeom>
          <a:noFill/>
          <a:extLst>
            <a:ext uri="{909E8E84-426E-40dd-AFC4-6F175D3DCCD1}">
              <a14:hiddenFill xmlns="" xmlns:a14="http://schemas.microsoft.com/office/drawing/2010/main">
                <a:solidFill>
                  <a:srgbClr val="FFFFFF"/>
                </a:solidFill>
              </a14:hiddenFill>
            </a:ext>
          </a:extLst>
        </p:spPr>
      </p:pic>
      <p:sp>
        <p:nvSpPr>
          <p:cNvPr id="62" name="四角形吹き出し 61"/>
          <p:cNvSpPr/>
          <p:nvPr/>
        </p:nvSpPr>
        <p:spPr>
          <a:xfrm>
            <a:off x="6077846" y="1772816"/>
            <a:ext cx="2886642" cy="4104456"/>
          </a:xfrm>
          <a:prstGeom prst="wedgeRectCallout">
            <a:avLst>
              <a:gd name="adj1" fmla="val -69645"/>
              <a:gd name="adj2" fmla="val -52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18</a:t>
            </a:fld>
            <a:endParaRPr lang="ja-JP" altLang="en-US" dirty="0"/>
          </a:p>
        </p:txBody>
      </p:sp>
      <p:grpSp>
        <p:nvGrpSpPr>
          <p:cNvPr id="33" name="グループ化 32"/>
          <p:cNvGrpSpPr/>
          <p:nvPr/>
        </p:nvGrpSpPr>
        <p:grpSpPr>
          <a:xfrm>
            <a:off x="6660232" y="2816897"/>
            <a:ext cx="378630" cy="338554"/>
            <a:chOff x="10630549" y="148417"/>
            <a:chExt cx="378630" cy="338554"/>
          </a:xfrm>
        </p:grpSpPr>
        <p:sp>
          <p:nvSpPr>
            <p:cNvPr id="34" name="円/楕円 33"/>
            <p:cNvSpPr/>
            <p:nvPr/>
          </p:nvSpPr>
          <p:spPr>
            <a:xfrm>
              <a:off x="10659935" y="178403"/>
              <a:ext cx="289581" cy="292192"/>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aseline="30000" dirty="0"/>
            </a:p>
          </p:txBody>
        </p:sp>
        <p:sp>
          <p:nvSpPr>
            <p:cNvPr id="35" name="テキスト ボックス 34"/>
            <p:cNvSpPr txBox="1"/>
            <p:nvPr/>
          </p:nvSpPr>
          <p:spPr>
            <a:xfrm>
              <a:off x="10630549" y="148417"/>
              <a:ext cx="378630"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cs typeface="Times New Roman" pitchFamily="18" charset="0"/>
                </a:rPr>
                <a:t>h</a:t>
              </a:r>
              <a:r>
                <a:rPr lang="en-US" altLang="ja-JP" sz="1600" baseline="30000" dirty="0" smtClean="0">
                  <a:solidFill>
                    <a:schemeClr val="bg1"/>
                  </a:solidFill>
                  <a:latin typeface="Arial" panose="020B0604020202020204" pitchFamily="34" charset="0"/>
                  <a:cs typeface="Times New Roman" pitchFamily="18" charset="0"/>
                </a:rPr>
                <a:t>+</a:t>
              </a:r>
              <a:endParaRPr kumimoji="1" lang="ja-JP" altLang="en-US" sz="1600" baseline="30000" dirty="0">
                <a:solidFill>
                  <a:schemeClr val="bg1"/>
                </a:solidFill>
                <a:latin typeface="Arial" panose="020B0604020202020204" pitchFamily="34" charset="0"/>
                <a:cs typeface="Times New Roman" pitchFamily="18" charset="0"/>
              </a:endParaRPr>
            </a:p>
          </p:txBody>
        </p:sp>
      </p:grpSp>
    </p:spTree>
    <p:extLst>
      <p:ext uri="{BB962C8B-B14F-4D97-AF65-F5344CB8AC3E}">
        <p14:creationId xmlns:p14="http://schemas.microsoft.com/office/powerpoint/2010/main" val="555557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19</a:t>
            </a:fld>
            <a:endParaRPr lang="ja-JP" altLang="en-US" dirty="0"/>
          </a:p>
        </p:txBody>
      </p:sp>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Gate control of transition property</a:t>
            </a:r>
          </a:p>
        </p:txBody>
      </p:sp>
      <p:sp>
        <p:nvSpPr>
          <p:cNvPr id="21" name="テキスト ボックス 20"/>
          <p:cNvSpPr txBox="1"/>
          <p:nvPr/>
        </p:nvSpPr>
        <p:spPr>
          <a:xfrm>
            <a:off x="118221" y="6237312"/>
            <a:ext cx="8918275" cy="461665"/>
          </a:xfrm>
          <a:prstGeom prst="rect">
            <a:avLst/>
          </a:prstGeom>
          <a:solidFill>
            <a:schemeClr val="accent6">
              <a:lumMod val="20000"/>
              <a:lumOff val="80000"/>
            </a:schemeClr>
          </a:solidFill>
        </p:spPr>
        <p:txBody>
          <a:bodyPr wrap="none" rtlCol="0">
            <a:spAutoFit/>
          </a:bodyPr>
          <a:lstStyle/>
          <a:p>
            <a:r>
              <a:rPr lang="en-US" altLang="ja-JP" sz="2400" dirty="0" smtClean="0">
                <a:solidFill>
                  <a:srgbClr val="FF0000"/>
                </a:solidFill>
                <a:latin typeface="Arial" panose="020B0604020202020204" pitchFamily="34" charset="0"/>
                <a:cs typeface="Times New Roman" pitchFamily="18" charset="0"/>
              </a:rPr>
              <a:t>Electrostatic effect realized the modulation of transition property.</a:t>
            </a:r>
            <a:endParaRPr kumimoji="1" lang="ja-JP" altLang="en-US" sz="2400" dirty="0">
              <a:solidFill>
                <a:srgbClr val="FF0000"/>
              </a:solidFill>
              <a:latin typeface="Arial" panose="020B0604020202020204" pitchFamily="34" charset="0"/>
              <a:cs typeface="Times New Roman" pitchFamily="18" charset="0"/>
            </a:endParaRP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4877" y="2518605"/>
            <a:ext cx="1912192" cy="2038427"/>
          </a:xfrm>
          <a:prstGeom prst="rect">
            <a:avLst/>
          </a:prstGeom>
        </p:spPr>
      </p:pic>
      <p:grpSp>
        <p:nvGrpSpPr>
          <p:cNvPr id="37" name="グループ化 36"/>
          <p:cNvGrpSpPr/>
          <p:nvPr/>
        </p:nvGrpSpPr>
        <p:grpSpPr>
          <a:xfrm>
            <a:off x="2717232" y="5157192"/>
            <a:ext cx="4735088" cy="432048"/>
            <a:chOff x="2504694" y="4774394"/>
            <a:chExt cx="4735088" cy="432048"/>
          </a:xfrm>
        </p:grpSpPr>
        <p:sp>
          <p:nvSpPr>
            <p:cNvPr id="38" name="テキスト ボックス 37"/>
            <p:cNvSpPr txBox="1"/>
            <p:nvPr/>
          </p:nvSpPr>
          <p:spPr>
            <a:xfrm>
              <a:off x="5727048" y="4808340"/>
              <a:ext cx="1512734" cy="369330"/>
            </a:xfrm>
            <a:prstGeom prst="rect">
              <a:avLst/>
            </a:prstGeom>
            <a:noFill/>
          </p:spPr>
          <p:txBody>
            <a:bodyPr wrap="square" rtlCol="0">
              <a:spAutoFit/>
            </a:bodyPr>
            <a:lstStyle/>
            <a:p>
              <a:r>
                <a:rPr lang="en-US" altLang="ja-JP" dirty="0" smtClean="0">
                  <a:latin typeface="Arial" panose="020B0604020202020204" pitchFamily="34" charset="0"/>
                  <a:ea typeface="Arial Unicode MS" panose="020B0604020202020204" pitchFamily="50" charset="-128"/>
                  <a:cs typeface="Arial" panose="020B0604020202020204" pitchFamily="34" charset="0"/>
                </a:rPr>
                <a:t>increase</a:t>
              </a:r>
              <a:endParaRPr kumimoji="1" lang="ja-JP" altLang="en-US" dirty="0">
                <a:latin typeface="Arial" panose="020B0604020202020204" pitchFamily="34" charset="0"/>
                <a:ea typeface="Arial Unicode MS" panose="020B0604020202020204" pitchFamily="50" charset="-128"/>
                <a:cs typeface="Arial" panose="020B0604020202020204" pitchFamily="34" charset="0"/>
              </a:endParaRPr>
            </a:p>
          </p:txBody>
        </p:sp>
        <p:sp>
          <p:nvSpPr>
            <p:cNvPr id="39" name="テキスト ボックス 38"/>
            <p:cNvSpPr txBox="1"/>
            <p:nvPr/>
          </p:nvSpPr>
          <p:spPr>
            <a:xfrm>
              <a:off x="2504694" y="4812557"/>
              <a:ext cx="1307530" cy="369329"/>
            </a:xfrm>
            <a:prstGeom prst="rect">
              <a:avLst/>
            </a:prstGeom>
            <a:noFill/>
          </p:spPr>
          <p:txBody>
            <a:bodyPr wrap="square" rtlCol="0">
              <a:spAutoFit/>
            </a:bodyPr>
            <a:lstStyle/>
            <a:p>
              <a:r>
                <a:rPr lang="en-US" altLang="ja-JP" dirty="0" smtClean="0">
                  <a:latin typeface="Arial" panose="020B0604020202020204" pitchFamily="34" charset="0"/>
                  <a:ea typeface="Arial Unicode MS" panose="020B0604020202020204" pitchFamily="50" charset="-128"/>
                  <a:cs typeface="Arial" panose="020B0604020202020204" pitchFamily="34" charset="0"/>
                </a:rPr>
                <a:t>decrease</a:t>
              </a:r>
              <a:endParaRPr kumimoji="1" lang="ja-JP" altLang="en-US" dirty="0">
                <a:latin typeface="Arial" panose="020B0604020202020204" pitchFamily="34" charset="0"/>
                <a:ea typeface="Arial Unicode MS" panose="020B0604020202020204" pitchFamily="50" charset="-128"/>
                <a:cs typeface="Arial" panose="020B0604020202020204" pitchFamily="34" charset="0"/>
              </a:endParaRPr>
            </a:p>
          </p:txBody>
        </p:sp>
        <p:grpSp>
          <p:nvGrpSpPr>
            <p:cNvPr id="40" name="グループ化 39"/>
            <p:cNvGrpSpPr/>
            <p:nvPr/>
          </p:nvGrpSpPr>
          <p:grpSpPr>
            <a:xfrm>
              <a:off x="3812224" y="4774394"/>
              <a:ext cx="1891727" cy="432048"/>
              <a:chOff x="6721609" y="4685352"/>
              <a:chExt cx="1891727" cy="432048"/>
            </a:xfrm>
          </p:grpSpPr>
          <p:sp>
            <p:nvSpPr>
              <p:cNvPr id="41" name="Left-Right Arrow 29"/>
              <p:cNvSpPr/>
              <p:nvPr/>
            </p:nvSpPr>
            <p:spPr>
              <a:xfrm>
                <a:off x="6721609" y="4685352"/>
                <a:ext cx="1891727" cy="432048"/>
              </a:xfrm>
              <a:prstGeom prst="leftRightArrow">
                <a:avLst/>
              </a:prstGeom>
              <a:gradFill flip="none" rotWithShape="1">
                <a:gsLst>
                  <a:gs pos="0">
                    <a:srgbClr val="FF0000"/>
                  </a:gs>
                  <a:gs pos="37000">
                    <a:srgbClr val="FFC000"/>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b="1">
                  <a:solidFill>
                    <a:schemeClr val="tx1"/>
                  </a:solidFill>
                  <a:latin typeface="Arial" pitchFamily="34" charset="0"/>
                  <a:cs typeface="Arial" pitchFamily="34" charset="0"/>
                </a:endParaRPr>
              </a:p>
            </p:txBody>
          </p:sp>
          <p:sp>
            <p:nvSpPr>
              <p:cNvPr id="42" name="テキスト ボックス 41"/>
              <p:cNvSpPr txBox="1"/>
              <p:nvPr/>
            </p:nvSpPr>
            <p:spPr>
              <a:xfrm>
                <a:off x="7308862" y="4715852"/>
                <a:ext cx="719522" cy="369332"/>
              </a:xfrm>
              <a:prstGeom prst="rect">
                <a:avLst/>
              </a:prstGeom>
              <a:noFill/>
            </p:spPr>
            <p:txBody>
              <a:bodyPr wrap="square" rtlCol="0">
                <a:spAutoFit/>
              </a:bodyPr>
              <a:lstStyle/>
              <a:p>
                <a:r>
                  <a:rPr lang="en-US" altLang="ja-JP" dirty="0" smtClean="0">
                    <a:latin typeface="Arial" panose="020B0604020202020204" pitchFamily="34" charset="0"/>
                    <a:ea typeface="Arial Unicode MS" panose="020B0604020202020204" pitchFamily="50" charset="-128"/>
                    <a:cs typeface="Arial" panose="020B0604020202020204" pitchFamily="34" charset="0"/>
                  </a:rPr>
                  <a:t>hole</a:t>
                </a:r>
                <a:endParaRPr kumimoji="1" lang="ja-JP" altLang="en-US" dirty="0">
                  <a:latin typeface="Arial" panose="020B0604020202020204" pitchFamily="34" charset="0"/>
                  <a:ea typeface="Arial Unicode MS" panose="020B0604020202020204" pitchFamily="50" charset="-128"/>
                  <a:cs typeface="Arial" panose="020B0604020202020204" pitchFamily="34" charset="0"/>
                </a:endParaRPr>
              </a:p>
            </p:txBody>
          </p:sp>
        </p:grpSp>
      </p:grpSp>
      <p:grpSp>
        <p:nvGrpSpPr>
          <p:cNvPr id="43" name="グループ化 42"/>
          <p:cNvGrpSpPr/>
          <p:nvPr/>
        </p:nvGrpSpPr>
        <p:grpSpPr>
          <a:xfrm>
            <a:off x="2581176" y="5661248"/>
            <a:ext cx="4717208" cy="432048"/>
            <a:chOff x="2384883" y="5348412"/>
            <a:chExt cx="4717208" cy="432048"/>
          </a:xfrm>
        </p:grpSpPr>
        <p:sp>
          <p:nvSpPr>
            <p:cNvPr id="44" name="テキスト ボックス 43"/>
            <p:cNvSpPr txBox="1"/>
            <p:nvPr/>
          </p:nvSpPr>
          <p:spPr>
            <a:xfrm>
              <a:off x="5753998" y="5390346"/>
              <a:ext cx="1348093" cy="369332"/>
            </a:xfrm>
            <a:prstGeom prst="rect">
              <a:avLst/>
            </a:prstGeom>
            <a:noFill/>
          </p:spPr>
          <p:txBody>
            <a:bodyPr wrap="square" rtlCol="0">
              <a:spAutoFit/>
            </a:bodyPr>
            <a:lstStyle/>
            <a:p>
              <a:r>
                <a:rPr lang="en-US" altLang="ja-JP" dirty="0" smtClean="0">
                  <a:latin typeface="Arial" panose="020B0604020202020204" pitchFamily="34" charset="0"/>
                  <a:ea typeface="Arial Unicode MS" panose="020B0604020202020204" pitchFamily="50" charset="-128"/>
                  <a:cs typeface="Arial" panose="020B0604020202020204" pitchFamily="34" charset="0"/>
                </a:rPr>
                <a:t>encourage</a:t>
              </a:r>
              <a:endParaRPr kumimoji="1" lang="ja-JP" altLang="en-US" dirty="0">
                <a:latin typeface="Arial" panose="020B0604020202020204" pitchFamily="34" charset="0"/>
                <a:ea typeface="Arial Unicode MS" panose="020B0604020202020204" pitchFamily="50" charset="-128"/>
                <a:cs typeface="Arial" panose="020B0604020202020204" pitchFamily="34" charset="0"/>
              </a:endParaRPr>
            </a:p>
          </p:txBody>
        </p:sp>
        <p:sp>
          <p:nvSpPr>
            <p:cNvPr id="49" name="テキスト ボックス 48"/>
            <p:cNvSpPr txBox="1"/>
            <p:nvPr/>
          </p:nvSpPr>
          <p:spPr>
            <a:xfrm>
              <a:off x="2384883" y="5390346"/>
              <a:ext cx="1313141" cy="369332"/>
            </a:xfrm>
            <a:prstGeom prst="rect">
              <a:avLst/>
            </a:prstGeom>
            <a:noFill/>
          </p:spPr>
          <p:txBody>
            <a:bodyPr wrap="square" rtlCol="0">
              <a:spAutoFit/>
            </a:bodyPr>
            <a:lstStyle/>
            <a:p>
              <a:r>
                <a:rPr lang="en-US" altLang="ja-JP" dirty="0" smtClean="0">
                  <a:latin typeface="Arial" panose="020B0604020202020204" pitchFamily="34" charset="0"/>
                  <a:ea typeface="Arial Unicode MS" panose="020B0604020202020204" pitchFamily="50" charset="-128"/>
                  <a:cs typeface="Arial" panose="020B0604020202020204" pitchFamily="34" charset="0"/>
                </a:rPr>
                <a:t>discourage</a:t>
              </a:r>
              <a:endParaRPr kumimoji="1" lang="ja-JP" altLang="en-US" dirty="0">
                <a:latin typeface="Arial" panose="020B0604020202020204" pitchFamily="34" charset="0"/>
                <a:ea typeface="Arial Unicode MS" panose="020B0604020202020204" pitchFamily="50" charset="-128"/>
                <a:cs typeface="Arial" panose="020B0604020202020204" pitchFamily="34" charset="0"/>
              </a:endParaRPr>
            </a:p>
          </p:txBody>
        </p:sp>
        <p:grpSp>
          <p:nvGrpSpPr>
            <p:cNvPr id="50" name="グループ化 49"/>
            <p:cNvGrpSpPr/>
            <p:nvPr/>
          </p:nvGrpSpPr>
          <p:grpSpPr>
            <a:xfrm>
              <a:off x="3832401" y="5348412"/>
              <a:ext cx="1891727" cy="432048"/>
              <a:chOff x="6721609" y="4685352"/>
              <a:chExt cx="1891727" cy="432048"/>
            </a:xfrm>
          </p:grpSpPr>
          <p:sp>
            <p:nvSpPr>
              <p:cNvPr id="51" name="Left-Right Arrow 29"/>
              <p:cNvSpPr/>
              <p:nvPr/>
            </p:nvSpPr>
            <p:spPr>
              <a:xfrm>
                <a:off x="6721609" y="4685352"/>
                <a:ext cx="1891727" cy="432048"/>
              </a:xfrm>
              <a:prstGeom prst="leftRightArrow">
                <a:avLst/>
              </a:prstGeom>
              <a:gradFill flip="none" rotWithShape="1">
                <a:gsLst>
                  <a:gs pos="0">
                    <a:srgbClr val="FF0000"/>
                  </a:gs>
                  <a:gs pos="37000">
                    <a:srgbClr val="FFC000"/>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b="1">
                  <a:solidFill>
                    <a:schemeClr val="tx1"/>
                  </a:solidFill>
                  <a:latin typeface="Arial" pitchFamily="34" charset="0"/>
                  <a:cs typeface="Arial" pitchFamily="34" charset="0"/>
                </a:endParaRPr>
              </a:p>
            </p:txBody>
          </p:sp>
          <p:sp>
            <p:nvSpPr>
              <p:cNvPr id="52" name="テキスト ボックス 51"/>
              <p:cNvSpPr txBox="1"/>
              <p:nvPr/>
            </p:nvSpPr>
            <p:spPr>
              <a:xfrm>
                <a:off x="6896937" y="4699726"/>
                <a:ext cx="1540292" cy="369332"/>
              </a:xfrm>
              <a:prstGeom prst="rect">
                <a:avLst/>
              </a:prstGeom>
              <a:noFill/>
            </p:spPr>
            <p:txBody>
              <a:bodyPr wrap="square" rtlCol="0">
                <a:spAutoFit/>
              </a:bodyPr>
              <a:lstStyle/>
              <a:p>
                <a:r>
                  <a:rPr lang="en-US" altLang="ja-JP" dirty="0" smtClean="0">
                    <a:latin typeface="Arial" panose="020B0604020202020204" pitchFamily="34" charset="0"/>
                    <a:ea typeface="Arial Unicode MS" panose="020B0604020202020204" pitchFamily="50" charset="-128"/>
                    <a:cs typeface="Arial" panose="020B0604020202020204" pitchFamily="34" charset="0"/>
                  </a:rPr>
                  <a:t>I-M transition</a:t>
                </a:r>
                <a:endParaRPr kumimoji="1" lang="ja-JP" altLang="en-US" dirty="0">
                  <a:latin typeface="Arial" panose="020B0604020202020204" pitchFamily="34" charset="0"/>
                  <a:ea typeface="Arial Unicode MS" panose="020B0604020202020204" pitchFamily="50" charset="-128"/>
                  <a:cs typeface="Arial" panose="020B0604020202020204" pitchFamily="34" charset="0"/>
                </a:endParaRPr>
              </a:p>
            </p:txBody>
          </p:sp>
        </p:grpSp>
      </p:gr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633" y="436265"/>
            <a:ext cx="4392488" cy="4974287"/>
          </a:xfrm>
          <a:prstGeom prst="rect">
            <a:avLst/>
          </a:prstGeom>
        </p:spPr>
      </p:pic>
    </p:spTree>
    <p:extLst>
      <p:ext uri="{BB962C8B-B14F-4D97-AF65-F5344CB8AC3E}">
        <p14:creationId xmlns:p14="http://schemas.microsoft.com/office/powerpoint/2010/main" val="227746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outVertic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2</a:t>
            </a:fld>
            <a:endParaRPr lang="ja-JP" altLang="en-US" dirty="0"/>
          </a:p>
        </p:txBody>
      </p:sp>
      <p:sp>
        <p:nvSpPr>
          <p:cNvPr id="116" name="正方形/長方形 115"/>
          <p:cNvSpPr/>
          <p:nvPr/>
        </p:nvSpPr>
        <p:spPr>
          <a:xfrm>
            <a:off x="619521" y="0"/>
            <a:ext cx="820631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3d transition metal oxide materials</a:t>
            </a:r>
            <a:endParaRPr lang="en-US" altLang="ja-JP" sz="2800" baseline="-25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17" name="Picture 2"/>
          <p:cNvPicPr>
            <a:picLocks noChangeAspect="1" noChangeArrowheads="1"/>
          </p:cNvPicPr>
          <p:nvPr/>
        </p:nvPicPr>
        <p:blipFill>
          <a:blip r:embed="rId2" cstate="print"/>
          <a:srcRect/>
          <a:stretch>
            <a:fillRect/>
          </a:stretch>
        </p:blipFill>
        <p:spPr bwMode="auto">
          <a:xfrm>
            <a:off x="6876256" y="4610746"/>
            <a:ext cx="2012506" cy="1368152"/>
          </a:xfrm>
          <a:prstGeom prst="rect">
            <a:avLst/>
          </a:prstGeom>
          <a:noFill/>
          <a:ln w="9525">
            <a:noFill/>
            <a:miter lim="800000"/>
            <a:headEnd/>
            <a:tailEnd/>
          </a:ln>
        </p:spPr>
      </p:pic>
      <p:pic>
        <p:nvPicPr>
          <p:cNvPr id="118" name="Picture 1"/>
          <p:cNvPicPr>
            <a:picLocks noChangeAspect="1" noChangeArrowheads="1"/>
          </p:cNvPicPr>
          <p:nvPr/>
        </p:nvPicPr>
        <p:blipFill>
          <a:blip r:embed="rId3" cstate="print"/>
          <a:srcRect/>
          <a:stretch>
            <a:fillRect/>
          </a:stretch>
        </p:blipFill>
        <p:spPr bwMode="auto">
          <a:xfrm>
            <a:off x="4727962" y="4466729"/>
            <a:ext cx="2004278" cy="1440160"/>
          </a:xfrm>
          <a:prstGeom prst="rect">
            <a:avLst/>
          </a:prstGeom>
          <a:noFill/>
          <a:ln w="9525">
            <a:noFill/>
            <a:miter lim="800000"/>
            <a:headEnd/>
            <a:tailEnd/>
          </a:ln>
        </p:spPr>
      </p:pic>
      <p:pic>
        <p:nvPicPr>
          <p:cNvPr id="119" name="Picture 4"/>
          <p:cNvPicPr>
            <a:picLocks noChangeAspect="1" noChangeArrowheads="1"/>
          </p:cNvPicPr>
          <p:nvPr/>
        </p:nvPicPr>
        <p:blipFill>
          <a:blip r:embed="rId4" cstate="print"/>
          <a:srcRect/>
          <a:stretch>
            <a:fillRect/>
          </a:stretch>
        </p:blipFill>
        <p:spPr bwMode="auto">
          <a:xfrm>
            <a:off x="375235" y="4322713"/>
            <a:ext cx="1964517" cy="1656184"/>
          </a:xfrm>
          <a:prstGeom prst="rect">
            <a:avLst/>
          </a:prstGeom>
          <a:noFill/>
          <a:ln w="9525">
            <a:noFill/>
            <a:miter lim="800000"/>
            <a:headEnd/>
            <a:tailEnd/>
          </a:ln>
        </p:spPr>
      </p:pic>
      <p:grpSp>
        <p:nvGrpSpPr>
          <p:cNvPr id="120" name="グループ化 12"/>
          <p:cNvGrpSpPr/>
          <p:nvPr/>
        </p:nvGrpSpPr>
        <p:grpSpPr>
          <a:xfrm>
            <a:off x="1187624" y="2090465"/>
            <a:ext cx="6696744" cy="1080120"/>
            <a:chOff x="1979712" y="2564904"/>
            <a:chExt cx="6336704" cy="64807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21" name="角丸四角形 120"/>
            <p:cNvSpPr/>
            <p:nvPr/>
          </p:nvSpPr>
          <p:spPr>
            <a:xfrm>
              <a:off x="1979712" y="2564904"/>
              <a:ext cx="792088" cy="648072"/>
            </a:xfrm>
            <a:prstGeom prst="roundRect">
              <a:avLst/>
            </a:prstGeom>
            <a:grpFill/>
            <a:scene3d>
              <a:camera prst="orthographicFront"/>
              <a:lightRig rig="threePt" dir="t"/>
            </a:scene3d>
            <a:sp3d>
              <a:bevelT w="825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chemeClr val="tx1"/>
                  </a:solidFill>
                  <a:latin typeface="Arial" panose="020B0604020202020204" pitchFamily="34" charset="0"/>
                  <a:cs typeface="Times New Roman" pitchFamily="18" charset="0"/>
                </a:rPr>
                <a:t>Ti</a:t>
              </a:r>
              <a:endParaRPr kumimoji="1" lang="ja-JP" altLang="en-US" sz="3200" dirty="0">
                <a:solidFill>
                  <a:schemeClr val="tx1"/>
                </a:solidFill>
                <a:latin typeface="Arial" panose="020B0604020202020204" pitchFamily="34" charset="0"/>
                <a:cs typeface="Times New Roman" pitchFamily="18" charset="0"/>
              </a:endParaRPr>
            </a:p>
          </p:txBody>
        </p:sp>
        <p:sp>
          <p:nvSpPr>
            <p:cNvPr id="122" name="角丸四角形 121"/>
            <p:cNvSpPr/>
            <p:nvPr/>
          </p:nvSpPr>
          <p:spPr>
            <a:xfrm>
              <a:off x="6732240" y="2564904"/>
              <a:ext cx="792088" cy="648072"/>
            </a:xfrm>
            <a:prstGeom prst="roundRect">
              <a:avLst/>
            </a:prstGeom>
            <a:grpFill/>
            <a:scene3d>
              <a:camera prst="orthographicFront"/>
              <a:lightRig rig="threePt" dir="t"/>
            </a:scene3d>
            <a:sp3d>
              <a:bevelT w="825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solidFill>
                  <a:latin typeface="Arial" panose="020B0604020202020204" pitchFamily="34" charset="0"/>
                  <a:cs typeface="Times New Roman" pitchFamily="18" charset="0"/>
                </a:rPr>
                <a:t>Ni</a:t>
              </a:r>
              <a:endParaRPr kumimoji="1" lang="ja-JP" altLang="en-US" sz="3200" dirty="0">
                <a:solidFill>
                  <a:schemeClr val="tx1"/>
                </a:solidFill>
                <a:latin typeface="Arial" panose="020B0604020202020204" pitchFamily="34" charset="0"/>
                <a:cs typeface="Times New Roman" pitchFamily="18" charset="0"/>
              </a:endParaRPr>
            </a:p>
          </p:txBody>
        </p:sp>
        <p:sp>
          <p:nvSpPr>
            <p:cNvPr id="123" name="角丸四角形 122"/>
            <p:cNvSpPr/>
            <p:nvPr/>
          </p:nvSpPr>
          <p:spPr>
            <a:xfrm>
              <a:off x="2771800" y="2564904"/>
              <a:ext cx="792088" cy="648072"/>
            </a:xfrm>
            <a:prstGeom prst="roundRect">
              <a:avLst/>
            </a:prstGeom>
            <a:grpFill/>
            <a:scene3d>
              <a:camera prst="orthographicFront"/>
              <a:lightRig rig="threePt" dir="t"/>
            </a:scene3d>
            <a:sp3d>
              <a:bevelT w="825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solidFill>
                  <a:latin typeface="Arial" panose="020B0604020202020204" pitchFamily="34" charset="0"/>
                  <a:cs typeface="Times New Roman" pitchFamily="18" charset="0"/>
                </a:rPr>
                <a:t>V</a:t>
              </a:r>
              <a:endParaRPr kumimoji="1" lang="ja-JP" altLang="en-US" sz="3200" dirty="0">
                <a:solidFill>
                  <a:schemeClr val="tx1"/>
                </a:solidFill>
                <a:latin typeface="Arial" panose="020B0604020202020204" pitchFamily="34" charset="0"/>
                <a:cs typeface="Times New Roman" pitchFamily="18" charset="0"/>
              </a:endParaRPr>
            </a:p>
          </p:txBody>
        </p:sp>
        <p:sp>
          <p:nvSpPr>
            <p:cNvPr id="124" name="角丸四角形 123"/>
            <p:cNvSpPr/>
            <p:nvPr/>
          </p:nvSpPr>
          <p:spPr>
            <a:xfrm>
              <a:off x="5940152" y="2564904"/>
              <a:ext cx="792088" cy="648072"/>
            </a:xfrm>
            <a:prstGeom prst="roundRect">
              <a:avLst/>
            </a:prstGeom>
            <a:grpFill/>
            <a:scene3d>
              <a:camera prst="orthographicFront"/>
              <a:lightRig rig="threePt" dir="t"/>
            </a:scene3d>
            <a:sp3d>
              <a:bevelT w="825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solidFill>
                  <a:latin typeface="Arial" panose="020B0604020202020204" pitchFamily="34" charset="0"/>
                  <a:cs typeface="Times New Roman" pitchFamily="18" charset="0"/>
                </a:rPr>
                <a:t>Co</a:t>
              </a:r>
              <a:endParaRPr kumimoji="1" lang="ja-JP" altLang="en-US" sz="3200" dirty="0">
                <a:solidFill>
                  <a:schemeClr val="tx1"/>
                </a:solidFill>
                <a:latin typeface="Arial" panose="020B0604020202020204" pitchFamily="34" charset="0"/>
                <a:cs typeface="Times New Roman" pitchFamily="18" charset="0"/>
              </a:endParaRPr>
            </a:p>
          </p:txBody>
        </p:sp>
        <p:sp>
          <p:nvSpPr>
            <p:cNvPr id="125" name="角丸四角形 124"/>
            <p:cNvSpPr/>
            <p:nvPr/>
          </p:nvSpPr>
          <p:spPr>
            <a:xfrm>
              <a:off x="3563888" y="2564904"/>
              <a:ext cx="792088" cy="648072"/>
            </a:xfrm>
            <a:prstGeom prst="roundRect">
              <a:avLst/>
            </a:prstGeom>
            <a:grpFill/>
            <a:scene3d>
              <a:camera prst="orthographicFront"/>
              <a:lightRig rig="threePt" dir="t"/>
            </a:scene3d>
            <a:sp3d>
              <a:bevelT w="825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solidFill>
                  <a:latin typeface="Arial" panose="020B0604020202020204" pitchFamily="34" charset="0"/>
                  <a:cs typeface="Times New Roman" pitchFamily="18" charset="0"/>
                </a:rPr>
                <a:t>Cr</a:t>
              </a:r>
              <a:endParaRPr kumimoji="1" lang="ja-JP" altLang="en-US" sz="3200" dirty="0">
                <a:solidFill>
                  <a:schemeClr val="tx1"/>
                </a:solidFill>
                <a:latin typeface="Arial" panose="020B0604020202020204" pitchFamily="34" charset="0"/>
                <a:cs typeface="Times New Roman" pitchFamily="18" charset="0"/>
              </a:endParaRPr>
            </a:p>
          </p:txBody>
        </p:sp>
        <p:sp>
          <p:nvSpPr>
            <p:cNvPr id="126" name="角丸四角形 125"/>
            <p:cNvSpPr/>
            <p:nvPr/>
          </p:nvSpPr>
          <p:spPr>
            <a:xfrm>
              <a:off x="4355976" y="2564904"/>
              <a:ext cx="792088" cy="648072"/>
            </a:xfrm>
            <a:prstGeom prst="roundRect">
              <a:avLst/>
            </a:prstGeom>
            <a:grpFill/>
            <a:scene3d>
              <a:camera prst="orthographicFront"/>
              <a:lightRig rig="threePt" dir="t"/>
            </a:scene3d>
            <a:sp3d>
              <a:bevelT w="825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err="1" smtClean="0">
                  <a:solidFill>
                    <a:schemeClr val="tx1"/>
                  </a:solidFill>
                  <a:latin typeface="Arial" panose="020B0604020202020204" pitchFamily="34" charset="0"/>
                  <a:cs typeface="Times New Roman" pitchFamily="18" charset="0"/>
                </a:rPr>
                <a:t>Mn</a:t>
              </a:r>
              <a:endParaRPr kumimoji="1" lang="ja-JP" altLang="en-US" sz="3200" dirty="0">
                <a:solidFill>
                  <a:schemeClr val="tx1"/>
                </a:solidFill>
                <a:latin typeface="Arial" panose="020B0604020202020204" pitchFamily="34" charset="0"/>
                <a:cs typeface="Times New Roman" pitchFamily="18" charset="0"/>
              </a:endParaRPr>
            </a:p>
          </p:txBody>
        </p:sp>
        <p:sp>
          <p:nvSpPr>
            <p:cNvPr id="127" name="角丸四角形 126"/>
            <p:cNvSpPr/>
            <p:nvPr/>
          </p:nvSpPr>
          <p:spPr>
            <a:xfrm>
              <a:off x="5148064" y="2564904"/>
              <a:ext cx="792088" cy="648072"/>
            </a:xfrm>
            <a:prstGeom prst="roundRect">
              <a:avLst/>
            </a:prstGeom>
            <a:grpFill/>
            <a:scene3d>
              <a:camera prst="orthographicFront"/>
              <a:lightRig rig="threePt" dir="t"/>
            </a:scene3d>
            <a:sp3d>
              <a:bevelT w="825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solidFill>
                  <a:latin typeface="Arial" panose="020B0604020202020204" pitchFamily="34" charset="0"/>
                  <a:cs typeface="Times New Roman" pitchFamily="18" charset="0"/>
                </a:rPr>
                <a:t>Fe</a:t>
              </a:r>
              <a:endParaRPr kumimoji="1" lang="ja-JP" altLang="en-US" sz="3200" dirty="0">
                <a:solidFill>
                  <a:schemeClr val="tx1"/>
                </a:solidFill>
                <a:latin typeface="Arial" panose="020B0604020202020204" pitchFamily="34" charset="0"/>
                <a:cs typeface="Times New Roman" pitchFamily="18" charset="0"/>
              </a:endParaRPr>
            </a:p>
          </p:txBody>
        </p:sp>
        <p:sp>
          <p:nvSpPr>
            <p:cNvPr id="128" name="角丸四角形 127"/>
            <p:cNvSpPr/>
            <p:nvPr/>
          </p:nvSpPr>
          <p:spPr>
            <a:xfrm>
              <a:off x="7524328" y="2564904"/>
              <a:ext cx="792088" cy="648072"/>
            </a:xfrm>
            <a:prstGeom prst="roundRect">
              <a:avLst/>
            </a:prstGeom>
            <a:grpFill/>
            <a:scene3d>
              <a:camera prst="orthographicFront"/>
              <a:lightRig rig="threePt" dir="t"/>
            </a:scene3d>
            <a:sp3d>
              <a:bevelT w="8255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solidFill>
                  <a:latin typeface="Arial" panose="020B0604020202020204" pitchFamily="34" charset="0"/>
                  <a:cs typeface="Times New Roman" pitchFamily="18" charset="0"/>
                </a:rPr>
                <a:t>Cu</a:t>
              </a:r>
              <a:endParaRPr kumimoji="1" lang="ja-JP" altLang="en-US" sz="3200" dirty="0">
                <a:solidFill>
                  <a:schemeClr val="tx1"/>
                </a:solidFill>
                <a:latin typeface="Arial" panose="020B0604020202020204" pitchFamily="34" charset="0"/>
                <a:cs typeface="Times New Roman" pitchFamily="18" charset="0"/>
              </a:endParaRPr>
            </a:p>
          </p:txBody>
        </p:sp>
      </p:grpSp>
      <p:sp>
        <p:nvSpPr>
          <p:cNvPr id="129" name="角丸四角形吹き出し 128"/>
          <p:cNvSpPr/>
          <p:nvPr/>
        </p:nvSpPr>
        <p:spPr>
          <a:xfrm>
            <a:off x="251520" y="3674642"/>
            <a:ext cx="2160240" cy="2436646"/>
          </a:xfrm>
          <a:prstGeom prst="wedgeRoundRectCallout">
            <a:avLst>
              <a:gd name="adj1" fmla="val 13976"/>
              <a:gd name="adj2" fmla="val -67497"/>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Arial" panose="020B0604020202020204" pitchFamily="34" charset="0"/>
              <a:cs typeface="Times New Roman" pitchFamily="18" charset="0"/>
            </a:endParaRPr>
          </a:p>
        </p:txBody>
      </p:sp>
      <p:sp>
        <p:nvSpPr>
          <p:cNvPr id="130" name="角丸四角形吹き出し 129"/>
          <p:cNvSpPr/>
          <p:nvPr/>
        </p:nvSpPr>
        <p:spPr>
          <a:xfrm>
            <a:off x="2483768" y="3674641"/>
            <a:ext cx="2160240" cy="2485680"/>
          </a:xfrm>
          <a:prstGeom prst="wedgeRoundRectCallout">
            <a:avLst>
              <a:gd name="adj1" fmla="val -51381"/>
              <a:gd name="adj2" fmla="val -68009"/>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Arial" panose="020B0604020202020204" pitchFamily="34" charset="0"/>
              <a:cs typeface="Times New Roman" pitchFamily="18" charset="0"/>
            </a:endParaRPr>
          </a:p>
        </p:txBody>
      </p:sp>
      <p:sp>
        <p:nvSpPr>
          <p:cNvPr id="131" name="角丸四角形吹き出し 130"/>
          <p:cNvSpPr/>
          <p:nvPr/>
        </p:nvSpPr>
        <p:spPr>
          <a:xfrm>
            <a:off x="4716016" y="3674641"/>
            <a:ext cx="2088232" cy="2485680"/>
          </a:xfrm>
          <a:prstGeom prst="wedgeRoundRectCallout">
            <a:avLst>
              <a:gd name="adj1" fmla="val -41582"/>
              <a:gd name="adj2" fmla="val -69295"/>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Arial" panose="020B0604020202020204" pitchFamily="34" charset="0"/>
              <a:cs typeface="Times New Roman" pitchFamily="18" charset="0"/>
            </a:endParaRPr>
          </a:p>
        </p:txBody>
      </p:sp>
      <p:sp>
        <p:nvSpPr>
          <p:cNvPr id="132" name="角丸四角形吹き出し 131"/>
          <p:cNvSpPr/>
          <p:nvPr/>
        </p:nvSpPr>
        <p:spPr>
          <a:xfrm>
            <a:off x="6876256" y="3674641"/>
            <a:ext cx="2088232" cy="2485680"/>
          </a:xfrm>
          <a:prstGeom prst="wedgeRoundRectCallout">
            <a:avLst>
              <a:gd name="adj1" fmla="val -23819"/>
              <a:gd name="adj2" fmla="val -68834"/>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Arial" panose="020B0604020202020204" pitchFamily="34" charset="0"/>
              <a:cs typeface="Times New Roman" pitchFamily="18" charset="0"/>
            </a:endParaRPr>
          </a:p>
        </p:txBody>
      </p:sp>
      <p:pic>
        <p:nvPicPr>
          <p:cNvPr id="133" name="Picture 3"/>
          <p:cNvPicPr>
            <a:picLocks noChangeAspect="1" noChangeArrowheads="1"/>
          </p:cNvPicPr>
          <p:nvPr/>
        </p:nvPicPr>
        <p:blipFill>
          <a:blip r:embed="rId5" cstate="print"/>
          <a:srcRect/>
          <a:stretch>
            <a:fillRect/>
          </a:stretch>
        </p:blipFill>
        <p:spPr bwMode="auto">
          <a:xfrm>
            <a:off x="2672333" y="4575043"/>
            <a:ext cx="1827659" cy="1403854"/>
          </a:xfrm>
          <a:prstGeom prst="rect">
            <a:avLst/>
          </a:prstGeom>
          <a:noFill/>
          <a:ln w="9525">
            <a:noFill/>
            <a:miter lim="800000"/>
            <a:headEnd/>
            <a:tailEnd/>
          </a:ln>
        </p:spPr>
      </p:pic>
      <p:sp>
        <p:nvSpPr>
          <p:cNvPr id="134" name="テキスト ボックス 133"/>
          <p:cNvSpPr txBox="1"/>
          <p:nvPr/>
        </p:nvSpPr>
        <p:spPr>
          <a:xfrm>
            <a:off x="2684947" y="3831238"/>
            <a:ext cx="1826141" cy="851515"/>
          </a:xfrm>
          <a:prstGeom prst="rect">
            <a:avLst/>
          </a:prstGeom>
          <a:noFill/>
        </p:spPr>
        <p:txBody>
          <a:bodyPr wrap="none" rtlCol="0">
            <a:spAutoFit/>
          </a:bodyPr>
          <a:lstStyle/>
          <a:p>
            <a:pPr algn="ctr">
              <a:lnSpc>
                <a:spcPts val="2000"/>
              </a:lnSpc>
            </a:pPr>
            <a:r>
              <a:rPr kumimoji="1" lang="en-US" altLang="ja-JP" b="1" dirty="0" smtClean="0">
                <a:latin typeface="Arial" panose="020B0604020202020204" pitchFamily="34" charset="0"/>
                <a:cs typeface="Times New Roman" pitchFamily="18" charset="0"/>
              </a:rPr>
              <a:t>Metal-Insulator</a:t>
            </a:r>
          </a:p>
          <a:p>
            <a:pPr algn="ctr">
              <a:lnSpc>
                <a:spcPts val="2000"/>
              </a:lnSpc>
            </a:pPr>
            <a:r>
              <a:rPr kumimoji="1" lang="en-US" altLang="ja-JP" b="1" dirty="0" smtClean="0">
                <a:latin typeface="Arial" panose="020B0604020202020204" pitchFamily="34" charset="0"/>
                <a:cs typeface="Times New Roman" pitchFamily="18" charset="0"/>
              </a:rPr>
              <a:t> transition</a:t>
            </a:r>
          </a:p>
          <a:p>
            <a:pPr algn="ctr"/>
            <a:r>
              <a:rPr kumimoji="1" lang="en-US" altLang="ja-JP" sz="1400" dirty="0" smtClean="0">
                <a:latin typeface="Arial" panose="020B0604020202020204" pitchFamily="34" charset="0"/>
                <a:cs typeface="Times New Roman" pitchFamily="18" charset="0"/>
              </a:rPr>
              <a:t>VO</a:t>
            </a:r>
            <a:r>
              <a:rPr kumimoji="1" lang="en-US" altLang="ja-JP" sz="1400" baseline="-25000" dirty="0" smtClean="0">
                <a:latin typeface="Arial" panose="020B0604020202020204" pitchFamily="34" charset="0"/>
                <a:cs typeface="Times New Roman" pitchFamily="18" charset="0"/>
              </a:rPr>
              <a:t>2</a:t>
            </a:r>
            <a:endParaRPr kumimoji="1" lang="ja-JP" altLang="en-US" sz="1400" baseline="-25000" dirty="0">
              <a:latin typeface="Arial" panose="020B0604020202020204" pitchFamily="34" charset="0"/>
              <a:cs typeface="Times New Roman" pitchFamily="18" charset="0"/>
            </a:endParaRPr>
          </a:p>
        </p:txBody>
      </p:sp>
      <p:sp>
        <p:nvSpPr>
          <p:cNvPr id="135" name="テキスト ボックス 134"/>
          <p:cNvSpPr txBox="1"/>
          <p:nvPr/>
        </p:nvSpPr>
        <p:spPr>
          <a:xfrm>
            <a:off x="4880484" y="3818657"/>
            <a:ext cx="1787669" cy="584775"/>
          </a:xfrm>
          <a:prstGeom prst="rect">
            <a:avLst/>
          </a:prstGeom>
          <a:noFill/>
        </p:spPr>
        <p:txBody>
          <a:bodyPr wrap="none" rtlCol="0">
            <a:spAutoFit/>
          </a:bodyPr>
          <a:lstStyle/>
          <a:p>
            <a:pPr algn="ctr"/>
            <a:r>
              <a:rPr lang="en-US" altLang="ja-JP" b="1" dirty="0" smtClean="0">
                <a:latin typeface="Arial" panose="020B0604020202020204" pitchFamily="34" charset="0"/>
                <a:cs typeface="Times New Roman" pitchFamily="18" charset="0"/>
              </a:rPr>
              <a:t>Ferromagnetic</a:t>
            </a:r>
          </a:p>
          <a:p>
            <a:pPr algn="ctr"/>
            <a:r>
              <a:rPr kumimoji="1" lang="en-US" altLang="ja-JP" sz="1400" dirty="0" smtClean="0">
                <a:latin typeface="Arial" panose="020B0604020202020204" pitchFamily="34" charset="0"/>
                <a:cs typeface="Times New Roman" pitchFamily="18" charset="0"/>
              </a:rPr>
              <a:t>Fe</a:t>
            </a:r>
            <a:r>
              <a:rPr kumimoji="1" lang="en-US" altLang="ja-JP" sz="1400" baseline="-25000" dirty="0" smtClean="0">
                <a:latin typeface="Arial" panose="020B0604020202020204" pitchFamily="34" charset="0"/>
                <a:cs typeface="Times New Roman" pitchFamily="18" charset="0"/>
              </a:rPr>
              <a:t>3</a:t>
            </a:r>
            <a:r>
              <a:rPr kumimoji="1" lang="en-US" altLang="ja-JP" sz="1400" dirty="0" smtClean="0">
                <a:latin typeface="Arial" panose="020B0604020202020204" pitchFamily="34" charset="0"/>
                <a:cs typeface="Times New Roman" pitchFamily="18" charset="0"/>
              </a:rPr>
              <a:t>O</a:t>
            </a:r>
            <a:r>
              <a:rPr kumimoji="1" lang="en-US" altLang="ja-JP" sz="1400" baseline="-25000" dirty="0" smtClean="0">
                <a:latin typeface="Arial" panose="020B0604020202020204" pitchFamily="34" charset="0"/>
                <a:cs typeface="Times New Roman" pitchFamily="18" charset="0"/>
              </a:rPr>
              <a:t>4</a:t>
            </a:r>
            <a:r>
              <a:rPr kumimoji="1" lang="en-US" altLang="ja-JP" sz="1400" dirty="0" smtClean="0">
                <a:latin typeface="Arial" panose="020B0604020202020204" pitchFamily="34" charset="0"/>
                <a:cs typeface="Times New Roman" pitchFamily="18" charset="0"/>
              </a:rPr>
              <a:t>,Fe</a:t>
            </a:r>
            <a:r>
              <a:rPr kumimoji="1" lang="en-US" altLang="ja-JP" sz="1400" baseline="-25000" dirty="0" smtClean="0">
                <a:latin typeface="Arial" panose="020B0604020202020204" pitchFamily="34" charset="0"/>
                <a:cs typeface="Times New Roman" pitchFamily="18" charset="0"/>
              </a:rPr>
              <a:t>3-x</a:t>
            </a:r>
            <a:r>
              <a:rPr kumimoji="1" lang="en-US" altLang="ja-JP" sz="1400" dirty="0" smtClean="0">
                <a:latin typeface="Arial" panose="020B0604020202020204" pitchFamily="34" charset="0"/>
                <a:cs typeface="Times New Roman" pitchFamily="18" charset="0"/>
              </a:rPr>
              <a:t>Zn</a:t>
            </a:r>
            <a:r>
              <a:rPr kumimoji="1" lang="en-US" altLang="ja-JP" sz="1400" baseline="-25000" dirty="0" smtClean="0">
                <a:latin typeface="Arial" panose="020B0604020202020204" pitchFamily="34" charset="0"/>
                <a:cs typeface="Times New Roman" pitchFamily="18" charset="0"/>
              </a:rPr>
              <a:t>x</a:t>
            </a:r>
            <a:r>
              <a:rPr kumimoji="1" lang="en-US" altLang="ja-JP" sz="1400" dirty="0" smtClean="0">
                <a:latin typeface="Arial" panose="020B0604020202020204" pitchFamily="34" charset="0"/>
                <a:cs typeface="Times New Roman" pitchFamily="18" charset="0"/>
              </a:rPr>
              <a:t>O</a:t>
            </a:r>
            <a:r>
              <a:rPr kumimoji="1" lang="en-US" altLang="ja-JP" sz="1400" baseline="-25000" dirty="0" smtClean="0">
                <a:latin typeface="Arial" panose="020B0604020202020204" pitchFamily="34" charset="0"/>
                <a:cs typeface="Times New Roman" pitchFamily="18" charset="0"/>
              </a:rPr>
              <a:t>4</a:t>
            </a:r>
            <a:endParaRPr kumimoji="1" lang="ja-JP" altLang="en-US" sz="1400" baseline="-25000" dirty="0">
              <a:latin typeface="Arial" panose="020B0604020202020204" pitchFamily="34" charset="0"/>
              <a:cs typeface="Times New Roman" pitchFamily="18" charset="0"/>
            </a:endParaRPr>
          </a:p>
        </p:txBody>
      </p:sp>
      <p:sp>
        <p:nvSpPr>
          <p:cNvPr id="136" name="テキスト ボックス 135"/>
          <p:cNvSpPr txBox="1"/>
          <p:nvPr/>
        </p:nvSpPr>
        <p:spPr>
          <a:xfrm>
            <a:off x="553687" y="3818657"/>
            <a:ext cx="1582484" cy="584775"/>
          </a:xfrm>
          <a:prstGeom prst="rect">
            <a:avLst/>
          </a:prstGeom>
          <a:noFill/>
        </p:spPr>
        <p:txBody>
          <a:bodyPr wrap="none" rtlCol="0">
            <a:spAutoFit/>
          </a:bodyPr>
          <a:lstStyle/>
          <a:p>
            <a:pPr algn="ctr"/>
            <a:r>
              <a:rPr lang="en-US" altLang="ja-JP" b="1" dirty="0" smtClean="0">
                <a:latin typeface="Arial" panose="020B0604020202020204" pitchFamily="34" charset="0"/>
                <a:cs typeface="Times New Roman" pitchFamily="18" charset="0"/>
              </a:rPr>
              <a:t>Ferroelectric</a:t>
            </a:r>
          </a:p>
          <a:p>
            <a:pPr algn="ctr"/>
            <a:r>
              <a:rPr kumimoji="1" lang="en-US" altLang="ja-JP" sz="1400" dirty="0" smtClean="0">
                <a:latin typeface="Arial" panose="020B0604020202020204" pitchFamily="34" charset="0"/>
                <a:cs typeface="Times New Roman" pitchFamily="18" charset="0"/>
              </a:rPr>
              <a:t>BaTiO</a:t>
            </a:r>
            <a:r>
              <a:rPr kumimoji="1" lang="en-US" altLang="ja-JP" sz="1400" baseline="-25000" dirty="0" smtClean="0">
                <a:latin typeface="Arial" panose="020B0604020202020204" pitchFamily="34" charset="0"/>
                <a:cs typeface="Times New Roman" pitchFamily="18" charset="0"/>
              </a:rPr>
              <a:t>3</a:t>
            </a:r>
            <a:endParaRPr kumimoji="1" lang="ja-JP" altLang="en-US" sz="1400" baseline="-25000" dirty="0">
              <a:latin typeface="Arial" panose="020B0604020202020204" pitchFamily="34" charset="0"/>
              <a:cs typeface="Times New Roman" pitchFamily="18" charset="0"/>
            </a:endParaRPr>
          </a:p>
        </p:txBody>
      </p:sp>
      <p:sp>
        <p:nvSpPr>
          <p:cNvPr id="137" name="テキスト ボックス 136"/>
          <p:cNvSpPr txBox="1"/>
          <p:nvPr/>
        </p:nvSpPr>
        <p:spPr>
          <a:xfrm>
            <a:off x="6895364" y="3759230"/>
            <a:ext cx="2095445" cy="851515"/>
          </a:xfrm>
          <a:prstGeom prst="rect">
            <a:avLst/>
          </a:prstGeom>
          <a:noFill/>
        </p:spPr>
        <p:txBody>
          <a:bodyPr wrap="none" rtlCol="0">
            <a:spAutoFit/>
          </a:bodyPr>
          <a:lstStyle/>
          <a:p>
            <a:pPr algn="ctr">
              <a:lnSpc>
                <a:spcPts val="2000"/>
              </a:lnSpc>
            </a:pPr>
            <a:r>
              <a:rPr lang="en-US" altLang="ja-JP" b="1" dirty="0" smtClean="0">
                <a:latin typeface="Arial" panose="020B0604020202020204" pitchFamily="34" charset="0"/>
                <a:cs typeface="Times New Roman" pitchFamily="18" charset="0"/>
              </a:rPr>
              <a:t>High temperature</a:t>
            </a:r>
          </a:p>
          <a:p>
            <a:pPr algn="ctr">
              <a:lnSpc>
                <a:spcPts val="2000"/>
              </a:lnSpc>
            </a:pPr>
            <a:r>
              <a:rPr lang="en-US" altLang="ja-JP" b="1" dirty="0" err="1" smtClean="0">
                <a:latin typeface="Arial" panose="020B0604020202020204" pitchFamily="34" charset="0"/>
                <a:cs typeface="Times New Roman" pitchFamily="18" charset="0"/>
              </a:rPr>
              <a:t>superconduction</a:t>
            </a:r>
            <a:endParaRPr lang="en-US" altLang="ja-JP" b="1" dirty="0" smtClean="0">
              <a:latin typeface="Arial" panose="020B0604020202020204" pitchFamily="34" charset="0"/>
              <a:cs typeface="Times New Roman" pitchFamily="18" charset="0"/>
            </a:endParaRPr>
          </a:p>
          <a:p>
            <a:pPr algn="ctr"/>
            <a:r>
              <a:rPr kumimoji="1" lang="en-US" altLang="ja-JP" sz="1400" dirty="0" smtClean="0">
                <a:latin typeface="Arial" panose="020B0604020202020204" pitchFamily="34" charset="0"/>
                <a:cs typeface="Times New Roman" pitchFamily="18" charset="0"/>
              </a:rPr>
              <a:t>YBa</a:t>
            </a:r>
            <a:r>
              <a:rPr kumimoji="1" lang="en-US" altLang="ja-JP" sz="1400" baseline="-25000" dirty="0" smtClean="0">
                <a:latin typeface="Arial" panose="020B0604020202020204" pitchFamily="34" charset="0"/>
                <a:cs typeface="Times New Roman" pitchFamily="18" charset="0"/>
              </a:rPr>
              <a:t>2</a:t>
            </a:r>
            <a:r>
              <a:rPr kumimoji="1" lang="en-US" altLang="ja-JP" sz="1400" dirty="0" smtClean="0">
                <a:latin typeface="Arial" panose="020B0604020202020204" pitchFamily="34" charset="0"/>
                <a:cs typeface="Times New Roman" pitchFamily="18" charset="0"/>
              </a:rPr>
              <a:t>Cu</a:t>
            </a:r>
            <a:r>
              <a:rPr kumimoji="1" lang="en-US" altLang="ja-JP" sz="1400" baseline="-25000" dirty="0" smtClean="0">
                <a:latin typeface="Arial" panose="020B0604020202020204" pitchFamily="34" charset="0"/>
                <a:cs typeface="Times New Roman" pitchFamily="18" charset="0"/>
              </a:rPr>
              <a:t>3</a:t>
            </a:r>
            <a:r>
              <a:rPr kumimoji="1" lang="en-US" altLang="ja-JP" sz="1400" dirty="0" smtClean="0">
                <a:latin typeface="Arial" panose="020B0604020202020204" pitchFamily="34" charset="0"/>
                <a:cs typeface="Times New Roman" pitchFamily="18" charset="0"/>
              </a:rPr>
              <a:t>O</a:t>
            </a:r>
            <a:r>
              <a:rPr kumimoji="1" lang="en-US" altLang="ja-JP" sz="1400" baseline="-25000" dirty="0" smtClean="0">
                <a:latin typeface="Arial" panose="020B0604020202020204" pitchFamily="34" charset="0"/>
                <a:cs typeface="Times New Roman" pitchFamily="18" charset="0"/>
              </a:rPr>
              <a:t>7</a:t>
            </a:r>
            <a:endParaRPr kumimoji="1" lang="ja-JP" altLang="en-US" sz="1400" baseline="-25000" dirty="0">
              <a:latin typeface="Arial" panose="020B0604020202020204" pitchFamily="34" charset="0"/>
              <a:cs typeface="Times New Roman" pitchFamily="18" charset="0"/>
            </a:endParaRPr>
          </a:p>
        </p:txBody>
      </p:sp>
      <p:sp>
        <p:nvSpPr>
          <p:cNvPr id="138" name="テキスト ボックス 137"/>
          <p:cNvSpPr txBox="1"/>
          <p:nvPr/>
        </p:nvSpPr>
        <p:spPr>
          <a:xfrm>
            <a:off x="1004903" y="1184471"/>
            <a:ext cx="7576690" cy="523220"/>
          </a:xfrm>
          <a:prstGeom prst="rect">
            <a:avLst/>
          </a:prstGeom>
          <a:noFill/>
        </p:spPr>
        <p:txBody>
          <a:bodyPr wrap="none" rtlCol="0">
            <a:spAutoFit/>
          </a:bodyPr>
          <a:lstStyle/>
          <a:p>
            <a:r>
              <a:rPr lang="en-US" altLang="ja-JP" sz="2800" dirty="0" smtClean="0">
                <a:latin typeface="Arial" panose="020B0604020202020204" pitchFamily="34" charset="0"/>
                <a:cs typeface="Times New Roman" pitchFamily="18" charset="0"/>
              </a:rPr>
              <a:t>Various functionalities with the huge response </a:t>
            </a:r>
            <a:endParaRPr kumimoji="1" lang="ja-JP" altLang="en-US" sz="2800" dirty="0">
              <a:latin typeface="Arial" panose="020B0604020202020204" pitchFamily="34" charset="0"/>
              <a:cs typeface="Times New Roman" pitchFamily="18" charset="0"/>
            </a:endParaRPr>
          </a:p>
        </p:txBody>
      </p:sp>
      <p:sp>
        <p:nvSpPr>
          <p:cNvPr id="139" name="テキスト ボックス 138"/>
          <p:cNvSpPr txBox="1"/>
          <p:nvPr/>
        </p:nvSpPr>
        <p:spPr>
          <a:xfrm>
            <a:off x="251520" y="6237312"/>
            <a:ext cx="3307316" cy="307777"/>
          </a:xfrm>
          <a:prstGeom prst="rect">
            <a:avLst/>
          </a:prstGeom>
          <a:noFill/>
        </p:spPr>
        <p:txBody>
          <a:bodyPr wrap="none" rtlCol="0">
            <a:spAutoFit/>
          </a:bodyPr>
          <a:lstStyle/>
          <a:p>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H. Zheng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et al</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Science</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b="1" dirty="0" smtClean="0">
                <a:latin typeface="Arial" panose="020B0604020202020204" pitchFamily="34" charset="0"/>
                <a:ea typeface="Arial Unicode MS" panose="020B0604020202020204" pitchFamily="50" charset="-128"/>
                <a:cs typeface="Arial" panose="020B0604020202020204" pitchFamily="34" charset="0"/>
              </a:rPr>
              <a:t>303</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30</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2004</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p:sp>
        <p:nvSpPr>
          <p:cNvPr id="140" name="テキスト ボックス 139"/>
          <p:cNvSpPr txBox="1"/>
          <p:nvPr/>
        </p:nvSpPr>
        <p:spPr>
          <a:xfrm>
            <a:off x="3577867" y="6241243"/>
            <a:ext cx="3981475" cy="307777"/>
          </a:xfrm>
          <a:prstGeom prst="rect">
            <a:avLst/>
          </a:prstGeom>
          <a:noFill/>
        </p:spPr>
        <p:txBody>
          <a:bodyPr wrap="none" rtlCol="0">
            <a:spAutoFit/>
          </a:bodyPr>
          <a:lstStyle/>
          <a:p>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Y.J. Chang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et al</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i="1" dirty="0" smtClean="0">
                <a:latin typeface="Arial" panose="020B0604020202020204" pitchFamily="34" charset="0"/>
                <a:ea typeface="Arial Unicode MS" panose="020B0604020202020204" pitchFamily="50" charset="-128"/>
                <a:cs typeface="Arial" panose="020B0604020202020204" pitchFamily="34" charset="0"/>
              </a:rPr>
              <a:t>Thin solid films</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b="1" dirty="0" smtClean="0">
                <a:latin typeface="Arial" panose="020B0604020202020204" pitchFamily="34" charset="0"/>
                <a:ea typeface="Arial Unicode MS" panose="020B0604020202020204" pitchFamily="50" charset="-128"/>
                <a:cs typeface="Arial" panose="020B0604020202020204" pitchFamily="34" charset="0"/>
              </a:rPr>
              <a:t>486</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46</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2005</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p:sp>
        <p:nvSpPr>
          <p:cNvPr id="141" name="テキスト ボックス 140"/>
          <p:cNvSpPr txBox="1"/>
          <p:nvPr/>
        </p:nvSpPr>
        <p:spPr>
          <a:xfrm>
            <a:off x="254827" y="6496483"/>
            <a:ext cx="3169457" cy="307777"/>
          </a:xfrm>
          <a:prstGeom prst="rect">
            <a:avLst/>
          </a:prstGeom>
          <a:noFill/>
        </p:spPr>
        <p:txBody>
          <a:bodyPr wrap="none" rtlCol="0">
            <a:spAutoFit/>
          </a:bodyPr>
          <a:lstStyle/>
          <a:p>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N. Suzuki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et al</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i="1" dirty="0" smtClean="0">
                <a:latin typeface="Arial" panose="020B0604020202020204" pitchFamily="34" charset="0"/>
                <a:ea typeface="Arial Unicode MS" panose="020B0604020202020204" pitchFamily="50" charset="-128"/>
                <a:cs typeface="Arial" panose="020B0604020202020204" pitchFamily="34" charset="0"/>
              </a:rPr>
              <a:t>small</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b="1" dirty="0" smtClean="0">
                <a:latin typeface="Arial" panose="020B0604020202020204" pitchFamily="34" charset="0"/>
                <a:ea typeface="Arial Unicode MS" panose="020B0604020202020204" pitchFamily="50" charset="-128"/>
                <a:cs typeface="Arial" panose="020B0604020202020204" pitchFamily="34" charset="0"/>
              </a:rPr>
              <a:t>4</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1661</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2008</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p:sp>
        <p:nvSpPr>
          <p:cNvPr id="142" name="テキスト ボックス 141"/>
          <p:cNvSpPr txBox="1"/>
          <p:nvPr/>
        </p:nvSpPr>
        <p:spPr>
          <a:xfrm>
            <a:off x="3574956" y="6512465"/>
            <a:ext cx="3951210" cy="307777"/>
          </a:xfrm>
          <a:prstGeom prst="rect">
            <a:avLst/>
          </a:prstGeom>
          <a:noFill/>
        </p:spPr>
        <p:txBody>
          <a:bodyPr wrap="none" rtlCol="0">
            <a:spAutoFit/>
          </a:bodyPr>
          <a:lstStyle/>
          <a:p>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J.Z. Sun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et al</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i="1" dirty="0" smtClean="0">
                <a:latin typeface="Arial" panose="020B0604020202020204" pitchFamily="34" charset="0"/>
                <a:ea typeface="Arial Unicode MS" panose="020B0604020202020204" pitchFamily="50" charset="-128"/>
                <a:cs typeface="Arial" panose="020B0604020202020204" pitchFamily="34" charset="0"/>
              </a:rPr>
              <a:t>Phys. Rev. </a:t>
            </a:r>
            <a:r>
              <a:rPr lang="en-US" altLang="ja-JP" sz="1400" i="1" dirty="0" err="1" smtClean="0">
                <a:latin typeface="Arial" panose="020B0604020202020204" pitchFamily="34" charset="0"/>
                <a:ea typeface="Arial Unicode MS" panose="020B0604020202020204" pitchFamily="50" charset="-128"/>
                <a:cs typeface="Arial" panose="020B0604020202020204" pitchFamily="34" charset="0"/>
              </a:rPr>
              <a:t>Lett</a:t>
            </a:r>
            <a:r>
              <a:rPr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b="1" dirty="0" smtClean="0">
                <a:latin typeface="Arial" panose="020B0604020202020204" pitchFamily="34" charset="0"/>
                <a:ea typeface="Arial Unicode MS" panose="020B0604020202020204" pitchFamily="50" charset="-128"/>
                <a:cs typeface="Arial" panose="020B0604020202020204" pitchFamily="34" charset="0"/>
              </a:rPr>
              <a:t>58</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1574</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1987</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p:spTree>
    <p:extLst>
      <p:ext uri="{BB962C8B-B14F-4D97-AF65-F5344CB8AC3E}">
        <p14:creationId xmlns:p14="http://schemas.microsoft.com/office/powerpoint/2010/main" val="4173368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67603" y="332656"/>
            <a:ext cx="2008883" cy="584775"/>
          </a:xfrm>
          <a:prstGeom prst="rect">
            <a:avLst/>
          </a:prstGeom>
          <a:noFill/>
        </p:spPr>
        <p:txBody>
          <a:bodyPr wrap="none" rtlCol="0">
            <a:spAutoFit/>
          </a:bodyPr>
          <a:lstStyle/>
          <a:p>
            <a:pPr lvl="0" algn="ctr">
              <a:spcBef>
                <a:spcPct val="0"/>
              </a:spcBef>
              <a:defRPr/>
            </a:pPr>
            <a:r>
              <a:rPr lang="en-US" altLang="ja-JP" sz="3200" b="1" dirty="0" smtClean="0">
                <a:latin typeface="Arial" panose="020B0604020202020204" pitchFamily="34" charset="0"/>
                <a:ea typeface="HGPｺﾞｼｯｸM" panose="020B0600000000000000" pitchFamily="50" charset="-128"/>
                <a:cs typeface="Arial" panose="020B0604020202020204" pitchFamily="34" charset="0"/>
              </a:rPr>
              <a:t>summary</a:t>
            </a:r>
          </a:p>
        </p:txBody>
      </p:sp>
      <p:sp>
        <p:nvSpPr>
          <p:cNvPr id="4" name="テキスト ボックス 3"/>
          <p:cNvSpPr txBox="1"/>
          <p:nvPr/>
        </p:nvSpPr>
        <p:spPr>
          <a:xfrm>
            <a:off x="899592" y="1014573"/>
            <a:ext cx="7366560" cy="1200329"/>
          </a:xfrm>
          <a:prstGeom prst="rect">
            <a:avLst/>
          </a:prstGeom>
          <a:noFill/>
        </p:spPr>
        <p:txBody>
          <a:bodyPr wrap="square" rtlCol="0">
            <a:spAutoFit/>
          </a:bodyPr>
          <a:lstStyle/>
          <a:p>
            <a:pPr>
              <a:lnSpc>
                <a:spcPct val="150000"/>
              </a:lnSpc>
            </a:pPr>
            <a:r>
              <a:rPr lang="en-US" altLang="ja-JP" sz="2400" dirty="0" smtClean="0">
                <a:latin typeface="Arial" pitchFamily="34" charset="0"/>
                <a:ea typeface="HGPｺﾞｼｯｸM" panose="020B0600000000000000" pitchFamily="50" charset="-128"/>
                <a:cs typeface="Arial" pitchFamily="34" charset="0"/>
              </a:rPr>
              <a:t>We have fabricated the LPCMO-EDLT structure and investigated</a:t>
            </a:r>
            <a:r>
              <a:rPr lang="en-US" altLang="ja-JP" sz="2400" dirty="0">
                <a:latin typeface="Arial" pitchFamily="34" charset="0"/>
                <a:ea typeface="HGPｺﾞｼｯｸM" panose="020B0600000000000000" pitchFamily="50" charset="-128"/>
                <a:cs typeface="Arial" pitchFamily="34" charset="0"/>
              </a:rPr>
              <a:t> </a:t>
            </a:r>
            <a:r>
              <a:rPr lang="en-US" altLang="ja-JP" sz="2400" dirty="0" smtClean="0">
                <a:latin typeface="Arial" pitchFamily="34" charset="0"/>
                <a:ea typeface="HGPｺﾞｼｯｸM" panose="020B0600000000000000" pitchFamily="50" charset="-128"/>
                <a:cs typeface="Arial" pitchFamily="34" charset="0"/>
              </a:rPr>
              <a:t>the gate effect on its transport property.</a:t>
            </a:r>
          </a:p>
        </p:txBody>
      </p:sp>
      <p:sp>
        <p:nvSpPr>
          <p:cNvPr id="6" name="コンテンツ プレースホルダー 2"/>
          <p:cNvSpPr txBox="1">
            <a:spLocks/>
          </p:cNvSpPr>
          <p:nvPr/>
        </p:nvSpPr>
        <p:spPr>
          <a:xfrm>
            <a:off x="179512" y="2348880"/>
            <a:ext cx="4104456" cy="4536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itchFamily="2" charset="2"/>
              <a:buChar char="n"/>
            </a:pPr>
            <a:r>
              <a:rPr lang="en-US" altLang="ja-JP" sz="2400" dirty="0" smtClean="0">
                <a:latin typeface="Arial" panose="020B0604020202020204" pitchFamily="34" charset="0"/>
                <a:ea typeface="HGPｺﾞｼｯｸM" pitchFamily="50" charset="-128"/>
              </a:rPr>
              <a:t>Transfer characteristic measurements revealed the reversible electrostatic carrier doping at below a gate voltage 2 V.</a:t>
            </a:r>
          </a:p>
          <a:p>
            <a:pPr>
              <a:buFont typeface="Wingdings" pitchFamily="2" charset="2"/>
              <a:buChar char="n"/>
            </a:pPr>
            <a:endParaRPr lang="en-US" altLang="ja-JP" sz="2400" dirty="0">
              <a:latin typeface="Arial" panose="020B0604020202020204" pitchFamily="34" charset="0"/>
              <a:ea typeface="HGPｺﾞｼｯｸM" pitchFamily="50" charset="-128"/>
            </a:endParaRPr>
          </a:p>
          <a:p>
            <a:pPr>
              <a:buFont typeface="Wingdings" pitchFamily="2" charset="2"/>
              <a:buChar char="n"/>
            </a:pPr>
            <a:r>
              <a:rPr lang="en-US" altLang="ja-JP" sz="2400" dirty="0" smtClean="0">
                <a:latin typeface="Arial" panose="020B0604020202020204" pitchFamily="34" charset="0"/>
                <a:ea typeface="HGPｺﾞｼｯｸM" pitchFamily="50" charset="-128"/>
              </a:rPr>
              <a:t>We successfully control transition properties with electrostatic carrier doping effect. </a:t>
            </a:r>
            <a:endParaRPr lang="en-US" altLang="ja-JP" sz="2400" dirty="0">
              <a:latin typeface="Arial" panose="020B0604020202020204" pitchFamily="34" charset="0"/>
              <a:ea typeface="HGPｺﾞｼｯｸM"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422" y="2322575"/>
            <a:ext cx="4503329" cy="3658906"/>
          </a:xfrm>
          <a:prstGeom prst="rect">
            <a:avLst/>
          </a:prstGeom>
        </p:spPr>
      </p:pic>
      <p:grpSp>
        <p:nvGrpSpPr>
          <p:cNvPr id="10" name="グループ化 9"/>
          <p:cNvGrpSpPr/>
          <p:nvPr/>
        </p:nvGrpSpPr>
        <p:grpSpPr>
          <a:xfrm>
            <a:off x="6847228" y="2681017"/>
            <a:ext cx="1632181" cy="1224136"/>
            <a:chOff x="-254085" y="2449921"/>
            <a:chExt cx="4616375" cy="3462281"/>
          </a:xfrm>
        </p:grpSpPr>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85" y="2449921"/>
              <a:ext cx="4616375" cy="3462281"/>
            </a:xfrm>
            <a:prstGeom prst="rect">
              <a:avLst/>
            </a:prstGeom>
            <a:effectLst>
              <a:outerShdw blurRad="50800" dist="38100" dir="2700000" algn="tl" rotWithShape="0">
                <a:prstClr val="black">
                  <a:alpha val="40000"/>
                </a:prstClr>
              </a:outerShdw>
            </a:effectLst>
          </p:spPr>
        </p:pic>
        <p:sp>
          <p:nvSpPr>
            <p:cNvPr id="14" name="円/楕円 13"/>
            <p:cNvSpPr/>
            <p:nvPr/>
          </p:nvSpPr>
          <p:spPr>
            <a:xfrm>
              <a:off x="1518827" y="3574646"/>
              <a:ext cx="1125960" cy="845391"/>
            </a:xfrm>
            <a:prstGeom prst="ellipse">
              <a:avLst/>
            </a:prstGeom>
            <a:gradFill>
              <a:gsLst>
                <a:gs pos="97000">
                  <a:schemeClr val="tx1"/>
                </a:gs>
                <a:gs pos="91000">
                  <a:schemeClr val="accent1">
                    <a:lumMod val="20000"/>
                    <a:lumOff val="80000"/>
                  </a:schemeClr>
                </a:gs>
                <a:gs pos="21000">
                  <a:schemeClr val="accent1">
                    <a:lumMod val="5000"/>
                    <a:lumOff val="95000"/>
                    <a:alpha val="40000"/>
                  </a:schemeClr>
                </a:gs>
                <a:gs pos="58000">
                  <a:schemeClr val="accent1">
                    <a:lumMod val="45000"/>
                    <a:lumOff val="55000"/>
                    <a:alpha val="65000"/>
                  </a:schemeClr>
                </a:gs>
                <a:gs pos="74000">
                  <a:schemeClr val="accent1">
                    <a:lumMod val="45000"/>
                    <a:lumOff val="55000"/>
                    <a:alpha val="70000"/>
                  </a:schemeClr>
                </a:gs>
              </a:gsLst>
              <a:path path="circle">
                <a:fillToRect l="50000" t="50000" r="50000" b="5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E5C22646-6975-491D-B740-1D4A788C9456}" type="slidenum">
              <a:rPr kumimoji="1" lang="ja-JP" altLang="en-US" smtClean="0"/>
              <a:pPr/>
              <a:t>20</a:t>
            </a:fld>
            <a:endParaRPr kumimoji="1" lang="ja-JP" altLang="en-US"/>
          </a:p>
        </p:txBody>
      </p:sp>
    </p:spTree>
    <p:extLst>
      <p:ext uri="{BB962C8B-B14F-4D97-AF65-F5344CB8AC3E}">
        <p14:creationId xmlns:p14="http://schemas.microsoft.com/office/powerpoint/2010/main" val="2573292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E5C22646-6975-491D-B740-1D4A788C9456}"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2371767" y="313492"/>
            <a:ext cx="4400564" cy="523220"/>
          </a:xfrm>
          <a:prstGeom prst="rect">
            <a:avLst/>
          </a:prstGeom>
          <a:noFill/>
        </p:spPr>
        <p:txBody>
          <a:bodyPr wrap="none" rtlCol="0">
            <a:spAutoFit/>
          </a:bodyPr>
          <a:lstStyle/>
          <a:p>
            <a:pPr lvl="0" algn="ctr">
              <a:spcBef>
                <a:spcPct val="0"/>
              </a:spcBef>
              <a:defRPr/>
            </a:pPr>
            <a:r>
              <a:rPr lang="en-US" altLang="ja-JP" sz="2800" dirty="0" smtClean="0">
                <a:latin typeface="Arial" panose="020B0604020202020204" pitchFamily="34" charset="0"/>
                <a:ea typeface="HGPｺﾞｼｯｸM" panose="020B0600000000000000" pitchFamily="50" charset="-128"/>
                <a:cs typeface="Arial" panose="020B0604020202020204" pitchFamily="34" charset="0"/>
              </a:rPr>
              <a:t>Fabrication of LPCMO film</a:t>
            </a:r>
          </a:p>
        </p:txBody>
      </p:sp>
      <p:grpSp>
        <p:nvGrpSpPr>
          <p:cNvPr id="2" name="グループ化 1"/>
          <p:cNvGrpSpPr/>
          <p:nvPr/>
        </p:nvGrpSpPr>
        <p:grpSpPr>
          <a:xfrm>
            <a:off x="467544" y="1340768"/>
            <a:ext cx="8371001" cy="1584176"/>
            <a:chOff x="611560" y="1052736"/>
            <a:chExt cx="8371001" cy="1584176"/>
          </a:xfrm>
        </p:grpSpPr>
        <p:sp>
          <p:nvSpPr>
            <p:cNvPr id="42" name="テキスト ボックス 41"/>
            <p:cNvSpPr txBox="1"/>
            <p:nvPr/>
          </p:nvSpPr>
          <p:spPr bwMode="auto">
            <a:xfrm>
              <a:off x="989673" y="1532745"/>
              <a:ext cx="7992888" cy="369332"/>
            </a:xfrm>
            <a:prstGeom prst="rect">
              <a:avLst/>
            </a:prstGeom>
            <a:noFill/>
            <a:ln w="9525">
              <a:noFill/>
              <a:miter lim="800000"/>
              <a:headEnd/>
              <a:tailEnd/>
            </a:ln>
          </p:spPr>
          <p:txBody>
            <a:bodyPr wrap="square" rtlCol="0" anchor="ctr" anchorCtr="0">
              <a:spAutoFit/>
            </a:bodyPr>
            <a:lstStyle/>
            <a:p>
              <a:pPr defTabSz="912813"/>
              <a:r>
                <a:rPr lang="en-US" altLang="ja-JP" dirty="0" smtClean="0">
                  <a:latin typeface="Arial" panose="020B0604020202020204" pitchFamily="34" charset="0"/>
                  <a:ea typeface="ＭＳ Ｐゴシック" panose="020B0600070205080204" pitchFamily="50" charset="-128"/>
                  <a:cs typeface="Arial" pitchFamily="34" charset="0"/>
                </a:rPr>
                <a:t>Pulsed laser deposition </a:t>
              </a:r>
              <a:r>
                <a:rPr lang="en-US" altLang="ja-JP" dirty="0">
                  <a:latin typeface="Arial" panose="020B0604020202020204" pitchFamily="34" charset="0"/>
                  <a:cs typeface="Arial" pitchFamily="34" charset="0"/>
                </a:rPr>
                <a:t>: (</a:t>
              </a:r>
              <a:r>
                <a:rPr lang="en-US" altLang="ja-JP" dirty="0" smtClean="0">
                  <a:latin typeface="Arial" panose="020B0604020202020204" pitchFamily="34" charset="0"/>
                  <a:cs typeface="Arial" pitchFamily="34" charset="0"/>
                </a:rPr>
                <a:t>La</a:t>
              </a:r>
              <a:r>
                <a:rPr lang="en-US" altLang="ja-JP" baseline="-25000" dirty="0" smtClean="0">
                  <a:latin typeface="Arial" panose="020B0604020202020204" pitchFamily="34" charset="0"/>
                  <a:cs typeface="Arial" pitchFamily="34" charset="0"/>
                </a:rPr>
                <a:t>0.525</a:t>
              </a:r>
              <a:r>
                <a:rPr lang="en-US" altLang="ja-JP" dirty="0" smtClean="0">
                  <a:latin typeface="Arial" panose="020B0604020202020204" pitchFamily="34" charset="0"/>
                  <a:cs typeface="Arial" pitchFamily="34" charset="0"/>
                </a:rPr>
                <a:t>Pr</a:t>
              </a:r>
              <a:r>
                <a:rPr lang="en-US" altLang="ja-JP" baseline="-25000" dirty="0" smtClean="0">
                  <a:latin typeface="Arial" panose="020B0604020202020204" pitchFamily="34" charset="0"/>
                  <a:cs typeface="Arial" pitchFamily="34" charset="0"/>
                </a:rPr>
                <a:t>0.1</a:t>
              </a:r>
              <a:r>
                <a:rPr lang="en-US" altLang="ja-JP" dirty="0" smtClean="0">
                  <a:latin typeface="Arial" panose="020B0604020202020204" pitchFamily="34" charset="0"/>
                  <a:cs typeface="Arial" pitchFamily="34" charset="0"/>
                </a:rPr>
                <a:t>Ca</a:t>
              </a:r>
              <a:r>
                <a:rPr lang="en-US" altLang="ja-JP" baseline="-25000" dirty="0" smtClean="0">
                  <a:latin typeface="Arial" panose="020B0604020202020204" pitchFamily="34" charset="0"/>
                  <a:cs typeface="Arial" pitchFamily="34" charset="0"/>
                </a:rPr>
                <a:t>0.375</a:t>
              </a:r>
              <a:r>
                <a:rPr lang="en-US" altLang="ja-JP" dirty="0" smtClean="0">
                  <a:latin typeface="Arial" panose="020B0604020202020204" pitchFamily="34" charset="0"/>
                  <a:cs typeface="Arial" pitchFamily="34" charset="0"/>
                </a:rPr>
                <a:t>)MnO</a:t>
              </a:r>
              <a:r>
                <a:rPr lang="en-US" altLang="ja-JP" baseline="-25000" dirty="0" smtClean="0">
                  <a:latin typeface="Arial" panose="020B0604020202020204" pitchFamily="34" charset="0"/>
                  <a:cs typeface="Arial" pitchFamily="34" charset="0"/>
                </a:rPr>
                <a:t>3</a:t>
              </a:r>
              <a:r>
                <a:rPr lang="en-US" altLang="ja-JP" dirty="0" smtClean="0">
                  <a:latin typeface="Arial" panose="020B0604020202020204" pitchFamily="34" charset="0"/>
                  <a:cs typeface="Arial" pitchFamily="34" charset="0"/>
                </a:rPr>
                <a:t> </a:t>
              </a:r>
              <a:r>
                <a:rPr lang="en-US" altLang="ja-JP" dirty="0">
                  <a:latin typeface="Arial" panose="020B0604020202020204" pitchFamily="34" charset="0"/>
                  <a:cs typeface="Arial" pitchFamily="34" charset="0"/>
                </a:rPr>
                <a:t>/</a:t>
              </a:r>
              <a:r>
                <a:rPr lang="en-US" altLang="ja-JP" dirty="0" smtClean="0">
                  <a:latin typeface="Arial" panose="020B0604020202020204" pitchFamily="34" charset="0"/>
                  <a:cs typeface="Arial" pitchFamily="34" charset="0"/>
                </a:rPr>
                <a:t> </a:t>
              </a:r>
              <a:r>
                <a:rPr lang="en-US" altLang="ja-JP" dirty="0" err="1">
                  <a:latin typeface="Arial" panose="020B0604020202020204" pitchFamily="34" charset="0"/>
                  <a:cs typeface="Arial" pitchFamily="34" charset="0"/>
                </a:rPr>
                <a:t>MgO</a:t>
              </a:r>
              <a:r>
                <a:rPr lang="en-US" altLang="ja-JP" dirty="0">
                  <a:latin typeface="Arial" panose="020B0604020202020204" pitchFamily="34" charset="0"/>
                  <a:cs typeface="Arial" pitchFamily="34" charset="0"/>
                </a:rPr>
                <a:t>(001) sub.</a:t>
              </a:r>
              <a:endParaRPr lang="en-US" altLang="ja-JP" baseline="-25000" dirty="0" smtClean="0">
                <a:latin typeface="Arial" panose="020B0604020202020204" pitchFamily="34" charset="0"/>
                <a:ea typeface="ＭＳ Ｐゴシック" panose="020B0600070205080204" pitchFamily="50" charset="-128"/>
                <a:cs typeface="Arial" pitchFamily="34" charset="0"/>
              </a:endParaRPr>
            </a:p>
          </p:txBody>
        </p:sp>
        <p:sp>
          <p:nvSpPr>
            <p:cNvPr id="43" name="テキスト ボックス 42"/>
            <p:cNvSpPr txBox="1"/>
            <p:nvPr/>
          </p:nvSpPr>
          <p:spPr bwMode="auto">
            <a:xfrm>
              <a:off x="989673" y="1912187"/>
              <a:ext cx="3528392" cy="369332"/>
            </a:xfrm>
            <a:prstGeom prst="rect">
              <a:avLst/>
            </a:prstGeom>
            <a:noFill/>
            <a:ln w="9525">
              <a:noFill/>
              <a:miter lim="800000"/>
              <a:headEnd/>
              <a:tailEnd/>
            </a:ln>
          </p:spPr>
          <p:txBody>
            <a:bodyPr wrap="square" rtlCol="0" anchor="ctr" anchorCtr="0">
              <a:spAutoFit/>
            </a:bodyPr>
            <a:lstStyle/>
            <a:p>
              <a:pPr defTabSz="912813"/>
              <a:r>
                <a:rPr lang="en-US" altLang="ja-JP" i="1" dirty="0" smtClean="0">
                  <a:latin typeface="Arial" panose="020B0604020202020204" pitchFamily="34" charset="0"/>
                  <a:ea typeface="ＭＳ Ｐゴシック" panose="020B0600070205080204" pitchFamily="50" charset="-128"/>
                  <a:cs typeface="Arial" pitchFamily="34" charset="0"/>
                </a:rPr>
                <a:t>T</a:t>
              </a:r>
              <a:r>
                <a:rPr lang="en-US" altLang="ja-JP" baseline="-25000" dirty="0" smtClean="0">
                  <a:latin typeface="Arial" panose="020B0604020202020204" pitchFamily="34" charset="0"/>
                  <a:ea typeface="ＭＳ Ｐゴシック" panose="020B0600070205080204" pitchFamily="50" charset="-128"/>
                  <a:cs typeface="Arial" pitchFamily="34" charset="0"/>
                </a:rPr>
                <a:t>Sub.</a:t>
              </a:r>
              <a:r>
                <a:rPr lang="en-US" altLang="ja-JP" dirty="0" smtClean="0">
                  <a:latin typeface="Arial" panose="020B0604020202020204" pitchFamily="34" charset="0"/>
                  <a:ea typeface="ＭＳ Ｐゴシック" panose="020B0600070205080204" pitchFamily="50" charset="-128"/>
                  <a:cs typeface="Arial" pitchFamily="34" charset="0"/>
                </a:rPr>
                <a:t> = 700</a:t>
              </a:r>
              <a:r>
                <a:rPr lang="en-US" altLang="ja-JP" baseline="30000" dirty="0" smtClean="0">
                  <a:latin typeface="Arial" pitchFamily="34" charset="0"/>
                  <a:cs typeface="Arial" pitchFamily="34" charset="0"/>
                </a:rPr>
                <a:t>o</a:t>
              </a:r>
              <a:r>
                <a:rPr lang="en-US" altLang="ja-JP" dirty="0" smtClean="0">
                  <a:latin typeface="Arial" pitchFamily="34" charset="0"/>
                  <a:cs typeface="Arial" pitchFamily="34" charset="0"/>
                </a:rPr>
                <a:t>C</a:t>
              </a:r>
              <a:r>
                <a:rPr lang="en-US" altLang="ja-JP" dirty="0" smtClean="0">
                  <a:latin typeface="Arial" panose="020B0604020202020204" pitchFamily="34" charset="0"/>
                  <a:ea typeface="ＭＳ Ｐゴシック" panose="020B0600070205080204" pitchFamily="50" charset="-128"/>
                  <a:cs typeface="Arial" pitchFamily="34" charset="0"/>
                </a:rPr>
                <a:t>, </a:t>
              </a:r>
              <a:r>
                <a:rPr lang="en-US" altLang="ja-JP" i="1" dirty="0" smtClean="0">
                  <a:latin typeface="Arial" panose="020B0604020202020204" pitchFamily="34" charset="0"/>
                  <a:ea typeface="ＭＳ Ｐゴシック" panose="020B0600070205080204" pitchFamily="50" charset="-128"/>
                  <a:cs typeface="Arial" pitchFamily="34" charset="0"/>
                </a:rPr>
                <a:t>P</a:t>
              </a:r>
              <a:r>
                <a:rPr lang="en-US" altLang="ja-JP" baseline="-25000" dirty="0" smtClean="0">
                  <a:latin typeface="Arial" panose="020B0604020202020204" pitchFamily="34" charset="0"/>
                  <a:ea typeface="ＭＳ Ｐゴシック" panose="020B0600070205080204" pitchFamily="50" charset="-128"/>
                  <a:cs typeface="Arial" pitchFamily="34" charset="0"/>
                </a:rPr>
                <a:t>O</a:t>
              </a:r>
              <a:r>
                <a:rPr lang="en-US" altLang="ja-JP" baseline="-50000" dirty="0" smtClean="0">
                  <a:latin typeface="Arial" panose="020B0604020202020204" pitchFamily="34" charset="0"/>
                  <a:ea typeface="ＭＳ Ｐゴシック" panose="020B0600070205080204" pitchFamily="50" charset="-128"/>
                  <a:cs typeface="Arial" pitchFamily="34" charset="0"/>
                </a:rPr>
                <a:t>2</a:t>
              </a:r>
              <a:r>
                <a:rPr lang="en-US" altLang="ja-JP" dirty="0" smtClean="0">
                  <a:latin typeface="Arial" panose="020B0604020202020204" pitchFamily="34" charset="0"/>
                  <a:ea typeface="ＭＳ Ｐゴシック" panose="020B0600070205080204" pitchFamily="50" charset="-128"/>
                  <a:cs typeface="Arial" pitchFamily="34" charset="0"/>
                </a:rPr>
                <a:t> = 30 Pa</a:t>
              </a:r>
              <a:endParaRPr lang="en-US" altLang="ja-JP" baseline="-40000" dirty="0" smtClean="0">
                <a:latin typeface="Arial" panose="020B0604020202020204" pitchFamily="34" charset="0"/>
                <a:ea typeface="ＭＳ Ｐゴシック" panose="020B0600070205080204" pitchFamily="50" charset="-128"/>
                <a:cs typeface="Arial" pitchFamily="34" charset="0"/>
              </a:endParaRPr>
            </a:p>
          </p:txBody>
        </p:sp>
        <p:sp>
          <p:nvSpPr>
            <p:cNvPr id="44" name="テキスト ボックス 43"/>
            <p:cNvSpPr txBox="1"/>
            <p:nvPr/>
          </p:nvSpPr>
          <p:spPr bwMode="auto">
            <a:xfrm>
              <a:off x="989673" y="2267580"/>
              <a:ext cx="5616624" cy="369332"/>
            </a:xfrm>
            <a:prstGeom prst="rect">
              <a:avLst/>
            </a:prstGeom>
            <a:noFill/>
            <a:ln w="9525">
              <a:noFill/>
              <a:miter lim="800000"/>
              <a:headEnd/>
              <a:tailEnd/>
            </a:ln>
          </p:spPr>
          <p:txBody>
            <a:bodyPr wrap="square" rtlCol="0" anchor="ctr" anchorCtr="0">
              <a:spAutoFit/>
            </a:bodyPr>
            <a:lstStyle/>
            <a:p>
              <a:pPr defTabSz="912813"/>
              <a:r>
                <a:rPr lang="en-US" altLang="ja-JP" i="1" dirty="0" smtClean="0">
                  <a:latin typeface="Arial" panose="020B0604020202020204" pitchFamily="34" charset="0"/>
                  <a:ea typeface="ＭＳ Ｐゴシック" panose="020B0600070205080204" pitchFamily="50" charset="-128"/>
                  <a:cs typeface="Arial" pitchFamily="34" charset="0"/>
                </a:rPr>
                <a:t>in-situ </a:t>
              </a:r>
              <a:r>
                <a:rPr lang="en-US" altLang="ja-JP" dirty="0" smtClean="0">
                  <a:latin typeface="Arial" panose="020B0604020202020204" pitchFamily="34" charset="0"/>
                  <a:ea typeface="ＭＳ Ｐゴシック" panose="020B0600070205080204" pitchFamily="50" charset="-128"/>
                  <a:cs typeface="Arial" pitchFamily="34" charset="0"/>
                </a:rPr>
                <a:t>annealing </a:t>
              </a:r>
              <a:r>
                <a:rPr lang="en-US" altLang="ja-JP" i="1" dirty="0" smtClean="0">
                  <a:latin typeface="Arial" panose="020B0604020202020204" pitchFamily="34" charset="0"/>
                  <a:ea typeface="ＭＳ Ｐゴシック" panose="020B0600070205080204" pitchFamily="50" charset="-128"/>
                  <a:cs typeface="Arial" pitchFamily="34" charset="0"/>
                </a:rPr>
                <a:t>T</a:t>
              </a:r>
              <a:r>
                <a:rPr lang="en-US" altLang="ja-JP" baseline="-25000" dirty="0" smtClean="0">
                  <a:latin typeface="Arial" panose="020B0604020202020204" pitchFamily="34" charset="0"/>
                  <a:ea typeface="ＭＳ Ｐゴシック" panose="020B0600070205080204" pitchFamily="50" charset="-128"/>
                  <a:cs typeface="Arial" pitchFamily="34" charset="0"/>
                </a:rPr>
                <a:t>Sub.</a:t>
              </a:r>
              <a:r>
                <a:rPr lang="en-US" altLang="ja-JP" dirty="0" smtClean="0">
                  <a:latin typeface="Arial" panose="020B0604020202020204" pitchFamily="34" charset="0"/>
                  <a:ea typeface="ＭＳ Ｐゴシック" panose="020B0600070205080204" pitchFamily="50" charset="-128"/>
                  <a:cs typeface="Arial" pitchFamily="34" charset="0"/>
                </a:rPr>
                <a:t> = 700</a:t>
              </a:r>
              <a:r>
                <a:rPr lang="en-US" altLang="ja-JP" baseline="30000" dirty="0" smtClean="0">
                  <a:latin typeface="Arial" pitchFamily="34" charset="0"/>
                  <a:cs typeface="Arial" pitchFamily="34" charset="0"/>
                </a:rPr>
                <a:t>o</a:t>
              </a:r>
              <a:r>
                <a:rPr lang="en-US" altLang="ja-JP" dirty="0" smtClean="0">
                  <a:latin typeface="Arial" pitchFamily="34" charset="0"/>
                  <a:cs typeface="Arial" pitchFamily="34" charset="0"/>
                </a:rPr>
                <a:t>C</a:t>
              </a:r>
              <a:r>
                <a:rPr lang="en-US" altLang="ja-JP" dirty="0" smtClean="0">
                  <a:latin typeface="Arial" panose="020B0604020202020204" pitchFamily="34" charset="0"/>
                  <a:ea typeface="ＭＳ Ｐゴシック" panose="020B0600070205080204" pitchFamily="50" charset="-128"/>
                  <a:cs typeface="Arial" pitchFamily="34" charset="0"/>
                </a:rPr>
                <a:t>, </a:t>
              </a:r>
              <a:r>
                <a:rPr lang="en-US" altLang="ja-JP" i="1" dirty="0" smtClean="0">
                  <a:latin typeface="Arial" panose="020B0604020202020204" pitchFamily="34" charset="0"/>
                  <a:ea typeface="ＭＳ Ｐゴシック" panose="020B0600070205080204" pitchFamily="50" charset="-128"/>
                  <a:cs typeface="Arial" pitchFamily="34" charset="0"/>
                </a:rPr>
                <a:t>P</a:t>
              </a:r>
              <a:r>
                <a:rPr lang="en-US" altLang="ja-JP" baseline="-25000" dirty="0" smtClean="0">
                  <a:latin typeface="Arial" panose="020B0604020202020204" pitchFamily="34" charset="0"/>
                  <a:ea typeface="ＭＳ Ｐゴシック" panose="020B0600070205080204" pitchFamily="50" charset="-128"/>
                  <a:cs typeface="Arial" pitchFamily="34" charset="0"/>
                </a:rPr>
                <a:t>O</a:t>
              </a:r>
              <a:r>
                <a:rPr lang="en-US" altLang="ja-JP" baseline="-50000" dirty="0" smtClean="0">
                  <a:latin typeface="Arial" panose="020B0604020202020204" pitchFamily="34" charset="0"/>
                  <a:ea typeface="ＭＳ Ｐゴシック" panose="020B0600070205080204" pitchFamily="50" charset="-128"/>
                  <a:cs typeface="Arial" pitchFamily="34" charset="0"/>
                </a:rPr>
                <a:t>2</a:t>
              </a:r>
              <a:r>
                <a:rPr lang="en-US" altLang="ja-JP" dirty="0" smtClean="0">
                  <a:latin typeface="Arial" panose="020B0604020202020204" pitchFamily="34" charset="0"/>
                  <a:ea typeface="ＭＳ Ｐゴシック" panose="020B0600070205080204" pitchFamily="50" charset="-128"/>
                  <a:cs typeface="Arial" pitchFamily="34" charset="0"/>
                </a:rPr>
                <a:t> = </a:t>
              </a:r>
              <a:r>
                <a:rPr lang="en-US" altLang="ja-JP" dirty="0" smtClean="0">
                  <a:latin typeface="Arial" pitchFamily="34" charset="0"/>
                  <a:cs typeface="Arial" pitchFamily="34" charset="0"/>
                </a:rPr>
                <a:t>1000</a:t>
              </a:r>
              <a:r>
                <a:rPr lang="en-US" altLang="ja-JP" dirty="0" smtClean="0">
                  <a:latin typeface="Arial" panose="020B0604020202020204" pitchFamily="34" charset="0"/>
                  <a:ea typeface="ＭＳ Ｐゴシック" panose="020B0600070205080204" pitchFamily="50" charset="-128"/>
                  <a:cs typeface="Arial" pitchFamily="34" charset="0"/>
                </a:rPr>
                <a:t> Pa</a:t>
              </a:r>
              <a:endParaRPr lang="en-US" altLang="ja-JP" baseline="-40000" dirty="0" smtClean="0">
                <a:latin typeface="Arial" panose="020B0604020202020204" pitchFamily="34" charset="0"/>
                <a:ea typeface="ＭＳ Ｐゴシック" panose="020B0600070205080204" pitchFamily="50" charset="-128"/>
                <a:cs typeface="Arial" pitchFamily="34" charset="0"/>
              </a:endParaRPr>
            </a:p>
          </p:txBody>
        </p:sp>
        <p:sp>
          <p:nvSpPr>
            <p:cNvPr id="46" name="テキスト ボックス 45"/>
            <p:cNvSpPr txBox="1"/>
            <p:nvPr/>
          </p:nvSpPr>
          <p:spPr>
            <a:xfrm>
              <a:off x="611560" y="1052736"/>
              <a:ext cx="1510350" cy="400110"/>
            </a:xfrm>
            <a:prstGeom prst="rect">
              <a:avLst/>
            </a:prstGeom>
            <a:noFill/>
          </p:spPr>
          <p:txBody>
            <a:bodyPr wrap="none" rtlCol="0">
              <a:spAutoFit/>
            </a:bodyPr>
            <a:lstStyle/>
            <a:p>
              <a:r>
                <a:rPr lang="en-US" altLang="ja-JP" sz="2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rPr>
                <a:t>Film growth</a:t>
              </a:r>
              <a:endParaRPr lang="en-US" altLang="ja-JP" sz="2000" baseline="-25000" dirty="0" smtClean="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Times New Roman" pitchFamily="18" charset="0"/>
              </a:endParaRPr>
            </a:p>
          </p:txBody>
        </p:sp>
      </p:grpSp>
      <p:grpSp>
        <p:nvGrpSpPr>
          <p:cNvPr id="37" name="グループ化 36"/>
          <p:cNvGrpSpPr>
            <a:grpSpLocks noChangeAspect="1"/>
          </p:cNvGrpSpPr>
          <p:nvPr/>
        </p:nvGrpSpPr>
        <p:grpSpPr>
          <a:xfrm>
            <a:off x="758699" y="3717032"/>
            <a:ext cx="3990339" cy="1866899"/>
            <a:chOff x="0" y="0"/>
            <a:chExt cx="3836670" cy="1681480"/>
          </a:xfrm>
        </p:grpSpPr>
        <p:sp>
          <p:nvSpPr>
            <p:cNvPr id="38" name="正方形/長方形 37"/>
            <p:cNvSpPr/>
            <p:nvPr/>
          </p:nvSpPr>
          <p:spPr>
            <a:xfrm>
              <a:off x="2081489" y="632336"/>
              <a:ext cx="1269677" cy="926231"/>
            </a:xfrm>
            <a:prstGeom prst="rect">
              <a:avLst/>
            </a:prstGeom>
            <a:solidFill>
              <a:srgbClr val="FF0000"/>
            </a:solidFill>
            <a:ln>
              <a:noFill/>
            </a:ln>
            <a:effectLst>
              <a:glow rad="228600">
                <a:schemeClr val="accent2">
                  <a:satMod val="175000"/>
                  <a:alpha val="40000"/>
                </a:schemeClr>
              </a:glow>
              <a:softEdge rad="127000"/>
            </a:effectLst>
            <a:scene3d>
              <a:camera prst="orthographicFront">
                <a:rot lat="1200000" lon="3600000" rev="0"/>
              </a:camera>
              <a:lightRig rig="threePt" dir="t">
                <a:rot lat="0" lon="0" rev="84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39" name="正方形/長方形 38"/>
            <p:cNvSpPr/>
            <p:nvPr/>
          </p:nvSpPr>
          <p:spPr>
            <a:xfrm>
              <a:off x="2091605" y="720080"/>
              <a:ext cx="1053653" cy="720080"/>
            </a:xfrm>
            <a:prstGeom prst="rect">
              <a:avLst/>
            </a:prstGeom>
            <a:solidFill>
              <a:srgbClr val="FFC000"/>
            </a:solidFill>
            <a:ln>
              <a:noFill/>
            </a:ln>
            <a:scene3d>
              <a:camera prst="orthographicFront">
                <a:rot lat="1200000" lon="3600000" rev="0"/>
              </a:camera>
              <a:lightRig rig="threePt" dir="t">
                <a:rot lat="0" lon="0" rev="8400000"/>
              </a:lightRig>
            </a:scene3d>
            <a:sp3d extrusionH="133350" prstMaterial="meta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40" name="正方形/長方形 39"/>
            <p:cNvSpPr/>
            <p:nvPr/>
          </p:nvSpPr>
          <p:spPr>
            <a:xfrm>
              <a:off x="2091605" y="793856"/>
              <a:ext cx="981645" cy="603192"/>
            </a:xfrm>
            <a:prstGeom prst="rect">
              <a:avLst/>
            </a:prstGeom>
            <a:solidFill>
              <a:srgbClr val="00B0F0"/>
            </a:solidFill>
            <a:ln>
              <a:noFill/>
            </a:ln>
            <a:scene3d>
              <a:camera prst="orthographicFront">
                <a:rot lat="1200000" lon="3600000" rev="0"/>
              </a:camera>
              <a:lightRig rig="threePt" dir="t">
                <a:rot lat="0" lon="0" rev="8400000"/>
              </a:lightRig>
            </a:scene3d>
            <a:sp3d extrusionH="508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45" name="円/楕円 44"/>
            <p:cNvSpPr/>
            <p:nvPr/>
          </p:nvSpPr>
          <p:spPr>
            <a:xfrm>
              <a:off x="0" y="576064"/>
              <a:ext cx="864000" cy="864096"/>
            </a:xfrm>
            <a:prstGeom prst="ellipse">
              <a:avLst/>
            </a:prstGeom>
            <a:solidFill>
              <a:srgbClr val="0070C0">
                <a:alpha val="99000"/>
              </a:srgbClr>
            </a:solidFill>
            <a:ln>
              <a:noFill/>
            </a:ln>
            <a:scene3d>
              <a:camera prst="orthographicFront">
                <a:rot lat="1800000" lon="18000000" rev="21594000"/>
              </a:camera>
              <a:lightRig rig="flood" dir="t">
                <a:rot lat="0" lon="0" rev="4200000"/>
              </a:lightRig>
            </a:scene3d>
            <a:sp3d extrusionH="158750" contourW="6350" prstMaterial="metal">
              <a:bevelT w="0" h="0"/>
              <a:bevelB w="0" h="0"/>
              <a:contourClr>
                <a:srgbClr val="0043C8"/>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cxnSp>
          <p:nvCxnSpPr>
            <p:cNvPr id="53" name="直線コネクタ 52"/>
            <p:cNvCxnSpPr/>
            <p:nvPr/>
          </p:nvCxnSpPr>
          <p:spPr>
            <a:xfrm flipV="1">
              <a:off x="465358" y="216024"/>
              <a:ext cx="2205970" cy="792088"/>
            </a:xfrm>
            <a:prstGeom prst="line">
              <a:avLst/>
            </a:prstGeom>
            <a:ln>
              <a:solidFill>
                <a:srgbClr val="FF0000"/>
              </a:solidFill>
            </a:ln>
            <a:effectLst>
              <a:glow rad="101600">
                <a:schemeClr val="accent2">
                  <a:satMod val="175000"/>
                  <a:alpha val="40000"/>
                </a:schemeClr>
              </a:glow>
              <a:softEdge rad="0"/>
            </a:effectLst>
          </p:spPr>
          <p:style>
            <a:lnRef idx="1">
              <a:schemeClr val="accent1"/>
            </a:lnRef>
            <a:fillRef idx="0">
              <a:schemeClr val="accent1"/>
            </a:fillRef>
            <a:effectRef idx="0">
              <a:schemeClr val="accent1"/>
            </a:effectRef>
            <a:fontRef idx="minor">
              <a:schemeClr val="tx1"/>
            </a:fontRef>
          </p:style>
        </p:cxnSp>
        <p:sp>
          <p:nvSpPr>
            <p:cNvPr id="54" name="テキスト ボックス 13"/>
            <p:cNvSpPr txBox="1"/>
            <p:nvPr/>
          </p:nvSpPr>
          <p:spPr>
            <a:xfrm>
              <a:off x="120915" y="268270"/>
              <a:ext cx="680085" cy="320040"/>
            </a:xfrm>
            <a:prstGeom prst="rect">
              <a:avLst/>
            </a:prstGeom>
            <a:noFill/>
          </p:spPr>
          <p:txBody>
            <a:bodyPr wrap="square" rtlCol="0">
              <a:noAutofit/>
            </a:bodyPr>
            <a:lstStyle/>
            <a:p>
              <a:pPr>
                <a:spcAft>
                  <a:spcPts val="0"/>
                </a:spcAft>
              </a:pPr>
              <a:r>
                <a:rPr lang="en-US" sz="1400" b="1" kern="1200">
                  <a:solidFill>
                    <a:srgbClr val="000000"/>
                  </a:solidFill>
                  <a:effectLst/>
                  <a:latin typeface="Times New Roman" panose="02020603050405020304" pitchFamily="18" charset="0"/>
                  <a:ea typeface="ＭＳ 明朝" panose="02020609040205080304" pitchFamily="17" charset="-128"/>
                  <a:cs typeface="ＭＳ Ｐゴシック" panose="020B0600070205080204" pitchFamily="50" charset="-128"/>
                </a:rPr>
                <a:t>Target</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5" name="テキスト ボックス 14"/>
            <p:cNvSpPr txBox="1"/>
            <p:nvPr/>
          </p:nvSpPr>
          <p:spPr>
            <a:xfrm>
              <a:off x="1128966" y="0"/>
              <a:ext cx="1545590" cy="548640"/>
            </a:xfrm>
            <a:prstGeom prst="rect">
              <a:avLst/>
            </a:prstGeom>
            <a:noFill/>
          </p:spPr>
          <p:txBody>
            <a:bodyPr wrap="square" rtlCol="0">
              <a:noAutofit/>
            </a:bodyPr>
            <a:lstStyle/>
            <a:p>
              <a:pPr>
                <a:spcAft>
                  <a:spcPts val="0"/>
                </a:spcAft>
              </a:pPr>
              <a:r>
                <a:rPr lang="en-US" sz="1400" b="1" kern="1200">
                  <a:solidFill>
                    <a:srgbClr val="000000"/>
                  </a:solidFill>
                  <a:effectLst/>
                  <a:latin typeface="Times New Roman" panose="02020603050405020304" pitchFamily="18" charset="0"/>
                  <a:ea typeface="ＭＳ 明朝" panose="02020609040205080304" pitchFamily="17" charset="-128"/>
                  <a:cs typeface="ＭＳ Ｐゴシック" panose="020B0600070205080204" pitchFamily="50" charset="-128"/>
                </a:rPr>
                <a:t>ArF excimer laser</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0"/>
                </a:spcAft>
              </a:pPr>
              <a:r>
                <a:rPr lang="en-US" sz="1400" b="1" kern="1200">
                  <a:solidFill>
                    <a:srgbClr val="000000"/>
                  </a:solidFill>
                  <a:effectLst/>
                  <a:latin typeface="Times New Roman" panose="02020603050405020304" pitchFamily="18" charset="0"/>
                  <a:ea typeface="ＭＳ 明朝" panose="02020609040205080304" pitchFamily="17" charset="-128"/>
                  <a:cs typeface="ＭＳ Ｐゴシック" panose="020B0600070205080204" pitchFamily="50" charset="-128"/>
                </a:rPr>
                <a:t>(</a:t>
              </a:r>
              <a:r>
                <a:rPr lang="en-US" sz="1200" b="1" i="1">
                  <a:effectLst/>
                  <a:latin typeface="Symbol" panose="05050102010706020507" pitchFamily="18" charset="2"/>
                  <a:ea typeface="ＭＳ Ｐゴシック" panose="020B0600070205080204" pitchFamily="50" charset="-128"/>
                  <a:cs typeface="ＭＳ Ｐゴシック" panose="020B0600070205080204" pitchFamily="50" charset="-128"/>
                </a:rPr>
                <a:t>l</a:t>
              </a:r>
              <a:r>
                <a:rPr lang="en-US" sz="1400" b="1" kern="1200">
                  <a:solidFill>
                    <a:srgbClr val="000000"/>
                  </a:solidFill>
                  <a:effectLst/>
                  <a:latin typeface="Times New Roman" panose="02020603050405020304" pitchFamily="18" charset="0"/>
                  <a:ea typeface="ＭＳ 明朝" panose="02020609040205080304" pitchFamily="17" charset="-128"/>
                  <a:cs typeface="ＭＳ Ｐゴシック" panose="020B0600070205080204" pitchFamily="50" charset="-128"/>
                </a:rPr>
                <a:t> =193 nm)</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7" name="テキスト ボックス 16"/>
            <p:cNvSpPr txBox="1"/>
            <p:nvPr/>
          </p:nvSpPr>
          <p:spPr>
            <a:xfrm>
              <a:off x="2716164" y="360017"/>
              <a:ext cx="914400" cy="320040"/>
            </a:xfrm>
            <a:prstGeom prst="rect">
              <a:avLst/>
            </a:prstGeom>
            <a:noFill/>
          </p:spPr>
          <p:txBody>
            <a:bodyPr wrap="square" rtlCol="0">
              <a:noAutofit/>
            </a:bodyPr>
            <a:lstStyle/>
            <a:p>
              <a:pPr>
                <a:spcAft>
                  <a:spcPts val="0"/>
                </a:spcAft>
              </a:pPr>
              <a:r>
                <a:rPr lang="en-US" sz="1400" b="1" kern="1200">
                  <a:solidFill>
                    <a:srgbClr val="000000"/>
                  </a:solidFill>
                  <a:effectLst/>
                  <a:latin typeface="Times New Roman" panose="02020603050405020304" pitchFamily="18" charset="0"/>
                  <a:ea typeface="ＭＳ 明朝" panose="02020609040205080304" pitchFamily="17" charset="-128"/>
                  <a:cs typeface="ＭＳ Ｐゴシック" panose="020B0600070205080204" pitchFamily="50" charset="-128"/>
                </a:rPr>
                <a:t>Substrate</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8" name="テキスト ボックス 17"/>
            <p:cNvSpPr txBox="1"/>
            <p:nvPr/>
          </p:nvSpPr>
          <p:spPr>
            <a:xfrm>
              <a:off x="2129289" y="916301"/>
              <a:ext cx="899795" cy="320040"/>
            </a:xfrm>
            <a:prstGeom prst="rect">
              <a:avLst/>
            </a:prstGeom>
            <a:noFill/>
            <a:scene3d>
              <a:camera prst="orthographicFront">
                <a:rot lat="1200000" lon="3600000" rev="0"/>
              </a:camera>
              <a:lightRig rig="threePt" dir="t"/>
            </a:scene3d>
          </p:spPr>
          <p:txBody>
            <a:bodyPr wrap="square" rtlCol="0">
              <a:noAutofit/>
            </a:bodyPr>
            <a:lstStyle/>
            <a:p>
              <a:pPr>
                <a:spcAft>
                  <a:spcPts val="0"/>
                </a:spcAft>
              </a:pPr>
              <a:r>
                <a:rPr lang="en-US" sz="1400" b="1" kern="1200">
                  <a:solidFill>
                    <a:srgbClr val="000000"/>
                  </a:solidFill>
                  <a:effectLst/>
                  <a:latin typeface="Times New Roman" panose="02020603050405020304" pitchFamily="18" charset="0"/>
                  <a:ea typeface="ＭＳ 明朝" panose="02020609040205080304" pitchFamily="17" charset="-128"/>
                  <a:cs typeface="ＭＳ Ｐゴシック" panose="020B0600070205080204" pitchFamily="50" charset="-128"/>
                </a:rPr>
                <a:t>Thin film</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59" name="直線コネクタ 58"/>
            <p:cNvCxnSpPr/>
            <p:nvPr/>
          </p:nvCxnSpPr>
          <p:spPr>
            <a:xfrm flipH="1">
              <a:off x="2941520" y="612068"/>
              <a:ext cx="235831" cy="430157"/>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0" name="二等辺三角形 59"/>
            <p:cNvSpPr/>
            <p:nvPr/>
          </p:nvSpPr>
          <p:spPr>
            <a:xfrm rot="16200000">
              <a:off x="1070787" y="-101588"/>
              <a:ext cx="603191" cy="2358904"/>
            </a:xfrm>
            <a:prstGeom prst="triangle">
              <a:avLst/>
            </a:prstGeom>
            <a:solidFill>
              <a:srgbClr val="00B0F0">
                <a:alpha val="30000"/>
              </a:srgbClr>
            </a:solidFill>
            <a:ln>
              <a:noFill/>
            </a:ln>
            <a:effectLst>
              <a:glow rad="127000">
                <a:schemeClr val="accent5">
                  <a:satMod val="17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61" name="テキスト ボックス 33"/>
            <p:cNvSpPr txBox="1"/>
            <p:nvPr/>
          </p:nvSpPr>
          <p:spPr>
            <a:xfrm>
              <a:off x="2948940" y="1132840"/>
              <a:ext cx="887730" cy="548640"/>
            </a:xfrm>
            <a:prstGeom prst="rect">
              <a:avLst/>
            </a:prstGeom>
            <a:noFill/>
          </p:spPr>
          <p:txBody>
            <a:bodyPr wrap="square" rtlCol="0">
              <a:noAutofit/>
            </a:bodyPr>
            <a:lstStyle/>
            <a:p>
              <a:pPr algn="ctr">
                <a:spcAft>
                  <a:spcPts val="0"/>
                </a:spcAft>
              </a:pPr>
              <a:r>
                <a:rPr lang="en-US" sz="1400" b="1" kern="1200">
                  <a:solidFill>
                    <a:srgbClr val="000000"/>
                  </a:solidFill>
                  <a:effectLst/>
                  <a:latin typeface="Times New Roman" panose="02020603050405020304" pitchFamily="18" charset="0"/>
                  <a:ea typeface="ＭＳ 明朝" panose="02020609040205080304" pitchFamily="17" charset="-128"/>
                  <a:cs typeface="ＭＳ Ｐゴシック" panose="020B0600070205080204" pitchFamily="50" charset="-128"/>
                </a:rPr>
                <a:t>Heater</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en-US" sz="1400" b="1" kern="1200">
                  <a:solidFill>
                    <a:srgbClr val="000000"/>
                  </a:solidFill>
                  <a:effectLst/>
                  <a:latin typeface="Times New Roman" panose="02020603050405020304" pitchFamily="18" charset="0"/>
                  <a:ea typeface="ＭＳ 明朝" panose="02020609040205080304" pitchFamily="17" charset="-128"/>
                  <a:cs typeface="ＭＳ Ｐゴシック" panose="020B0600070205080204" pitchFamily="50" charset="-128"/>
                </a:rPr>
                <a:t>(~1073K)</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2" name="テキスト ボックス 15"/>
            <p:cNvSpPr txBox="1"/>
            <p:nvPr/>
          </p:nvSpPr>
          <p:spPr>
            <a:xfrm>
              <a:off x="1273037" y="923946"/>
              <a:ext cx="667385" cy="320040"/>
            </a:xfrm>
            <a:prstGeom prst="rect">
              <a:avLst/>
            </a:prstGeom>
            <a:noFill/>
          </p:spPr>
          <p:txBody>
            <a:bodyPr wrap="square" rtlCol="0">
              <a:noAutofit/>
            </a:bodyPr>
            <a:lstStyle/>
            <a:p>
              <a:pPr>
                <a:spcAft>
                  <a:spcPts val="0"/>
                </a:spcAft>
              </a:pPr>
              <a:r>
                <a:rPr lang="en-US" sz="1400" b="1" kern="1200">
                  <a:solidFill>
                    <a:srgbClr val="000000"/>
                  </a:solidFill>
                  <a:effectLst/>
                  <a:latin typeface="Times New Roman" panose="02020603050405020304" pitchFamily="18" charset="0"/>
                  <a:ea typeface="ＭＳ 明朝" panose="02020609040205080304" pitchFamily="17" charset="-128"/>
                  <a:cs typeface="ＭＳ Ｐゴシック" panose="020B0600070205080204" pitchFamily="50" charset="-128"/>
                </a:rPr>
                <a:t>Plume</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pic>
        <p:nvPicPr>
          <p:cNvPr id="63" name="図 62" descr="C:\Users\Tanaka Lab\Desktop\図3.tif"/>
          <p:cNvPicPr/>
          <p:nvPr/>
        </p:nvPicPr>
        <p:blipFill rotWithShape="1">
          <a:blip r:embed="rId3" cstate="print">
            <a:extLst>
              <a:ext uri="{28A0092B-C50C-407E-A947-70E740481C1C}">
                <a14:useLocalDpi xmlns:a14="http://schemas.microsoft.com/office/drawing/2010/main" val="0"/>
              </a:ext>
            </a:extLst>
          </a:blip>
          <a:srcRect r="49647"/>
          <a:stretch/>
        </p:blipFill>
        <p:spPr bwMode="auto">
          <a:xfrm>
            <a:off x="5669489" y="3534140"/>
            <a:ext cx="2314001" cy="2417445"/>
          </a:xfrm>
          <a:prstGeom prst="rect">
            <a:avLst/>
          </a:prstGeom>
          <a:noFill/>
          <a:ln>
            <a:noFill/>
          </a:ln>
        </p:spPr>
      </p:pic>
      <p:sp>
        <p:nvSpPr>
          <p:cNvPr id="3" name="スライド番号プレースホルダー 2"/>
          <p:cNvSpPr>
            <a:spLocks noGrp="1"/>
          </p:cNvSpPr>
          <p:nvPr>
            <p:ph type="sldNum" sz="quarter" idx="12"/>
          </p:nvPr>
        </p:nvSpPr>
        <p:spPr/>
        <p:txBody>
          <a:bodyPr/>
          <a:lstStyle/>
          <a:p>
            <a:fld id="{E5C22646-6975-491D-B740-1D4A788C9456}" type="slidenum">
              <a:rPr kumimoji="1" lang="ja-JP" altLang="en-US" smtClean="0"/>
              <a:pPr/>
              <a:t>22</a:t>
            </a:fld>
            <a:endParaRPr kumimoji="1" lang="ja-JP" altLang="en-US"/>
          </a:p>
        </p:txBody>
      </p:sp>
    </p:spTree>
    <p:extLst>
      <p:ext uri="{BB962C8B-B14F-4D97-AF65-F5344CB8AC3E}">
        <p14:creationId xmlns:p14="http://schemas.microsoft.com/office/powerpoint/2010/main" val="1440429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20"/>
          <p:cNvSpPr txBox="1">
            <a:spLocks/>
          </p:cNvSpPr>
          <p:nvPr/>
        </p:nvSpPr>
        <p:spPr>
          <a:xfrm>
            <a:off x="303584" y="54911"/>
            <a:ext cx="8511530" cy="1143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latin typeface="Arial" panose="020B0604020202020204" pitchFamily="34" charset="0"/>
                <a:cs typeface="Arial" panose="020B0604020202020204" pitchFamily="34" charset="0"/>
              </a:rPr>
              <a:t>Typical issue for EDLT</a:t>
            </a:r>
          </a:p>
        </p:txBody>
      </p:sp>
      <p:sp>
        <p:nvSpPr>
          <p:cNvPr id="13" name="テキスト ボックス 12"/>
          <p:cNvSpPr txBox="1"/>
          <p:nvPr/>
        </p:nvSpPr>
        <p:spPr>
          <a:xfrm>
            <a:off x="4727779" y="6309320"/>
            <a:ext cx="4184159" cy="307777"/>
          </a:xfrm>
          <a:prstGeom prst="rect">
            <a:avLst/>
          </a:prstGeom>
          <a:noFill/>
        </p:spPr>
        <p:txBody>
          <a:bodyPr wrap="none" rtlCol="0">
            <a:spAutoFit/>
          </a:bodyPr>
          <a:lstStyle/>
          <a:p>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K. Ueno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et al</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Appl. Phys. </a:t>
            </a:r>
            <a:r>
              <a:rPr kumimoji="1" lang="en-US" altLang="ja-JP" sz="1400" i="1" dirty="0" err="1" smtClean="0">
                <a:latin typeface="Arial" panose="020B0604020202020204" pitchFamily="34" charset="0"/>
                <a:ea typeface="Arial Unicode MS" panose="020B0604020202020204" pitchFamily="50" charset="-128"/>
                <a:cs typeface="Arial" panose="020B0604020202020204" pitchFamily="34" charset="0"/>
              </a:rPr>
              <a:t>Lett</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b="1" dirty="0" smtClean="0">
                <a:latin typeface="Arial" panose="020B0604020202020204" pitchFamily="34" charset="0"/>
                <a:ea typeface="Arial Unicode MS" panose="020B0604020202020204" pitchFamily="50" charset="-128"/>
                <a:cs typeface="Arial" panose="020B0604020202020204" pitchFamily="34" charset="0"/>
              </a:rPr>
              <a:t>96</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 252107</a:t>
            </a:r>
            <a:r>
              <a:rPr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dirty="0">
                <a:latin typeface="Arial" panose="020B0604020202020204" pitchFamily="34" charset="0"/>
                <a:ea typeface="Arial Unicode MS" panose="020B0604020202020204" pitchFamily="50" charset="-128"/>
                <a:cs typeface="Arial" panose="020B0604020202020204" pitchFamily="34" charset="0"/>
              </a:rPr>
              <a:t>(</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2010).</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p:grpSp>
        <p:nvGrpSpPr>
          <p:cNvPr id="7" name="グループ化 6"/>
          <p:cNvGrpSpPr/>
          <p:nvPr/>
        </p:nvGrpSpPr>
        <p:grpSpPr>
          <a:xfrm>
            <a:off x="899592" y="827786"/>
            <a:ext cx="7436072" cy="3465310"/>
            <a:chOff x="899592" y="1017959"/>
            <a:chExt cx="7436072" cy="3465310"/>
          </a:xfrm>
        </p:grpSpPr>
        <p:pic>
          <p:nvPicPr>
            <p:cNvPr id="2" name="図 1"/>
            <p:cNvPicPr>
              <a:picLocks noChangeAspect="1"/>
            </p:cNvPicPr>
            <p:nvPr/>
          </p:nvPicPr>
          <p:blipFill>
            <a:blip r:embed="rId3" cstate="print"/>
            <a:stretch>
              <a:fillRect/>
            </a:stretch>
          </p:blipFill>
          <p:spPr>
            <a:xfrm>
              <a:off x="4559349" y="1340483"/>
              <a:ext cx="3776315" cy="2988898"/>
            </a:xfrm>
            <a:prstGeom prst="rect">
              <a:avLst/>
            </a:prstGeom>
          </p:spPr>
        </p:pic>
        <p:sp>
          <p:nvSpPr>
            <p:cNvPr id="22" name="テキスト ボックス 21"/>
            <p:cNvSpPr txBox="1"/>
            <p:nvPr/>
          </p:nvSpPr>
          <p:spPr>
            <a:xfrm>
              <a:off x="4699271" y="4175492"/>
              <a:ext cx="3496470" cy="307777"/>
            </a:xfrm>
            <a:prstGeom prst="rect">
              <a:avLst/>
            </a:prstGeom>
            <a:noFill/>
          </p:spPr>
          <p:txBody>
            <a:bodyPr wrap="none" rtlCol="0">
              <a:spAutoFit/>
            </a:bodyPr>
            <a:lstStyle/>
            <a:p>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J. </a:t>
              </a:r>
              <a:r>
                <a:rPr kumimoji="1" lang="en-US" altLang="ja-JP" sz="1400" dirty="0" err="1" smtClean="0">
                  <a:latin typeface="Arial" panose="020B0604020202020204" pitchFamily="34" charset="0"/>
                  <a:ea typeface="Arial Unicode MS" panose="020B0604020202020204" pitchFamily="50" charset="-128"/>
                  <a:cs typeface="Arial" panose="020B0604020202020204" pitchFamily="34" charset="0"/>
                </a:rPr>
                <a:t>Jeong</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et al</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Science</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b="1" dirty="0" smtClean="0">
                  <a:latin typeface="Arial" panose="020B0604020202020204" pitchFamily="34" charset="0"/>
                  <a:ea typeface="Arial Unicode MS" panose="020B0604020202020204" pitchFamily="50" charset="-128"/>
                  <a:cs typeface="Arial" panose="020B0604020202020204" pitchFamily="34" charset="0"/>
                </a:rPr>
                <a:t>339</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1402</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2013</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p:grpSp>
          <p:nvGrpSpPr>
            <p:cNvPr id="5" name="グループ化 4"/>
            <p:cNvGrpSpPr/>
            <p:nvPr/>
          </p:nvGrpSpPr>
          <p:grpSpPr>
            <a:xfrm>
              <a:off x="899592" y="1268760"/>
              <a:ext cx="3281051" cy="2888686"/>
              <a:chOff x="801657" y="1238629"/>
              <a:chExt cx="3281051" cy="2888686"/>
            </a:xfrm>
          </p:grpSpPr>
          <p:pic>
            <p:nvPicPr>
              <p:cNvPr id="3" name="図 2"/>
              <p:cNvPicPr>
                <a:picLocks noChangeAspect="1"/>
              </p:cNvPicPr>
              <p:nvPr/>
            </p:nvPicPr>
            <p:blipFill>
              <a:blip r:embed="rId4" cstate="print"/>
              <a:stretch>
                <a:fillRect/>
              </a:stretch>
            </p:blipFill>
            <p:spPr>
              <a:xfrm>
                <a:off x="827584" y="1421220"/>
                <a:ext cx="3255124" cy="2706095"/>
              </a:xfrm>
              <a:prstGeom prst="rect">
                <a:avLst/>
              </a:prstGeom>
            </p:spPr>
          </p:pic>
          <p:sp>
            <p:nvSpPr>
              <p:cNvPr id="4" name="正方形/長方形 3"/>
              <p:cNvSpPr/>
              <p:nvPr/>
            </p:nvSpPr>
            <p:spPr>
              <a:xfrm>
                <a:off x="801657" y="1238629"/>
                <a:ext cx="288032" cy="35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p:cNvSpPr txBox="1"/>
            <p:nvPr/>
          </p:nvSpPr>
          <p:spPr>
            <a:xfrm>
              <a:off x="1973432" y="1033281"/>
              <a:ext cx="1398140" cy="400110"/>
            </a:xfrm>
            <a:prstGeom prst="rect">
              <a:avLst/>
            </a:prstGeom>
            <a:noFill/>
          </p:spPr>
          <p:txBody>
            <a:bodyPr wrap="none" rtlCol="0">
              <a:spAutoFit/>
            </a:bodyPr>
            <a:lstStyle/>
            <a:p>
              <a:r>
                <a:rPr lang="en-US" altLang="ja-JP" sz="2000" dirty="0" smtClean="0">
                  <a:latin typeface="Arial" panose="020B0604020202020204" pitchFamily="34" charset="0"/>
                  <a:cs typeface="Times New Roman" pitchFamily="18" charset="0"/>
                </a:rPr>
                <a:t>Reversible</a:t>
              </a:r>
              <a:endParaRPr kumimoji="1" lang="ja-JP" altLang="en-US" sz="2000" dirty="0">
                <a:latin typeface="Arial" panose="020B0604020202020204" pitchFamily="34" charset="0"/>
                <a:cs typeface="Times New Roman" pitchFamily="18" charset="0"/>
              </a:endParaRPr>
            </a:p>
          </p:txBody>
        </p:sp>
        <p:sp>
          <p:nvSpPr>
            <p:cNvPr id="25" name="テキスト ボックス 24"/>
            <p:cNvSpPr txBox="1"/>
            <p:nvPr/>
          </p:nvSpPr>
          <p:spPr>
            <a:xfrm>
              <a:off x="5868144" y="1017959"/>
              <a:ext cx="1452642" cy="400110"/>
            </a:xfrm>
            <a:prstGeom prst="rect">
              <a:avLst/>
            </a:prstGeom>
            <a:noFill/>
          </p:spPr>
          <p:txBody>
            <a:bodyPr wrap="none" rtlCol="0">
              <a:spAutoFit/>
            </a:bodyPr>
            <a:lstStyle/>
            <a:p>
              <a:r>
                <a:rPr lang="en-US" altLang="ja-JP" sz="2000" dirty="0" smtClean="0">
                  <a:latin typeface="Arial" panose="020B0604020202020204" pitchFamily="34" charset="0"/>
                  <a:cs typeface="Times New Roman" pitchFamily="18" charset="0"/>
                </a:rPr>
                <a:t>Irreversible</a:t>
              </a:r>
              <a:endParaRPr kumimoji="1" lang="ja-JP" altLang="en-US" sz="2000" dirty="0">
                <a:latin typeface="Arial" panose="020B0604020202020204" pitchFamily="34" charset="0"/>
                <a:cs typeface="Times New Roman" pitchFamily="18" charset="0"/>
              </a:endParaRPr>
            </a:p>
          </p:txBody>
        </p:sp>
      </p:grpSp>
      <p:pic>
        <p:nvPicPr>
          <p:cNvPr id="1026" name="Picture 2" descr="image of FIG.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814" y="4149080"/>
            <a:ext cx="3906534" cy="262519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p:txBody>
          <a:bodyPr/>
          <a:lstStyle/>
          <a:p>
            <a:fld id="{E5C22646-6975-491D-B740-1D4A788C9456}" type="slidenum">
              <a:rPr kumimoji="1" lang="ja-JP" altLang="en-US" smtClean="0"/>
              <a:pPr/>
              <a:t>23</a:t>
            </a:fld>
            <a:endParaRPr kumimoji="1" lang="ja-JP" altLang="en-US"/>
          </a:p>
        </p:txBody>
      </p:sp>
    </p:spTree>
    <p:extLst>
      <p:ext uri="{BB962C8B-B14F-4D97-AF65-F5344CB8AC3E}">
        <p14:creationId xmlns:p14="http://schemas.microsoft.com/office/powerpoint/2010/main" val="262795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Phase Separation in manganite</a:t>
            </a:r>
          </a:p>
        </p:txBody>
      </p:sp>
      <p:grpSp>
        <p:nvGrpSpPr>
          <p:cNvPr id="24" name="グループ化 23"/>
          <p:cNvGrpSpPr>
            <a:grpSpLocks noChangeAspect="1"/>
          </p:cNvGrpSpPr>
          <p:nvPr/>
        </p:nvGrpSpPr>
        <p:grpSpPr>
          <a:xfrm>
            <a:off x="294784" y="2373939"/>
            <a:ext cx="3485128" cy="2530807"/>
            <a:chOff x="501589" y="3096126"/>
            <a:chExt cx="3366493" cy="2444655"/>
          </a:xfrm>
        </p:grpSpPr>
        <p:grpSp>
          <p:nvGrpSpPr>
            <p:cNvPr id="25" name="グループ化 24"/>
            <p:cNvGrpSpPr/>
            <p:nvPr/>
          </p:nvGrpSpPr>
          <p:grpSpPr>
            <a:xfrm>
              <a:off x="501589" y="3117369"/>
              <a:ext cx="3366493" cy="2423412"/>
              <a:chOff x="501589" y="3117369"/>
              <a:chExt cx="3366493" cy="2423412"/>
            </a:xfrm>
          </p:grpSpPr>
          <p:grpSp>
            <p:nvGrpSpPr>
              <p:cNvPr id="30" name="グループ化 29"/>
              <p:cNvGrpSpPr>
                <a:grpSpLocks noChangeAspect="1"/>
              </p:cNvGrpSpPr>
              <p:nvPr/>
            </p:nvGrpSpPr>
            <p:grpSpPr>
              <a:xfrm>
                <a:off x="501589" y="3117369"/>
                <a:ext cx="3366493" cy="2423412"/>
                <a:chOff x="610109" y="3251035"/>
                <a:chExt cx="3501057" cy="2520279"/>
              </a:xfrm>
            </p:grpSpPr>
            <p:grpSp>
              <p:nvGrpSpPr>
                <p:cNvPr id="45" name="グループ化 44"/>
                <p:cNvGrpSpPr/>
                <p:nvPr/>
              </p:nvGrpSpPr>
              <p:grpSpPr>
                <a:xfrm>
                  <a:off x="610109" y="3251035"/>
                  <a:ext cx="3501057" cy="2520279"/>
                  <a:chOff x="222599" y="3562241"/>
                  <a:chExt cx="2794407" cy="2010404"/>
                </a:xfrm>
              </p:grpSpPr>
              <p:pic>
                <p:nvPicPr>
                  <p:cNvPr id="4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22" t="1019" r="10634" b="51279"/>
                  <a:stretch/>
                </p:blipFill>
                <p:spPr bwMode="auto">
                  <a:xfrm>
                    <a:off x="222599" y="3562241"/>
                    <a:ext cx="2794407" cy="2010404"/>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a:xfrm>
                    <a:off x="1190449" y="3749015"/>
                    <a:ext cx="615917" cy="320623"/>
                  </a:xfrm>
                  <a:prstGeom prst="rect">
                    <a:avLst/>
                  </a:prstGeom>
                  <a:solidFill>
                    <a:schemeClr val="bg1"/>
                  </a:solidFill>
                  <a:ln w="19050">
                    <a:solidFill>
                      <a:schemeClr val="tx1"/>
                    </a:solidFill>
                  </a:ln>
                  <a:effectLst>
                    <a:outerShdw blurRad="50800" dist="38100" dir="2700000" algn="tl" rotWithShape="0">
                      <a:schemeClr val="bg1">
                        <a:alpha val="40000"/>
                      </a:schemeClr>
                    </a:outerShdw>
                  </a:effectLst>
                </p:spPr>
                <p:txBody>
                  <a:bodyPr wrap="none" rtlCol="0">
                    <a:spAutoFit/>
                  </a:bodyPr>
                  <a:lstStyle/>
                  <a:p>
                    <a:r>
                      <a:rPr lang="en-US" altLang="ja-JP" sz="2000" dirty="0" smtClean="0">
                        <a:latin typeface="Arial" pitchFamily="34" charset="0"/>
                        <a:cs typeface="Arial" pitchFamily="34" charset="0"/>
                      </a:rPr>
                      <a:t>FMM</a:t>
                    </a:r>
                    <a:endParaRPr kumimoji="1" lang="ja-JP" altLang="en-US" sz="2000" dirty="0">
                      <a:latin typeface="Arial" pitchFamily="34" charset="0"/>
                      <a:cs typeface="Arial" pitchFamily="34" charset="0"/>
                    </a:endParaRPr>
                  </a:p>
                </p:txBody>
              </p:sp>
              <p:sp>
                <p:nvSpPr>
                  <p:cNvPr id="53" name="テキスト ボックス 52"/>
                  <p:cNvSpPr txBox="1"/>
                  <p:nvPr/>
                </p:nvSpPr>
                <p:spPr>
                  <a:xfrm>
                    <a:off x="2350757" y="4871720"/>
                    <a:ext cx="513088" cy="320623"/>
                  </a:xfrm>
                  <a:prstGeom prst="rect">
                    <a:avLst/>
                  </a:prstGeom>
                  <a:solidFill>
                    <a:schemeClr val="bg1"/>
                  </a:solidFill>
                  <a:ln w="19050">
                    <a:solidFill>
                      <a:schemeClr val="tx1"/>
                    </a:solidFill>
                  </a:ln>
                  <a:effectLst>
                    <a:outerShdw blurRad="50800" dist="38100" dir="2700000" algn="tl" rotWithShape="0">
                      <a:schemeClr val="tx1">
                        <a:alpha val="40000"/>
                      </a:schemeClr>
                    </a:outerShdw>
                  </a:effectLst>
                </p:spPr>
                <p:txBody>
                  <a:bodyPr wrap="square" rtlCol="0">
                    <a:spAutoFit/>
                  </a:bodyPr>
                  <a:lstStyle/>
                  <a:p>
                    <a:pPr algn="ctr"/>
                    <a:r>
                      <a:rPr lang="en-US" altLang="ja-JP" sz="2000" dirty="0" smtClean="0">
                        <a:latin typeface="Arial" pitchFamily="34" charset="0"/>
                        <a:cs typeface="Arial" pitchFamily="34" charset="0"/>
                      </a:rPr>
                      <a:t>COI</a:t>
                    </a:r>
                    <a:endParaRPr kumimoji="1" lang="ja-JP" altLang="en-US" sz="2000" dirty="0">
                      <a:latin typeface="Arial" pitchFamily="34" charset="0"/>
                      <a:cs typeface="Arial" pitchFamily="34" charset="0"/>
                    </a:endParaRPr>
                  </a:p>
                </p:txBody>
              </p:sp>
            </p:grpSp>
            <p:sp>
              <p:nvSpPr>
                <p:cNvPr id="46" name="正方形/長方形 45"/>
                <p:cNvSpPr/>
                <p:nvPr/>
              </p:nvSpPr>
              <p:spPr>
                <a:xfrm flipV="1">
                  <a:off x="651281" y="5680975"/>
                  <a:ext cx="1004140" cy="80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itchFamily="34" charset="0"/>
                    <a:cs typeface="Arial" pitchFamily="34" charset="0"/>
                  </a:endParaRPr>
                </a:p>
              </p:txBody>
            </p:sp>
          </p:grpSp>
          <p:sp>
            <p:nvSpPr>
              <p:cNvPr id="31" name="テキスト ボックス 30"/>
              <p:cNvSpPr txBox="1"/>
              <p:nvPr/>
            </p:nvSpPr>
            <p:spPr>
              <a:xfrm>
                <a:off x="597668" y="5161304"/>
                <a:ext cx="783819" cy="327029"/>
              </a:xfrm>
              <a:prstGeom prst="rect">
                <a:avLst/>
              </a:prstGeom>
              <a:noFill/>
            </p:spPr>
            <p:txBody>
              <a:bodyPr wrap="none" rtlCol="0">
                <a:spAutoFit/>
              </a:bodyPr>
              <a:lstStyle/>
              <a:p>
                <a:r>
                  <a:rPr lang="en-US" altLang="ja-JP" sz="1600" dirty="0" smtClean="0">
                    <a:solidFill>
                      <a:schemeClr val="bg1"/>
                    </a:solidFill>
                    <a:latin typeface="Arial" pitchFamily="34" charset="0"/>
                    <a:cs typeface="Arial" pitchFamily="34" charset="0"/>
                  </a:rPr>
                  <a:t>2</a:t>
                </a:r>
                <a:r>
                  <a:rPr kumimoji="1" lang="en-US" altLang="ja-JP" sz="1600" dirty="0" smtClean="0">
                    <a:solidFill>
                      <a:schemeClr val="bg1"/>
                    </a:solidFill>
                    <a:latin typeface="Arial" pitchFamily="34" charset="0"/>
                    <a:cs typeface="Arial" pitchFamily="34" charset="0"/>
                  </a:rPr>
                  <a:t>00nm</a:t>
                </a:r>
                <a:endParaRPr kumimoji="1" lang="ja-JP" altLang="en-US" sz="1600" dirty="0">
                  <a:solidFill>
                    <a:schemeClr val="bg1"/>
                  </a:solidFill>
                  <a:latin typeface="Arial" pitchFamily="34" charset="0"/>
                  <a:cs typeface="Arial" pitchFamily="34" charset="0"/>
                </a:endParaRPr>
              </a:p>
            </p:txBody>
          </p:sp>
        </p:grpSp>
        <p:grpSp>
          <p:nvGrpSpPr>
            <p:cNvPr id="26" name="グループ化 25"/>
            <p:cNvGrpSpPr/>
            <p:nvPr/>
          </p:nvGrpSpPr>
          <p:grpSpPr>
            <a:xfrm>
              <a:off x="1203158" y="3096126"/>
              <a:ext cx="1989221" cy="1443790"/>
              <a:chOff x="1203158" y="3096126"/>
              <a:chExt cx="1989221" cy="1443790"/>
            </a:xfrm>
          </p:grpSpPr>
          <p:sp>
            <p:nvSpPr>
              <p:cNvPr id="27" name="フリーフォーム 26"/>
              <p:cNvSpPr/>
              <p:nvPr/>
            </p:nvSpPr>
            <p:spPr>
              <a:xfrm>
                <a:off x="1203158" y="3096126"/>
                <a:ext cx="352926" cy="1347537"/>
              </a:xfrm>
              <a:custGeom>
                <a:avLst/>
                <a:gdLst>
                  <a:gd name="connsiteX0" fmla="*/ 0 w 352926"/>
                  <a:gd name="connsiteY0" fmla="*/ 0 h 1347537"/>
                  <a:gd name="connsiteX1" fmla="*/ 8021 w 352926"/>
                  <a:gd name="connsiteY1" fmla="*/ 40106 h 1347537"/>
                  <a:gd name="connsiteX2" fmla="*/ 32084 w 352926"/>
                  <a:gd name="connsiteY2" fmla="*/ 112295 h 1347537"/>
                  <a:gd name="connsiteX3" fmla="*/ 48126 w 352926"/>
                  <a:gd name="connsiteY3" fmla="*/ 192506 h 1347537"/>
                  <a:gd name="connsiteX4" fmla="*/ 56147 w 352926"/>
                  <a:gd name="connsiteY4" fmla="*/ 216569 h 1347537"/>
                  <a:gd name="connsiteX5" fmla="*/ 72189 w 352926"/>
                  <a:gd name="connsiteY5" fmla="*/ 320842 h 1347537"/>
                  <a:gd name="connsiteX6" fmla="*/ 88231 w 352926"/>
                  <a:gd name="connsiteY6" fmla="*/ 368969 h 1347537"/>
                  <a:gd name="connsiteX7" fmla="*/ 96253 w 352926"/>
                  <a:gd name="connsiteY7" fmla="*/ 393032 h 1347537"/>
                  <a:gd name="connsiteX8" fmla="*/ 112295 w 352926"/>
                  <a:gd name="connsiteY8" fmla="*/ 465221 h 1347537"/>
                  <a:gd name="connsiteX9" fmla="*/ 120316 w 352926"/>
                  <a:gd name="connsiteY9" fmla="*/ 489285 h 1347537"/>
                  <a:gd name="connsiteX10" fmla="*/ 128337 w 352926"/>
                  <a:gd name="connsiteY10" fmla="*/ 545432 h 1347537"/>
                  <a:gd name="connsiteX11" fmla="*/ 136358 w 352926"/>
                  <a:gd name="connsiteY11" fmla="*/ 641685 h 1347537"/>
                  <a:gd name="connsiteX12" fmla="*/ 152400 w 352926"/>
                  <a:gd name="connsiteY12" fmla="*/ 705853 h 1347537"/>
                  <a:gd name="connsiteX13" fmla="*/ 160421 w 352926"/>
                  <a:gd name="connsiteY13" fmla="*/ 753979 h 1347537"/>
                  <a:gd name="connsiteX14" fmla="*/ 176463 w 352926"/>
                  <a:gd name="connsiteY14" fmla="*/ 818148 h 1347537"/>
                  <a:gd name="connsiteX15" fmla="*/ 192505 w 352926"/>
                  <a:gd name="connsiteY15" fmla="*/ 882316 h 1347537"/>
                  <a:gd name="connsiteX16" fmla="*/ 208547 w 352926"/>
                  <a:gd name="connsiteY16" fmla="*/ 906379 h 1347537"/>
                  <a:gd name="connsiteX17" fmla="*/ 232610 w 352926"/>
                  <a:gd name="connsiteY17" fmla="*/ 946485 h 1347537"/>
                  <a:gd name="connsiteX18" fmla="*/ 272716 w 352926"/>
                  <a:gd name="connsiteY18" fmla="*/ 1018674 h 1347537"/>
                  <a:gd name="connsiteX19" fmla="*/ 288758 w 352926"/>
                  <a:gd name="connsiteY19" fmla="*/ 1042737 h 1347537"/>
                  <a:gd name="connsiteX20" fmla="*/ 304800 w 352926"/>
                  <a:gd name="connsiteY20" fmla="*/ 1066800 h 1347537"/>
                  <a:gd name="connsiteX21" fmla="*/ 312821 w 352926"/>
                  <a:gd name="connsiteY21" fmla="*/ 1106906 h 1347537"/>
                  <a:gd name="connsiteX22" fmla="*/ 328863 w 352926"/>
                  <a:gd name="connsiteY22" fmla="*/ 1138990 h 1347537"/>
                  <a:gd name="connsiteX23" fmla="*/ 320842 w 352926"/>
                  <a:gd name="connsiteY23" fmla="*/ 1163053 h 1347537"/>
                  <a:gd name="connsiteX24" fmla="*/ 320842 w 352926"/>
                  <a:gd name="connsiteY24" fmla="*/ 1323474 h 1347537"/>
                  <a:gd name="connsiteX25" fmla="*/ 344905 w 352926"/>
                  <a:gd name="connsiteY25" fmla="*/ 1339516 h 1347537"/>
                  <a:gd name="connsiteX26" fmla="*/ 352926 w 352926"/>
                  <a:gd name="connsiteY26" fmla="*/ 1347537 h 13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2926" h="1347537">
                    <a:moveTo>
                      <a:pt x="0" y="0"/>
                    </a:moveTo>
                    <a:cubicBezTo>
                      <a:pt x="2674" y="13369"/>
                      <a:pt x="4434" y="26953"/>
                      <a:pt x="8021" y="40106"/>
                    </a:cubicBezTo>
                    <a:lnTo>
                      <a:pt x="32084" y="112295"/>
                    </a:lnTo>
                    <a:cubicBezTo>
                      <a:pt x="40706" y="138162"/>
                      <a:pt x="39504" y="166639"/>
                      <a:pt x="48126" y="192506"/>
                    </a:cubicBezTo>
                    <a:lnTo>
                      <a:pt x="56147" y="216569"/>
                    </a:lnTo>
                    <a:cubicBezTo>
                      <a:pt x="59900" y="246594"/>
                      <a:pt x="63709" y="289749"/>
                      <a:pt x="72189" y="320842"/>
                    </a:cubicBezTo>
                    <a:cubicBezTo>
                      <a:pt x="76638" y="337156"/>
                      <a:pt x="82883" y="352927"/>
                      <a:pt x="88231" y="368969"/>
                    </a:cubicBezTo>
                    <a:cubicBezTo>
                      <a:pt x="90905" y="376990"/>
                      <a:pt x="94595" y="384741"/>
                      <a:pt x="96253" y="393032"/>
                    </a:cubicBezTo>
                    <a:cubicBezTo>
                      <a:pt x="101767" y="420601"/>
                      <a:pt x="104743" y="438789"/>
                      <a:pt x="112295" y="465221"/>
                    </a:cubicBezTo>
                    <a:cubicBezTo>
                      <a:pt x="114618" y="473351"/>
                      <a:pt x="117642" y="481264"/>
                      <a:pt x="120316" y="489285"/>
                    </a:cubicBezTo>
                    <a:cubicBezTo>
                      <a:pt x="122990" y="508001"/>
                      <a:pt x="126358" y="526630"/>
                      <a:pt x="128337" y="545432"/>
                    </a:cubicBezTo>
                    <a:cubicBezTo>
                      <a:pt x="131707" y="577451"/>
                      <a:pt x="132596" y="609710"/>
                      <a:pt x="136358" y="641685"/>
                    </a:cubicBezTo>
                    <a:cubicBezTo>
                      <a:pt x="145025" y="715352"/>
                      <a:pt x="140696" y="653184"/>
                      <a:pt x="152400" y="705853"/>
                    </a:cubicBezTo>
                    <a:cubicBezTo>
                      <a:pt x="155928" y="721729"/>
                      <a:pt x="157013" y="738077"/>
                      <a:pt x="160421" y="753979"/>
                    </a:cubicBezTo>
                    <a:cubicBezTo>
                      <a:pt x="165041" y="775538"/>
                      <a:pt x="172139" y="796528"/>
                      <a:pt x="176463" y="818148"/>
                    </a:cubicBezTo>
                    <a:cubicBezTo>
                      <a:pt x="179514" y="833402"/>
                      <a:pt x="184284" y="865873"/>
                      <a:pt x="192505" y="882316"/>
                    </a:cubicBezTo>
                    <a:cubicBezTo>
                      <a:pt x="196816" y="890938"/>
                      <a:pt x="204236" y="897757"/>
                      <a:pt x="208547" y="906379"/>
                    </a:cubicBezTo>
                    <a:cubicBezTo>
                      <a:pt x="229373" y="948030"/>
                      <a:pt x="201276" y="915149"/>
                      <a:pt x="232610" y="946485"/>
                    </a:cubicBezTo>
                    <a:cubicBezTo>
                      <a:pt x="246728" y="988839"/>
                      <a:pt x="235941" y="963512"/>
                      <a:pt x="272716" y="1018674"/>
                    </a:cubicBezTo>
                    <a:lnTo>
                      <a:pt x="288758" y="1042737"/>
                    </a:lnTo>
                    <a:lnTo>
                      <a:pt x="304800" y="1066800"/>
                    </a:lnTo>
                    <a:cubicBezTo>
                      <a:pt x="307474" y="1080169"/>
                      <a:pt x="308510" y="1093972"/>
                      <a:pt x="312821" y="1106906"/>
                    </a:cubicBezTo>
                    <a:cubicBezTo>
                      <a:pt x="316602" y="1118249"/>
                      <a:pt x="327172" y="1127153"/>
                      <a:pt x="328863" y="1138990"/>
                    </a:cubicBezTo>
                    <a:cubicBezTo>
                      <a:pt x="330059" y="1147360"/>
                      <a:pt x="323516" y="1155032"/>
                      <a:pt x="320842" y="1163053"/>
                    </a:cubicBezTo>
                    <a:cubicBezTo>
                      <a:pt x="315906" y="1212414"/>
                      <a:pt x="304389" y="1274113"/>
                      <a:pt x="320842" y="1323474"/>
                    </a:cubicBezTo>
                    <a:cubicBezTo>
                      <a:pt x="323890" y="1332619"/>
                      <a:pt x="337193" y="1333732"/>
                      <a:pt x="344905" y="1339516"/>
                    </a:cubicBezTo>
                    <a:cubicBezTo>
                      <a:pt x="347930" y="1341785"/>
                      <a:pt x="350252" y="1344863"/>
                      <a:pt x="352926" y="1347537"/>
                    </a:cubicBezTo>
                  </a:path>
                </a:pathLst>
              </a:custGeom>
              <a:no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2558465" y="3104147"/>
                <a:ext cx="633914" cy="1419727"/>
              </a:xfrm>
              <a:custGeom>
                <a:avLst/>
                <a:gdLst>
                  <a:gd name="connsiteX0" fmla="*/ 633914 w 633914"/>
                  <a:gd name="connsiteY0" fmla="*/ 0 h 1419727"/>
                  <a:gd name="connsiteX1" fmla="*/ 609851 w 633914"/>
                  <a:gd name="connsiteY1" fmla="*/ 40106 h 1419727"/>
                  <a:gd name="connsiteX2" fmla="*/ 601830 w 633914"/>
                  <a:gd name="connsiteY2" fmla="*/ 64169 h 1419727"/>
                  <a:gd name="connsiteX3" fmla="*/ 585788 w 633914"/>
                  <a:gd name="connsiteY3" fmla="*/ 88232 h 1419727"/>
                  <a:gd name="connsiteX4" fmla="*/ 553703 w 633914"/>
                  <a:gd name="connsiteY4" fmla="*/ 152400 h 1419727"/>
                  <a:gd name="connsiteX5" fmla="*/ 529640 w 633914"/>
                  <a:gd name="connsiteY5" fmla="*/ 200527 h 1419727"/>
                  <a:gd name="connsiteX6" fmla="*/ 521619 w 633914"/>
                  <a:gd name="connsiteY6" fmla="*/ 224590 h 1419727"/>
                  <a:gd name="connsiteX7" fmla="*/ 505577 w 633914"/>
                  <a:gd name="connsiteY7" fmla="*/ 248653 h 1419727"/>
                  <a:gd name="connsiteX8" fmla="*/ 473493 w 633914"/>
                  <a:gd name="connsiteY8" fmla="*/ 320842 h 1419727"/>
                  <a:gd name="connsiteX9" fmla="*/ 457451 w 633914"/>
                  <a:gd name="connsiteY9" fmla="*/ 336885 h 1419727"/>
                  <a:gd name="connsiteX10" fmla="*/ 441409 w 633914"/>
                  <a:gd name="connsiteY10" fmla="*/ 385011 h 1419727"/>
                  <a:gd name="connsiteX11" fmla="*/ 409324 w 633914"/>
                  <a:gd name="connsiteY11" fmla="*/ 433137 h 1419727"/>
                  <a:gd name="connsiteX12" fmla="*/ 393282 w 633914"/>
                  <a:gd name="connsiteY12" fmla="*/ 457200 h 1419727"/>
                  <a:gd name="connsiteX13" fmla="*/ 377240 w 633914"/>
                  <a:gd name="connsiteY13" fmla="*/ 481264 h 1419727"/>
                  <a:gd name="connsiteX14" fmla="*/ 369219 w 633914"/>
                  <a:gd name="connsiteY14" fmla="*/ 505327 h 1419727"/>
                  <a:gd name="connsiteX15" fmla="*/ 345156 w 633914"/>
                  <a:gd name="connsiteY15" fmla="*/ 521369 h 1419727"/>
                  <a:gd name="connsiteX16" fmla="*/ 313072 w 633914"/>
                  <a:gd name="connsiteY16" fmla="*/ 569495 h 1419727"/>
                  <a:gd name="connsiteX17" fmla="*/ 297030 w 633914"/>
                  <a:gd name="connsiteY17" fmla="*/ 617621 h 1419727"/>
                  <a:gd name="connsiteX18" fmla="*/ 289009 w 633914"/>
                  <a:gd name="connsiteY18" fmla="*/ 641685 h 1419727"/>
                  <a:gd name="connsiteX19" fmla="*/ 272967 w 633914"/>
                  <a:gd name="connsiteY19" fmla="*/ 665748 h 1419727"/>
                  <a:gd name="connsiteX20" fmla="*/ 248903 w 633914"/>
                  <a:gd name="connsiteY20" fmla="*/ 713874 h 1419727"/>
                  <a:gd name="connsiteX21" fmla="*/ 240882 w 633914"/>
                  <a:gd name="connsiteY21" fmla="*/ 778042 h 1419727"/>
                  <a:gd name="connsiteX22" fmla="*/ 232861 w 633914"/>
                  <a:gd name="connsiteY22" fmla="*/ 882316 h 1419727"/>
                  <a:gd name="connsiteX23" fmla="*/ 216819 w 633914"/>
                  <a:gd name="connsiteY23" fmla="*/ 930442 h 1419727"/>
                  <a:gd name="connsiteX24" fmla="*/ 200777 w 633914"/>
                  <a:gd name="connsiteY24" fmla="*/ 978569 h 1419727"/>
                  <a:gd name="connsiteX25" fmla="*/ 192756 w 633914"/>
                  <a:gd name="connsiteY25" fmla="*/ 1002632 h 1419727"/>
                  <a:gd name="connsiteX26" fmla="*/ 184735 w 633914"/>
                  <a:gd name="connsiteY26" fmla="*/ 1026695 h 1419727"/>
                  <a:gd name="connsiteX27" fmla="*/ 160672 w 633914"/>
                  <a:gd name="connsiteY27" fmla="*/ 1074821 h 1419727"/>
                  <a:gd name="connsiteX28" fmla="*/ 144630 w 633914"/>
                  <a:gd name="connsiteY28" fmla="*/ 1098885 h 1419727"/>
                  <a:gd name="connsiteX29" fmla="*/ 128588 w 633914"/>
                  <a:gd name="connsiteY29" fmla="*/ 1147011 h 1419727"/>
                  <a:gd name="connsiteX30" fmla="*/ 112546 w 633914"/>
                  <a:gd name="connsiteY30" fmla="*/ 1171074 h 1419727"/>
                  <a:gd name="connsiteX31" fmla="*/ 96503 w 633914"/>
                  <a:gd name="connsiteY31" fmla="*/ 1219200 h 1419727"/>
                  <a:gd name="connsiteX32" fmla="*/ 80461 w 633914"/>
                  <a:gd name="connsiteY32" fmla="*/ 1267327 h 1419727"/>
                  <a:gd name="connsiteX33" fmla="*/ 72440 w 633914"/>
                  <a:gd name="connsiteY33" fmla="*/ 1291390 h 1419727"/>
                  <a:gd name="connsiteX34" fmla="*/ 64419 w 633914"/>
                  <a:gd name="connsiteY34" fmla="*/ 1315453 h 1419727"/>
                  <a:gd name="connsiteX35" fmla="*/ 48377 w 633914"/>
                  <a:gd name="connsiteY35" fmla="*/ 1339516 h 1419727"/>
                  <a:gd name="connsiteX36" fmla="*/ 40356 w 633914"/>
                  <a:gd name="connsiteY36" fmla="*/ 1363579 h 1419727"/>
                  <a:gd name="connsiteX37" fmla="*/ 24314 w 633914"/>
                  <a:gd name="connsiteY37" fmla="*/ 1387642 h 1419727"/>
                  <a:gd name="connsiteX38" fmla="*/ 251 w 633914"/>
                  <a:gd name="connsiteY38" fmla="*/ 1419727 h 141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3914" h="1419727">
                    <a:moveTo>
                      <a:pt x="633914" y="0"/>
                    </a:moveTo>
                    <a:cubicBezTo>
                      <a:pt x="625893" y="13369"/>
                      <a:pt x="616823" y="26162"/>
                      <a:pt x="609851" y="40106"/>
                    </a:cubicBezTo>
                    <a:cubicBezTo>
                      <a:pt x="606070" y="47668"/>
                      <a:pt x="605611" y="56607"/>
                      <a:pt x="601830" y="64169"/>
                    </a:cubicBezTo>
                    <a:cubicBezTo>
                      <a:pt x="597519" y="72791"/>
                      <a:pt x="589703" y="79423"/>
                      <a:pt x="585788" y="88232"/>
                    </a:cubicBezTo>
                    <a:cubicBezTo>
                      <a:pt x="556295" y="154591"/>
                      <a:pt x="586650" y="119456"/>
                      <a:pt x="553703" y="152400"/>
                    </a:cubicBezTo>
                    <a:cubicBezTo>
                      <a:pt x="533543" y="212883"/>
                      <a:pt x="560737" y="138333"/>
                      <a:pt x="529640" y="200527"/>
                    </a:cubicBezTo>
                    <a:cubicBezTo>
                      <a:pt x="525859" y="208089"/>
                      <a:pt x="525400" y="217028"/>
                      <a:pt x="521619" y="224590"/>
                    </a:cubicBezTo>
                    <a:cubicBezTo>
                      <a:pt x="517308" y="233212"/>
                      <a:pt x="509492" y="239844"/>
                      <a:pt x="505577" y="248653"/>
                    </a:cubicBezTo>
                    <a:cubicBezTo>
                      <a:pt x="483315" y="298742"/>
                      <a:pt x="500723" y="286804"/>
                      <a:pt x="473493" y="320842"/>
                    </a:cubicBezTo>
                    <a:cubicBezTo>
                      <a:pt x="468769" y="326747"/>
                      <a:pt x="462798" y="331537"/>
                      <a:pt x="457451" y="336885"/>
                    </a:cubicBezTo>
                    <a:lnTo>
                      <a:pt x="441409" y="385011"/>
                    </a:lnTo>
                    <a:cubicBezTo>
                      <a:pt x="435312" y="403302"/>
                      <a:pt x="420019" y="417095"/>
                      <a:pt x="409324" y="433137"/>
                    </a:cubicBezTo>
                    <a:lnTo>
                      <a:pt x="393282" y="457200"/>
                    </a:lnTo>
                    <a:lnTo>
                      <a:pt x="377240" y="481264"/>
                    </a:lnTo>
                    <a:cubicBezTo>
                      <a:pt x="372550" y="488299"/>
                      <a:pt x="374501" y="498725"/>
                      <a:pt x="369219" y="505327"/>
                    </a:cubicBezTo>
                    <a:cubicBezTo>
                      <a:pt x="363197" y="512855"/>
                      <a:pt x="353177" y="516022"/>
                      <a:pt x="345156" y="521369"/>
                    </a:cubicBezTo>
                    <a:cubicBezTo>
                      <a:pt x="334461" y="537411"/>
                      <a:pt x="319169" y="551204"/>
                      <a:pt x="313072" y="569495"/>
                    </a:cubicBezTo>
                    <a:lnTo>
                      <a:pt x="297030" y="617621"/>
                    </a:lnTo>
                    <a:cubicBezTo>
                      <a:pt x="294356" y="625642"/>
                      <a:pt x="293699" y="634650"/>
                      <a:pt x="289009" y="641685"/>
                    </a:cubicBezTo>
                    <a:cubicBezTo>
                      <a:pt x="283662" y="649706"/>
                      <a:pt x="277278" y="657126"/>
                      <a:pt x="272967" y="665748"/>
                    </a:cubicBezTo>
                    <a:cubicBezTo>
                      <a:pt x="239763" y="732157"/>
                      <a:pt x="294874" y="644921"/>
                      <a:pt x="248903" y="713874"/>
                    </a:cubicBezTo>
                    <a:cubicBezTo>
                      <a:pt x="246229" y="735263"/>
                      <a:pt x="242926" y="756583"/>
                      <a:pt x="240882" y="778042"/>
                    </a:cubicBezTo>
                    <a:cubicBezTo>
                      <a:pt x="237577" y="812746"/>
                      <a:pt x="238298" y="847882"/>
                      <a:pt x="232861" y="882316"/>
                    </a:cubicBezTo>
                    <a:cubicBezTo>
                      <a:pt x="230224" y="899019"/>
                      <a:pt x="222166" y="914400"/>
                      <a:pt x="216819" y="930442"/>
                    </a:cubicBezTo>
                    <a:lnTo>
                      <a:pt x="200777" y="978569"/>
                    </a:lnTo>
                    <a:lnTo>
                      <a:pt x="192756" y="1002632"/>
                    </a:lnTo>
                    <a:cubicBezTo>
                      <a:pt x="190082" y="1010653"/>
                      <a:pt x="189425" y="1019660"/>
                      <a:pt x="184735" y="1026695"/>
                    </a:cubicBezTo>
                    <a:cubicBezTo>
                      <a:pt x="138764" y="1095652"/>
                      <a:pt x="193878" y="1008408"/>
                      <a:pt x="160672" y="1074821"/>
                    </a:cubicBezTo>
                    <a:cubicBezTo>
                      <a:pt x="156361" y="1083444"/>
                      <a:pt x="148545" y="1090076"/>
                      <a:pt x="144630" y="1098885"/>
                    </a:cubicBezTo>
                    <a:cubicBezTo>
                      <a:pt x="137762" y="1114337"/>
                      <a:pt x="137968" y="1132941"/>
                      <a:pt x="128588" y="1147011"/>
                    </a:cubicBezTo>
                    <a:cubicBezTo>
                      <a:pt x="123241" y="1155032"/>
                      <a:pt x="116461" y="1162265"/>
                      <a:pt x="112546" y="1171074"/>
                    </a:cubicBezTo>
                    <a:cubicBezTo>
                      <a:pt x="105678" y="1186526"/>
                      <a:pt x="101850" y="1203158"/>
                      <a:pt x="96503" y="1219200"/>
                    </a:cubicBezTo>
                    <a:lnTo>
                      <a:pt x="80461" y="1267327"/>
                    </a:lnTo>
                    <a:lnTo>
                      <a:pt x="72440" y="1291390"/>
                    </a:lnTo>
                    <a:cubicBezTo>
                      <a:pt x="69766" y="1299411"/>
                      <a:pt x="69109" y="1308418"/>
                      <a:pt x="64419" y="1315453"/>
                    </a:cubicBezTo>
                    <a:cubicBezTo>
                      <a:pt x="59072" y="1323474"/>
                      <a:pt x="52688" y="1330894"/>
                      <a:pt x="48377" y="1339516"/>
                    </a:cubicBezTo>
                    <a:cubicBezTo>
                      <a:pt x="44596" y="1347078"/>
                      <a:pt x="44137" y="1356017"/>
                      <a:pt x="40356" y="1363579"/>
                    </a:cubicBezTo>
                    <a:cubicBezTo>
                      <a:pt x="36045" y="1372201"/>
                      <a:pt x="31130" y="1380825"/>
                      <a:pt x="24314" y="1387642"/>
                    </a:cubicBezTo>
                    <a:cubicBezTo>
                      <a:pt x="-4198" y="1416155"/>
                      <a:pt x="251" y="1388773"/>
                      <a:pt x="251" y="1419727"/>
                    </a:cubicBezTo>
                  </a:path>
                </a:pathLst>
              </a:custGeom>
              <a:no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1556084" y="4436948"/>
                <a:ext cx="1002632" cy="102968"/>
              </a:xfrm>
              <a:custGeom>
                <a:avLst/>
                <a:gdLst>
                  <a:gd name="connsiteX0" fmla="*/ 0 w 1002632"/>
                  <a:gd name="connsiteY0" fmla="*/ 14736 h 102968"/>
                  <a:gd name="connsiteX1" fmla="*/ 112295 w 1002632"/>
                  <a:gd name="connsiteY1" fmla="*/ 30778 h 102968"/>
                  <a:gd name="connsiteX2" fmla="*/ 208548 w 1002632"/>
                  <a:gd name="connsiteY2" fmla="*/ 22757 h 102968"/>
                  <a:gd name="connsiteX3" fmla="*/ 232611 w 1002632"/>
                  <a:gd name="connsiteY3" fmla="*/ 14736 h 102968"/>
                  <a:gd name="connsiteX4" fmla="*/ 537411 w 1002632"/>
                  <a:gd name="connsiteY4" fmla="*/ 14736 h 102968"/>
                  <a:gd name="connsiteX5" fmla="*/ 609600 w 1002632"/>
                  <a:gd name="connsiteY5" fmla="*/ 38799 h 102968"/>
                  <a:gd name="connsiteX6" fmla="*/ 633663 w 1002632"/>
                  <a:gd name="connsiteY6" fmla="*/ 46820 h 102968"/>
                  <a:gd name="connsiteX7" fmla="*/ 762000 w 1002632"/>
                  <a:gd name="connsiteY7" fmla="*/ 62863 h 102968"/>
                  <a:gd name="connsiteX8" fmla="*/ 898358 w 1002632"/>
                  <a:gd name="connsiteY8" fmla="*/ 78905 h 102968"/>
                  <a:gd name="connsiteX9" fmla="*/ 930442 w 1002632"/>
                  <a:gd name="connsiteY9" fmla="*/ 86926 h 102968"/>
                  <a:gd name="connsiteX10" fmla="*/ 978569 w 1002632"/>
                  <a:gd name="connsiteY10" fmla="*/ 102968 h 102968"/>
                  <a:gd name="connsiteX11" fmla="*/ 1002632 w 1002632"/>
                  <a:gd name="connsiteY11" fmla="*/ 86926 h 10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632" h="102968">
                    <a:moveTo>
                      <a:pt x="0" y="14736"/>
                    </a:moveTo>
                    <a:cubicBezTo>
                      <a:pt x="37025" y="22141"/>
                      <a:pt x="74188" y="30778"/>
                      <a:pt x="112295" y="30778"/>
                    </a:cubicBezTo>
                    <a:cubicBezTo>
                      <a:pt x="144491" y="30778"/>
                      <a:pt x="176464" y="25431"/>
                      <a:pt x="208548" y="22757"/>
                    </a:cubicBezTo>
                    <a:cubicBezTo>
                      <a:pt x="216569" y="20083"/>
                      <a:pt x="224481" y="17059"/>
                      <a:pt x="232611" y="14736"/>
                    </a:cubicBezTo>
                    <a:cubicBezTo>
                      <a:pt x="339289" y="-15743"/>
                      <a:pt x="366167" y="9699"/>
                      <a:pt x="537411" y="14736"/>
                    </a:cubicBezTo>
                    <a:lnTo>
                      <a:pt x="609600" y="38799"/>
                    </a:lnTo>
                    <a:cubicBezTo>
                      <a:pt x="617621" y="41473"/>
                      <a:pt x="625260" y="45886"/>
                      <a:pt x="633663" y="46820"/>
                    </a:cubicBezTo>
                    <a:cubicBezTo>
                      <a:pt x="724643" y="56929"/>
                      <a:pt x="681885" y="51417"/>
                      <a:pt x="762000" y="62863"/>
                    </a:cubicBezTo>
                    <a:cubicBezTo>
                      <a:pt x="826521" y="84370"/>
                      <a:pt x="756071" y="63095"/>
                      <a:pt x="898358" y="78905"/>
                    </a:cubicBezTo>
                    <a:cubicBezTo>
                      <a:pt x="909314" y="80122"/>
                      <a:pt x="919883" y="83758"/>
                      <a:pt x="930442" y="86926"/>
                    </a:cubicBezTo>
                    <a:cubicBezTo>
                      <a:pt x="946639" y="91785"/>
                      <a:pt x="978569" y="102968"/>
                      <a:pt x="978569" y="102968"/>
                    </a:cubicBezTo>
                    <a:lnTo>
                      <a:pt x="1002632" y="86926"/>
                    </a:lnTo>
                  </a:path>
                </a:pathLst>
              </a:custGeom>
              <a:no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291" y="2276872"/>
            <a:ext cx="4773322" cy="28545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5" name="正方形/長方形 54"/>
          <p:cNvSpPr/>
          <p:nvPr/>
        </p:nvSpPr>
        <p:spPr>
          <a:xfrm>
            <a:off x="3958292" y="2276872"/>
            <a:ext cx="181661" cy="241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4005824" y="2955621"/>
            <a:ext cx="181661" cy="241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3983688" y="4430161"/>
            <a:ext cx="181661" cy="241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513696" y="5014994"/>
            <a:ext cx="3405099" cy="307777"/>
          </a:xfrm>
          <a:prstGeom prst="rect">
            <a:avLst/>
          </a:prstGeom>
          <a:noFill/>
        </p:spPr>
        <p:txBody>
          <a:bodyPr wrap="none" rtlCol="0">
            <a:spAutoFit/>
          </a:bodyPr>
          <a:lstStyle/>
          <a:p>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M. Uehara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et al</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Nature</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b="1" dirty="0" smtClean="0">
                <a:latin typeface="Arial" panose="020B0604020202020204" pitchFamily="34" charset="0"/>
                <a:ea typeface="Arial Unicode MS" panose="020B0604020202020204" pitchFamily="50" charset="-128"/>
                <a:cs typeface="Arial" panose="020B0604020202020204" pitchFamily="34" charset="0"/>
              </a:rPr>
              <a:t>399</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560</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1999</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p:sp>
        <p:nvSpPr>
          <p:cNvPr id="59" name="テキスト ボックス 58"/>
          <p:cNvSpPr txBox="1"/>
          <p:nvPr/>
        </p:nvSpPr>
        <p:spPr>
          <a:xfrm>
            <a:off x="0" y="1208199"/>
            <a:ext cx="8686800" cy="707886"/>
          </a:xfrm>
          <a:prstGeom prst="rect">
            <a:avLst/>
          </a:prstGeom>
          <a:solidFill>
            <a:schemeClr val="bg1"/>
          </a:solidFill>
        </p:spPr>
        <p:txBody>
          <a:bodyPr wrap="square" rtlCol="0">
            <a:spAutoFit/>
          </a:bodyPr>
          <a:lstStyle/>
          <a:p>
            <a:pPr algn="ctr"/>
            <a:r>
              <a:rPr lang="en-US" altLang="ja-JP" sz="2000" dirty="0" smtClean="0">
                <a:latin typeface="Arial" panose="020B0604020202020204" pitchFamily="34" charset="0"/>
                <a:ea typeface="Arial Unicode MS" panose="020B0604020202020204" pitchFamily="50" charset="-128"/>
                <a:cs typeface="Arial" panose="020B0604020202020204" pitchFamily="34" charset="0"/>
              </a:rPr>
              <a:t>Electronic phase separation between in COI (charge-ordered insulator) and FMM (ferromagnetic metal) in a sub-micrometer scale has been observed.</a:t>
            </a:r>
          </a:p>
        </p:txBody>
      </p:sp>
      <p:sp>
        <p:nvSpPr>
          <p:cNvPr id="60" name="テキスト ボックス 59"/>
          <p:cNvSpPr txBox="1"/>
          <p:nvPr/>
        </p:nvSpPr>
        <p:spPr>
          <a:xfrm>
            <a:off x="330182" y="5844726"/>
            <a:ext cx="8401659" cy="461665"/>
          </a:xfrm>
          <a:prstGeom prst="rect">
            <a:avLst/>
          </a:prstGeom>
          <a:noFill/>
        </p:spPr>
        <p:txBody>
          <a:bodyPr wrap="none" rtlCol="0">
            <a:spAutoFit/>
          </a:bodyPr>
          <a:lstStyle/>
          <a:p>
            <a:pPr algn="ctr"/>
            <a:r>
              <a:rPr lang="en-US" altLang="ja-JP" sz="2400" dirty="0" smtClean="0">
                <a:latin typeface="Arial" panose="020B0604020202020204" pitchFamily="34" charset="0"/>
                <a:cs typeface="Times New Roman" pitchFamily="18" charset="0"/>
              </a:rPr>
              <a:t>Phase separation is important  to decide material properties.</a:t>
            </a:r>
          </a:p>
        </p:txBody>
      </p:sp>
      <p:sp>
        <p:nvSpPr>
          <p:cNvPr id="61" name="テキスト ボックス 60"/>
          <p:cNvSpPr txBox="1"/>
          <p:nvPr/>
        </p:nvSpPr>
        <p:spPr>
          <a:xfrm>
            <a:off x="4996549" y="5165806"/>
            <a:ext cx="3376245" cy="307777"/>
          </a:xfrm>
          <a:prstGeom prst="rect">
            <a:avLst/>
          </a:prstGeom>
          <a:noFill/>
        </p:spPr>
        <p:txBody>
          <a:bodyPr wrap="none" rtlCol="0">
            <a:spAutoFit/>
          </a:bodyPr>
          <a:lstStyle/>
          <a:p>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L. </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Zhang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et al</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Science</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b="1" dirty="0" smtClean="0">
                <a:latin typeface="Arial" panose="020B0604020202020204" pitchFamily="34" charset="0"/>
                <a:ea typeface="Arial Unicode MS" panose="020B0604020202020204" pitchFamily="50" charset="-128"/>
                <a:cs typeface="Arial" panose="020B0604020202020204" pitchFamily="34" charset="0"/>
              </a:rPr>
              <a:t>298</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805</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2002</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24</a:t>
            </a:fld>
            <a:endParaRPr lang="ja-JP" altLang="en-US" dirty="0"/>
          </a:p>
        </p:txBody>
      </p:sp>
    </p:spTree>
    <p:extLst>
      <p:ext uri="{BB962C8B-B14F-4D97-AF65-F5344CB8AC3E}">
        <p14:creationId xmlns:p14="http://schemas.microsoft.com/office/powerpoint/2010/main" val="395413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A model considering phase separation </a:t>
            </a:r>
          </a:p>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to describe IMT quantitatively</a:t>
            </a:r>
          </a:p>
        </p:txBody>
      </p:sp>
      <p:pic>
        <p:nvPicPr>
          <p:cNvPr id="32" name="F31_movie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cstate="print"/>
          <a:srcRect l="16537" t="5566" r="15951" b="4705"/>
          <a:stretch/>
        </p:blipFill>
        <p:spPr>
          <a:xfrm>
            <a:off x="918818" y="3492032"/>
            <a:ext cx="2881274" cy="2872087"/>
          </a:xfrm>
          <a:prstGeom prst="rect">
            <a:avLst/>
          </a:prstGeom>
        </p:spPr>
      </p:pic>
      <p:pic>
        <p:nvPicPr>
          <p:cNvPr id="33" name="図 32"/>
          <p:cNvPicPr>
            <a:picLocks noChangeAspect="1"/>
          </p:cNvPicPr>
          <p:nvPr/>
        </p:nvPicPr>
        <p:blipFill rotWithShape="1">
          <a:blip r:embed="rId5" cstate="print">
            <a:extLst>
              <a:ext uri="{28A0092B-C50C-407E-A947-70E740481C1C}">
                <a14:useLocalDpi xmlns:a14="http://schemas.microsoft.com/office/drawing/2010/main" val="0"/>
              </a:ext>
            </a:extLst>
          </a:blip>
          <a:srcRect l="8301" t="8698" r="5048" b="9337"/>
          <a:stretch/>
        </p:blipFill>
        <p:spPr>
          <a:xfrm>
            <a:off x="323528" y="1848880"/>
            <a:ext cx="3707904" cy="1292088"/>
          </a:xfrm>
          <a:prstGeom prst="rect">
            <a:avLst/>
          </a:prstGeom>
        </p:spPr>
      </p:pic>
      <mc:AlternateContent xmlns:mc="http://schemas.openxmlformats.org/markup-compatibility/2006" xmlns:a14="http://schemas.microsoft.com/office/drawing/2010/main">
        <mc:Choice Requires="a14">
          <p:sp>
            <p:nvSpPr>
              <p:cNvPr id="34" name="テキスト ボックス 33"/>
              <p:cNvSpPr txBox="1"/>
              <p:nvPr/>
            </p:nvSpPr>
            <p:spPr bwMode="auto">
              <a:xfrm>
                <a:off x="5816608" y="6045868"/>
                <a:ext cx="2688044" cy="310150"/>
              </a:xfrm>
              <a:prstGeom prst="rect">
                <a:avLst/>
              </a:prstGeom>
              <a:noFill/>
              <a:ln w="9525">
                <a:noFill/>
                <a:miter lim="800000"/>
                <a:headEnd/>
                <a:tailEnd/>
              </a:ln>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sSub>
                        <m:sSubPr>
                          <m:ctrlPr>
                            <a:rPr kumimoji="0" lang="en-US" altLang="ja-JP" sz="1400" i="1" smtClean="0">
                              <a:latin typeface="Cambria Math" panose="02040503050406030204" pitchFamily="18" charset="0"/>
                              <a:ea typeface="Arial Unicode MS" pitchFamily="50" charset="-127"/>
                              <a:cs typeface="Arial Unicode MS" pitchFamily="50" charset="-127"/>
                            </a:rPr>
                          </m:ctrlPr>
                        </m:sSubPr>
                        <m:e>
                          <m:r>
                            <a:rPr kumimoji="0" lang="ja-JP" altLang="en-US" sz="1400" i="1" smtClean="0">
                              <a:latin typeface="Cambria Math"/>
                              <a:ea typeface="Arial Unicode MS" pitchFamily="50" charset="-127"/>
                              <a:cs typeface="Arial Unicode MS" pitchFamily="50" charset="-127"/>
                            </a:rPr>
                            <m:t>𝜌</m:t>
                          </m:r>
                        </m:e>
                        <m:sub>
                          <m:r>
                            <a:rPr kumimoji="0" lang="en-US" altLang="ja-JP" sz="1400" b="0" i="1" smtClean="0">
                              <a:latin typeface="Cambria Math"/>
                              <a:ea typeface="Arial Unicode MS" pitchFamily="50" charset="-127"/>
                              <a:cs typeface="Arial Unicode MS" pitchFamily="50" charset="-127"/>
                            </a:rPr>
                            <m:t>𝑚𝑒𝑡</m:t>
                          </m:r>
                        </m:sub>
                      </m:sSub>
                      <m:r>
                        <a:rPr kumimoji="0" lang="en-US" altLang="ja-JP" sz="1400" b="0" i="1" smtClean="0">
                          <a:latin typeface="Cambria Math"/>
                          <a:ea typeface="Arial Unicode MS" pitchFamily="50" charset="-127"/>
                          <a:cs typeface="Arial Unicode MS" pitchFamily="50" charset="-127"/>
                        </a:rPr>
                        <m:t>(</m:t>
                      </m:r>
                      <m:r>
                        <a:rPr kumimoji="0" lang="en-US" altLang="ja-JP" sz="1400" b="0" i="1" smtClean="0">
                          <a:latin typeface="Cambria Math"/>
                          <a:ea typeface="Arial Unicode MS" pitchFamily="50" charset="-127"/>
                          <a:cs typeface="Arial Unicode MS" pitchFamily="50" charset="-127"/>
                        </a:rPr>
                        <m:t>𝑇</m:t>
                      </m:r>
                      <m:r>
                        <a:rPr kumimoji="0" lang="en-US" altLang="ja-JP" sz="1400" b="0" i="1" smtClean="0">
                          <a:latin typeface="Cambria Math"/>
                          <a:ea typeface="Arial Unicode MS" pitchFamily="50" charset="-127"/>
                          <a:cs typeface="Arial Unicode MS" pitchFamily="50" charset="-127"/>
                        </a:rPr>
                        <m:t>)=</m:t>
                      </m:r>
                      <m:sSub>
                        <m:sSubPr>
                          <m:ctrlPr>
                            <a:rPr kumimoji="0" lang="en-US" altLang="ja-JP" sz="1400" b="0" i="1" smtClean="0">
                              <a:latin typeface="Cambria Math" panose="02040503050406030204" pitchFamily="18" charset="0"/>
                              <a:ea typeface="Arial Unicode MS" pitchFamily="50" charset="-127"/>
                              <a:cs typeface="Arial Unicode MS" pitchFamily="50" charset="-127"/>
                            </a:rPr>
                          </m:ctrlPr>
                        </m:sSubPr>
                        <m:e>
                          <m:r>
                            <a:rPr kumimoji="0" lang="ja-JP" altLang="en-US" sz="1400" b="0" i="1" smtClean="0">
                              <a:latin typeface="Cambria Math"/>
                              <a:ea typeface="Arial Unicode MS" pitchFamily="50" charset="-127"/>
                              <a:cs typeface="Arial Unicode MS" pitchFamily="50" charset="-127"/>
                            </a:rPr>
                            <m:t>𝜌</m:t>
                          </m:r>
                        </m:e>
                        <m:sub>
                          <m:r>
                            <a:rPr kumimoji="0" lang="en-US" altLang="ja-JP" sz="1400" b="0" i="1" smtClean="0">
                              <a:latin typeface="Cambria Math"/>
                              <a:ea typeface="Arial Unicode MS" pitchFamily="50" charset="-127"/>
                              <a:cs typeface="Arial Unicode MS" pitchFamily="50" charset="-127"/>
                            </a:rPr>
                            <m:t>0</m:t>
                          </m:r>
                        </m:sub>
                      </m:sSub>
                      <m:r>
                        <a:rPr kumimoji="0" lang="en-US" altLang="ja-JP" sz="1400" b="0" i="1" smtClean="0">
                          <a:latin typeface="Cambria Math"/>
                          <a:ea typeface="Arial Unicode MS" pitchFamily="50" charset="-127"/>
                          <a:cs typeface="Arial Unicode MS" pitchFamily="50" charset="-127"/>
                        </a:rPr>
                        <m:t>+</m:t>
                      </m:r>
                      <m:r>
                        <a:rPr kumimoji="0" lang="en-US" altLang="ja-JP" sz="1400" b="0" i="1" smtClean="0">
                          <a:latin typeface="Cambria Math"/>
                          <a:ea typeface="Arial Unicode MS" pitchFamily="50" charset="-127"/>
                          <a:cs typeface="Arial Unicode MS" pitchFamily="50" charset="-127"/>
                        </a:rPr>
                        <m:t>𝑎</m:t>
                      </m:r>
                      <m:r>
                        <a:rPr kumimoji="0" lang="en-US" altLang="ja-JP" sz="1400" b="0" i="1" smtClean="0">
                          <a:latin typeface="Cambria Math"/>
                          <a:ea typeface="Cambria Math"/>
                          <a:cs typeface="Arial Unicode MS" pitchFamily="50" charset="-127"/>
                        </a:rPr>
                        <m:t>∙</m:t>
                      </m:r>
                      <m:sSup>
                        <m:sSupPr>
                          <m:ctrlPr>
                            <a:rPr kumimoji="0" lang="en-US" altLang="ja-JP" sz="1400" b="0" i="1" smtClean="0">
                              <a:latin typeface="Cambria Math" panose="02040503050406030204" pitchFamily="18" charset="0"/>
                              <a:ea typeface="Arial Unicode MS" pitchFamily="50" charset="-127"/>
                              <a:cs typeface="Arial Unicode MS" pitchFamily="50" charset="-127"/>
                            </a:rPr>
                          </m:ctrlPr>
                        </m:sSupPr>
                        <m:e>
                          <m:r>
                            <a:rPr kumimoji="0" lang="en-US" altLang="ja-JP" sz="1400" b="0" i="1" smtClean="0">
                              <a:latin typeface="Cambria Math"/>
                              <a:ea typeface="Arial Unicode MS" pitchFamily="50" charset="-127"/>
                              <a:cs typeface="Arial Unicode MS" pitchFamily="50" charset="-127"/>
                            </a:rPr>
                            <m:t>𝑇</m:t>
                          </m:r>
                        </m:e>
                        <m:sup>
                          <m:r>
                            <a:rPr kumimoji="0" lang="en-US" altLang="ja-JP" sz="1400" b="0" i="1" smtClean="0">
                              <a:latin typeface="Cambria Math"/>
                              <a:ea typeface="Arial Unicode MS" pitchFamily="50" charset="-127"/>
                              <a:cs typeface="Arial Unicode MS" pitchFamily="50" charset="-127"/>
                            </a:rPr>
                            <m:t>2</m:t>
                          </m:r>
                        </m:sup>
                      </m:sSup>
                      <m:r>
                        <a:rPr kumimoji="0" lang="en-US" altLang="ja-JP" sz="1400" b="0" i="1" smtClean="0">
                          <a:latin typeface="Cambria Math"/>
                          <a:ea typeface="Arial Unicode MS" pitchFamily="50" charset="-127"/>
                          <a:cs typeface="Arial Unicode MS" pitchFamily="50" charset="-127"/>
                        </a:rPr>
                        <m:t>+</m:t>
                      </m:r>
                      <m:r>
                        <a:rPr kumimoji="0" lang="en-US" altLang="ja-JP" sz="1400" b="0" i="1" smtClean="0">
                          <a:latin typeface="Cambria Math"/>
                          <a:ea typeface="Arial Unicode MS" pitchFamily="50" charset="-127"/>
                          <a:cs typeface="Arial Unicode MS" pitchFamily="50" charset="-127"/>
                        </a:rPr>
                        <m:t>𝑏</m:t>
                      </m:r>
                      <m:r>
                        <a:rPr kumimoji="0" lang="en-US" altLang="ja-JP" sz="1400" b="0" i="1" smtClean="0">
                          <a:latin typeface="Cambria Math"/>
                          <a:ea typeface="Cambria Math"/>
                          <a:cs typeface="Arial Unicode MS" pitchFamily="50" charset="-127"/>
                        </a:rPr>
                        <m:t>∙</m:t>
                      </m:r>
                      <m:sSup>
                        <m:sSupPr>
                          <m:ctrlPr>
                            <a:rPr kumimoji="0" lang="en-US" altLang="ja-JP" sz="1400" b="0" i="1" smtClean="0">
                              <a:latin typeface="Cambria Math" panose="02040503050406030204" pitchFamily="18" charset="0"/>
                              <a:ea typeface="Arial Unicode MS" pitchFamily="50" charset="-127"/>
                              <a:cs typeface="Arial Unicode MS" pitchFamily="50" charset="-127"/>
                            </a:rPr>
                          </m:ctrlPr>
                        </m:sSupPr>
                        <m:e>
                          <m:r>
                            <a:rPr kumimoji="0" lang="en-US" altLang="ja-JP" sz="1400" b="0" i="1" smtClean="0">
                              <a:latin typeface="Cambria Math"/>
                              <a:ea typeface="Arial Unicode MS" pitchFamily="50" charset="-127"/>
                              <a:cs typeface="Arial Unicode MS" pitchFamily="50" charset="-127"/>
                            </a:rPr>
                            <m:t>𝑇</m:t>
                          </m:r>
                        </m:e>
                        <m:sup>
                          <m:r>
                            <a:rPr kumimoji="0" lang="en-US" altLang="ja-JP" sz="1400" b="0" i="1" smtClean="0">
                              <a:latin typeface="Cambria Math"/>
                              <a:ea typeface="Arial Unicode MS" pitchFamily="50" charset="-127"/>
                              <a:cs typeface="Arial Unicode MS" pitchFamily="50" charset="-127"/>
                            </a:rPr>
                            <m:t>5</m:t>
                          </m:r>
                        </m:sup>
                      </m:sSup>
                      <m:r>
                        <a:rPr kumimoji="0" lang="en-US" altLang="ja-JP" sz="1400" b="0" i="1" smtClean="0">
                          <a:latin typeface="Cambria Math"/>
                          <a:ea typeface="Arial Unicode MS" pitchFamily="50" charset="-127"/>
                          <a:cs typeface="Arial Unicode MS" pitchFamily="50" charset="-127"/>
                        </a:rPr>
                        <m:t>  </m:t>
                      </m:r>
                    </m:oMath>
                  </m:oMathPara>
                </a14:m>
                <a:endParaRPr kumimoji="0" lang="en-US" altLang="ja-JP" sz="1400" dirty="0" smtClean="0">
                  <a:latin typeface="+mj-lt"/>
                  <a:ea typeface="Arial Unicode MS" pitchFamily="50" charset="-127"/>
                  <a:cs typeface="Arial Unicode MS" pitchFamily="50" charset="-127"/>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bwMode="auto">
              <a:xfrm>
                <a:off x="5816608" y="6045868"/>
                <a:ext cx="2688044" cy="310150"/>
              </a:xfrm>
              <a:prstGeom prst="rect">
                <a:avLst/>
              </a:prstGeom>
              <a:blipFill rotWithShape="0">
                <a:blip r:embed="rId6"/>
                <a:stretch>
                  <a:fillRect b="-7843"/>
                </a:stretch>
              </a:blipFill>
              <a:ln w="9525">
                <a:noFill/>
                <a:miter lim="800000"/>
                <a:headEnd/>
                <a:tailEnd/>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bwMode="auto">
              <a:xfrm>
                <a:off x="5821080" y="5229200"/>
                <a:ext cx="2212657" cy="537198"/>
              </a:xfrm>
              <a:prstGeom prst="rect">
                <a:avLst/>
              </a:prstGeom>
              <a:noFill/>
              <a:ln w="9525">
                <a:noFill/>
                <a:miter lim="800000"/>
                <a:headEnd/>
                <a:tailEnd/>
              </a:ln>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sSub>
                        <m:sSubPr>
                          <m:ctrlPr>
                            <a:rPr kumimoji="0" lang="en-US" altLang="ja-JP" sz="1400" i="1">
                              <a:latin typeface="Cambria Math" panose="02040503050406030204" pitchFamily="18" charset="0"/>
                              <a:ea typeface="Arial Unicode MS" pitchFamily="50" charset="-127"/>
                              <a:cs typeface="Arial Unicode MS" pitchFamily="50" charset="-127"/>
                            </a:rPr>
                          </m:ctrlPr>
                        </m:sSubPr>
                        <m:e>
                          <m:r>
                            <a:rPr kumimoji="0" lang="ja-JP" altLang="en-US" sz="1400" i="1">
                              <a:latin typeface="Cambria Math"/>
                              <a:ea typeface="Arial Unicode MS" pitchFamily="50" charset="-127"/>
                              <a:cs typeface="Arial Unicode MS" pitchFamily="50" charset="-127"/>
                            </a:rPr>
                            <m:t>𝜌</m:t>
                          </m:r>
                        </m:e>
                        <m:sub>
                          <m:r>
                            <a:rPr kumimoji="0" lang="en-US" altLang="ja-JP" sz="1400" i="1">
                              <a:latin typeface="Cambria Math"/>
                              <a:ea typeface="Arial Unicode MS" pitchFamily="50" charset="-127"/>
                              <a:cs typeface="Arial Unicode MS" pitchFamily="50" charset="-127"/>
                            </a:rPr>
                            <m:t>𝑖𝑛𝑠</m:t>
                          </m:r>
                        </m:sub>
                      </m:sSub>
                      <m:r>
                        <a:rPr kumimoji="0" lang="en-US" altLang="ja-JP" sz="1400" i="1">
                          <a:latin typeface="Cambria Math"/>
                          <a:ea typeface="Arial Unicode MS" pitchFamily="50" charset="-127"/>
                          <a:cs typeface="Arial Unicode MS" pitchFamily="50" charset="-127"/>
                        </a:rPr>
                        <m:t>(</m:t>
                      </m:r>
                      <m:r>
                        <a:rPr kumimoji="0" lang="en-US" altLang="ja-JP" sz="1400" i="1">
                          <a:latin typeface="Cambria Math"/>
                          <a:ea typeface="Arial Unicode MS" pitchFamily="50" charset="-127"/>
                          <a:cs typeface="Arial Unicode MS" pitchFamily="50" charset="-127"/>
                        </a:rPr>
                        <m:t>𝑇</m:t>
                      </m:r>
                      <m:r>
                        <a:rPr kumimoji="0" lang="en-US" altLang="ja-JP" sz="1400" i="1">
                          <a:latin typeface="Cambria Math"/>
                          <a:ea typeface="Arial Unicode MS" pitchFamily="50" charset="-127"/>
                          <a:cs typeface="Arial Unicode MS" pitchFamily="50" charset="-127"/>
                        </a:rPr>
                        <m:t>)=</m:t>
                      </m:r>
                      <m:r>
                        <a:rPr kumimoji="0" lang="en-US" altLang="ja-JP" sz="1400" i="1">
                          <a:latin typeface="Cambria Math"/>
                          <a:ea typeface="Arial Unicode MS" pitchFamily="50" charset="-127"/>
                          <a:cs typeface="Arial Unicode MS" pitchFamily="50" charset="-127"/>
                        </a:rPr>
                        <m:t>𝑐</m:t>
                      </m:r>
                      <m:sSup>
                        <m:sSupPr>
                          <m:ctrlPr>
                            <a:rPr kumimoji="0" lang="en-US" altLang="ja-JP" sz="1400" i="1">
                              <a:latin typeface="Cambria Math" panose="02040503050406030204" pitchFamily="18" charset="0"/>
                              <a:ea typeface="Arial Unicode MS" pitchFamily="50" charset="-127"/>
                              <a:cs typeface="Arial Unicode MS" pitchFamily="50" charset="-127"/>
                            </a:rPr>
                          </m:ctrlPr>
                        </m:sSupPr>
                        <m:e>
                          <m:r>
                            <a:rPr kumimoji="0" lang="en-US" altLang="ja-JP" sz="1400" i="1" smtClean="0">
                              <a:latin typeface="Cambria Math"/>
                              <a:ea typeface="Cambria Math"/>
                              <a:cs typeface="Arial Unicode MS" pitchFamily="50" charset="-127"/>
                            </a:rPr>
                            <m:t>∙</m:t>
                          </m:r>
                          <m:r>
                            <a:rPr kumimoji="0" lang="en-US" altLang="ja-JP" sz="1400" i="1">
                              <a:latin typeface="Cambria Math"/>
                              <a:ea typeface="Arial Unicode MS" pitchFamily="50" charset="-127"/>
                              <a:cs typeface="Arial Unicode MS" pitchFamily="50" charset="-127"/>
                            </a:rPr>
                            <m:t>𝑇𝑒𝑥𝑝</m:t>
                          </m:r>
                          <m:r>
                            <a:rPr kumimoji="0" lang="en-US" altLang="ja-JP" sz="1400" i="1">
                              <a:latin typeface="Cambria Math"/>
                              <a:ea typeface="Arial Unicode MS" pitchFamily="50" charset="-127"/>
                              <a:cs typeface="Arial Unicode MS" pitchFamily="50" charset="-127"/>
                            </a:rPr>
                            <m:t>(</m:t>
                          </m:r>
                          <m:f>
                            <m:fPr>
                              <m:ctrlPr>
                                <a:rPr kumimoji="0" lang="en-US" altLang="ja-JP" sz="1400" i="1">
                                  <a:latin typeface="Cambria Math" panose="02040503050406030204" pitchFamily="18" charset="0"/>
                                  <a:ea typeface="Arial Unicode MS" pitchFamily="50" charset="-127"/>
                                  <a:cs typeface="Arial Unicode MS" pitchFamily="50" charset="-127"/>
                                </a:rPr>
                              </m:ctrlPr>
                            </m:fPr>
                            <m:num>
                              <m:sSub>
                                <m:sSubPr>
                                  <m:ctrlPr>
                                    <a:rPr kumimoji="0" lang="en-US" altLang="ja-JP" sz="1400" i="1">
                                      <a:latin typeface="Cambria Math" panose="02040503050406030204" pitchFamily="18" charset="0"/>
                                      <a:ea typeface="Arial Unicode MS" pitchFamily="50" charset="-127"/>
                                      <a:cs typeface="Arial Unicode MS" pitchFamily="50" charset="-127"/>
                                    </a:rPr>
                                  </m:ctrlPr>
                                </m:sSubPr>
                                <m:e>
                                  <m:r>
                                    <a:rPr kumimoji="0" lang="en-US" altLang="ja-JP" sz="1400" i="1">
                                      <a:latin typeface="Cambria Math"/>
                                      <a:ea typeface="Arial Unicode MS" pitchFamily="50" charset="-127"/>
                                      <a:cs typeface="Arial Unicode MS" pitchFamily="50" charset="-127"/>
                                    </a:rPr>
                                    <m:t>𝐸</m:t>
                                  </m:r>
                                </m:e>
                                <m:sub>
                                  <m:r>
                                    <a:rPr kumimoji="0" lang="en-US" altLang="ja-JP" sz="1400" i="1">
                                      <a:latin typeface="Cambria Math"/>
                                      <a:ea typeface="Arial Unicode MS" pitchFamily="50" charset="-127"/>
                                      <a:cs typeface="Arial Unicode MS" pitchFamily="50" charset="-127"/>
                                    </a:rPr>
                                    <m:t>𝑔</m:t>
                                  </m:r>
                                </m:sub>
                              </m:sSub>
                            </m:num>
                            <m:den>
                              <m:sSub>
                                <m:sSubPr>
                                  <m:ctrlPr>
                                    <a:rPr kumimoji="0" lang="en-US" altLang="ja-JP" sz="1400" i="1">
                                      <a:latin typeface="Cambria Math" panose="02040503050406030204" pitchFamily="18" charset="0"/>
                                      <a:ea typeface="Arial Unicode MS" pitchFamily="50" charset="-127"/>
                                      <a:cs typeface="Arial Unicode MS" pitchFamily="50" charset="-127"/>
                                    </a:rPr>
                                  </m:ctrlPr>
                                </m:sSubPr>
                                <m:e>
                                  <m:r>
                                    <a:rPr kumimoji="0" lang="en-US" altLang="ja-JP" sz="1400" i="1">
                                      <a:latin typeface="Cambria Math"/>
                                      <a:ea typeface="Arial Unicode MS" pitchFamily="50" charset="-127"/>
                                      <a:cs typeface="Arial Unicode MS" pitchFamily="50" charset="-127"/>
                                    </a:rPr>
                                    <m:t>𝑘</m:t>
                                  </m:r>
                                </m:e>
                                <m:sub>
                                  <m:r>
                                    <a:rPr kumimoji="0" lang="en-US" altLang="ja-JP" sz="1400" i="1">
                                      <a:latin typeface="Cambria Math"/>
                                      <a:ea typeface="Arial Unicode MS" pitchFamily="50" charset="-127"/>
                                      <a:cs typeface="Arial Unicode MS" pitchFamily="50" charset="-127"/>
                                    </a:rPr>
                                    <m:t>𝐵</m:t>
                                  </m:r>
                                </m:sub>
                              </m:sSub>
                              <m:r>
                                <a:rPr kumimoji="0" lang="en-US" altLang="ja-JP" sz="1400" i="1">
                                  <a:latin typeface="Cambria Math"/>
                                  <a:ea typeface="Arial Unicode MS" pitchFamily="50" charset="-127"/>
                                  <a:cs typeface="Arial Unicode MS" pitchFamily="50" charset="-127"/>
                                </a:rPr>
                                <m:t>𝑇</m:t>
                              </m:r>
                            </m:den>
                          </m:f>
                          <m:r>
                            <a:rPr kumimoji="0" lang="en-US" altLang="ja-JP" sz="1400" i="1">
                              <a:latin typeface="Cambria Math"/>
                              <a:ea typeface="Arial Unicode MS" pitchFamily="50" charset="-127"/>
                              <a:cs typeface="Arial Unicode MS" pitchFamily="50" charset="-127"/>
                            </a:rPr>
                            <m:t>)</m:t>
                          </m:r>
                        </m:e>
                        <m:sup/>
                      </m:sSup>
                    </m:oMath>
                  </m:oMathPara>
                </a14:m>
                <a:endParaRPr kumimoji="0" lang="ja-JP" altLang="en-US" sz="1400" dirty="0">
                  <a:ea typeface="Arial Unicode MS" pitchFamily="50" charset="-127"/>
                  <a:cs typeface="Arial Unicode MS" pitchFamily="50" charset="-127"/>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bwMode="auto">
              <a:xfrm>
                <a:off x="5821080" y="5229200"/>
                <a:ext cx="2212657" cy="537198"/>
              </a:xfrm>
              <a:prstGeom prst="rect">
                <a:avLst/>
              </a:prstGeom>
              <a:blipFill rotWithShape="0">
                <a:blip r:embed="rId7"/>
                <a:stretch>
                  <a:fillRect/>
                </a:stretch>
              </a:blipFill>
              <a:ln w="9525">
                <a:noFill/>
                <a:miter lim="800000"/>
                <a:headEnd/>
                <a:tailEnd/>
              </a:ln>
            </p:spPr>
            <p:txBody>
              <a:bodyPr/>
              <a:lstStyle/>
              <a:p>
                <a:r>
                  <a:rPr lang="ja-JP" altLang="en-US">
                    <a:noFill/>
                  </a:rPr>
                  <a:t> </a:t>
                </a:r>
              </a:p>
            </p:txBody>
          </p:sp>
        </mc:Fallback>
      </mc:AlternateContent>
      <p:cxnSp>
        <p:nvCxnSpPr>
          <p:cNvPr id="36" name="直線コネクタ 35"/>
          <p:cNvCxnSpPr/>
          <p:nvPr/>
        </p:nvCxnSpPr>
        <p:spPr>
          <a:xfrm flipH="1">
            <a:off x="2339752" y="1573652"/>
            <a:ext cx="1" cy="10632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038213" y="1655475"/>
            <a:ext cx="0" cy="9814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2319338" y="2348880"/>
            <a:ext cx="751266" cy="7417"/>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483768" y="1907540"/>
            <a:ext cx="504056" cy="369332"/>
          </a:xfrm>
          <a:prstGeom prst="rect">
            <a:avLst/>
          </a:prstGeom>
          <a:solidFill>
            <a:srgbClr val="92D050">
              <a:alpha val="50000"/>
            </a:srgbClr>
          </a:solid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2</a:t>
            </a:r>
            <a:r>
              <a:rPr kumimoji="1" lang="en-US" altLang="ja-JP" i="1" dirty="0" smtClean="0">
                <a:latin typeface="Symbol" panose="05050102010706020507" pitchFamily="18" charset="2"/>
                <a:cs typeface="Arial" panose="020B0604020202020204" pitchFamily="34" charset="0"/>
              </a:rPr>
              <a:t>s</a:t>
            </a:r>
            <a:endParaRPr kumimoji="1" lang="ja-JP" altLang="en-US" i="1" dirty="0">
              <a:latin typeface="Symbol" panose="05050102010706020507" pitchFamily="18" charset="2"/>
              <a:cs typeface="Arial" panose="020B0604020202020204" pitchFamily="34" charset="0"/>
            </a:endParaRPr>
          </a:p>
        </p:txBody>
      </p:sp>
      <p:sp>
        <p:nvSpPr>
          <p:cNvPr id="40" name="Left-Right Arrow 29"/>
          <p:cNvSpPr/>
          <p:nvPr/>
        </p:nvSpPr>
        <p:spPr>
          <a:xfrm rot="10800000">
            <a:off x="852616" y="1484783"/>
            <a:ext cx="3178816" cy="355475"/>
          </a:xfrm>
          <a:prstGeom prst="leftRightArrow">
            <a:avLst/>
          </a:prstGeom>
          <a:gradFill flip="none" rotWithShape="1">
            <a:gsLst>
              <a:gs pos="0">
                <a:srgbClr val="0070C0"/>
              </a:gs>
              <a:gs pos="71000">
                <a:srgbClr val="FF0000"/>
              </a:gs>
              <a:gs pos="45000">
                <a:srgbClr val="7030A0"/>
              </a:gs>
              <a:gs pos="100000">
                <a:srgbClr val="FF0000"/>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b="1">
              <a:solidFill>
                <a:schemeClr val="tx1"/>
              </a:solidFill>
              <a:latin typeface="Arial" pitchFamily="34" charset="0"/>
              <a:cs typeface="Arial" pitchFamily="34" charset="0"/>
            </a:endParaRPr>
          </a:p>
        </p:txBody>
      </p:sp>
      <p:sp>
        <p:nvSpPr>
          <p:cNvPr id="41" name="正方形/長方形 40"/>
          <p:cNvSpPr/>
          <p:nvPr/>
        </p:nvSpPr>
        <p:spPr>
          <a:xfrm>
            <a:off x="3777025" y="3284984"/>
            <a:ext cx="218911" cy="3240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692484" y="3284984"/>
            <a:ext cx="218911" cy="3240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3779912" y="4905164"/>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67544" y="4905610"/>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403648" y="3104332"/>
            <a:ext cx="2160240" cy="369332"/>
          </a:xfrm>
          <a:prstGeom prst="rect">
            <a:avLst/>
          </a:prstGeom>
          <a:noFill/>
        </p:spPr>
        <p:txBody>
          <a:bodyPr wrap="square" rtlCol="0">
            <a:spAutoFit/>
          </a:bodyPr>
          <a:lstStyle/>
          <a:p>
            <a:r>
              <a:rPr kumimoji="1" lang="en-US" altLang="ja-JP" dirty="0" smtClean="0">
                <a:latin typeface="Arial" panose="020B0604020202020204" pitchFamily="34" charset="0"/>
                <a:ea typeface="HGPｺﾞｼｯｸM" panose="020B0600000000000000" pitchFamily="50" charset="-128"/>
                <a:cs typeface="Arial" panose="020B0604020202020204" pitchFamily="34" charset="0"/>
              </a:rPr>
              <a:t>Domain : 50×50</a:t>
            </a:r>
            <a:endParaRPr kumimoji="1" lang="ja-JP" altLang="en-US" dirty="0">
              <a:latin typeface="Arial" panose="020B0604020202020204" pitchFamily="34" charset="0"/>
              <a:ea typeface="HGPｺﾞｼｯｸM" panose="020B0600000000000000" pitchFamily="50" charset="-128"/>
              <a:cs typeface="Arial" panose="020B0604020202020204" pitchFamily="34" charset="0"/>
            </a:endParaRPr>
          </a:p>
        </p:txBody>
      </p:sp>
      <p:sp>
        <p:nvSpPr>
          <p:cNvPr id="50" name="円/楕円 49"/>
          <p:cNvSpPr/>
          <p:nvPr/>
        </p:nvSpPr>
        <p:spPr>
          <a:xfrm>
            <a:off x="3738004" y="2494924"/>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5508104" y="6320353"/>
            <a:ext cx="2808312" cy="276999"/>
          </a:xfrm>
          <a:prstGeom prst="rect">
            <a:avLst/>
          </a:prstGeom>
          <a:noFill/>
        </p:spPr>
        <p:txBody>
          <a:bodyPr wrap="square" rtlCol="0">
            <a:spAutoFit/>
          </a:bodyPr>
          <a:lstStyle/>
          <a:p>
            <a:r>
              <a:rPr lang="en-US" altLang="ja-JP" sz="1200" dirty="0" smtClean="0">
                <a:latin typeface="Symbol" panose="05050102010706020507" pitchFamily="18" charset="2"/>
                <a:cs typeface="Arial" panose="020B0604020202020204" pitchFamily="34" charset="0"/>
              </a:rPr>
              <a:t>r</a:t>
            </a:r>
            <a:r>
              <a:rPr lang="en-US" altLang="ja-JP" sz="1200" baseline="-25000" dirty="0" smtClean="0">
                <a:latin typeface="Arial" panose="020B0604020202020204" pitchFamily="34" charset="0"/>
                <a:cs typeface="Arial" panose="020B0604020202020204" pitchFamily="34" charset="0"/>
              </a:rPr>
              <a:t>0</a:t>
            </a:r>
            <a:r>
              <a:rPr lang="en-US" altLang="ja-JP" sz="1200" dirty="0" smtClean="0">
                <a:latin typeface="Arial" panose="020B0604020202020204" pitchFamily="34" charset="0"/>
                <a:cs typeface="Arial" panose="020B0604020202020204" pitchFamily="34" charset="0"/>
              </a:rPr>
              <a:t>=358.3, a</a:t>
            </a:r>
            <a:r>
              <a:rPr kumimoji="1" lang="en-US" altLang="ja-JP" sz="1200" dirty="0" smtClean="0">
                <a:latin typeface="Arial" panose="020B0604020202020204" pitchFamily="34" charset="0"/>
                <a:cs typeface="Arial" panose="020B0604020202020204" pitchFamily="34" charset="0"/>
              </a:rPr>
              <a:t>=3.88×10</a:t>
            </a:r>
            <a:r>
              <a:rPr kumimoji="1" lang="en-US" altLang="ja-JP" sz="1200" baseline="30000" dirty="0" smtClean="0">
                <a:latin typeface="Arial" panose="020B0604020202020204" pitchFamily="34" charset="0"/>
                <a:cs typeface="Arial" panose="020B0604020202020204" pitchFamily="34" charset="0"/>
              </a:rPr>
              <a:t>-2</a:t>
            </a:r>
            <a:r>
              <a:rPr kumimoji="1" lang="en-US" altLang="ja-JP" sz="1200" dirty="0" smtClean="0">
                <a:latin typeface="Arial" panose="020B0604020202020204" pitchFamily="34" charset="0"/>
                <a:cs typeface="Arial" panose="020B0604020202020204" pitchFamily="34" charset="0"/>
              </a:rPr>
              <a:t>, b=4.38×10</a:t>
            </a:r>
            <a:r>
              <a:rPr kumimoji="1" lang="en-US" altLang="ja-JP" sz="1200" baseline="30000" dirty="0" smtClean="0">
                <a:latin typeface="Arial" panose="020B0604020202020204" pitchFamily="34" charset="0"/>
                <a:cs typeface="Arial" panose="020B0604020202020204" pitchFamily="34" charset="0"/>
              </a:rPr>
              <a:t>-8</a:t>
            </a:r>
            <a:endParaRPr kumimoji="1" lang="ja-JP" altLang="en-US" sz="1200" baseline="30000" dirty="0">
              <a:latin typeface="Arial" panose="020B0604020202020204" pitchFamily="34" charset="0"/>
              <a:cs typeface="Arial" panose="020B0604020202020204" pitchFamily="34" charset="0"/>
            </a:endParaRPr>
          </a:p>
        </p:txBody>
      </p:sp>
      <p:sp>
        <p:nvSpPr>
          <p:cNvPr id="52" name="テキスト ボックス 51"/>
          <p:cNvSpPr txBox="1"/>
          <p:nvPr/>
        </p:nvSpPr>
        <p:spPr>
          <a:xfrm>
            <a:off x="5508104" y="5672281"/>
            <a:ext cx="2808312" cy="276999"/>
          </a:xfrm>
          <a:prstGeom prst="rect">
            <a:avLst/>
          </a:prstGeom>
          <a:noFill/>
        </p:spPr>
        <p:txBody>
          <a:bodyPr wrap="square" rtlCol="0">
            <a:spAutoFit/>
          </a:bodyPr>
          <a:lstStyle/>
          <a:p>
            <a:r>
              <a:rPr lang="en-US" altLang="ja-JP" sz="1200" dirty="0" smtClean="0">
                <a:latin typeface="Arial" panose="020B0604020202020204" pitchFamily="34" charset="0"/>
                <a:cs typeface="Arial" panose="020B0604020202020204" pitchFamily="34" charset="0"/>
              </a:rPr>
              <a:t>c=0.118, </a:t>
            </a:r>
            <a:r>
              <a:rPr lang="en-US" altLang="ja-JP" sz="1200" dirty="0" err="1" smtClean="0">
                <a:latin typeface="Arial" panose="020B0604020202020204" pitchFamily="34" charset="0"/>
                <a:cs typeface="Arial" panose="020B0604020202020204" pitchFamily="34" charset="0"/>
              </a:rPr>
              <a:t>E</a:t>
            </a:r>
            <a:r>
              <a:rPr lang="en-US" altLang="ja-JP" sz="1200" baseline="-25000" dirty="0" err="1" smtClean="0">
                <a:latin typeface="Arial" panose="020B0604020202020204" pitchFamily="34" charset="0"/>
                <a:cs typeface="Arial" panose="020B0604020202020204" pitchFamily="34" charset="0"/>
              </a:rPr>
              <a:t>g</a:t>
            </a:r>
            <a:r>
              <a:rPr kumimoji="1" lang="en-US" altLang="ja-JP" sz="1200" dirty="0" smtClean="0">
                <a:latin typeface="Arial" panose="020B0604020202020204" pitchFamily="34" charset="0"/>
                <a:cs typeface="Arial" panose="020B0604020202020204" pitchFamily="34" charset="0"/>
              </a:rPr>
              <a:t>=1.31×10</a:t>
            </a:r>
            <a:r>
              <a:rPr kumimoji="1" lang="en-US" altLang="ja-JP" sz="1200" baseline="30000" dirty="0" smtClean="0">
                <a:latin typeface="Arial" panose="020B0604020202020204" pitchFamily="34" charset="0"/>
                <a:cs typeface="Arial" panose="020B0604020202020204" pitchFamily="34" charset="0"/>
              </a:rPr>
              <a:t>-4</a:t>
            </a:r>
            <a:r>
              <a:rPr kumimoji="1" lang="en-US" altLang="ja-JP" sz="1200" dirty="0" smtClean="0">
                <a:latin typeface="Arial" panose="020B0604020202020204" pitchFamily="34" charset="0"/>
                <a:cs typeface="Arial" panose="020B0604020202020204" pitchFamily="34" charset="0"/>
              </a:rPr>
              <a:t> [eV/K]</a:t>
            </a:r>
            <a:endParaRPr kumimoji="1" lang="ja-JP" altLang="en-US" sz="1200" baseline="30000" dirty="0">
              <a:latin typeface="Arial" panose="020B0604020202020204" pitchFamily="34" charset="0"/>
              <a:cs typeface="Arial" panose="020B0604020202020204" pitchFamily="34" charset="0"/>
            </a:endParaRPr>
          </a:p>
        </p:txBody>
      </p:sp>
      <p:pic>
        <p:nvPicPr>
          <p:cNvPr id="62" name="図 61"/>
          <p:cNvPicPr>
            <a:picLocks noChangeAspect="1"/>
          </p:cNvPicPr>
          <p:nvPr/>
        </p:nvPicPr>
        <p:blipFill rotWithShape="1">
          <a:blip r:embed="rId8" cstate="print">
            <a:extLst>
              <a:ext uri="{28A0092B-C50C-407E-A947-70E740481C1C}">
                <a14:useLocalDpi xmlns:a14="http://schemas.microsoft.com/office/drawing/2010/main" val="0"/>
              </a:ext>
            </a:extLst>
          </a:blip>
          <a:srcRect l="7819" t="222" r="5540" b="3800"/>
          <a:stretch/>
        </p:blipFill>
        <p:spPr>
          <a:xfrm>
            <a:off x="4751802" y="1498121"/>
            <a:ext cx="3752850" cy="3615663"/>
          </a:xfrm>
          <a:prstGeom prst="rect">
            <a:avLst/>
          </a:prstGeom>
        </p:spPr>
      </p:pic>
      <p:grpSp>
        <p:nvGrpSpPr>
          <p:cNvPr id="63" name="グループ化 62"/>
          <p:cNvGrpSpPr/>
          <p:nvPr/>
        </p:nvGrpSpPr>
        <p:grpSpPr>
          <a:xfrm>
            <a:off x="5364088" y="1628800"/>
            <a:ext cx="3001680" cy="3040146"/>
            <a:chOff x="467544" y="4327625"/>
            <a:chExt cx="3001680" cy="3040146"/>
          </a:xfrm>
        </p:grpSpPr>
        <p:sp>
          <p:nvSpPr>
            <p:cNvPr id="64" name="正方形/長方形 63"/>
            <p:cNvSpPr/>
            <p:nvPr/>
          </p:nvSpPr>
          <p:spPr>
            <a:xfrm>
              <a:off x="2105472" y="6524968"/>
              <a:ext cx="1242392" cy="288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図 64"/>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77" t="3622" r="8924" b="15676"/>
            <a:stretch/>
          </p:blipFill>
          <p:spPr>
            <a:xfrm>
              <a:off x="467544" y="4327625"/>
              <a:ext cx="3001680" cy="3040146"/>
            </a:xfrm>
            <a:prstGeom prst="rect">
              <a:avLst/>
            </a:prstGeom>
          </p:spPr>
        </p:pic>
      </p:grpSp>
      <p:sp>
        <p:nvSpPr>
          <p:cNvPr id="66" name="テキスト ボックス 65"/>
          <p:cNvSpPr txBox="1"/>
          <p:nvPr/>
        </p:nvSpPr>
        <p:spPr>
          <a:xfrm>
            <a:off x="5534532" y="1764264"/>
            <a:ext cx="1301959" cy="646331"/>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altLang="ja-JP" dirty="0">
                <a:solidFill>
                  <a:schemeClr val="bg1"/>
                </a:solidFill>
                <a:latin typeface="Symbol" panose="05050102010706020507" pitchFamily="18" charset="2"/>
                <a:ea typeface="HGPｺﾞｼｯｸM" panose="020B0600000000000000" pitchFamily="50" charset="-128"/>
                <a:cs typeface="Times New Roman" pitchFamily="18" charset="0"/>
              </a:rPr>
              <a:t>s</a:t>
            </a:r>
            <a:r>
              <a:rPr lang="en-US" altLang="ja-JP" dirty="0">
                <a:solidFill>
                  <a:schemeClr val="bg1"/>
                </a:solidFill>
                <a:latin typeface="Arial" panose="020B0604020202020204" pitchFamily="34" charset="0"/>
                <a:ea typeface="HGPｺﾞｼｯｸM" panose="020B0600000000000000" pitchFamily="50" charset="-128"/>
                <a:cs typeface="Times New Roman" pitchFamily="18" charset="0"/>
              </a:rPr>
              <a:t> = 17 </a:t>
            </a:r>
            <a:r>
              <a:rPr lang="en-US" altLang="ja-JP" dirty="0" smtClean="0">
                <a:solidFill>
                  <a:schemeClr val="bg1"/>
                </a:solidFill>
                <a:latin typeface="Arial" panose="020B0604020202020204" pitchFamily="34" charset="0"/>
                <a:ea typeface="HGPｺﾞｼｯｸM" panose="020B0600000000000000" pitchFamily="50" charset="-128"/>
                <a:cs typeface="Times New Roman" pitchFamily="18" charset="0"/>
              </a:rPr>
              <a:t>K</a:t>
            </a:r>
          </a:p>
          <a:p>
            <a:r>
              <a:rPr lang="en-US" altLang="ja-JP" dirty="0" smtClean="0">
                <a:solidFill>
                  <a:schemeClr val="bg1"/>
                </a:solidFill>
                <a:latin typeface="Arial" panose="020B0604020202020204" pitchFamily="34" charset="0"/>
                <a:ea typeface="HGPｺﾞｼｯｸM" panose="020B0600000000000000" pitchFamily="50" charset="-128"/>
                <a:cs typeface="Times New Roman" pitchFamily="18" charset="0"/>
              </a:rPr>
              <a:t>T</a:t>
            </a:r>
            <a:r>
              <a:rPr lang="en-US" altLang="ja-JP" baseline="-25000" dirty="0" smtClean="0">
                <a:solidFill>
                  <a:schemeClr val="bg1"/>
                </a:solidFill>
                <a:latin typeface="Arial" panose="020B0604020202020204" pitchFamily="34" charset="0"/>
                <a:ea typeface="HGPｺﾞｼｯｸM" panose="020B0600000000000000" pitchFamily="50" charset="-128"/>
                <a:cs typeface="Times New Roman" pitchFamily="18" charset="0"/>
              </a:rPr>
              <a:t>C</a:t>
            </a:r>
            <a:r>
              <a:rPr lang="en-US" altLang="ja-JP" dirty="0" smtClean="0">
                <a:solidFill>
                  <a:schemeClr val="bg1"/>
                </a:solidFill>
                <a:latin typeface="Arial" panose="020B0604020202020204" pitchFamily="34" charset="0"/>
                <a:ea typeface="HGPｺﾞｼｯｸM" panose="020B0600000000000000" pitchFamily="50" charset="-128"/>
                <a:cs typeface="Times New Roman" pitchFamily="18" charset="0"/>
              </a:rPr>
              <a:t> = 173 K</a:t>
            </a:r>
          </a:p>
        </p:txBody>
      </p:sp>
      <mc:AlternateContent xmlns:mc="http://schemas.openxmlformats.org/markup-compatibility/2006" xmlns:a14="http://schemas.microsoft.com/office/drawing/2010/main">
        <mc:Choice Requires="a14">
          <p:sp>
            <p:nvSpPr>
              <p:cNvPr id="67" name="テキスト ボックス 66"/>
              <p:cNvSpPr txBox="1"/>
              <p:nvPr/>
            </p:nvSpPr>
            <p:spPr>
              <a:xfrm>
                <a:off x="1115616" y="980728"/>
                <a:ext cx="26445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𝑃</m:t>
                          </m:r>
                        </m:e>
                        <m:sub>
                          <m:r>
                            <a:rPr kumimoji="1" lang="en-US" altLang="ja-JP" sz="2400" b="0" i="1" smtClean="0">
                              <a:latin typeface="Cambria Math" panose="02040503050406030204" pitchFamily="18" charset="0"/>
                            </a:rPr>
                            <m:t>𝑀𝑒𝑡𝑎𝑙</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𝑓</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𝑇</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𝐶</m:t>
                          </m:r>
                        </m:sub>
                      </m:sSub>
                      <m:r>
                        <a:rPr kumimoji="1" lang="en-US" altLang="ja-JP" sz="2400" b="0" i="1" smtClean="0">
                          <a:latin typeface="Cambria Math" panose="02040503050406030204" pitchFamily="18" charset="0"/>
                        </a:rPr>
                        <m:t>,</m:t>
                      </m:r>
                      <m:r>
                        <a:rPr kumimoji="1" lang="ja-JP" altLang="en-US" sz="2400" b="0" i="1" smtClean="0">
                          <a:latin typeface="Cambria Math" panose="02040503050406030204" pitchFamily="18" charset="0"/>
                        </a:rPr>
                        <m:t>𝜎</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67" name="テキスト ボックス 66"/>
              <p:cNvSpPr txBox="1">
                <a:spLocks noRot="1" noChangeAspect="1" noMove="1" noResize="1" noEditPoints="1" noAdjustHandles="1" noChangeArrowheads="1" noChangeShapeType="1" noTextEdit="1"/>
              </p:cNvSpPr>
              <p:nvPr/>
            </p:nvSpPr>
            <p:spPr>
              <a:xfrm>
                <a:off x="1115616" y="980728"/>
                <a:ext cx="2644570" cy="369332"/>
              </a:xfrm>
              <a:prstGeom prst="rect">
                <a:avLst/>
              </a:prstGeom>
              <a:blipFill rotWithShape="0">
                <a:blip r:embed="rId10"/>
                <a:stretch>
                  <a:fillRect l="-2074" r="-3456" b="-35000"/>
                </a:stretch>
              </a:blipFill>
            </p:spPr>
            <p:txBody>
              <a:bodyPr/>
              <a:lstStyle/>
              <a:p>
                <a:r>
                  <a:rPr lang="ja-JP" altLang="en-US">
                    <a:noFill/>
                  </a:rPr>
                  <a:t> </a:t>
                </a:r>
              </a:p>
            </p:txBody>
          </p:sp>
        </mc:Fallback>
      </mc:AlternateContent>
      <p:sp>
        <p:nvSpPr>
          <p:cNvPr id="68" name="テキスト ボックス 67"/>
          <p:cNvSpPr txBox="1"/>
          <p:nvPr/>
        </p:nvSpPr>
        <p:spPr>
          <a:xfrm>
            <a:off x="924746" y="1486198"/>
            <a:ext cx="686406"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ea typeface="HGPｺﾞｼｯｸM" panose="020B0600000000000000" pitchFamily="50" charset="-128"/>
                <a:cs typeface="Times New Roman" pitchFamily="18" charset="0"/>
              </a:rPr>
              <a:t>Metal</a:t>
            </a:r>
            <a:endParaRPr lang="en-US" altLang="ja-JP" sz="1600" baseline="-25000" dirty="0" smtClean="0">
              <a:solidFill>
                <a:schemeClr val="bg1"/>
              </a:solidFill>
              <a:latin typeface="Arial" panose="020B0604020202020204" pitchFamily="34" charset="0"/>
              <a:ea typeface="HGPｺﾞｼｯｸM" panose="020B0600000000000000" pitchFamily="50" charset="-128"/>
              <a:cs typeface="Times New Roman" pitchFamily="18" charset="0"/>
            </a:endParaRPr>
          </a:p>
        </p:txBody>
      </p:sp>
      <p:sp>
        <p:nvSpPr>
          <p:cNvPr id="69" name="テキスト ボックス 68"/>
          <p:cNvSpPr txBox="1"/>
          <p:nvPr/>
        </p:nvSpPr>
        <p:spPr>
          <a:xfrm>
            <a:off x="2204698" y="1480181"/>
            <a:ext cx="867545"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ea typeface="HGPｺﾞｼｯｸM" panose="020B0600000000000000" pitchFamily="50" charset="-128"/>
                <a:cs typeface="Times New Roman" pitchFamily="18" charset="0"/>
              </a:rPr>
              <a:t>Coexist</a:t>
            </a:r>
            <a:endParaRPr lang="en-US" altLang="ja-JP" sz="1600" baseline="-25000" dirty="0" smtClean="0">
              <a:solidFill>
                <a:schemeClr val="bg1"/>
              </a:solidFill>
              <a:latin typeface="Arial" panose="020B0604020202020204" pitchFamily="34" charset="0"/>
              <a:ea typeface="HGPｺﾞｼｯｸM" panose="020B0600000000000000" pitchFamily="50" charset="-128"/>
              <a:cs typeface="Times New Roman" pitchFamily="18" charset="0"/>
            </a:endParaRPr>
          </a:p>
        </p:txBody>
      </p:sp>
      <p:sp>
        <p:nvSpPr>
          <p:cNvPr id="70" name="テキスト ボックス 69"/>
          <p:cNvSpPr txBox="1"/>
          <p:nvPr/>
        </p:nvSpPr>
        <p:spPr>
          <a:xfrm>
            <a:off x="3048952" y="1474126"/>
            <a:ext cx="971741" cy="338554"/>
          </a:xfrm>
          <a:prstGeom prst="rect">
            <a:avLst/>
          </a:prstGeom>
          <a:noFill/>
        </p:spPr>
        <p:txBody>
          <a:bodyPr wrap="none" rtlCol="0">
            <a:spAutoFit/>
          </a:bodyPr>
          <a:lstStyle/>
          <a:p>
            <a:r>
              <a:rPr lang="en-US" altLang="ja-JP" sz="1600" dirty="0" smtClean="0">
                <a:solidFill>
                  <a:schemeClr val="bg1"/>
                </a:solidFill>
                <a:latin typeface="Arial" panose="020B0604020202020204" pitchFamily="34" charset="0"/>
                <a:ea typeface="HGPｺﾞｼｯｸM" panose="020B0600000000000000" pitchFamily="50" charset="-128"/>
                <a:cs typeface="Times New Roman" pitchFamily="18" charset="0"/>
              </a:rPr>
              <a:t>Insulator</a:t>
            </a:r>
            <a:endParaRPr lang="en-US" altLang="ja-JP" sz="1600" baseline="-25000" dirty="0" smtClean="0">
              <a:solidFill>
                <a:schemeClr val="bg1"/>
              </a:solidFill>
              <a:latin typeface="Arial" panose="020B0604020202020204" pitchFamily="34" charset="0"/>
              <a:ea typeface="HGPｺﾞｼｯｸM" panose="020B0600000000000000" pitchFamily="50" charset="-128"/>
              <a:cs typeface="Times New Roman" pitchFamily="18" charset="0"/>
            </a:endParaRPr>
          </a:p>
        </p:txBody>
      </p:sp>
      <p:sp>
        <p:nvSpPr>
          <p:cNvPr id="71" name="テキスト ボックス 70"/>
          <p:cNvSpPr txBox="1"/>
          <p:nvPr/>
        </p:nvSpPr>
        <p:spPr>
          <a:xfrm>
            <a:off x="4821698" y="6012705"/>
            <a:ext cx="686406" cy="338554"/>
          </a:xfrm>
          <a:prstGeom prst="rect">
            <a:avLst/>
          </a:prstGeom>
          <a:noFill/>
        </p:spPr>
        <p:txBody>
          <a:bodyPr wrap="none" rtlCol="0">
            <a:spAutoFit/>
          </a:bodyPr>
          <a:lstStyle/>
          <a:p>
            <a:r>
              <a:rPr lang="en-US" altLang="ja-JP" sz="1600" dirty="0" smtClean="0">
                <a:latin typeface="Arial" panose="020B0604020202020204" pitchFamily="34" charset="0"/>
                <a:ea typeface="HGPｺﾞｼｯｸM" panose="020B0600000000000000" pitchFamily="50" charset="-128"/>
                <a:cs typeface="Times New Roman" pitchFamily="18" charset="0"/>
              </a:rPr>
              <a:t>Metal</a:t>
            </a:r>
            <a:endParaRPr lang="en-US" altLang="ja-JP" sz="1600" baseline="-25000" dirty="0" smtClean="0">
              <a:latin typeface="Arial" panose="020B0604020202020204" pitchFamily="34" charset="0"/>
              <a:ea typeface="HGPｺﾞｼｯｸM" panose="020B0600000000000000" pitchFamily="50" charset="-128"/>
              <a:cs typeface="Times New Roman" pitchFamily="18" charset="0"/>
            </a:endParaRPr>
          </a:p>
        </p:txBody>
      </p:sp>
      <p:sp>
        <p:nvSpPr>
          <p:cNvPr id="72" name="テキスト ボックス 71"/>
          <p:cNvSpPr txBox="1"/>
          <p:nvPr/>
        </p:nvSpPr>
        <p:spPr>
          <a:xfrm>
            <a:off x="4570803" y="5349738"/>
            <a:ext cx="971741" cy="338554"/>
          </a:xfrm>
          <a:prstGeom prst="rect">
            <a:avLst/>
          </a:prstGeom>
          <a:noFill/>
        </p:spPr>
        <p:txBody>
          <a:bodyPr wrap="none" rtlCol="0">
            <a:spAutoFit/>
          </a:bodyPr>
          <a:lstStyle/>
          <a:p>
            <a:r>
              <a:rPr lang="en-US" altLang="ja-JP" sz="1600" dirty="0" smtClean="0">
                <a:latin typeface="Arial" panose="020B0604020202020204" pitchFamily="34" charset="0"/>
                <a:ea typeface="HGPｺﾞｼｯｸM" panose="020B0600000000000000" pitchFamily="50" charset="-128"/>
                <a:cs typeface="Times New Roman" pitchFamily="18" charset="0"/>
              </a:rPr>
              <a:t>Insulato</a:t>
            </a:r>
            <a:r>
              <a:rPr lang="en-US" altLang="ja-JP" sz="1600" dirty="0">
                <a:latin typeface="Arial" panose="020B0604020202020204" pitchFamily="34" charset="0"/>
                <a:ea typeface="HGPｺﾞｼｯｸM" panose="020B0600000000000000" pitchFamily="50" charset="-128"/>
                <a:cs typeface="Times New Roman" pitchFamily="18" charset="0"/>
              </a:rPr>
              <a:t>r</a:t>
            </a:r>
            <a:endParaRPr lang="en-US" altLang="ja-JP" sz="1600" baseline="-25000" dirty="0" smtClean="0">
              <a:latin typeface="Arial" panose="020B0604020202020204" pitchFamily="34" charset="0"/>
              <a:ea typeface="HGPｺﾞｼｯｸM" panose="020B0600000000000000" pitchFamily="50" charset="-128"/>
              <a:cs typeface="Times New Roman" pitchFamily="18" charset="0"/>
            </a:endParaRPr>
          </a:p>
        </p:txBody>
      </p:sp>
      <p:sp>
        <p:nvSpPr>
          <p:cNvPr id="73" name="テキスト ボックス 72"/>
          <p:cNvSpPr txBox="1"/>
          <p:nvPr/>
        </p:nvSpPr>
        <p:spPr>
          <a:xfrm>
            <a:off x="5428376" y="1133102"/>
            <a:ext cx="3076275" cy="369332"/>
          </a:xfrm>
          <a:prstGeom prst="rect">
            <a:avLst/>
          </a:prstGeom>
          <a:noFill/>
        </p:spPr>
        <p:txBody>
          <a:bodyPr wrap="square" rtlCol="0">
            <a:spAutoFit/>
          </a:bodyPr>
          <a:lstStyle/>
          <a:p>
            <a:r>
              <a:rPr lang="en-US" altLang="ja-JP" dirty="0" err="1" smtClean="0">
                <a:latin typeface="Arial" panose="020B0604020202020204" pitchFamily="34" charset="0"/>
                <a:ea typeface="HGPｺﾞｼｯｸM" panose="020B0600000000000000" pitchFamily="50" charset="-128"/>
                <a:cs typeface="Arial" panose="020B0604020202020204" pitchFamily="34" charset="0"/>
              </a:rPr>
              <a:t>Determing</a:t>
            </a:r>
            <a:r>
              <a:rPr lang="en-US" altLang="ja-JP" dirty="0" smtClean="0">
                <a:latin typeface="Arial" panose="020B0604020202020204" pitchFamily="34" charset="0"/>
                <a:ea typeface="HGPｺﾞｼｯｸM" panose="020B0600000000000000" pitchFamily="50" charset="-128"/>
                <a:cs typeface="Arial" panose="020B0604020202020204" pitchFamily="34" charset="0"/>
              </a:rPr>
              <a:t> of </a:t>
            </a:r>
            <a:r>
              <a:rPr lang="en-US" altLang="ja-JP" i="1" dirty="0" smtClean="0">
                <a:latin typeface="Symbol" panose="05050102010706020507" pitchFamily="18" charset="2"/>
                <a:ea typeface="HGPｺﾞｼｯｸM" panose="020B0600000000000000" pitchFamily="50" charset="-128"/>
                <a:cs typeface="Arial" panose="020B0604020202020204" pitchFamily="34" charset="0"/>
              </a:rPr>
              <a:t>s</a:t>
            </a:r>
            <a:r>
              <a:rPr lang="en-US" altLang="ja-JP" dirty="0" smtClean="0">
                <a:latin typeface="Arial" panose="020B0604020202020204" pitchFamily="34" charset="0"/>
                <a:ea typeface="HGPｺﾞｼｯｸM" panose="020B0600000000000000" pitchFamily="50" charset="-128"/>
                <a:cs typeface="Arial" panose="020B0604020202020204" pitchFamily="34" charset="0"/>
              </a:rPr>
              <a:t> and </a:t>
            </a:r>
            <a:r>
              <a:rPr lang="en-US" altLang="ja-JP" i="1" dirty="0" smtClean="0">
                <a:latin typeface="Arial" panose="020B0604020202020204" pitchFamily="34" charset="0"/>
                <a:ea typeface="HGPｺﾞｼｯｸM" panose="020B0600000000000000" pitchFamily="50" charset="-128"/>
                <a:cs typeface="Arial" panose="020B0604020202020204" pitchFamily="34" charset="0"/>
              </a:rPr>
              <a:t>T</a:t>
            </a:r>
            <a:r>
              <a:rPr lang="en-US" altLang="ja-JP" baseline="-25000" dirty="0" smtClean="0">
                <a:latin typeface="Arial" panose="020B0604020202020204" pitchFamily="34" charset="0"/>
                <a:ea typeface="HGPｺﾞｼｯｸM" panose="020B0600000000000000" pitchFamily="50" charset="-128"/>
                <a:cs typeface="Arial" panose="020B0604020202020204" pitchFamily="34" charset="0"/>
              </a:rPr>
              <a:t>C</a:t>
            </a:r>
            <a:endParaRPr kumimoji="1" lang="ja-JP" altLang="en-US" baseline="-25000" dirty="0">
              <a:latin typeface="Arial" panose="020B0604020202020204" pitchFamily="34" charset="0"/>
              <a:ea typeface="HGPｺﾞｼｯｸM" panose="020B0600000000000000" pitchFamily="50" charset="-128"/>
              <a:cs typeface="Arial" panose="020B0604020202020204" pitchFamily="34" charset="0"/>
            </a:endParaRPr>
          </a:p>
        </p:txBody>
      </p:sp>
      <p:grpSp>
        <p:nvGrpSpPr>
          <p:cNvPr id="74" name="グループ化 27"/>
          <p:cNvGrpSpPr/>
          <p:nvPr/>
        </p:nvGrpSpPr>
        <p:grpSpPr>
          <a:xfrm>
            <a:off x="5580136" y="5411391"/>
            <a:ext cx="216000" cy="897929"/>
            <a:chOff x="6803802" y="5521889"/>
            <a:chExt cx="216000" cy="897929"/>
          </a:xfrm>
        </p:grpSpPr>
        <p:sp>
          <p:nvSpPr>
            <p:cNvPr id="75" name="正方形/長方形 74"/>
            <p:cNvSpPr/>
            <p:nvPr/>
          </p:nvSpPr>
          <p:spPr>
            <a:xfrm>
              <a:off x="6803802" y="6203817"/>
              <a:ext cx="216000" cy="216001"/>
            </a:xfrm>
            <a:prstGeom prst="rect">
              <a:avLst/>
            </a:prstGeom>
            <a:solidFill>
              <a:srgbClr val="FF0000"/>
            </a:solidFill>
            <a:ln w="12700">
              <a:solidFill>
                <a:schemeClr val="tx1"/>
              </a:solidFill>
              <a:prstDash val="sysDot"/>
            </a:ln>
            <a:scene3d>
              <a:camera prst="orthographicFront"/>
              <a:lightRig rig="balanced" dir="t"/>
            </a:scene3d>
            <a:sp3d prstMaterial="metal">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ea typeface="HGPｺﾞｼｯｸM" panose="020B0600000000000000" pitchFamily="50" charset="-128"/>
                <a:cs typeface="Times New Roman" pitchFamily="18" charset="0"/>
              </a:endParaRPr>
            </a:p>
          </p:txBody>
        </p:sp>
        <p:sp>
          <p:nvSpPr>
            <p:cNvPr id="76" name="正方形/長方形 75"/>
            <p:cNvSpPr/>
            <p:nvPr/>
          </p:nvSpPr>
          <p:spPr>
            <a:xfrm>
              <a:off x="6803802" y="5521889"/>
              <a:ext cx="216000" cy="216001"/>
            </a:xfrm>
            <a:prstGeom prst="rect">
              <a:avLst/>
            </a:prstGeom>
            <a:solidFill>
              <a:srgbClr val="0000FF"/>
            </a:solidFill>
            <a:ln w="12700">
              <a:solidFill>
                <a:schemeClr val="tx1"/>
              </a:solidFill>
              <a:prstDash val="sysDot"/>
            </a:ln>
            <a:scene3d>
              <a:camera prst="orthographicFront"/>
              <a:lightRig rig="balanced" dir="t"/>
            </a:scene3d>
            <a:sp3d prstMaterial="metal">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ea typeface="HGPｺﾞｼｯｸM" panose="020B0600000000000000" pitchFamily="50" charset="-128"/>
                <a:cs typeface="Times New Roman" pitchFamily="18" charset="0"/>
              </a:endParaRPr>
            </a:p>
          </p:txBody>
        </p:sp>
      </p:gr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25</a:t>
            </a:fld>
            <a:endParaRPr lang="ja-JP" altLang="en-US" dirty="0"/>
          </a:p>
        </p:txBody>
      </p:sp>
    </p:spTree>
    <p:extLst>
      <p:ext uri="{BB962C8B-B14F-4D97-AF65-F5344CB8AC3E}">
        <p14:creationId xmlns:p14="http://schemas.microsoft.com/office/powerpoint/2010/main" val="10800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1" nodeType="clickEffect">
                                  <p:stCondLst>
                                    <p:cond delay="500"/>
                                  </p:stCondLst>
                                  <p:childTnLst>
                                    <p:animMotion origin="layout" path="M 3.61111E-6 3.33333E-6 C -0.00695 0.00092 -0.0132 0.00277 -0.01997 0.00463 C -0.0375 0.0037 -0.05452 0.00185 -0.0724 0.00115 C -0.07743 0.00069 -0.08334 0.00185 -0.08785 -0.00116 C -0.08993 -0.00232 -0.09132 -0.00486 -0.09306 -0.00579 C -0.09497 -0.00648 -0.09861 -0.00811 -0.09861 -0.00787 C -0.10087 -0.0132 -0.10452 -0.0125 -0.10816 -0.01621 C -0.11111 -0.01945 -0.11111 -0.02269 -0.11476 -0.02431 C -0.11754 -0.0294 -0.12136 -0.03241 -0.12518 -0.03588 C -0.12657 -0.04121 -0.13073 -0.04908 -0.13507 -0.05093 C -0.1375 -0.05834 -0.14098 -0.06713 -0.14601 -0.07176 C -0.15139 -0.08264 -0.17188 -0.08866 -0.18177 -0.09028 C -0.19167 -0.09468 -0.18768 -0.09352 -0.20434 -0.09375 C -0.24236 -0.09398 -0.28021 -0.09375 -0.31823 -0.09375 " pathEditMode="relative" rAng="0" ptsTypes="AAAAAAAAAAAAAA">
                                      <p:cBhvr>
                                        <p:cTn id="29" dur="5000" fill="hold"/>
                                        <p:tgtEl>
                                          <p:spTgt spid="50"/>
                                        </p:tgtEl>
                                        <p:attrNameLst>
                                          <p:attrName>ppt_x</p:attrName>
                                          <p:attrName>ppt_y</p:attrName>
                                        </p:attrNameLst>
                                      </p:cBhvr>
                                      <p:rCtr x="-15920" y="-4468"/>
                                    </p:animMotion>
                                  </p:childTnLst>
                                </p:cTn>
                              </p:par>
                              <p:par>
                                <p:cTn id="30" presetID="1" presetClass="mediacall" presetSubtype="0" fill="hold" nodeType="withEffect">
                                  <p:stCondLst>
                                    <p:cond delay="0"/>
                                  </p:stCondLst>
                                  <p:childTnLst>
                                    <p:cmd type="call" cmd="playFrom(0.0)">
                                      <p:cBhvr>
                                        <p:cTn id="31" dur="4737" fill="hold"/>
                                        <p:tgtEl>
                                          <p:spTgt spid="32"/>
                                        </p:tgtEl>
                                      </p:cBhvr>
                                    </p:cmd>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64" fill="hold" display="0">
                  <p:stCondLst>
                    <p:cond delay="indefinite"/>
                  </p:stCondLst>
                </p:cTn>
                <p:tgtEl>
                  <p:spTgt spid="32"/>
                </p:tgtEl>
              </p:cMediaNode>
            </p:video>
          </p:childTnLst>
        </p:cTn>
      </p:par>
    </p:tnLst>
    <p:bldLst>
      <p:bldP spid="34" grpId="0" animBg="1"/>
      <p:bldP spid="35" grpId="0" animBg="1"/>
      <p:bldP spid="41" grpId="0" animBg="1"/>
      <p:bldP spid="42" grpId="0" animBg="1"/>
      <p:bldP spid="49" grpId="0"/>
      <p:bldP spid="50" grpId="0" animBg="1"/>
      <p:bldP spid="50" grpId="1" animBg="1"/>
      <p:bldP spid="51" grpId="0"/>
      <p:bldP spid="52" grpId="0"/>
      <p:bldP spid="66" grpId="0" animBg="1"/>
      <p:bldP spid="71" grpId="0"/>
      <p:bldP spid="72" grpId="0"/>
      <p:bldP spid="7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0512" y="18715"/>
            <a:ext cx="746028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rPr>
              <a:t>Gate control of phase separation</a:t>
            </a:r>
            <a:endParaRPr lang="en-US" altLang="ja-JP" sz="2800" dirty="0">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endParaRPr>
          </a:p>
        </p:txBody>
      </p:sp>
      <p:grpSp>
        <p:nvGrpSpPr>
          <p:cNvPr id="32" name="グループ化 29"/>
          <p:cNvGrpSpPr>
            <a:grpSpLocks noChangeAspect="1"/>
          </p:cNvGrpSpPr>
          <p:nvPr/>
        </p:nvGrpSpPr>
        <p:grpSpPr>
          <a:xfrm>
            <a:off x="0" y="1173002"/>
            <a:ext cx="4493895" cy="2988945"/>
            <a:chOff x="2771055" y="1033968"/>
            <a:chExt cx="5617369" cy="3736181"/>
          </a:xfrm>
        </p:grpSpPr>
        <p:pic>
          <p:nvPicPr>
            <p:cNvPr id="33" name="図 32" descr="EDLT_distribution.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771055" y="1033968"/>
              <a:ext cx="5617369" cy="3736181"/>
            </a:xfrm>
            <a:prstGeom prst="rect">
              <a:avLst/>
            </a:prstGeom>
          </p:spPr>
        </p:pic>
        <p:sp>
          <p:nvSpPr>
            <p:cNvPr id="34" name="テキスト ボックス 33"/>
            <p:cNvSpPr txBox="1"/>
            <p:nvPr/>
          </p:nvSpPr>
          <p:spPr bwMode="auto">
            <a:xfrm>
              <a:off x="6803502" y="1369763"/>
              <a:ext cx="1008113" cy="1154162"/>
            </a:xfrm>
            <a:prstGeom prst="rect">
              <a:avLst/>
            </a:prstGeom>
            <a:noFill/>
            <a:ln w="9525">
              <a:noFill/>
              <a:miter lim="800000"/>
              <a:headEnd/>
              <a:tailEnd/>
            </a:ln>
          </p:spPr>
          <p:txBody>
            <a:bodyPr wrap="square" rtlCol="0" anchor="ctr" anchorCtr="0">
              <a:spAutoFit/>
            </a:bodyPr>
            <a:lstStyle/>
            <a:p>
              <a:pPr algn="r"/>
              <a:r>
                <a:rPr kumimoji="0" lang="en-US" altLang="ja-JP" dirty="0" smtClean="0">
                  <a:solidFill>
                    <a:srgbClr val="131EFB"/>
                  </a:solidFill>
                  <a:latin typeface="Arial" panose="020B0604020202020204" pitchFamily="34" charset="0"/>
                  <a:ea typeface="HGPｺﾞｼｯｸM" panose="020B0600000000000000" pitchFamily="50" charset="-128"/>
                  <a:cs typeface="Arial Unicode MS" pitchFamily="50" charset="-127"/>
                </a:rPr>
                <a:t>-2V</a:t>
              </a:r>
            </a:p>
            <a:p>
              <a:pPr algn="r"/>
              <a:r>
                <a:rPr kumimoji="0" lang="en-US" altLang="ja-JP" dirty="0" smtClean="0">
                  <a:latin typeface="Arial" panose="020B0604020202020204" pitchFamily="34" charset="0"/>
                  <a:ea typeface="HGPｺﾞｼｯｸM" panose="020B0600000000000000" pitchFamily="50" charset="-128"/>
                  <a:cs typeface="Arial Unicode MS" pitchFamily="50" charset="-127"/>
                </a:rPr>
                <a:t>0 V</a:t>
              </a:r>
            </a:p>
            <a:p>
              <a:pPr algn="r"/>
              <a:r>
                <a:rPr kumimoji="0" lang="en-US" altLang="ja-JP" dirty="0" smtClean="0">
                  <a:solidFill>
                    <a:srgbClr val="FF0000"/>
                  </a:solidFill>
                  <a:latin typeface="Arial" panose="020B0604020202020204" pitchFamily="34" charset="0"/>
                  <a:ea typeface="HGPｺﾞｼｯｸM" panose="020B0600000000000000" pitchFamily="50" charset="-128"/>
                  <a:cs typeface="Arial Unicode MS" pitchFamily="50" charset="-127"/>
                </a:rPr>
                <a:t>+1V</a:t>
              </a:r>
              <a:endParaRPr kumimoji="0" lang="ja-JP" altLang="en-US" dirty="0" smtClean="0">
                <a:solidFill>
                  <a:srgbClr val="FF0000"/>
                </a:solidFill>
                <a:latin typeface="Arial" panose="020B0604020202020204" pitchFamily="34" charset="0"/>
                <a:ea typeface="HGPｺﾞｼｯｸM" panose="020B0600000000000000" pitchFamily="50" charset="-128"/>
                <a:cs typeface="Arial Unicode MS" pitchFamily="50" charset="-127"/>
              </a:endParaRPr>
            </a:p>
          </p:txBody>
        </p:sp>
        <p:cxnSp>
          <p:nvCxnSpPr>
            <p:cNvPr id="35" name="直線コネクタ 34"/>
            <p:cNvCxnSpPr/>
            <p:nvPr/>
          </p:nvCxnSpPr>
          <p:spPr bwMode="auto">
            <a:xfrm>
              <a:off x="5616116" y="1213988"/>
              <a:ext cx="0" cy="2952329"/>
            </a:xfrm>
            <a:prstGeom prst="line">
              <a:avLst/>
            </a:prstGeom>
            <a:noFill/>
            <a:ln w="57150" cap="flat" cmpd="sng" algn="ctr">
              <a:solidFill>
                <a:schemeClr val="bg2">
                  <a:lumMod val="50000"/>
                  <a:alpha val="50000"/>
                </a:schemeClr>
              </a:solidFill>
              <a:prstDash val="solid"/>
              <a:round/>
              <a:headEnd type="none" w="med" len="med"/>
              <a:tailEnd type="none" w="med" len="med"/>
            </a:ln>
            <a:effectLst/>
          </p:spPr>
        </p:cxnSp>
      </p:grpSp>
      <p:grpSp>
        <p:nvGrpSpPr>
          <p:cNvPr id="36" name="グループ化 22"/>
          <p:cNvGrpSpPr/>
          <p:nvPr/>
        </p:nvGrpSpPr>
        <p:grpSpPr>
          <a:xfrm>
            <a:off x="1619672" y="4239805"/>
            <a:ext cx="2286000" cy="2584695"/>
            <a:chOff x="17748" y="992051"/>
            <a:chExt cx="2286000" cy="2584695"/>
          </a:xfrm>
        </p:grpSpPr>
        <p:pic>
          <p:nvPicPr>
            <p:cNvPr id="37" name="図 36" descr="F31_190.jpg"/>
            <p:cNvPicPr>
              <a:picLocks noChangeAspect="1"/>
            </p:cNvPicPr>
            <p:nvPr/>
          </p:nvPicPr>
          <p:blipFill>
            <a:blip r:embed="rId3" cstate="print"/>
            <a:stretch>
              <a:fillRect/>
            </a:stretch>
          </p:blipFill>
          <p:spPr>
            <a:xfrm>
              <a:off x="17748" y="1271696"/>
              <a:ext cx="2286000" cy="2305050"/>
            </a:xfrm>
            <a:prstGeom prst="rect">
              <a:avLst/>
            </a:prstGeom>
          </p:spPr>
        </p:pic>
        <p:sp>
          <p:nvSpPr>
            <p:cNvPr id="38" name="テキスト ボックス 37"/>
            <p:cNvSpPr txBox="1"/>
            <p:nvPr/>
          </p:nvSpPr>
          <p:spPr bwMode="auto">
            <a:xfrm>
              <a:off x="404664" y="992051"/>
              <a:ext cx="1512168" cy="369332"/>
            </a:xfrm>
            <a:prstGeom prst="rect">
              <a:avLst/>
            </a:prstGeom>
            <a:solidFill>
              <a:schemeClr val="bg1"/>
            </a:solidFill>
            <a:ln w="9525">
              <a:noFill/>
              <a:miter lim="800000"/>
              <a:headEnd/>
              <a:tailEnd/>
            </a:ln>
          </p:spPr>
          <p:txBody>
            <a:bodyPr wrap="square" rtlCol="0" anchor="ctr" anchorCtr="0">
              <a:spAutoFit/>
            </a:bodyPr>
            <a:lstStyle/>
            <a:p>
              <a:r>
                <a:rPr kumimoji="0" lang="en-US" altLang="ja-JP" dirty="0" smtClean="0">
                  <a:solidFill>
                    <a:srgbClr val="0000FF"/>
                  </a:solidFill>
                  <a:latin typeface="Arial" panose="020B0604020202020204" pitchFamily="34" charset="0"/>
                  <a:ea typeface="HGPｺﾞｼｯｸM" panose="020B0600000000000000" pitchFamily="50" charset="-128"/>
                  <a:cs typeface="Arial Unicode MS" pitchFamily="50" charset="-127"/>
                </a:rPr>
                <a:t>-2V</a:t>
              </a:r>
              <a:r>
                <a:rPr kumimoji="0" lang="en-US" altLang="ja-JP" dirty="0" smtClean="0">
                  <a:latin typeface="Arial" panose="020B0604020202020204" pitchFamily="34" charset="0"/>
                  <a:ea typeface="HGPｺﾞｼｯｸM" panose="020B0600000000000000" pitchFamily="50" charset="-128"/>
                  <a:cs typeface="Arial Unicode MS" pitchFamily="50" charset="-127"/>
                </a:rPr>
                <a:t>@100 K</a:t>
              </a:r>
              <a:endParaRPr kumimoji="0" lang="ja-JP" altLang="en-US" dirty="0" smtClean="0">
                <a:latin typeface="Arial" panose="020B0604020202020204" pitchFamily="34" charset="0"/>
                <a:ea typeface="HGPｺﾞｼｯｸM" panose="020B0600000000000000" pitchFamily="50" charset="-128"/>
                <a:cs typeface="Arial Unicode MS" pitchFamily="50" charset="-127"/>
              </a:endParaRPr>
            </a:p>
          </p:txBody>
        </p:sp>
      </p:grpSp>
      <p:grpSp>
        <p:nvGrpSpPr>
          <p:cNvPr id="39" name="グループ化 20"/>
          <p:cNvGrpSpPr/>
          <p:nvPr/>
        </p:nvGrpSpPr>
        <p:grpSpPr>
          <a:xfrm>
            <a:off x="6426460" y="4239639"/>
            <a:ext cx="2286000" cy="2584861"/>
            <a:chOff x="2322004" y="4407405"/>
            <a:chExt cx="2286000" cy="2584861"/>
          </a:xfrm>
        </p:grpSpPr>
        <p:pic>
          <p:nvPicPr>
            <p:cNvPr id="40" name="図 39" descr="F31_183.jpg"/>
            <p:cNvPicPr>
              <a:picLocks noChangeAspect="1"/>
            </p:cNvPicPr>
            <p:nvPr/>
          </p:nvPicPr>
          <p:blipFill>
            <a:blip r:embed="rId4" cstate="print"/>
            <a:stretch>
              <a:fillRect/>
            </a:stretch>
          </p:blipFill>
          <p:spPr>
            <a:xfrm>
              <a:off x="2322004" y="4687216"/>
              <a:ext cx="2286000" cy="2305050"/>
            </a:xfrm>
            <a:prstGeom prst="rect">
              <a:avLst/>
            </a:prstGeom>
          </p:spPr>
        </p:pic>
        <p:sp>
          <p:nvSpPr>
            <p:cNvPr id="41" name="テキスト ボックス 40"/>
            <p:cNvSpPr txBox="1"/>
            <p:nvPr/>
          </p:nvSpPr>
          <p:spPr bwMode="auto">
            <a:xfrm>
              <a:off x="2582906" y="4407405"/>
              <a:ext cx="1764196" cy="369332"/>
            </a:xfrm>
            <a:prstGeom prst="rect">
              <a:avLst/>
            </a:prstGeom>
            <a:solidFill>
              <a:schemeClr val="bg1"/>
            </a:solidFill>
            <a:ln w="9525">
              <a:noFill/>
              <a:miter lim="800000"/>
              <a:headEnd/>
              <a:tailEnd/>
            </a:ln>
          </p:spPr>
          <p:txBody>
            <a:bodyPr wrap="square" rtlCol="0" anchor="ctr" anchorCtr="0">
              <a:spAutoFit/>
            </a:bodyPr>
            <a:lstStyle/>
            <a:p>
              <a:r>
                <a:rPr kumimoji="0" lang="en-US" altLang="ja-JP" dirty="0" smtClean="0">
                  <a:solidFill>
                    <a:srgbClr val="FF0000"/>
                  </a:solidFill>
                  <a:latin typeface="Arial" panose="020B0604020202020204" pitchFamily="34" charset="0"/>
                  <a:ea typeface="HGPｺﾞｼｯｸM" panose="020B0600000000000000" pitchFamily="50" charset="-128"/>
                  <a:cs typeface="Arial Unicode MS" pitchFamily="50" charset="-127"/>
                </a:rPr>
                <a:t>+1V</a:t>
              </a:r>
              <a:r>
                <a:rPr kumimoji="0" lang="en-US" altLang="ja-JP" dirty="0" smtClean="0">
                  <a:latin typeface="Arial" panose="020B0604020202020204" pitchFamily="34" charset="0"/>
                  <a:ea typeface="HGPｺﾞｼｯｸM" panose="020B0600000000000000" pitchFamily="50" charset="-128"/>
                  <a:cs typeface="Arial Unicode MS" pitchFamily="50" charset="-127"/>
                </a:rPr>
                <a:t>@100 K</a:t>
              </a:r>
              <a:endParaRPr kumimoji="0" lang="ja-JP" altLang="en-US" dirty="0" smtClean="0">
                <a:latin typeface="Arial" panose="020B0604020202020204" pitchFamily="34" charset="0"/>
                <a:ea typeface="HGPｺﾞｼｯｸM" panose="020B0600000000000000" pitchFamily="50" charset="-128"/>
                <a:cs typeface="Arial Unicode MS" pitchFamily="50" charset="-127"/>
              </a:endParaRPr>
            </a:p>
          </p:txBody>
        </p:sp>
      </p:grpSp>
      <p:grpSp>
        <p:nvGrpSpPr>
          <p:cNvPr id="42" name="グループ化 21"/>
          <p:cNvGrpSpPr/>
          <p:nvPr/>
        </p:nvGrpSpPr>
        <p:grpSpPr>
          <a:xfrm>
            <a:off x="4005875" y="4239639"/>
            <a:ext cx="2286000" cy="2585991"/>
            <a:chOff x="-117394" y="3651321"/>
            <a:chExt cx="2286000" cy="2585991"/>
          </a:xfrm>
        </p:grpSpPr>
        <p:sp>
          <p:nvSpPr>
            <p:cNvPr id="43" name="テキスト ボックス 42"/>
            <p:cNvSpPr txBox="1"/>
            <p:nvPr/>
          </p:nvSpPr>
          <p:spPr bwMode="auto">
            <a:xfrm>
              <a:off x="269522" y="3651321"/>
              <a:ext cx="1512168" cy="369332"/>
            </a:xfrm>
            <a:prstGeom prst="rect">
              <a:avLst/>
            </a:prstGeom>
            <a:solidFill>
              <a:schemeClr val="bg1"/>
            </a:solidFill>
            <a:ln w="9525">
              <a:noFill/>
              <a:miter lim="800000"/>
              <a:headEnd/>
              <a:tailEnd/>
            </a:ln>
          </p:spPr>
          <p:txBody>
            <a:bodyPr wrap="square" rtlCol="0" anchor="ctr" anchorCtr="0">
              <a:spAutoFit/>
            </a:bodyPr>
            <a:lstStyle/>
            <a:p>
              <a:r>
                <a:rPr kumimoji="0" lang="en-US" altLang="ja-JP" dirty="0" smtClean="0">
                  <a:latin typeface="Arial" panose="020B0604020202020204" pitchFamily="34" charset="0"/>
                  <a:ea typeface="HGPｺﾞｼｯｸM" panose="020B0600000000000000" pitchFamily="50" charset="-128"/>
                  <a:cs typeface="Arial Unicode MS" pitchFamily="50" charset="-127"/>
                </a:rPr>
                <a:t>0V@100 K</a:t>
              </a:r>
              <a:endParaRPr kumimoji="0" lang="ja-JP" altLang="en-US" dirty="0" smtClean="0">
                <a:latin typeface="Arial" panose="020B0604020202020204" pitchFamily="34" charset="0"/>
                <a:ea typeface="HGPｺﾞｼｯｸM" panose="020B0600000000000000" pitchFamily="50" charset="-128"/>
                <a:cs typeface="Arial Unicode MS" pitchFamily="50" charset="-127"/>
              </a:endParaRPr>
            </a:p>
          </p:txBody>
        </p:sp>
        <p:pic>
          <p:nvPicPr>
            <p:cNvPr id="44" name="図 43" descr="F31_185.jpg"/>
            <p:cNvPicPr>
              <a:picLocks noChangeAspect="1"/>
            </p:cNvPicPr>
            <p:nvPr/>
          </p:nvPicPr>
          <p:blipFill>
            <a:blip r:embed="rId5" cstate="print"/>
            <a:stretch>
              <a:fillRect/>
            </a:stretch>
          </p:blipFill>
          <p:spPr>
            <a:xfrm>
              <a:off x="-117394" y="3932262"/>
              <a:ext cx="2286000" cy="2305050"/>
            </a:xfrm>
            <a:prstGeom prst="rect">
              <a:avLst/>
            </a:prstGeom>
          </p:spPr>
        </p:pic>
      </p:grpSp>
      <p:grpSp>
        <p:nvGrpSpPr>
          <p:cNvPr id="49" name="グループ化 27"/>
          <p:cNvGrpSpPr/>
          <p:nvPr/>
        </p:nvGrpSpPr>
        <p:grpSpPr>
          <a:xfrm>
            <a:off x="1131296" y="5278049"/>
            <a:ext cx="216000" cy="897929"/>
            <a:chOff x="6803802" y="5521889"/>
            <a:chExt cx="216000" cy="897929"/>
          </a:xfrm>
        </p:grpSpPr>
        <p:sp>
          <p:nvSpPr>
            <p:cNvPr id="50" name="正方形/長方形 49"/>
            <p:cNvSpPr/>
            <p:nvPr/>
          </p:nvSpPr>
          <p:spPr>
            <a:xfrm>
              <a:off x="6803802" y="6203817"/>
              <a:ext cx="216000" cy="216001"/>
            </a:xfrm>
            <a:prstGeom prst="rect">
              <a:avLst/>
            </a:prstGeom>
            <a:solidFill>
              <a:srgbClr val="FF0000"/>
            </a:solidFill>
            <a:ln w="12700">
              <a:solidFill>
                <a:schemeClr val="tx1"/>
              </a:solidFill>
              <a:prstDash val="sysDot"/>
            </a:ln>
            <a:scene3d>
              <a:camera prst="orthographicFront"/>
              <a:lightRig rig="balanced" dir="t"/>
            </a:scene3d>
            <a:sp3d prstMaterial="metal">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ea typeface="HGPｺﾞｼｯｸM" panose="020B0600000000000000" pitchFamily="50" charset="-128"/>
                <a:cs typeface="Times New Roman" pitchFamily="18" charset="0"/>
              </a:endParaRPr>
            </a:p>
          </p:txBody>
        </p:sp>
        <p:sp>
          <p:nvSpPr>
            <p:cNvPr id="51" name="正方形/長方形 50"/>
            <p:cNvSpPr/>
            <p:nvPr/>
          </p:nvSpPr>
          <p:spPr>
            <a:xfrm>
              <a:off x="6803802" y="5521889"/>
              <a:ext cx="216000" cy="216001"/>
            </a:xfrm>
            <a:prstGeom prst="rect">
              <a:avLst/>
            </a:prstGeom>
            <a:solidFill>
              <a:srgbClr val="0000FF"/>
            </a:solidFill>
            <a:ln w="12700">
              <a:solidFill>
                <a:schemeClr val="tx1"/>
              </a:solidFill>
              <a:prstDash val="sysDot"/>
            </a:ln>
            <a:scene3d>
              <a:camera prst="orthographicFront"/>
              <a:lightRig rig="balanced" dir="t"/>
            </a:scene3d>
            <a:sp3d prstMaterial="metal">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Arial" panose="020B0604020202020204" pitchFamily="34" charset="0"/>
                <a:ea typeface="HGPｺﾞｼｯｸM" panose="020B0600000000000000" pitchFamily="50" charset="-128"/>
                <a:cs typeface="Times New Roman" pitchFamily="18" charset="0"/>
              </a:endParaRPr>
            </a:p>
          </p:txBody>
        </p:sp>
      </p:grpSp>
      <p:sp>
        <p:nvSpPr>
          <p:cNvPr id="52" name="テキスト ボックス 51"/>
          <p:cNvSpPr txBox="1"/>
          <p:nvPr/>
        </p:nvSpPr>
        <p:spPr>
          <a:xfrm>
            <a:off x="629620" y="880904"/>
            <a:ext cx="3275256" cy="369332"/>
          </a:xfrm>
          <a:prstGeom prst="rect">
            <a:avLst/>
          </a:prstGeom>
          <a:noFill/>
        </p:spPr>
        <p:txBody>
          <a:bodyPr wrap="none" rtlCol="0">
            <a:spAutoFit/>
          </a:bodyPr>
          <a:lstStyle/>
          <a:p>
            <a:r>
              <a:rPr lang="en-US" altLang="ja-JP" dirty="0" smtClean="0">
                <a:latin typeface="Arial" panose="020B0604020202020204" pitchFamily="34" charset="0"/>
                <a:ea typeface="HGPｺﾞｼｯｸM" panose="020B0600000000000000" pitchFamily="50" charset="-128"/>
                <a:cs typeface="Times New Roman" pitchFamily="18" charset="0"/>
              </a:rPr>
              <a:t>8 nm-(La</a:t>
            </a:r>
            <a:r>
              <a:rPr lang="en-US" altLang="ja-JP" baseline="-25000" dirty="0" smtClean="0">
                <a:latin typeface="Arial" panose="020B0604020202020204" pitchFamily="34" charset="0"/>
                <a:ea typeface="HGPｺﾞｼｯｸM" panose="020B0600000000000000" pitchFamily="50" charset="-128"/>
                <a:cs typeface="Times New Roman" pitchFamily="18" charset="0"/>
              </a:rPr>
              <a:t>0.525</a:t>
            </a:r>
            <a:r>
              <a:rPr lang="en-US" altLang="ja-JP" dirty="0" smtClean="0">
                <a:latin typeface="Arial" panose="020B0604020202020204" pitchFamily="34" charset="0"/>
                <a:ea typeface="HGPｺﾞｼｯｸM" panose="020B0600000000000000" pitchFamily="50" charset="-128"/>
                <a:cs typeface="Times New Roman" pitchFamily="18" charset="0"/>
              </a:rPr>
              <a:t>Pr</a:t>
            </a:r>
            <a:r>
              <a:rPr lang="en-US" altLang="ja-JP" baseline="-25000" dirty="0" smtClean="0">
                <a:latin typeface="Arial" panose="020B0604020202020204" pitchFamily="34" charset="0"/>
                <a:ea typeface="HGPｺﾞｼｯｸM" panose="020B0600000000000000" pitchFamily="50" charset="-128"/>
                <a:cs typeface="Times New Roman" pitchFamily="18" charset="0"/>
              </a:rPr>
              <a:t>0.1</a:t>
            </a:r>
            <a:r>
              <a:rPr lang="en-US" altLang="ja-JP" dirty="0" smtClean="0">
                <a:latin typeface="Arial" panose="020B0604020202020204" pitchFamily="34" charset="0"/>
                <a:ea typeface="HGPｺﾞｼｯｸM" panose="020B0600000000000000" pitchFamily="50" charset="-128"/>
                <a:cs typeface="Times New Roman" pitchFamily="18" charset="0"/>
              </a:rPr>
              <a:t>Ca</a:t>
            </a:r>
            <a:r>
              <a:rPr lang="en-US" altLang="ja-JP" baseline="-25000" dirty="0" smtClean="0">
                <a:latin typeface="Arial" panose="020B0604020202020204" pitchFamily="34" charset="0"/>
                <a:ea typeface="HGPｺﾞｼｯｸM" panose="020B0600000000000000" pitchFamily="50" charset="-128"/>
                <a:cs typeface="Times New Roman" pitchFamily="18" charset="0"/>
              </a:rPr>
              <a:t>0.375</a:t>
            </a:r>
            <a:r>
              <a:rPr lang="en-US" altLang="ja-JP" dirty="0" smtClean="0">
                <a:latin typeface="Arial" panose="020B0604020202020204" pitchFamily="34" charset="0"/>
                <a:ea typeface="HGPｺﾞｼｯｸM" panose="020B0600000000000000" pitchFamily="50" charset="-128"/>
                <a:cs typeface="Times New Roman" pitchFamily="18" charset="0"/>
              </a:rPr>
              <a:t>)MnO</a:t>
            </a:r>
            <a:r>
              <a:rPr lang="en-US" altLang="ja-JP" baseline="-25000" dirty="0" smtClean="0">
                <a:latin typeface="Arial" panose="020B0604020202020204" pitchFamily="34" charset="0"/>
                <a:ea typeface="HGPｺﾞｼｯｸM" panose="020B0600000000000000" pitchFamily="50" charset="-128"/>
                <a:cs typeface="Times New Roman" pitchFamily="18" charset="0"/>
              </a:rPr>
              <a:t>3</a:t>
            </a:r>
          </a:p>
        </p:txBody>
      </p:sp>
      <p:pic>
        <p:nvPicPr>
          <p:cNvPr id="62" name="図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4810" y="764704"/>
            <a:ext cx="3962880" cy="3619440"/>
          </a:xfrm>
          <a:prstGeom prst="rect">
            <a:avLst/>
          </a:prstGeom>
        </p:spPr>
      </p:pic>
      <p:pic>
        <p:nvPicPr>
          <p:cNvPr id="63" name="図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3802" y="1198228"/>
            <a:ext cx="1446013" cy="1275070"/>
          </a:xfrm>
          <a:prstGeom prst="rect">
            <a:avLst/>
          </a:prstGeom>
        </p:spPr>
      </p:pic>
      <p:sp>
        <p:nvSpPr>
          <p:cNvPr id="64" name="テキスト ボックス 63"/>
          <p:cNvSpPr txBox="1"/>
          <p:nvPr/>
        </p:nvSpPr>
        <p:spPr>
          <a:xfrm>
            <a:off x="345663" y="5881524"/>
            <a:ext cx="686406" cy="338554"/>
          </a:xfrm>
          <a:prstGeom prst="rect">
            <a:avLst/>
          </a:prstGeom>
          <a:noFill/>
        </p:spPr>
        <p:txBody>
          <a:bodyPr wrap="none" rtlCol="0">
            <a:spAutoFit/>
          </a:bodyPr>
          <a:lstStyle/>
          <a:p>
            <a:r>
              <a:rPr lang="en-US" altLang="ja-JP" sz="1600" dirty="0" smtClean="0">
                <a:latin typeface="Arial" panose="020B0604020202020204" pitchFamily="34" charset="0"/>
                <a:ea typeface="HGPｺﾞｼｯｸM" panose="020B0600000000000000" pitchFamily="50" charset="-128"/>
                <a:cs typeface="Times New Roman" pitchFamily="18" charset="0"/>
              </a:rPr>
              <a:t>Metal</a:t>
            </a:r>
            <a:endParaRPr lang="en-US" altLang="ja-JP" sz="1600" baseline="-25000" dirty="0" smtClean="0">
              <a:latin typeface="Arial" panose="020B0604020202020204" pitchFamily="34" charset="0"/>
              <a:ea typeface="HGPｺﾞｼｯｸM" panose="020B0600000000000000" pitchFamily="50" charset="-128"/>
              <a:cs typeface="Times New Roman" pitchFamily="18" charset="0"/>
            </a:endParaRPr>
          </a:p>
        </p:txBody>
      </p:sp>
      <p:sp>
        <p:nvSpPr>
          <p:cNvPr id="65" name="テキスト ボックス 64"/>
          <p:cNvSpPr txBox="1"/>
          <p:nvPr/>
        </p:nvSpPr>
        <p:spPr>
          <a:xfrm>
            <a:off x="94768" y="5218557"/>
            <a:ext cx="971741" cy="338554"/>
          </a:xfrm>
          <a:prstGeom prst="rect">
            <a:avLst/>
          </a:prstGeom>
          <a:noFill/>
        </p:spPr>
        <p:txBody>
          <a:bodyPr wrap="none" rtlCol="0">
            <a:spAutoFit/>
          </a:bodyPr>
          <a:lstStyle/>
          <a:p>
            <a:r>
              <a:rPr lang="en-US" altLang="ja-JP" sz="1600" dirty="0" smtClean="0">
                <a:latin typeface="Arial" panose="020B0604020202020204" pitchFamily="34" charset="0"/>
                <a:ea typeface="HGPｺﾞｼｯｸM" panose="020B0600000000000000" pitchFamily="50" charset="-128"/>
                <a:cs typeface="Times New Roman" pitchFamily="18" charset="0"/>
              </a:rPr>
              <a:t>Insulato</a:t>
            </a:r>
            <a:r>
              <a:rPr lang="en-US" altLang="ja-JP" sz="1600" dirty="0">
                <a:latin typeface="Arial" panose="020B0604020202020204" pitchFamily="34" charset="0"/>
                <a:ea typeface="HGPｺﾞｼｯｸM" panose="020B0600000000000000" pitchFamily="50" charset="-128"/>
                <a:cs typeface="Times New Roman" pitchFamily="18" charset="0"/>
              </a:rPr>
              <a:t>r</a:t>
            </a:r>
            <a:endParaRPr lang="en-US" altLang="ja-JP" sz="1600" baseline="-25000" dirty="0" smtClean="0">
              <a:latin typeface="Arial" panose="020B0604020202020204" pitchFamily="34" charset="0"/>
              <a:ea typeface="HGPｺﾞｼｯｸM" panose="020B0600000000000000" pitchFamily="50" charset="-128"/>
              <a:cs typeface="Times New Roman" pitchFamily="18" charset="0"/>
            </a:endParaRPr>
          </a:p>
        </p:txBody>
      </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26</a:t>
            </a:fld>
            <a:endParaRPr lang="ja-JP" altLang="en-US" dirty="0"/>
          </a:p>
        </p:txBody>
      </p:sp>
    </p:spTree>
    <p:extLst>
      <p:ext uri="{BB962C8B-B14F-4D97-AF65-F5344CB8AC3E}">
        <p14:creationId xmlns:p14="http://schemas.microsoft.com/office/powerpoint/2010/main" val="8503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893065" y="1627548"/>
            <a:ext cx="2598815" cy="3673660"/>
            <a:chOff x="787739" y="2037777"/>
            <a:chExt cx="2598815" cy="3673660"/>
          </a:xfrm>
        </p:grpSpPr>
        <p:grpSp>
          <p:nvGrpSpPr>
            <p:cNvPr id="19" name="グループ化 18"/>
            <p:cNvGrpSpPr>
              <a:grpSpLocks noChangeAspect="1"/>
            </p:cNvGrpSpPr>
            <p:nvPr/>
          </p:nvGrpSpPr>
          <p:grpSpPr>
            <a:xfrm>
              <a:off x="787739" y="2424093"/>
              <a:ext cx="2598815" cy="3287344"/>
              <a:chOff x="179512" y="2743200"/>
              <a:chExt cx="2745676" cy="3473116"/>
            </a:xfrm>
          </p:grpSpPr>
          <p:pic>
            <p:nvPicPr>
              <p:cNvPr id="20" name="Picture 3" descr="C:\Users\Tanaka Lab\Desktop\CaTiO3-Perovskite-LT.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986" t="9167" r="34887" b="8704"/>
              <a:stretch/>
            </p:blipFill>
            <p:spPr bwMode="auto">
              <a:xfrm>
                <a:off x="179512" y="2743200"/>
                <a:ext cx="2448272" cy="347311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1" name="直線コネクタ 20"/>
              <p:cNvCxnSpPr/>
              <p:nvPr/>
            </p:nvCxnSpPr>
            <p:spPr>
              <a:xfrm flipH="1" flipV="1">
                <a:off x="1835696" y="2743200"/>
                <a:ext cx="288032" cy="253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123728" y="4208885"/>
                <a:ext cx="336642" cy="2708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391368" y="3808774"/>
                <a:ext cx="533820" cy="390203"/>
              </a:xfrm>
              <a:prstGeom prst="rect">
                <a:avLst/>
              </a:prstGeom>
              <a:noFill/>
            </p:spPr>
            <p:txBody>
              <a:bodyPr wrap="none" rtlCol="0">
                <a:spAutoFit/>
              </a:bodyPr>
              <a:lstStyle/>
              <a:p>
                <a:r>
                  <a:rPr kumimoji="1" lang="en-US" altLang="ja-JP" dirty="0" err="1" smtClean="0">
                    <a:latin typeface="Arial" pitchFamily="34" charset="0"/>
                    <a:cs typeface="Arial" pitchFamily="34" charset="0"/>
                  </a:rPr>
                  <a:t>Mn</a:t>
                </a:r>
                <a:endParaRPr kumimoji="1" lang="ja-JP" altLang="en-US" dirty="0">
                  <a:latin typeface="Arial" pitchFamily="34" charset="0"/>
                  <a:cs typeface="Arial" pitchFamily="34" charset="0"/>
                </a:endParaRPr>
              </a:p>
            </p:txBody>
          </p:sp>
          <p:cxnSp>
            <p:nvCxnSpPr>
              <p:cNvPr id="24" name="直線コネクタ 23"/>
              <p:cNvCxnSpPr/>
              <p:nvPr/>
            </p:nvCxnSpPr>
            <p:spPr>
              <a:xfrm flipV="1">
                <a:off x="2391369" y="5072185"/>
                <a:ext cx="172077" cy="322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460370" y="4797152"/>
                <a:ext cx="384783" cy="390203"/>
              </a:xfrm>
              <a:prstGeom prst="rect">
                <a:avLst/>
              </a:prstGeom>
              <a:noFill/>
            </p:spPr>
            <p:txBody>
              <a:bodyPr wrap="none" rtlCol="0">
                <a:spAutoFit/>
              </a:bodyPr>
              <a:lstStyle/>
              <a:p>
                <a:r>
                  <a:rPr kumimoji="1" lang="en-US" altLang="ja-JP" dirty="0" smtClean="0">
                    <a:latin typeface="Arial" pitchFamily="34" charset="0"/>
                    <a:cs typeface="Arial" pitchFamily="34" charset="0"/>
                  </a:rPr>
                  <a:t>O</a:t>
                </a:r>
                <a:endParaRPr kumimoji="1" lang="ja-JP" altLang="en-US" dirty="0">
                  <a:latin typeface="Arial" pitchFamily="34" charset="0"/>
                  <a:cs typeface="Arial" pitchFamily="34" charset="0"/>
                </a:endParaRPr>
              </a:p>
            </p:txBody>
          </p:sp>
        </p:grpSp>
        <p:sp>
          <p:nvSpPr>
            <p:cNvPr id="46" name="テキスト ボックス 45"/>
            <p:cNvSpPr txBox="1"/>
            <p:nvPr/>
          </p:nvSpPr>
          <p:spPr>
            <a:xfrm>
              <a:off x="1401149" y="2037777"/>
              <a:ext cx="1619354" cy="369332"/>
            </a:xfrm>
            <a:prstGeom prst="rect">
              <a:avLst/>
            </a:prstGeom>
            <a:noFill/>
          </p:spPr>
          <p:txBody>
            <a:bodyPr wrap="none" rtlCol="0">
              <a:spAutoFit/>
            </a:bodyPr>
            <a:lstStyle/>
            <a:p>
              <a:r>
                <a:rPr kumimoji="1" lang="en-US" altLang="ja-JP" dirty="0" smtClean="0">
                  <a:latin typeface="Arial" pitchFamily="34" charset="0"/>
                  <a:cs typeface="Arial" pitchFamily="34" charset="0"/>
                </a:rPr>
                <a:t>La</a:t>
              </a:r>
              <a:r>
                <a:rPr kumimoji="1" lang="en-US" altLang="ja-JP" baseline="30000" dirty="0" smtClean="0">
                  <a:latin typeface="Arial" pitchFamily="34" charset="0"/>
                  <a:cs typeface="Arial" pitchFamily="34" charset="0"/>
                </a:rPr>
                <a:t>+3</a:t>
              </a:r>
              <a:r>
                <a:rPr lang="en-US" altLang="ja-JP" dirty="0" smtClean="0">
                  <a:latin typeface="Arial" pitchFamily="34" charset="0"/>
                  <a:cs typeface="Arial" pitchFamily="34" charset="0"/>
                </a:rPr>
                <a:t>,Pr</a:t>
              </a:r>
              <a:r>
                <a:rPr lang="en-US" altLang="ja-JP" baseline="30000" dirty="0" smtClean="0">
                  <a:latin typeface="Arial" pitchFamily="34" charset="0"/>
                  <a:cs typeface="Arial" pitchFamily="34" charset="0"/>
                </a:rPr>
                <a:t>+3</a:t>
              </a:r>
              <a:r>
                <a:rPr lang="en-US" altLang="ja-JP" dirty="0" smtClean="0">
                  <a:latin typeface="Arial" pitchFamily="34" charset="0"/>
                  <a:cs typeface="Arial" pitchFamily="34" charset="0"/>
                </a:rPr>
                <a:t>,Ca</a:t>
              </a:r>
              <a:r>
                <a:rPr lang="en-US" altLang="ja-JP" baseline="30000" dirty="0" smtClean="0">
                  <a:latin typeface="Arial" pitchFamily="34" charset="0"/>
                  <a:cs typeface="Arial" pitchFamily="34" charset="0"/>
                </a:rPr>
                <a:t>+2</a:t>
              </a:r>
              <a:endParaRPr kumimoji="1" lang="ja-JP" altLang="en-US" baseline="30000" dirty="0">
                <a:latin typeface="Arial" pitchFamily="34" charset="0"/>
                <a:cs typeface="Arial" pitchFamily="34" charset="0"/>
              </a:endParaRPr>
            </a:p>
          </p:txBody>
        </p:sp>
      </p:gr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3</a:t>
            </a:fld>
            <a:endParaRPr lang="ja-JP" altLang="en-US" dirty="0"/>
          </a:p>
        </p:txBody>
      </p:sp>
      <p:grpSp>
        <p:nvGrpSpPr>
          <p:cNvPr id="32" name="グループ化 31"/>
          <p:cNvGrpSpPr/>
          <p:nvPr/>
        </p:nvGrpSpPr>
        <p:grpSpPr>
          <a:xfrm>
            <a:off x="4355727" y="2791655"/>
            <a:ext cx="2880320" cy="574323"/>
            <a:chOff x="611560" y="1162944"/>
            <a:chExt cx="2880320" cy="574323"/>
          </a:xfrm>
        </p:grpSpPr>
        <p:sp>
          <p:nvSpPr>
            <p:cNvPr id="33" name="テキスト ボックス 32"/>
            <p:cNvSpPr txBox="1"/>
            <p:nvPr/>
          </p:nvSpPr>
          <p:spPr>
            <a:xfrm>
              <a:off x="611560" y="1398713"/>
              <a:ext cx="2880320" cy="338554"/>
            </a:xfrm>
            <a:prstGeom prst="rect">
              <a:avLst/>
            </a:prstGeom>
            <a:noFill/>
          </p:spPr>
          <p:txBody>
            <a:bodyPr wrap="square" rtlCol="0">
              <a:spAutoFit/>
            </a:bodyPr>
            <a:lstStyle/>
            <a:p>
              <a:r>
                <a:rPr lang="en-US" altLang="ja-JP" sz="1600" dirty="0">
                  <a:latin typeface="Arial" panose="020B0604020202020204" pitchFamily="34" charset="0"/>
                </a:rPr>
                <a:t>(La</a:t>
              </a:r>
              <a:r>
                <a:rPr lang="en-US" altLang="ja-JP" sz="1600" dirty="0" smtClean="0">
                  <a:latin typeface="Arial" panose="020B0604020202020204" pitchFamily="34" charset="0"/>
                </a:rPr>
                <a:t>, </a:t>
              </a:r>
              <a:r>
                <a:rPr lang="en-US" altLang="ja-JP" sz="1600" dirty="0">
                  <a:latin typeface="Arial" panose="020B0604020202020204" pitchFamily="34" charset="0"/>
                </a:rPr>
                <a:t>Ca</a:t>
              </a:r>
              <a:r>
                <a:rPr lang="en-US" altLang="ja-JP" sz="1600" dirty="0" smtClean="0">
                  <a:latin typeface="Arial" panose="020B0604020202020204" pitchFamily="34" charset="0"/>
                </a:rPr>
                <a:t>) MnO</a:t>
              </a:r>
              <a:r>
                <a:rPr lang="en-US" altLang="ja-JP" sz="1600" baseline="-25000" dirty="0" smtClean="0">
                  <a:latin typeface="Arial" panose="020B0604020202020204" pitchFamily="34" charset="0"/>
                </a:rPr>
                <a:t>3</a:t>
              </a:r>
              <a:endParaRPr kumimoji="1" lang="ja-JP" altLang="en-US" sz="1600" dirty="0">
                <a:latin typeface="Arial" panose="020B0604020202020204" pitchFamily="34" charset="0"/>
              </a:endParaRPr>
            </a:p>
          </p:txBody>
        </p:sp>
        <p:sp>
          <p:nvSpPr>
            <p:cNvPr id="34" name="テキスト ボックス 33"/>
            <p:cNvSpPr txBox="1"/>
            <p:nvPr/>
          </p:nvSpPr>
          <p:spPr>
            <a:xfrm>
              <a:off x="681857" y="1162944"/>
              <a:ext cx="434008" cy="307777"/>
            </a:xfrm>
            <a:prstGeom prst="rect">
              <a:avLst/>
            </a:prstGeom>
            <a:noFill/>
          </p:spPr>
          <p:txBody>
            <a:bodyPr wrap="square" rtlCol="0">
              <a:spAutoFit/>
            </a:bodyPr>
            <a:lstStyle/>
            <a:p>
              <a:r>
                <a:rPr kumimoji="1" lang="en-US" altLang="ja-JP" sz="1400" dirty="0" smtClean="0">
                  <a:latin typeface="Arial" panose="020B0604020202020204" pitchFamily="34" charset="0"/>
                </a:rPr>
                <a:t>3+</a:t>
              </a:r>
              <a:endParaRPr kumimoji="1" lang="ja-JP" altLang="en-US" sz="1400" dirty="0">
                <a:latin typeface="Arial" panose="020B0604020202020204" pitchFamily="34" charset="0"/>
              </a:endParaRPr>
            </a:p>
          </p:txBody>
        </p:sp>
        <p:sp>
          <p:nvSpPr>
            <p:cNvPr id="35" name="テキスト ボックス 34"/>
            <p:cNvSpPr txBox="1"/>
            <p:nvPr/>
          </p:nvSpPr>
          <p:spPr>
            <a:xfrm>
              <a:off x="1060328" y="1162944"/>
              <a:ext cx="434008" cy="307777"/>
            </a:xfrm>
            <a:prstGeom prst="rect">
              <a:avLst/>
            </a:prstGeom>
            <a:noFill/>
          </p:spPr>
          <p:txBody>
            <a:bodyPr wrap="square" rtlCol="0">
              <a:spAutoFit/>
            </a:bodyPr>
            <a:lstStyle/>
            <a:p>
              <a:r>
                <a:rPr lang="en-US" altLang="ja-JP" sz="1400" dirty="0">
                  <a:latin typeface="Arial" panose="020B0604020202020204" pitchFamily="34" charset="0"/>
                </a:rPr>
                <a:t>2</a:t>
              </a:r>
              <a:r>
                <a:rPr kumimoji="1" lang="en-US" altLang="ja-JP" sz="1400" dirty="0" smtClean="0">
                  <a:latin typeface="Arial" panose="020B0604020202020204" pitchFamily="34" charset="0"/>
                </a:rPr>
                <a:t>+</a:t>
              </a:r>
              <a:endParaRPr kumimoji="1" lang="ja-JP" altLang="en-US" sz="1400" dirty="0">
                <a:latin typeface="Arial" panose="020B0604020202020204" pitchFamily="34" charset="0"/>
              </a:endParaRPr>
            </a:p>
          </p:txBody>
        </p:sp>
        <p:sp>
          <p:nvSpPr>
            <p:cNvPr id="36" name="テキスト ボックス 35"/>
            <p:cNvSpPr txBox="1"/>
            <p:nvPr/>
          </p:nvSpPr>
          <p:spPr>
            <a:xfrm>
              <a:off x="1318543" y="1162944"/>
              <a:ext cx="805434" cy="307777"/>
            </a:xfrm>
            <a:prstGeom prst="rect">
              <a:avLst/>
            </a:prstGeom>
            <a:noFill/>
          </p:spPr>
          <p:txBody>
            <a:bodyPr wrap="square" rtlCol="0">
              <a:spAutoFit/>
            </a:bodyPr>
            <a:lstStyle/>
            <a:p>
              <a:r>
                <a:rPr kumimoji="1" lang="en-US" altLang="ja-JP" sz="1400" dirty="0" smtClean="0">
                  <a:latin typeface="Arial" panose="020B0604020202020204" pitchFamily="34" charset="0"/>
                </a:rPr>
                <a:t>3+/</a:t>
              </a:r>
              <a:r>
                <a:rPr kumimoji="1" lang="en-US" altLang="ja-JP" sz="1400" dirty="0" smtClean="0">
                  <a:solidFill>
                    <a:srgbClr val="FF0000"/>
                  </a:solidFill>
                  <a:latin typeface="Arial" panose="020B0604020202020204" pitchFamily="34" charset="0"/>
                </a:rPr>
                <a:t>4+</a:t>
              </a:r>
              <a:endParaRPr kumimoji="1" lang="ja-JP" altLang="en-US" sz="1400" dirty="0">
                <a:solidFill>
                  <a:srgbClr val="FF0000"/>
                </a:solidFill>
                <a:latin typeface="Arial" panose="020B0604020202020204" pitchFamily="34" charset="0"/>
              </a:endParaRPr>
            </a:p>
          </p:txBody>
        </p:sp>
      </p:grpSp>
      <p:cxnSp>
        <p:nvCxnSpPr>
          <p:cNvPr id="37" name="直線コネクタ 36"/>
          <p:cNvCxnSpPr/>
          <p:nvPr/>
        </p:nvCxnSpPr>
        <p:spPr>
          <a:xfrm>
            <a:off x="4923041" y="2166063"/>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592107" y="2166063"/>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261172" y="2166063"/>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923041" y="2501786"/>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5592107" y="2501786"/>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6261172" y="2501786"/>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5184151" y="2375890"/>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5888271" y="2369224"/>
            <a:ext cx="0" cy="33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flipV="1">
            <a:off x="6531116" y="2369224"/>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5184149" y="2004868"/>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flipV="1">
            <a:off x="6531114" y="1998202"/>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bwMode="auto">
          <a:xfrm>
            <a:off x="5692089" y="1510503"/>
            <a:ext cx="670985"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a:latin typeface="Arial" panose="020B0604020202020204" pitchFamily="34" charset="0"/>
                <a:ea typeface="Arial Unicode MS" pitchFamily="50" charset="-127"/>
                <a:cs typeface="Arial Unicode MS" pitchFamily="50" charset="-127"/>
              </a:rPr>
              <a:t>3</a:t>
            </a:r>
            <a:r>
              <a:rPr kumimoji="0" lang="en-US" altLang="ja-JP" sz="1400" baseline="30000" dirty="0" smtClean="0">
                <a:latin typeface="Arial" panose="020B0604020202020204" pitchFamily="34" charset="0"/>
                <a:ea typeface="Arial Unicode MS" pitchFamily="50" charset="-127"/>
                <a:cs typeface="Arial Unicode MS" pitchFamily="50" charset="-127"/>
              </a:rPr>
              <a:t>+</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a:latin typeface="Arial" panose="020B0604020202020204" pitchFamily="34" charset="0"/>
                <a:ea typeface="Arial Unicode MS" pitchFamily="50" charset="-127"/>
                <a:cs typeface="Arial Unicode MS" pitchFamily="50" charset="-127"/>
              </a:rPr>
              <a:t>4</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sp>
        <p:nvSpPr>
          <p:cNvPr id="53" name="テキスト ボックス 52"/>
          <p:cNvSpPr txBox="1"/>
          <p:nvPr/>
        </p:nvSpPr>
        <p:spPr bwMode="auto">
          <a:xfrm>
            <a:off x="5033778" y="1510468"/>
            <a:ext cx="577421"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smtClean="0">
                <a:latin typeface="Arial" panose="020B0604020202020204" pitchFamily="34" charset="0"/>
                <a:ea typeface="Arial Unicode MS" pitchFamily="50" charset="-127"/>
                <a:cs typeface="Arial Unicode MS" pitchFamily="50" charset="-127"/>
              </a:rPr>
              <a:t>3+</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smtClean="0">
                <a:latin typeface="Arial" panose="020B0604020202020204" pitchFamily="34" charset="0"/>
                <a:ea typeface="Arial Unicode MS" pitchFamily="50" charset="-127"/>
                <a:cs typeface="Arial Unicode MS" pitchFamily="50" charset="-127"/>
              </a:rPr>
              <a:t>4</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sp>
        <p:nvSpPr>
          <p:cNvPr id="54" name="正方形/長方形 53"/>
          <p:cNvSpPr/>
          <p:nvPr/>
        </p:nvSpPr>
        <p:spPr>
          <a:xfrm>
            <a:off x="4633930" y="1981092"/>
            <a:ext cx="373820" cy="338554"/>
          </a:xfrm>
          <a:prstGeom prst="rect">
            <a:avLst/>
          </a:prstGeom>
        </p:spPr>
        <p:txBody>
          <a:bodyPr wrap="none">
            <a:spAutoFit/>
          </a:bodyPr>
          <a:lstStyle/>
          <a:p>
            <a:r>
              <a:rPr kumimoji="0" lang="en-US" altLang="ja-JP" sz="1600" dirty="0" err="1">
                <a:solidFill>
                  <a:srgbClr val="131EFB"/>
                </a:solidFill>
                <a:latin typeface="Arial" panose="020B0604020202020204" pitchFamily="34" charset="0"/>
                <a:ea typeface="ＭＳ ゴシック" panose="020B0609070205080204" pitchFamily="49" charset="-128"/>
                <a:cs typeface="Arial Unicode MS" pitchFamily="50" charset="-127"/>
              </a:rPr>
              <a:t>e</a:t>
            </a:r>
            <a:r>
              <a:rPr kumimoji="0" lang="en-US" altLang="ja-JP" sz="1600" baseline="-25000" dirty="0" err="1">
                <a:solidFill>
                  <a:srgbClr val="131EFB"/>
                </a:solidFill>
                <a:latin typeface="Arial" panose="020B0604020202020204" pitchFamily="34" charset="0"/>
                <a:ea typeface="ＭＳ ゴシック" panose="020B0609070205080204" pitchFamily="49" charset="-128"/>
                <a:cs typeface="Arial Unicode MS" pitchFamily="50" charset="-127"/>
              </a:rPr>
              <a:t>g</a:t>
            </a:r>
            <a:endParaRPr lang="ja-JP" altLang="en-US" sz="1600" dirty="0">
              <a:solidFill>
                <a:srgbClr val="131EFB"/>
              </a:solidFill>
              <a:latin typeface="Arial" panose="020B0604020202020204" pitchFamily="34" charset="0"/>
            </a:endParaRPr>
          </a:p>
        </p:txBody>
      </p:sp>
      <p:sp>
        <p:nvSpPr>
          <p:cNvPr id="55" name="正方形/長方形 54"/>
          <p:cNvSpPr/>
          <p:nvPr/>
        </p:nvSpPr>
        <p:spPr>
          <a:xfrm>
            <a:off x="4624717" y="2328734"/>
            <a:ext cx="393056" cy="338554"/>
          </a:xfrm>
          <a:prstGeom prst="rect">
            <a:avLst/>
          </a:prstGeom>
        </p:spPr>
        <p:txBody>
          <a:bodyPr wrap="none">
            <a:spAutoFit/>
          </a:bodyPr>
          <a:lstStyle/>
          <a:p>
            <a:r>
              <a:rPr kumimoji="0" lang="en-US" altLang="ja-JP" sz="1600" dirty="0">
                <a:solidFill>
                  <a:srgbClr val="131EFB"/>
                </a:solidFill>
                <a:latin typeface="Arial" panose="020B0604020202020204" pitchFamily="34" charset="0"/>
                <a:ea typeface="ＭＳ ゴシック" panose="020B0609070205080204" pitchFamily="49" charset="-128"/>
                <a:cs typeface="Arial Unicode MS" pitchFamily="50" charset="-127"/>
              </a:rPr>
              <a:t>t</a:t>
            </a:r>
            <a:r>
              <a:rPr kumimoji="0" lang="en-US" altLang="ja-JP" sz="1600" baseline="-25000" dirty="0">
                <a:solidFill>
                  <a:srgbClr val="131EFB"/>
                </a:solidFill>
                <a:latin typeface="Arial" panose="020B0604020202020204" pitchFamily="34" charset="0"/>
                <a:ea typeface="ＭＳ ゴシック" panose="020B0609070205080204" pitchFamily="49" charset="-128"/>
                <a:cs typeface="Arial Unicode MS" pitchFamily="50" charset="-127"/>
              </a:rPr>
              <a:t>2g</a:t>
            </a:r>
            <a:endParaRPr lang="ja-JP" altLang="en-US" sz="1600" dirty="0">
              <a:solidFill>
                <a:srgbClr val="131EFB"/>
              </a:solidFill>
              <a:latin typeface="Arial" panose="020B0604020202020204" pitchFamily="34" charset="0"/>
            </a:endParaRPr>
          </a:p>
        </p:txBody>
      </p:sp>
      <p:sp>
        <p:nvSpPr>
          <p:cNvPr id="56" name="テキスト ボックス 55"/>
          <p:cNvSpPr txBox="1"/>
          <p:nvPr/>
        </p:nvSpPr>
        <p:spPr bwMode="auto">
          <a:xfrm>
            <a:off x="6363074" y="1510468"/>
            <a:ext cx="611990"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smtClean="0">
                <a:latin typeface="Arial" panose="020B0604020202020204" pitchFamily="34" charset="0"/>
                <a:ea typeface="Arial Unicode MS" pitchFamily="50" charset="-127"/>
                <a:cs typeface="Arial Unicode MS" pitchFamily="50" charset="-127"/>
              </a:rPr>
              <a:t>3+</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smtClean="0">
                <a:latin typeface="Arial" panose="020B0604020202020204" pitchFamily="34" charset="0"/>
                <a:ea typeface="Arial Unicode MS" pitchFamily="50" charset="-127"/>
                <a:cs typeface="Arial Unicode MS" pitchFamily="50" charset="-127"/>
              </a:rPr>
              <a:t>4</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cxnSp>
        <p:nvCxnSpPr>
          <p:cNvPr id="57" name="直線矢印コネクタ 56"/>
          <p:cNvCxnSpPr/>
          <p:nvPr/>
        </p:nvCxnSpPr>
        <p:spPr>
          <a:xfrm>
            <a:off x="5888022" y="2004094"/>
            <a:ext cx="0" cy="33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944513" y="2165572"/>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944513" y="2501295"/>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bwMode="auto">
          <a:xfrm>
            <a:off x="7046415" y="1509977"/>
            <a:ext cx="611990"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smtClean="0">
                <a:latin typeface="Arial" panose="020B0604020202020204" pitchFamily="34" charset="0"/>
                <a:ea typeface="Arial Unicode MS" pitchFamily="50" charset="-127"/>
                <a:cs typeface="Arial Unicode MS" pitchFamily="50" charset="-127"/>
              </a:rPr>
              <a:t>3+</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smtClean="0">
                <a:latin typeface="Arial" panose="020B0604020202020204" pitchFamily="34" charset="0"/>
                <a:ea typeface="Arial Unicode MS" pitchFamily="50" charset="-127"/>
                <a:cs typeface="Arial Unicode MS" pitchFamily="50" charset="-127"/>
              </a:rPr>
              <a:t>4</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cxnSp>
        <p:nvCxnSpPr>
          <p:cNvPr id="61" name="直線矢印コネクタ 60"/>
          <p:cNvCxnSpPr/>
          <p:nvPr/>
        </p:nvCxnSpPr>
        <p:spPr>
          <a:xfrm>
            <a:off x="7236296" y="2379163"/>
            <a:ext cx="0" cy="33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7236047" y="2014033"/>
            <a:ext cx="0" cy="33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923041" y="4061930"/>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5592107" y="4061930"/>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261172" y="4061930"/>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923041" y="4397653"/>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5592107" y="4397653"/>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261172" y="4397653"/>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H="1" flipV="1">
            <a:off x="5184151" y="4271757"/>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5888271" y="4265091"/>
            <a:ext cx="0" cy="33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H="1" flipV="1">
            <a:off x="6531116" y="4265091"/>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flipV="1">
            <a:off x="5184149" y="3900735"/>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H="1" flipV="1">
            <a:off x="6531114" y="3894069"/>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bwMode="auto">
          <a:xfrm>
            <a:off x="5692089" y="3406370"/>
            <a:ext cx="670985"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a:latin typeface="Arial" panose="020B0604020202020204" pitchFamily="34" charset="0"/>
                <a:ea typeface="Arial Unicode MS" pitchFamily="50" charset="-127"/>
                <a:cs typeface="Arial Unicode MS" pitchFamily="50" charset="-127"/>
              </a:rPr>
              <a:t>4</a:t>
            </a:r>
            <a:r>
              <a:rPr kumimoji="0" lang="en-US" altLang="ja-JP" sz="1400" baseline="30000" dirty="0" smtClean="0">
                <a:latin typeface="Arial" panose="020B0604020202020204" pitchFamily="34" charset="0"/>
                <a:ea typeface="Arial Unicode MS" pitchFamily="50" charset="-127"/>
                <a:cs typeface="Arial Unicode MS" pitchFamily="50" charset="-127"/>
              </a:rPr>
              <a:t>+</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smtClean="0">
                <a:latin typeface="Arial" panose="020B0604020202020204" pitchFamily="34" charset="0"/>
                <a:ea typeface="Arial Unicode MS" pitchFamily="50" charset="-127"/>
                <a:cs typeface="Arial Unicode MS" pitchFamily="50" charset="-127"/>
              </a:rPr>
              <a:t>3</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sp>
        <p:nvSpPr>
          <p:cNvPr id="75" name="テキスト ボックス 74"/>
          <p:cNvSpPr txBox="1"/>
          <p:nvPr/>
        </p:nvSpPr>
        <p:spPr bwMode="auto">
          <a:xfrm>
            <a:off x="5033778" y="3406335"/>
            <a:ext cx="577421"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smtClean="0">
                <a:latin typeface="Arial" panose="020B0604020202020204" pitchFamily="34" charset="0"/>
                <a:ea typeface="Arial Unicode MS" pitchFamily="50" charset="-127"/>
                <a:cs typeface="Arial Unicode MS" pitchFamily="50" charset="-127"/>
              </a:rPr>
              <a:t>3+</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smtClean="0">
                <a:latin typeface="Arial" panose="020B0604020202020204" pitchFamily="34" charset="0"/>
                <a:ea typeface="Arial Unicode MS" pitchFamily="50" charset="-127"/>
                <a:cs typeface="Arial Unicode MS" pitchFamily="50" charset="-127"/>
              </a:rPr>
              <a:t>4</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sp>
        <p:nvSpPr>
          <p:cNvPr id="76" name="正方形/長方形 75"/>
          <p:cNvSpPr/>
          <p:nvPr/>
        </p:nvSpPr>
        <p:spPr>
          <a:xfrm>
            <a:off x="4633930" y="3876959"/>
            <a:ext cx="373820" cy="338554"/>
          </a:xfrm>
          <a:prstGeom prst="rect">
            <a:avLst/>
          </a:prstGeom>
        </p:spPr>
        <p:txBody>
          <a:bodyPr wrap="none">
            <a:spAutoFit/>
          </a:bodyPr>
          <a:lstStyle/>
          <a:p>
            <a:r>
              <a:rPr kumimoji="0" lang="en-US" altLang="ja-JP" sz="1600" dirty="0" err="1">
                <a:solidFill>
                  <a:srgbClr val="131EFB"/>
                </a:solidFill>
                <a:latin typeface="Arial" panose="020B0604020202020204" pitchFamily="34" charset="0"/>
                <a:ea typeface="ＭＳ ゴシック" panose="020B0609070205080204" pitchFamily="49" charset="-128"/>
                <a:cs typeface="Arial Unicode MS" pitchFamily="50" charset="-127"/>
              </a:rPr>
              <a:t>e</a:t>
            </a:r>
            <a:r>
              <a:rPr kumimoji="0" lang="en-US" altLang="ja-JP" sz="1600" baseline="-25000" dirty="0" err="1">
                <a:solidFill>
                  <a:srgbClr val="131EFB"/>
                </a:solidFill>
                <a:latin typeface="Arial" panose="020B0604020202020204" pitchFamily="34" charset="0"/>
                <a:ea typeface="ＭＳ ゴシック" panose="020B0609070205080204" pitchFamily="49" charset="-128"/>
                <a:cs typeface="Arial Unicode MS" pitchFamily="50" charset="-127"/>
              </a:rPr>
              <a:t>g</a:t>
            </a:r>
            <a:endParaRPr lang="ja-JP" altLang="en-US" sz="1600" dirty="0">
              <a:solidFill>
                <a:srgbClr val="131EFB"/>
              </a:solidFill>
              <a:latin typeface="Arial" panose="020B0604020202020204" pitchFamily="34" charset="0"/>
            </a:endParaRPr>
          </a:p>
        </p:txBody>
      </p:sp>
      <p:sp>
        <p:nvSpPr>
          <p:cNvPr id="77" name="正方形/長方形 76"/>
          <p:cNvSpPr/>
          <p:nvPr/>
        </p:nvSpPr>
        <p:spPr>
          <a:xfrm>
            <a:off x="4624717" y="4224601"/>
            <a:ext cx="393056" cy="338554"/>
          </a:xfrm>
          <a:prstGeom prst="rect">
            <a:avLst/>
          </a:prstGeom>
        </p:spPr>
        <p:txBody>
          <a:bodyPr wrap="none">
            <a:spAutoFit/>
          </a:bodyPr>
          <a:lstStyle/>
          <a:p>
            <a:r>
              <a:rPr kumimoji="0" lang="en-US" altLang="ja-JP" sz="1600" dirty="0">
                <a:solidFill>
                  <a:srgbClr val="131EFB"/>
                </a:solidFill>
                <a:latin typeface="Arial" panose="020B0604020202020204" pitchFamily="34" charset="0"/>
                <a:ea typeface="ＭＳ ゴシック" panose="020B0609070205080204" pitchFamily="49" charset="-128"/>
                <a:cs typeface="Arial Unicode MS" pitchFamily="50" charset="-127"/>
              </a:rPr>
              <a:t>t</a:t>
            </a:r>
            <a:r>
              <a:rPr kumimoji="0" lang="en-US" altLang="ja-JP" sz="1600" baseline="-25000" dirty="0">
                <a:solidFill>
                  <a:srgbClr val="131EFB"/>
                </a:solidFill>
                <a:latin typeface="Arial" panose="020B0604020202020204" pitchFamily="34" charset="0"/>
                <a:ea typeface="ＭＳ ゴシック" panose="020B0609070205080204" pitchFamily="49" charset="-128"/>
                <a:cs typeface="Arial Unicode MS" pitchFamily="50" charset="-127"/>
              </a:rPr>
              <a:t>2g</a:t>
            </a:r>
            <a:endParaRPr lang="ja-JP" altLang="en-US" sz="1600" dirty="0">
              <a:solidFill>
                <a:srgbClr val="131EFB"/>
              </a:solidFill>
              <a:latin typeface="Arial" panose="020B0604020202020204" pitchFamily="34" charset="0"/>
            </a:endParaRPr>
          </a:p>
        </p:txBody>
      </p:sp>
      <p:sp>
        <p:nvSpPr>
          <p:cNvPr id="78" name="テキスト ボックス 77"/>
          <p:cNvSpPr txBox="1"/>
          <p:nvPr/>
        </p:nvSpPr>
        <p:spPr bwMode="auto">
          <a:xfrm>
            <a:off x="6363074" y="3406335"/>
            <a:ext cx="611990"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smtClean="0">
                <a:latin typeface="Arial" panose="020B0604020202020204" pitchFamily="34" charset="0"/>
                <a:ea typeface="Arial Unicode MS" pitchFamily="50" charset="-127"/>
                <a:cs typeface="Arial Unicode MS" pitchFamily="50" charset="-127"/>
              </a:rPr>
              <a:t>3+</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smtClean="0">
                <a:latin typeface="Arial" panose="020B0604020202020204" pitchFamily="34" charset="0"/>
                <a:ea typeface="Arial Unicode MS" pitchFamily="50" charset="-127"/>
                <a:cs typeface="Arial Unicode MS" pitchFamily="50" charset="-127"/>
              </a:rPr>
              <a:t>4</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cxnSp>
        <p:nvCxnSpPr>
          <p:cNvPr id="79" name="直線コネクタ 78"/>
          <p:cNvCxnSpPr/>
          <p:nvPr/>
        </p:nvCxnSpPr>
        <p:spPr>
          <a:xfrm>
            <a:off x="6944513" y="4061439"/>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944513" y="4397162"/>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bwMode="auto">
          <a:xfrm>
            <a:off x="7046415" y="3405844"/>
            <a:ext cx="611990"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smtClean="0">
                <a:latin typeface="Arial" panose="020B0604020202020204" pitchFamily="34" charset="0"/>
                <a:ea typeface="Arial Unicode MS" pitchFamily="50" charset="-127"/>
                <a:cs typeface="Arial Unicode MS" pitchFamily="50" charset="-127"/>
              </a:rPr>
              <a:t>3+</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smtClean="0">
                <a:latin typeface="Arial" panose="020B0604020202020204" pitchFamily="34" charset="0"/>
                <a:ea typeface="Arial Unicode MS" pitchFamily="50" charset="-127"/>
                <a:cs typeface="Arial Unicode MS" pitchFamily="50" charset="-127"/>
              </a:rPr>
              <a:t>4</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cxnSp>
        <p:nvCxnSpPr>
          <p:cNvPr id="82" name="直線矢印コネクタ 81"/>
          <p:cNvCxnSpPr/>
          <p:nvPr/>
        </p:nvCxnSpPr>
        <p:spPr>
          <a:xfrm>
            <a:off x="7236296" y="4275030"/>
            <a:ext cx="0" cy="33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7236047" y="3909900"/>
            <a:ext cx="0" cy="33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円/楕円 83"/>
          <p:cNvSpPr/>
          <p:nvPr/>
        </p:nvSpPr>
        <p:spPr>
          <a:xfrm>
            <a:off x="5779726" y="3950313"/>
            <a:ext cx="195548" cy="195548"/>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p:cNvGrpSpPr/>
          <p:nvPr/>
        </p:nvGrpSpPr>
        <p:grpSpPr>
          <a:xfrm>
            <a:off x="4426024" y="908720"/>
            <a:ext cx="2882279" cy="589515"/>
            <a:chOff x="681857" y="1163621"/>
            <a:chExt cx="2882279" cy="589515"/>
          </a:xfrm>
        </p:grpSpPr>
        <p:sp>
          <p:nvSpPr>
            <p:cNvPr id="86" name="テキスト ボックス 85"/>
            <p:cNvSpPr txBox="1"/>
            <p:nvPr/>
          </p:nvSpPr>
          <p:spPr>
            <a:xfrm>
              <a:off x="683816" y="1383804"/>
              <a:ext cx="2880320" cy="369332"/>
            </a:xfrm>
            <a:prstGeom prst="rect">
              <a:avLst/>
            </a:prstGeom>
            <a:noFill/>
          </p:spPr>
          <p:txBody>
            <a:bodyPr wrap="square" rtlCol="0">
              <a:spAutoFit/>
            </a:bodyPr>
            <a:lstStyle/>
            <a:p>
              <a:r>
                <a:rPr lang="en-US" altLang="ja-JP" dirty="0" smtClean="0">
                  <a:latin typeface="Arial" panose="020B0604020202020204" pitchFamily="34" charset="0"/>
                </a:rPr>
                <a:t>LaMnO</a:t>
              </a:r>
              <a:r>
                <a:rPr lang="en-US" altLang="ja-JP" baseline="-25000" dirty="0" smtClean="0">
                  <a:latin typeface="Arial" panose="020B0604020202020204" pitchFamily="34" charset="0"/>
                </a:rPr>
                <a:t>3</a:t>
              </a:r>
              <a:endParaRPr kumimoji="1" lang="ja-JP" altLang="en-US" dirty="0">
                <a:latin typeface="Arial" panose="020B0604020202020204" pitchFamily="34" charset="0"/>
              </a:endParaRPr>
            </a:p>
          </p:txBody>
        </p:sp>
        <p:sp>
          <p:nvSpPr>
            <p:cNvPr id="87" name="テキスト ボックス 86"/>
            <p:cNvSpPr txBox="1"/>
            <p:nvPr/>
          </p:nvSpPr>
          <p:spPr>
            <a:xfrm>
              <a:off x="681857" y="1163621"/>
              <a:ext cx="434008" cy="307777"/>
            </a:xfrm>
            <a:prstGeom prst="rect">
              <a:avLst/>
            </a:prstGeom>
            <a:noFill/>
          </p:spPr>
          <p:txBody>
            <a:bodyPr wrap="square" rtlCol="0">
              <a:spAutoFit/>
            </a:bodyPr>
            <a:lstStyle/>
            <a:p>
              <a:r>
                <a:rPr kumimoji="1" lang="en-US" altLang="ja-JP" sz="1400" dirty="0" smtClean="0">
                  <a:latin typeface="Arial" panose="020B0604020202020204" pitchFamily="34" charset="0"/>
                </a:rPr>
                <a:t>3+</a:t>
              </a:r>
              <a:endParaRPr kumimoji="1" lang="ja-JP" altLang="en-US" sz="1400" dirty="0">
                <a:latin typeface="Arial" panose="020B0604020202020204" pitchFamily="34" charset="0"/>
              </a:endParaRPr>
            </a:p>
          </p:txBody>
        </p:sp>
        <p:sp>
          <p:nvSpPr>
            <p:cNvPr id="88" name="テキスト ボックス 87"/>
            <p:cNvSpPr txBox="1"/>
            <p:nvPr/>
          </p:nvSpPr>
          <p:spPr>
            <a:xfrm>
              <a:off x="1013197" y="1169737"/>
              <a:ext cx="415269" cy="307777"/>
            </a:xfrm>
            <a:prstGeom prst="rect">
              <a:avLst/>
            </a:prstGeom>
            <a:noFill/>
          </p:spPr>
          <p:txBody>
            <a:bodyPr wrap="square" rtlCol="0">
              <a:spAutoFit/>
            </a:bodyPr>
            <a:lstStyle/>
            <a:p>
              <a:r>
                <a:rPr kumimoji="1" lang="en-US" altLang="ja-JP" sz="1400" dirty="0" smtClean="0">
                  <a:latin typeface="Arial" panose="020B0604020202020204" pitchFamily="34" charset="0"/>
                </a:rPr>
                <a:t>3+</a:t>
              </a:r>
              <a:endParaRPr kumimoji="1" lang="ja-JP" altLang="en-US" sz="1400" dirty="0">
                <a:latin typeface="Arial" panose="020B0604020202020204" pitchFamily="34" charset="0"/>
              </a:endParaRPr>
            </a:p>
          </p:txBody>
        </p:sp>
      </p:grpSp>
      <p:cxnSp>
        <p:nvCxnSpPr>
          <p:cNvPr id="89" name="直線コネクタ 88"/>
          <p:cNvCxnSpPr/>
          <p:nvPr/>
        </p:nvCxnSpPr>
        <p:spPr>
          <a:xfrm>
            <a:off x="4923039" y="5941369"/>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5592105" y="5941369"/>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6261170" y="5941369"/>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4923039" y="6277092"/>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5592105" y="6277092"/>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6261170" y="6277092"/>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H="1" flipV="1">
            <a:off x="5184149" y="6151196"/>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flipH="1" flipV="1">
            <a:off x="6531114" y="6144530"/>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flipH="1" flipV="1">
            <a:off x="5184147" y="5780174"/>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H="1" flipV="1">
            <a:off x="6531112" y="5773508"/>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bwMode="auto">
          <a:xfrm>
            <a:off x="5692087" y="5285809"/>
            <a:ext cx="670985"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a:latin typeface="Arial" panose="020B0604020202020204" pitchFamily="34" charset="0"/>
                <a:ea typeface="Arial Unicode MS" pitchFamily="50" charset="-127"/>
                <a:cs typeface="Arial Unicode MS" pitchFamily="50" charset="-127"/>
              </a:rPr>
              <a:t>4</a:t>
            </a:r>
            <a:r>
              <a:rPr kumimoji="0" lang="en-US" altLang="ja-JP" sz="1400" baseline="30000" dirty="0" smtClean="0">
                <a:latin typeface="Arial" panose="020B0604020202020204" pitchFamily="34" charset="0"/>
                <a:ea typeface="Arial Unicode MS" pitchFamily="50" charset="-127"/>
                <a:cs typeface="Arial Unicode MS" pitchFamily="50" charset="-127"/>
              </a:rPr>
              <a:t>+</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smtClean="0">
                <a:latin typeface="Arial" panose="020B0604020202020204" pitchFamily="34" charset="0"/>
                <a:ea typeface="Arial Unicode MS" pitchFamily="50" charset="-127"/>
                <a:cs typeface="Arial Unicode MS" pitchFamily="50" charset="-127"/>
              </a:rPr>
              <a:t>3</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sp>
        <p:nvSpPr>
          <p:cNvPr id="100" name="テキスト ボックス 99"/>
          <p:cNvSpPr txBox="1"/>
          <p:nvPr/>
        </p:nvSpPr>
        <p:spPr bwMode="auto">
          <a:xfrm>
            <a:off x="5033776" y="5285774"/>
            <a:ext cx="577421"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smtClean="0">
                <a:latin typeface="Arial" panose="020B0604020202020204" pitchFamily="34" charset="0"/>
                <a:ea typeface="Arial Unicode MS" pitchFamily="50" charset="-127"/>
                <a:cs typeface="Arial Unicode MS" pitchFamily="50" charset="-127"/>
              </a:rPr>
              <a:t>3+</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smtClean="0">
                <a:latin typeface="Arial" panose="020B0604020202020204" pitchFamily="34" charset="0"/>
                <a:ea typeface="Arial Unicode MS" pitchFamily="50" charset="-127"/>
                <a:cs typeface="Arial Unicode MS" pitchFamily="50" charset="-127"/>
              </a:rPr>
              <a:t>4</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sp>
        <p:nvSpPr>
          <p:cNvPr id="101" name="正方形/長方形 100"/>
          <p:cNvSpPr/>
          <p:nvPr/>
        </p:nvSpPr>
        <p:spPr>
          <a:xfrm>
            <a:off x="4633928" y="5756398"/>
            <a:ext cx="373820" cy="338554"/>
          </a:xfrm>
          <a:prstGeom prst="rect">
            <a:avLst/>
          </a:prstGeom>
        </p:spPr>
        <p:txBody>
          <a:bodyPr wrap="none">
            <a:spAutoFit/>
          </a:bodyPr>
          <a:lstStyle/>
          <a:p>
            <a:r>
              <a:rPr kumimoji="0" lang="en-US" altLang="ja-JP" sz="1600" dirty="0" err="1">
                <a:solidFill>
                  <a:srgbClr val="131EFB"/>
                </a:solidFill>
                <a:latin typeface="Arial" panose="020B0604020202020204" pitchFamily="34" charset="0"/>
                <a:ea typeface="ＭＳ ゴシック" panose="020B0609070205080204" pitchFamily="49" charset="-128"/>
                <a:cs typeface="Arial Unicode MS" pitchFamily="50" charset="-127"/>
              </a:rPr>
              <a:t>e</a:t>
            </a:r>
            <a:r>
              <a:rPr kumimoji="0" lang="en-US" altLang="ja-JP" sz="1600" baseline="-25000" dirty="0" err="1">
                <a:solidFill>
                  <a:srgbClr val="131EFB"/>
                </a:solidFill>
                <a:latin typeface="Arial" panose="020B0604020202020204" pitchFamily="34" charset="0"/>
                <a:ea typeface="ＭＳ ゴシック" panose="020B0609070205080204" pitchFamily="49" charset="-128"/>
                <a:cs typeface="Arial Unicode MS" pitchFamily="50" charset="-127"/>
              </a:rPr>
              <a:t>g</a:t>
            </a:r>
            <a:endParaRPr lang="ja-JP" altLang="en-US" sz="1600" dirty="0">
              <a:solidFill>
                <a:srgbClr val="131EFB"/>
              </a:solidFill>
              <a:latin typeface="Arial" panose="020B0604020202020204" pitchFamily="34" charset="0"/>
            </a:endParaRPr>
          </a:p>
        </p:txBody>
      </p:sp>
      <p:sp>
        <p:nvSpPr>
          <p:cNvPr id="102" name="正方形/長方形 101"/>
          <p:cNvSpPr/>
          <p:nvPr/>
        </p:nvSpPr>
        <p:spPr>
          <a:xfrm>
            <a:off x="4624715" y="6104040"/>
            <a:ext cx="393056" cy="338554"/>
          </a:xfrm>
          <a:prstGeom prst="rect">
            <a:avLst/>
          </a:prstGeom>
        </p:spPr>
        <p:txBody>
          <a:bodyPr wrap="none">
            <a:spAutoFit/>
          </a:bodyPr>
          <a:lstStyle/>
          <a:p>
            <a:r>
              <a:rPr kumimoji="0" lang="en-US" altLang="ja-JP" sz="1600" dirty="0">
                <a:solidFill>
                  <a:srgbClr val="131EFB"/>
                </a:solidFill>
                <a:latin typeface="Arial" panose="020B0604020202020204" pitchFamily="34" charset="0"/>
                <a:ea typeface="ＭＳ ゴシック" panose="020B0609070205080204" pitchFamily="49" charset="-128"/>
                <a:cs typeface="Arial Unicode MS" pitchFamily="50" charset="-127"/>
              </a:rPr>
              <a:t>t</a:t>
            </a:r>
            <a:r>
              <a:rPr kumimoji="0" lang="en-US" altLang="ja-JP" sz="1600" baseline="-25000" dirty="0">
                <a:solidFill>
                  <a:srgbClr val="131EFB"/>
                </a:solidFill>
                <a:latin typeface="Arial" panose="020B0604020202020204" pitchFamily="34" charset="0"/>
                <a:ea typeface="ＭＳ ゴシック" panose="020B0609070205080204" pitchFamily="49" charset="-128"/>
                <a:cs typeface="Arial Unicode MS" pitchFamily="50" charset="-127"/>
              </a:rPr>
              <a:t>2g</a:t>
            </a:r>
            <a:endParaRPr lang="ja-JP" altLang="en-US" sz="1600" dirty="0">
              <a:solidFill>
                <a:srgbClr val="131EFB"/>
              </a:solidFill>
              <a:latin typeface="Arial" panose="020B0604020202020204" pitchFamily="34" charset="0"/>
            </a:endParaRPr>
          </a:p>
        </p:txBody>
      </p:sp>
      <p:sp>
        <p:nvSpPr>
          <p:cNvPr id="103" name="テキスト ボックス 102"/>
          <p:cNvSpPr txBox="1"/>
          <p:nvPr/>
        </p:nvSpPr>
        <p:spPr bwMode="auto">
          <a:xfrm>
            <a:off x="6363072" y="5285774"/>
            <a:ext cx="611990"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smtClean="0">
                <a:latin typeface="Arial" panose="020B0604020202020204" pitchFamily="34" charset="0"/>
                <a:ea typeface="Arial Unicode MS" pitchFamily="50" charset="-127"/>
                <a:cs typeface="Arial Unicode MS" pitchFamily="50" charset="-127"/>
              </a:rPr>
              <a:t>3+</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smtClean="0">
                <a:latin typeface="Arial" panose="020B0604020202020204" pitchFamily="34" charset="0"/>
                <a:ea typeface="Arial Unicode MS" pitchFamily="50" charset="-127"/>
                <a:cs typeface="Arial Unicode MS" pitchFamily="50" charset="-127"/>
              </a:rPr>
              <a:t>4</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cxnSp>
        <p:nvCxnSpPr>
          <p:cNvPr id="104" name="直線コネクタ 103"/>
          <p:cNvCxnSpPr/>
          <p:nvPr/>
        </p:nvCxnSpPr>
        <p:spPr>
          <a:xfrm>
            <a:off x="6944511" y="5940878"/>
            <a:ext cx="557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6944511" y="6276601"/>
            <a:ext cx="557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bwMode="auto">
          <a:xfrm>
            <a:off x="7046413" y="5285283"/>
            <a:ext cx="611990" cy="523220"/>
          </a:xfrm>
          <a:prstGeom prst="rect">
            <a:avLst/>
          </a:prstGeom>
          <a:noFill/>
          <a:ln w="9525">
            <a:noFill/>
            <a:miter lim="800000"/>
            <a:headEnd/>
            <a:tailEnd/>
          </a:ln>
        </p:spPr>
        <p:txBody>
          <a:bodyPr wrap="square" rtlCol="0" anchor="ctr" anchorCtr="0">
            <a:spAutoFit/>
          </a:bodyPr>
          <a:lstStyle/>
          <a:p>
            <a:r>
              <a:rPr kumimoji="0" lang="en-US" altLang="ja-JP" sz="1400" dirty="0" smtClean="0">
                <a:latin typeface="Arial" panose="020B0604020202020204" pitchFamily="34" charset="0"/>
                <a:ea typeface="Arial Unicode MS" pitchFamily="50" charset="-127"/>
                <a:cs typeface="Arial Unicode MS" pitchFamily="50" charset="-127"/>
              </a:rPr>
              <a:t>Mn</a:t>
            </a:r>
            <a:r>
              <a:rPr kumimoji="0" lang="en-US" altLang="ja-JP" sz="1400" baseline="30000" dirty="0" smtClean="0">
                <a:latin typeface="Arial" panose="020B0604020202020204" pitchFamily="34" charset="0"/>
                <a:ea typeface="Arial Unicode MS" pitchFamily="50" charset="-127"/>
                <a:cs typeface="Arial Unicode MS" pitchFamily="50" charset="-127"/>
              </a:rPr>
              <a:t>3+</a:t>
            </a:r>
          </a:p>
          <a:p>
            <a:r>
              <a:rPr kumimoji="0" lang="en-US" altLang="ja-JP" sz="1400" dirty="0" smtClean="0">
                <a:latin typeface="Arial" panose="020B0604020202020204" pitchFamily="34" charset="0"/>
                <a:ea typeface="Arial Unicode MS" pitchFamily="50" charset="-127"/>
                <a:cs typeface="Arial Unicode MS" pitchFamily="50" charset="-127"/>
              </a:rPr>
              <a:t>(d</a:t>
            </a:r>
            <a:r>
              <a:rPr kumimoji="0" lang="en-US" altLang="ja-JP" sz="1400" baseline="30000" dirty="0" smtClean="0">
                <a:latin typeface="Arial" panose="020B0604020202020204" pitchFamily="34" charset="0"/>
                <a:ea typeface="Arial Unicode MS" pitchFamily="50" charset="-127"/>
                <a:cs typeface="Arial Unicode MS" pitchFamily="50" charset="-127"/>
              </a:rPr>
              <a:t>4</a:t>
            </a:r>
            <a:r>
              <a:rPr kumimoji="0" lang="en-US" altLang="ja-JP" sz="1400" dirty="0" smtClean="0">
                <a:latin typeface="Arial" panose="020B0604020202020204" pitchFamily="34" charset="0"/>
                <a:ea typeface="Arial Unicode MS" pitchFamily="50" charset="-127"/>
                <a:cs typeface="Arial Unicode MS" pitchFamily="50" charset="-127"/>
              </a:rPr>
              <a:t>)</a:t>
            </a:r>
            <a:endParaRPr kumimoji="0" lang="ja-JP" altLang="en-US" sz="1400" baseline="30000" dirty="0">
              <a:latin typeface="Arial" panose="020B0604020202020204" pitchFamily="34" charset="0"/>
              <a:ea typeface="Arial Unicode MS" pitchFamily="50" charset="-127"/>
              <a:cs typeface="Arial Unicode MS" pitchFamily="50" charset="-127"/>
            </a:endParaRPr>
          </a:p>
        </p:txBody>
      </p:sp>
      <p:sp>
        <p:nvSpPr>
          <p:cNvPr id="107" name="円/楕円 106"/>
          <p:cNvSpPr/>
          <p:nvPr/>
        </p:nvSpPr>
        <p:spPr>
          <a:xfrm>
            <a:off x="5779724" y="5829752"/>
            <a:ext cx="195548" cy="195548"/>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 name="直線矢印コネクタ 107"/>
          <p:cNvCxnSpPr/>
          <p:nvPr/>
        </p:nvCxnSpPr>
        <p:spPr>
          <a:xfrm flipH="1" flipV="1">
            <a:off x="7236298" y="6141845"/>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flipV="1">
            <a:off x="7236296" y="5770823"/>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H="1" flipV="1">
            <a:off x="5868143" y="6140802"/>
            <a:ext cx="1" cy="251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円弧 110"/>
          <p:cNvSpPr/>
          <p:nvPr/>
        </p:nvSpPr>
        <p:spPr>
          <a:xfrm>
            <a:off x="5326076" y="5546883"/>
            <a:ext cx="412222" cy="485083"/>
          </a:xfrm>
          <a:prstGeom prst="arc">
            <a:avLst>
              <a:gd name="adj1" fmla="val 10408894"/>
              <a:gd name="adj2" fmla="val 0"/>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円弧 111"/>
          <p:cNvSpPr/>
          <p:nvPr/>
        </p:nvSpPr>
        <p:spPr>
          <a:xfrm>
            <a:off x="6035106" y="5524825"/>
            <a:ext cx="412222" cy="485083"/>
          </a:xfrm>
          <a:prstGeom prst="arc">
            <a:avLst>
              <a:gd name="adj1" fmla="val 10408894"/>
              <a:gd name="adj2" fmla="val 0"/>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3" name="下矢印 112"/>
          <p:cNvSpPr/>
          <p:nvPr/>
        </p:nvSpPr>
        <p:spPr>
          <a:xfrm>
            <a:off x="5925864" y="4616964"/>
            <a:ext cx="605248" cy="737184"/>
          </a:xfrm>
          <a:prstGeom prst="downArrow">
            <a:avLst/>
          </a:prstGeom>
          <a:gradFill flip="none" rotWithShape="1">
            <a:gsLst>
              <a:gs pos="0">
                <a:srgbClr val="FF0000"/>
              </a:gs>
              <a:gs pos="51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7691989" y="4026631"/>
            <a:ext cx="1033432" cy="338554"/>
          </a:xfrm>
          <a:prstGeom prst="rect">
            <a:avLst/>
          </a:prstGeom>
          <a:noFill/>
        </p:spPr>
        <p:txBody>
          <a:bodyPr wrap="square" rtlCol="0">
            <a:spAutoFit/>
          </a:bodyPr>
          <a:lstStyle/>
          <a:p>
            <a:r>
              <a:rPr lang="en-US" altLang="ja-JP" sz="1600" dirty="0" smtClean="0">
                <a:latin typeface="Arial" panose="020B0604020202020204" pitchFamily="34" charset="0"/>
              </a:rPr>
              <a:t>Insulator</a:t>
            </a:r>
            <a:endParaRPr kumimoji="1" lang="ja-JP" altLang="en-US" sz="1600" dirty="0">
              <a:latin typeface="Arial" panose="020B0604020202020204" pitchFamily="34" charset="0"/>
            </a:endParaRPr>
          </a:p>
        </p:txBody>
      </p:sp>
      <p:sp>
        <p:nvSpPr>
          <p:cNvPr id="115" name="テキスト ボックス 114"/>
          <p:cNvSpPr txBox="1"/>
          <p:nvPr/>
        </p:nvSpPr>
        <p:spPr>
          <a:xfrm>
            <a:off x="7736808" y="5925085"/>
            <a:ext cx="1033432" cy="338554"/>
          </a:xfrm>
          <a:prstGeom prst="rect">
            <a:avLst/>
          </a:prstGeom>
          <a:noFill/>
        </p:spPr>
        <p:txBody>
          <a:bodyPr wrap="square" rtlCol="0">
            <a:spAutoFit/>
          </a:bodyPr>
          <a:lstStyle/>
          <a:p>
            <a:r>
              <a:rPr lang="en-US" altLang="ja-JP" sz="1600" dirty="0" smtClean="0">
                <a:latin typeface="Arial" panose="020B0604020202020204" pitchFamily="34" charset="0"/>
              </a:rPr>
              <a:t>Metal</a:t>
            </a:r>
            <a:endParaRPr kumimoji="1" lang="ja-JP" altLang="en-US" sz="1600" dirty="0">
              <a:latin typeface="Arial" panose="020B0604020202020204" pitchFamily="34" charset="0"/>
            </a:endParaRPr>
          </a:p>
        </p:txBody>
      </p:sp>
      <p:sp>
        <p:nvSpPr>
          <p:cNvPr id="116" name="正方形/長方形 115"/>
          <p:cNvSpPr/>
          <p:nvPr/>
        </p:nvSpPr>
        <p:spPr>
          <a:xfrm>
            <a:off x="619521" y="0"/>
            <a:ext cx="820631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Manganite material : (La</a:t>
            </a:r>
            <a:r>
              <a:rPr lang="en-US" altLang="ja-JP" sz="2800" baseline="-25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1-x-y</a:t>
            </a: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a:t>
            </a:r>
            <a:r>
              <a:rPr lang="en-US" altLang="ja-JP" sz="2800" baseline="-25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y</a:t>
            </a: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Ca</a:t>
            </a:r>
            <a:r>
              <a:rPr lang="en-US" altLang="ja-JP" sz="2800" baseline="-25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x</a:t>
            </a: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)MnO</a:t>
            </a:r>
            <a:r>
              <a:rPr lang="en-US" altLang="ja-JP" sz="2800" baseline="-25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3 </a:t>
            </a: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(LPCMO)</a:t>
            </a:r>
            <a:endParaRPr lang="en-US" altLang="ja-JP" sz="2800" baseline="-25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7" name="テキスト ボックス 116"/>
          <p:cNvSpPr txBox="1"/>
          <p:nvPr/>
        </p:nvSpPr>
        <p:spPr>
          <a:xfrm>
            <a:off x="397091" y="6031966"/>
            <a:ext cx="3544560" cy="523220"/>
          </a:xfrm>
          <a:prstGeom prst="rect">
            <a:avLst/>
          </a:prstGeom>
          <a:noFill/>
        </p:spPr>
        <p:txBody>
          <a:bodyPr wrap="none" rtlCol="0">
            <a:spAutoFit/>
          </a:bodyPr>
          <a:lstStyle/>
          <a:p>
            <a:r>
              <a:rPr lang="en-US" altLang="ja-JP" sz="2800" dirty="0" smtClean="0">
                <a:latin typeface="Arial" panose="020B0604020202020204" pitchFamily="34" charset="0"/>
                <a:cs typeface="Times New Roman" pitchFamily="18" charset="0"/>
              </a:rPr>
              <a:t>Major carriers : holes</a:t>
            </a:r>
          </a:p>
        </p:txBody>
      </p:sp>
    </p:spTree>
    <p:extLst>
      <p:ext uri="{BB962C8B-B14F-4D97-AF65-F5344CB8AC3E}">
        <p14:creationId xmlns:p14="http://schemas.microsoft.com/office/powerpoint/2010/main" val="68353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1AFF21B-735D-4380-875B-8FE2E76DFD8F}" type="slidenum">
              <a:rPr lang="ja-JP" altLang="en-US" smtClean="0"/>
              <a:pPr/>
              <a:t>4</a:t>
            </a:fld>
            <a:endParaRPr lang="ja-JP" altLang="en-US" dirty="0"/>
          </a:p>
        </p:txBody>
      </p:sp>
      <p:sp>
        <p:nvSpPr>
          <p:cNvPr id="2" name="正方形/長方形 1"/>
          <p:cNvSpPr/>
          <p:nvPr/>
        </p:nvSpPr>
        <p:spPr>
          <a:xfrm>
            <a:off x="619521" y="0"/>
            <a:ext cx="820631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Insulator-to-metal transition in LPCMO</a:t>
            </a:r>
            <a:endParaRPr lang="en-US" altLang="ja-JP" sz="2800" baseline="-25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3035021"/>
            <a:ext cx="5078765" cy="3778355"/>
          </a:xfrm>
          <a:prstGeom prst="rect">
            <a:avLst/>
          </a:prstGeom>
        </p:spPr>
      </p:pic>
      <p:grpSp>
        <p:nvGrpSpPr>
          <p:cNvPr id="12" name="Group 22"/>
          <p:cNvGrpSpPr/>
          <p:nvPr/>
        </p:nvGrpSpPr>
        <p:grpSpPr>
          <a:xfrm>
            <a:off x="3648959" y="3377778"/>
            <a:ext cx="1748006" cy="868810"/>
            <a:chOff x="500733" y="1613323"/>
            <a:chExt cx="760370" cy="425709"/>
          </a:xfrm>
        </p:grpSpPr>
        <p:sp>
          <p:nvSpPr>
            <p:cNvPr id="13" name="Rectangle 1"/>
            <p:cNvSpPr>
              <a:spLocks noChangeArrowheads="1"/>
            </p:cNvSpPr>
            <p:nvPr/>
          </p:nvSpPr>
          <p:spPr bwMode="auto">
            <a:xfrm>
              <a:off x="500733" y="1817966"/>
              <a:ext cx="760370" cy="221066"/>
            </a:xfrm>
            <a:prstGeom prst="rect">
              <a:avLst/>
            </a:prstGeom>
            <a:noFill/>
            <a:ln w="9525">
              <a:noFill/>
              <a:miter lim="800000"/>
              <a:headEnd/>
              <a:tailEnd/>
            </a:ln>
          </p:spPr>
          <p:txBody>
            <a:bodyPr wrap="square">
              <a:spAutoFit/>
            </a:bodyPr>
            <a:lstStyle/>
            <a:p>
              <a:pPr algn="ctr"/>
              <a:r>
                <a:rPr lang="en-US" altLang="ja-JP" sz="2000" i="1" dirty="0" smtClean="0">
                  <a:latin typeface="Arial" panose="020B0604020202020204" pitchFamily="34" charset="0"/>
                  <a:ea typeface="Arial Unicode MS" panose="020B0604020202020204" pitchFamily="50" charset="-128"/>
                  <a:cs typeface="Arial" panose="020B0604020202020204" pitchFamily="34" charset="0"/>
                </a:rPr>
                <a:t>T</a:t>
              </a:r>
              <a:r>
                <a:rPr lang="en-US" altLang="ja-JP" sz="2000" i="1" baseline="-25000" dirty="0">
                  <a:latin typeface="Arial" panose="020B0604020202020204" pitchFamily="34" charset="0"/>
                  <a:ea typeface="Arial Unicode MS" panose="020B0604020202020204" pitchFamily="50" charset="-128"/>
                  <a:cs typeface="Arial" panose="020B0604020202020204" pitchFamily="34" charset="0"/>
                </a:rPr>
                <a:t>C</a:t>
              </a:r>
            </a:p>
          </p:txBody>
        </p:sp>
        <p:cxnSp>
          <p:nvCxnSpPr>
            <p:cNvPr id="14" name="Straight Arrow Connector 28"/>
            <p:cNvCxnSpPr/>
            <p:nvPr/>
          </p:nvCxnSpPr>
          <p:spPr>
            <a:xfrm>
              <a:off x="856719" y="1613323"/>
              <a:ext cx="0" cy="204643"/>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5" name="Left-Right Arrow 29"/>
          <p:cNvSpPr/>
          <p:nvPr/>
        </p:nvSpPr>
        <p:spPr>
          <a:xfrm>
            <a:off x="2928474" y="2479505"/>
            <a:ext cx="3698970" cy="283990"/>
          </a:xfrm>
          <a:prstGeom prst="leftRightArrow">
            <a:avLst/>
          </a:prstGeom>
          <a:gradFill flip="none" rotWithShape="1">
            <a:gsLst>
              <a:gs pos="0">
                <a:srgbClr val="FF0000"/>
              </a:gs>
              <a:gs pos="37000">
                <a:srgbClr val="FFC000"/>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b="1">
              <a:solidFill>
                <a:schemeClr val="tx1"/>
              </a:solidFill>
              <a:latin typeface="Arial" pitchFamily="34" charset="0"/>
              <a:cs typeface="Arial" pitchFamily="34" charset="0"/>
            </a:endParaRPr>
          </a:p>
        </p:txBody>
      </p:sp>
      <p:sp>
        <p:nvSpPr>
          <p:cNvPr id="16" name="TextBox 35"/>
          <p:cNvSpPr txBox="1"/>
          <p:nvPr/>
        </p:nvSpPr>
        <p:spPr>
          <a:xfrm>
            <a:off x="5364088" y="2204864"/>
            <a:ext cx="1273564" cy="400110"/>
          </a:xfrm>
          <a:prstGeom prst="rect">
            <a:avLst/>
          </a:prstGeom>
          <a:noFill/>
        </p:spPr>
        <p:txBody>
          <a:bodyPr wrap="square" rtlCol="0">
            <a:spAutoFit/>
          </a:bodyPr>
          <a:lstStyle/>
          <a:p>
            <a:r>
              <a:rPr lang="en-US" sz="2000" b="1" i="1" dirty="0" smtClean="0">
                <a:latin typeface="Arial" panose="020B0604020202020204" pitchFamily="34" charset="0"/>
                <a:ea typeface="Arial Unicode MS" panose="020B0604020202020204" pitchFamily="50" charset="-128"/>
                <a:cs typeface="Arial" panose="020B0604020202020204" pitchFamily="34" charset="0"/>
                <a:sym typeface="Symbol"/>
              </a:rPr>
              <a:t>Insulator</a:t>
            </a:r>
            <a:endParaRPr lang="en-US" sz="20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17" name="TextBox 36"/>
          <p:cNvSpPr txBox="1"/>
          <p:nvPr/>
        </p:nvSpPr>
        <p:spPr>
          <a:xfrm>
            <a:off x="2817842" y="2204864"/>
            <a:ext cx="1081613" cy="400110"/>
          </a:xfrm>
          <a:prstGeom prst="rect">
            <a:avLst/>
          </a:prstGeom>
          <a:noFill/>
        </p:spPr>
        <p:txBody>
          <a:bodyPr wrap="square" rtlCol="0">
            <a:spAutoFit/>
          </a:bodyPr>
          <a:lstStyle/>
          <a:p>
            <a:r>
              <a:rPr lang="en-US" sz="2000" b="1" i="1" dirty="0" smtClean="0">
                <a:latin typeface="Arial" panose="020B0604020202020204" pitchFamily="34" charset="0"/>
                <a:ea typeface="Arial Unicode MS" panose="020B0604020202020204" pitchFamily="50" charset="-128"/>
                <a:cs typeface="Arial" panose="020B0604020202020204" pitchFamily="34" charset="0"/>
                <a:sym typeface="Symbol"/>
              </a:rPr>
              <a:t>Metal</a:t>
            </a:r>
            <a:endParaRPr lang="en-US" sz="20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18" name="テキスト ボックス 17"/>
          <p:cNvSpPr txBox="1"/>
          <p:nvPr/>
        </p:nvSpPr>
        <p:spPr>
          <a:xfrm>
            <a:off x="2983865" y="2864740"/>
            <a:ext cx="2848696" cy="338554"/>
          </a:xfrm>
          <a:prstGeom prst="rect">
            <a:avLst/>
          </a:prstGeom>
          <a:noFill/>
        </p:spPr>
        <p:txBody>
          <a:bodyPr wrap="square" rtlCol="0">
            <a:spAutoFit/>
          </a:bodyPr>
          <a:lstStyle/>
          <a:p>
            <a:r>
              <a:rPr lang="en-US" altLang="ja-JP" sz="1600" dirty="0" smtClean="0">
                <a:latin typeface="Arial" panose="020B0604020202020204" pitchFamily="34" charset="0"/>
                <a:cs typeface="Arial" panose="020B0604020202020204" pitchFamily="34" charset="0"/>
              </a:rPr>
              <a:t>La</a:t>
            </a:r>
            <a:r>
              <a:rPr lang="en-US" altLang="ja-JP" sz="1600" baseline="-25000" dirty="0" smtClean="0">
                <a:latin typeface="Arial" panose="020B0604020202020204" pitchFamily="34" charset="0"/>
                <a:cs typeface="Arial" panose="020B0604020202020204" pitchFamily="34" charset="0"/>
              </a:rPr>
              <a:t>0.275</a:t>
            </a:r>
            <a:r>
              <a:rPr lang="en-US" altLang="ja-JP" sz="1600" dirty="0" smtClean="0">
                <a:latin typeface="Arial" panose="020B0604020202020204" pitchFamily="34" charset="0"/>
                <a:cs typeface="Arial" panose="020B0604020202020204" pitchFamily="34" charset="0"/>
              </a:rPr>
              <a:t>Pr</a:t>
            </a:r>
            <a:r>
              <a:rPr lang="en-US" altLang="ja-JP" sz="1600" baseline="-25000" dirty="0" smtClean="0">
                <a:latin typeface="Arial" panose="020B0604020202020204" pitchFamily="34" charset="0"/>
                <a:cs typeface="Arial" panose="020B0604020202020204" pitchFamily="34" charset="0"/>
              </a:rPr>
              <a:t>0.35</a:t>
            </a:r>
            <a:r>
              <a:rPr lang="en-US" altLang="ja-JP" sz="1600" dirty="0" smtClean="0">
                <a:latin typeface="Arial" panose="020B0604020202020204" pitchFamily="34" charset="0"/>
                <a:cs typeface="Arial" panose="020B0604020202020204" pitchFamily="34" charset="0"/>
              </a:rPr>
              <a:t>Ca</a:t>
            </a:r>
            <a:r>
              <a:rPr lang="en-US" altLang="ja-JP" sz="1600" baseline="-25000" dirty="0" smtClean="0">
                <a:latin typeface="Arial" panose="020B0604020202020204" pitchFamily="34" charset="0"/>
                <a:cs typeface="Arial" panose="020B0604020202020204" pitchFamily="34" charset="0"/>
              </a:rPr>
              <a:t>0.375</a:t>
            </a:r>
            <a:r>
              <a:rPr lang="en-US" altLang="ja-JP" sz="1600" dirty="0" smtClean="0">
                <a:latin typeface="Arial" panose="020B0604020202020204" pitchFamily="34" charset="0"/>
                <a:cs typeface="Arial" panose="020B0604020202020204" pitchFamily="34" charset="0"/>
              </a:rPr>
              <a:t>MnO</a:t>
            </a:r>
            <a:r>
              <a:rPr lang="en-US" altLang="ja-JP" sz="1600" baseline="-25000" dirty="0" smtClean="0">
                <a:latin typeface="Arial" panose="020B0604020202020204" pitchFamily="34" charset="0"/>
                <a:cs typeface="Arial" panose="020B0604020202020204" pitchFamily="34" charset="0"/>
              </a:rPr>
              <a:t>3 </a:t>
            </a:r>
            <a:r>
              <a:rPr lang="en-US" altLang="ja-JP" sz="1600" dirty="0" smtClean="0">
                <a:latin typeface="Arial" panose="020B0604020202020204" pitchFamily="34" charset="0"/>
                <a:cs typeface="Arial" panose="020B0604020202020204" pitchFamily="34" charset="0"/>
              </a:rPr>
              <a:t>film</a:t>
            </a:r>
            <a:endParaRPr kumimoji="1" lang="ja-JP" altLang="en-US" sz="1600" baseline="-25000" dirty="0">
              <a:latin typeface="Arial" panose="020B0604020202020204" pitchFamily="34" charset="0"/>
              <a:cs typeface="Arial" panose="020B0604020202020204" pitchFamily="34" charset="0"/>
            </a:endParaRPr>
          </a:p>
        </p:txBody>
      </p:sp>
      <p:pic>
        <p:nvPicPr>
          <p:cNvPr id="19" name="Picture 2" descr="C:\Users\Kohei\Documents\Experiment\Experiment その他\先生Science\Figa2.png"/>
          <p:cNvPicPr>
            <a:picLocks noChangeAspect="1" noChangeArrowheads="1"/>
          </p:cNvPicPr>
          <p:nvPr/>
        </p:nvPicPr>
        <p:blipFill>
          <a:blip r:embed="rId4" cstate="print"/>
          <a:srcRect l="28943" t="13830" r="48744" b="45042"/>
          <a:stretch>
            <a:fillRect/>
          </a:stretch>
        </p:blipFill>
        <p:spPr bwMode="auto">
          <a:xfrm>
            <a:off x="6843468" y="897766"/>
            <a:ext cx="2159112" cy="2601876"/>
          </a:xfrm>
          <a:prstGeom prst="rect">
            <a:avLst/>
          </a:prstGeom>
          <a:noFill/>
        </p:spPr>
      </p:pic>
      <p:pic>
        <p:nvPicPr>
          <p:cNvPr id="20" name="Picture 2" descr="C:\Users\Kohei\Documents\Experiment\Experiment その他\先生Science\Figa2.png"/>
          <p:cNvPicPr>
            <a:picLocks noChangeAspect="1" noChangeArrowheads="1"/>
          </p:cNvPicPr>
          <p:nvPr/>
        </p:nvPicPr>
        <p:blipFill>
          <a:blip r:embed="rId4" cstate="print"/>
          <a:srcRect l="51256" t="13830" r="26430" b="45042"/>
          <a:stretch>
            <a:fillRect/>
          </a:stretch>
        </p:blipFill>
        <p:spPr bwMode="auto">
          <a:xfrm>
            <a:off x="278568" y="897766"/>
            <a:ext cx="2159210" cy="2601876"/>
          </a:xfrm>
          <a:prstGeom prst="rect">
            <a:avLst/>
          </a:prstGeom>
          <a:noFill/>
        </p:spPr>
      </p:pic>
      <p:cxnSp>
        <p:nvCxnSpPr>
          <p:cNvPr id="21" name="直線矢印コネクタ 20"/>
          <p:cNvCxnSpPr/>
          <p:nvPr/>
        </p:nvCxnSpPr>
        <p:spPr>
          <a:xfrm flipH="1">
            <a:off x="4067944" y="3815280"/>
            <a:ext cx="124245" cy="1108918"/>
          </a:xfrm>
          <a:prstGeom prst="straightConnector1">
            <a:avLst/>
          </a:prstGeom>
          <a:ln>
            <a:solidFill>
              <a:srgbClr val="FF1D1D"/>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4717888" y="4314542"/>
            <a:ext cx="77041" cy="864096"/>
          </a:xfrm>
          <a:prstGeom prst="straightConnector1">
            <a:avLst/>
          </a:prstGeom>
          <a:ln>
            <a:solidFill>
              <a:srgbClr val="FF1D1D"/>
            </a:solidFill>
            <a:tailEnd type="arrow"/>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3682039" y="1051345"/>
            <a:ext cx="2263761" cy="1656333"/>
            <a:chOff x="3682039" y="1051345"/>
            <a:chExt cx="2263761" cy="1656333"/>
          </a:xfrm>
        </p:grpSpPr>
        <p:sp>
          <p:nvSpPr>
            <p:cNvPr id="24" name="テキスト ボックス 23"/>
            <p:cNvSpPr txBox="1"/>
            <p:nvPr/>
          </p:nvSpPr>
          <p:spPr>
            <a:xfrm>
              <a:off x="3682039" y="1051345"/>
              <a:ext cx="2263761" cy="954107"/>
            </a:xfrm>
            <a:prstGeom prst="rect">
              <a:avLst/>
            </a:prstGeom>
            <a:noFill/>
          </p:spPr>
          <p:txBody>
            <a:bodyPr wrap="none" rtlCol="0">
              <a:spAutoFit/>
            </a:bodyPr>
            <a:lstStyle/>
            <a:p>
              <a:pPr algn="ctr"/>
              <a:r>
                <a:rPr lang="en-US" altLang="ja-JP" sz="2800" dirty="0" smtClean="0">
                  <a:latin typeface="Arial" pitchFamily="34" charset="0"/>
                  <a:cs typeface="Arial" pitchFamily="34" charset="0"/>
                </a:rPr>
                <a:t>External field</a:t>
              </a:r>
            </a:p>
            <a:p>
              <a:pPr algn="ctr"/>
              <a:r>
                <a:rPr kumimoji="1" lang="en-US" altLang="ja-JP" sz="2800" dirty="0" smtClean="0">
                  <a:latin typeface="Arial" pitchFamily="34" charset="0"/>
                  <a:cs typeface="Arial" pitchFamily="34" charset="0"/>
                </a:rPr>
                <a:t>(</a:t>
              </a:r>
              <a:r>
                <a:rPr kumimoji="1" lang="en-US" altLang="ja-JP" sz="2800" i="1" dirty="0" smtClean="0">
                  <a:latin typeface="Arial" pitchFamily="34" charset="0"/>
                  <a:cs typeface="Arial" pitchFamily="34" charset="0"/>
                </a:rPr>
                <a:t>T</a:t>
              </a:r>
              <a:r>
                <a:rPr lang="en-US" altLang="ja-JP" sz="2800" dirty="0" smtClean="0">
                  <a:latin typeface="Arial" pitchFamily="34" charset="0"/>
                  <a:cs typeface="Arial" pitchFamily="34" charset="0"/>
                </a:rPr>
                <a:t>, </a:t>
              </a:r>
              <a:r>
                <a:rPr lang="en-US" altLang="ja-JP" sz="2800" i="1" dirty="0" smtClean="0">
                  <a:latin typeface="Arial" pitchFamily="34" charset="0"/>
                  <a:cs typeface="Arial" pitchFamily="34" charset="0"/>
                </a:rPr>
                <a:t>H</a:t>
              </a:r>
              <a:r>
                <a:rPr lang="en-US" altLang="ja-JP" sz="2800" dirty="0" smtClean="0">
                  <a:latin typeface="Arial" pitchFamily="34" charset="0"/>
                  <a:cs typeface="Arial" pitchFamily="34" charset="0"/>
                </a:rPr>
                <a:t>, </a:t>
              </a:r>
              <a:r>
                <a:rPr lang="en-US" altLang="ja-JP" sz="2800" i="1" dirty="0" smtClean="0">
                  <a:latin typeface="Arial" pitchFamily="34" charset="0"/>
                  <a:cs typeface="Arial" pitchFamily="34" charset="0"/>
                </a:rPr>
                <a:t>V</a:t>
              </a:r>
              <a:r>
                <a:rPr lang="en-US" altLang="ja-JP" sz="2800" baseline="-25000" dirty="0" smtClean="0">
                  <a:latin typeface="Arial" pitchFamily="34" charset="0"/>
                  <a:cs typeface="Arial" pitchFamily="34" charset="0"/>
                </a:rPr>
                <a:t>G</a:t>
              </a:r>
              <a:r>
                <a:rPr kumimoji="1" lang="en-US" altLang="ja-JP" sz="2800" dirty="0" smtClean="0">
                  <a:latin typeface="Arial" pitchFamily="34" charset="0"/>
                  <a:cs typeface="Arial" pitchFamily="34" charset="0"/>
                </a:rPr>
                <a:t>)</a:t>
              </a:r>
              <a:endParaRPr kumimoji="1" lang="ja-JP" altLang="en-US" sz="2800" dirty="0" smtClean="0">
                <a:latin typeface="Arial" pitchFamily="34" charset="0"/>
                <a:cs typeface="Arial" pitchFamily="34" charset="0"/>
              </a:endParaRPr>
            </a:p>
          </p:txBody>
        </p:sp>
        <p:sp>
          <p:nvSpPr>
            <p:cNvPr id="25" name="稲妻 24"/>
            <p:cNvSpPr/>
            <p:nvPr/>
          </p:nvSpPr>
          <p:spPr>
            <a:xfrm flipH="1">
              <a:off x="4708781" y="2011191"/>
              <a:ext cx="481521" cy="6964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3995936" y="4746590"/>
            <a:ext cx="1944763" cy="523220"/>
          </a:xfrm>
          <a:prstGeom prst="rect">
            <a:avLst/>
          </a:prstGeom>
          <a:solidFill>
            <a:srgbClr val="FFC5C5">
              <a:alpha val="50000"/>
            </a:srgbClr>
          </a:solidFill>
        </p:spPr>
        <p:txBody>
          <a:bodyPr wrap="none" rtlCol="0">
            <a:spAutoFit/>
          </a:bodyPr>
          <a:lstStyle/>
          <a:p>
            <a:pPr algn="ctr"/>
            <a:r>
              <a:rPr lang="en-US" altLang="ja-JP" sz="2800" i="1" dirty="0" smtClean="0">
                <a:solidFill>
                  <a:srgbClr val="C00000"/>
                </a:solidFill>
                <a:latin typeface="Arial" pitchFamily="34" charset="0"/>
                <a:cs typeface="Arial" pitchFamily="34" charset="0"/>
              </a:rPr>
              <a:t>R</a:t>
            </a:r>
            <a:r>
              <a:rPr lang="en-US" altLang="ja-JP" sz="2800" i="1" baseline="-25000" dirty="0" smtClean="0">
                <a:solidFill>
                  <a:srgbClr val="C00000"/>
                </a:solidFill>
                <a:latin typeface="Arial" pitchFamily="34" charset="0"/>
                <a:cs typeface="Arial" pitchFamily="34" charset="0"/>
              </a:rPr>
              <a:t>I</a:t>
            </a:r>
            <a:r>
              <a:rPr lang="en-US" altLang="ja-JP" sz="2800" dirty="0" smtClean="0">
                <a:solidFill>
                  <a:srgbClr val="C00000"/>
                </a:solidFill>
                <a:latin typeface="Arial" pitchFamily="34" charset="0"/>
                <a:cs typeface="Arial" pitchFamily="34" charset="0"/>
              </a:rPr>
              <a:t>/</a:t>
            </a:r>
            <a:r>
              <a:rPr lang="en-US" altLang="ja-JP" sz="2800" i="1" dirty="0" smtClean="0">
                <a:solidFill>
                  <a:srgbClr val="C00000"/>
                </a:solidFill>
                <a:latin typeface="Arial" pitchFamily="34" charset="0"/>
                <a:cs typeface="Arial" pitchFamily="34" charset="0"/>
              </a:rPr>
              <a:t>R</a:t>
            </a:r>
            <a:r>
              <a:rPr lang="en-US" altLang="ja-JP" sz="2800" i="1" baseline="-25000" dirty="0" smtClean="0">
                <a:solidFill>
                  <a:srgbClr val="C00000"/>
                </a:solidFill>
                <a:latin typeface="Arial" pitchFamily="34" charset="0"/>
                <a:cs typeface="Arial" pitchFamily="34" charset="0"/>
              </a:rPr>
              <a:t>M</a:t>
            </a:r>
            <a:r>
              <a:rPr lang="en-US" altLang="ja-JP" sz="2800" dirty="0" smtClean="0">
                <a:solidFill>
                  <a:srgbClr val="C00000"/>
                </a:solidFill>
                <a:latin typeface="Arial" pitchFamily="34" charset="0"/>
                <a:cs typeface="Arial" pitchFamily="34" charset="0"/>
              </a:rPr>
              <a:t> ~10</a:t>
            </a:r>
            <a:r>
              <a:rPr lang="en-US" altLang="ja-JP" sz="2800" baseline="30000" dirty="0" smtClean="0">
                <a:solidFill>
                  <a:srgbClr val="C00000"/>
                </a:solidFill>
                <a:latin typeface="Arial" pitchFamily="34" charset="0"/>
                <a:cs typeface="Arial" pitchFamily="34" charset="0"/>
              </a:rPr>
              <a:t>4</a:t>
            </a:r>
            <a:endParaRPr kumimoji="1" lang="ja-JP" altLang="en-US" sz="2800" baseline="30000" dirty="0" smtClean="0">
              <a:solidFill>
                <a:srgbClr val="C00000"/>
              </a:solidFill>
              <a:latin typeface="Arial" pitchFamily="34" charset="0"/>
              <a:cs typeface="Arial" pitchFamily="34" charset="0"/>
            </a:endParaRPr>
          </a:p>
        </p:txBody>
      </p:sp>
      <p:sp>
        <p:nvSpPr>
          <p:cNvPr id="27" name="テキスト ボックス 26"/>
          <p:cNvSpPr txBox="1"/>
          <p:nvPr/>
        </p:nvSpPr>
        <p:spPr>
          <a:xfrm>
            <a:off x="97839" y="6171840"/>
            <a:ext cx="8948283" cy="52322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none" rtlCol="0">
            <a:spAutoFit/>
          </a:bodyPr>
          <a:lstStyle/>
          <a:p>
            <a:pPr algn="ctr"/>
            <a:r>
              <a:rPr lang="en-US" altLang="ja-JP" sz="2800" dirty="0" smtClean="0">
                <a:solidFill>
                  <a:srgbClr val="FF0000"/>
                </a:solidFill>
                <a:latin typeface="Arial" panose="020B0604020202020204" pitchFamily="34" charset="0"/>
                <a:cs typeface="Times New Roman" pitchFamily="18" charset="0"/>
              </a:rPr>
              <a:t>Gigantic resistance change</a:t>
            </a:r>
            <a:r>
              <a:rPr lang="ja-JP" altLang="en-US" sz="2800" dirty="0">
                <a:solidFill>
                  <a:srgbClr val="FF0000"/>
                </a:solidFill>
                <a:latin typeface="Arial" panose="020B0604020202020204" pitchFamily="34" charset="0"/>
                <a:cs typeface="Times New Roman" pitchFamily="18" charset="0"/>
              </a:rPr>
              <a:t> </a:t>
            </a:r>
            <a:r>
              <a:rPr lang="en-US" altLang="ja-JP" sz="2800" dirty="0" smtClean="0">
                <a:solidFill>
                  <a:srgbClr val="FF0000"/>
                </a:solidFill>
                <a:latin typeface="Arial" panose="020B0604020202020204" pitchFamily="34" charset="0"/>
                <a:cs typeface="Times New Roman" pitchFamily="18" charset="0"/>
              </a:rPr>
              <a:t>should be controlled by </a:t>
            </a:r>
            <a:r>
              <a:rPr lang="en-US" altLang="ja-JP" sz="2800" i="1" dirty="0">
                <a:solidFill>
                  <a:srgbClr val="FF0000"/>
                </a:solidFill>
                <a:latin typeface="Arial" pitchFamily="34" charset="0"/>
                <a:cs typeface="Arial" pitchFamily="34" charset="0"/>
              </a:rPr>
              <a:t>V</a:t>
            </a:r>
            <a:r>
              <a:rPr lang="en-US" altLang="ja-JP" sz="2800" baseline="-25000" dirty="0">
                <a:solidFill>
                  <a:srgbClr val="FF0000"/>
                </a:solidFill>
                <a:latin typeface="Arial" pitchFamily="34" charset="0"/>
                <a:cs typeface="Arial" pitchFamily="34" charset="0"/>
              </a:rPr>
              <a:t>G</a:t>
            </a:r>
            <a:r>
              <a:rPr lang="en-US" altLang="ja-JP" sz="2800" dirty="0" smtClean="0">
                <a:solidFill>
                  <a:srgbClr val="FF0000"/>
                </a:solidFill>
                <a:latin typeface="Arial" panose="020B0604020202020204" pitchFamily="34" charset="0"/>
                <a:cs typeface="Times New Roman" pitchFamily="18" charset="0"/>
              </a:rPr>
              <a:t>.</a:t>
            </a:r>
          </a:p>
        </p:txBody>
      </p:sp>
    </p:spTree>
    <p:extLst>
      <p:ext uri="{BB962C8B-B14F-4D97-AF65-F5344CB8AC3E}">
        <p14:creationId xmlns:p14="http://schemas.microsoft.com/office/powerpoint/2010/main" val="3137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2305246" y="116632"/>
            <a:ext cx="4533550" cy="523220"/>
          </a:xfrm>
          <a:prstGeom prst="rect">
            <a:avLst/>
          </a:prstGeom>
          <a:noFill/>
        </p:spPr>
        <p:txBody>
          <a:bodyPr wrap="none" rtlCol="0">
            <a:spAutoFit/>
          </a:bodyPr>
          <a:lstStyle/>
          <a:p>
            <a:pPr lvl="0" algn="ctr">
              <a:spcBef>
                <a:spcPct val="0"/>
              </a:spcBef>
              <a:defRPr/>
            </a:pPr>
            <a:r>
              <a:rPr lang="en-US" altLang="ja-JP" sz="2800" dirty="0" smtClean="0">
                <a:solidFill>
                  <a:schemeClr val="bg1"/>
                </a:solidFill>
                <a:effectLst>
                  <a:outerShdw blurRad="38100" dist="38100" dir="2700000" algn="tl">
                    <a:srgbClr val="000000">
                      <a:alpha val="43137"/>
                    </a:srgbClr>
                  </a:outerShdw>
                </a:effectLst>
                <a:latin typeface="Arial" panose="020B0604020202020204" pitchFamily="34" charset="0"/>
                <a:ea typeface="HGPｺﾞｼｯｸM" panose="020B0600000000000000" pitchFamily="50" charset="-128"/>
                <a:cs typeface="Arial" panose="020B0604020202020204" pitchFamily="34" charset="0"/>
              </a:rPr>
              <a:t>Field effect transistor (FET)</a:t>
            </a:r>
          </a:p>
        </p:txBody>
      </p:sp>
      <p:pic>
        <p:nvPicPr>
          <p:cNvPr id="26" name="Picture 2" descr="C:\Users\aaa\Desktop\solid.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538" y="2764254"/>
            <a:ext cx="5158111" cy="2592019"/>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正方形/長方形 26"/>
          <p:cNvSpPr/>
          <p:nvPr/>
        </p:nvSpPr>
        <p:spPr>
          <a:xfrm>
            <a:off x="2232015" y="1450174"/>
            <a:ext cx="4689556" cy="5206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latin typeface="Arial" panose="020B0604020202020204" pitchFamily="34" charset="0"/>
                <a:cs typeface="Arial" panose="020B0604020202020204" pitchFamily="34" charset="0"/>
              </a:rPr>
              <a:t>Gate</a:t>
            </a:r>
            <a:endParaRPr kumimoji="1" lang="ja-JP" altLang="en-US" sz="2800" dirty="0">
              <a:latin typeface="Arial" panose="020B0604020202020204" pitchFamily="34" charset="0"/>
              <a:cs typeface="Arial" panose="020B0604020202020204" pitchFamily="34" charset="0"/>
            </a:endParaRPr>
          </a:p>
        </p:txBody>
      </p:sp>
      <p:sp>
        <p:nvSpPr>
          <p:cNvPr id="28" name="正方形/長方形 27"/>
          <p:cNvSpPr/>
          <p:nvPr/>
        </p:nvSpPr>
        <p:spPr>
          <a:xfrm>
            <a:off x="2232015" y="1970780"/>
            <a:ext cx="4689556" cy="79130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1233332" y="2756549"/>
            <a:ext cx="764206" cy="2201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2800" dirty="0" smtClean="0">
                <a:latin typeface="Arial" panose="020B0604020202020204" pitchFamily="34" charset="0"/>
                <a:cs typeface="Arial" panose="020B0604020202020204" pitchFamily="34" charset="0"/>
              </a:rPr>
              <a:t>Source</a:t>
            </a:r>
          </a:p>
        </p:txBody>
      </p:sp>
      <p:sp>
        <p:nvSpPr>
          <p:cNvPr id="30" name="正方形/長方形 29"/>
          <p:cNvSpPr/>
          <p:nvPr/>
        </p:nvSpPr>
        <p:spPr>
          <a:xfrm>
            <a:off x="7155648" y="2756549"/>
            <a:ext cx="764206" cy="2201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2800" dirty="0" smtClean="0">
                <a:latin typeface="Arial" panose="020B0604020202020204" pitchFamily="34" charset="0"/>
                <a:cs typeface="Arial" panose="020B0604020202020204" pitchFamily="34" charset="0"/>
              </a:rPr>
              <a:t>Drain</a:t>
            </a:r>
            <a:endParaRPr kumimoji="1" lang="ja-JP" altLang="en-US" sz="2800" dirty="0">
              <a:latin typeface="Arial" panose="020B0604020202020204" pitchFamily="34" charset="0"/>
              <a:cs typeface="Arial" panose="020B0604020202020204" pitchFamily="34" charset="0"/>
            </a:endParaRPr>
          </a:p>
        </p:txBody>
      </p:sp>
      <p:grpSp>
        <p:nvGrpSpPr>
          <p:cNvPr id="31" name="グループ化 30"/>
          <p:cNvGrpSpPr/>
          <p:nvPr/>
        </p:nvGrpSpPr>
        <p:grpSpPr>
          <a:xfrm>
            <a:off x="2251393" y="1999481"/>
            <a:ext cx="4632960" cy="182880"/>
            <a:chOff x="2364290" y="2609496"/>
            <a:chExt cx="4632960" cy="182880"/>
          </a:xfrm>
        </p:grpSpPr>
        <p:grpSp>
          <p:nvGrpSpPr>
            <p:cNvPr id="32" name="グループ化 31"/>
            <p:cNvGrpSpPr/>
            <p:nvPr/>
          </p:nvGrpSpPr>
          <p:grpSpPr>
            <a:xfrm>
              <a:off x="2364290" y="2609496"/>
              <a:ext cx="182880" cy="182880"/>
              <a:chOff x="2361109" y="2610562"/>
              <a:chExt cx="182880" cy="182880"/>
            </a:xfrm>
          </p:grpSpPr>
          <p:sp>
            <p:nvSpPr>
              <p:cNvPr id="120" name="円/楕円 119"/>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1" name="十字形 120"/>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3" name="グループ化 32"/>
            <p:cNvGrpSpPr/>
            <p:nvPr/>
          </p:nvGrpSpPr>
          <p:grpSpPr>
            <a:xfrm>
              <a:off x="2517741" y="2609496"/>
              <a:ext cx="182880" cy="182880"/>
              <a:chOff x="2361109" y="2610562"/>
              <a:chExt cx="182880" cy="182880"/>
            </a:xfrm>
          </p:grpSpPr>
          <p:sp>
            <p:nvSpPr>
              <p:cNvPr id="118" name="円/楕円 117"/>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十字形 118"/>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 name="グループ化 33"/>
            <p:cNvGrpSpPr/>
            <p:nvPr/>
          </p:nvGrpSpPr>
          <p:grpSpPr>
            <a:xfrm>
              <a:off x="2671192" y="2609496"/>
              <a:ext cx="182880" cy="182880"/>
              <a:chOff x="2361109" y="2610562"/>
              <a:chExt cx="182880" cy="182880"/>
            </a:xfrm>
          </p:grpSpPr>
          <p:sp>
            <p:nvSpPr>
              <p:cNvPr id="116" name="円/楕円 115"/>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十字形 116"/>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5" name="グループ化 34"/>
            <p:cNvGrpSpPr/>
            <p:nvPr/>
          </p:nvGrpSpPr>
          <p:grpSpPr>
            <a:xfrm>
              <a:off x="2824643" y="2609496"/>
              <a:ext cx="182880" cy="182880"/>
              <a:chOff x="2361109" y="2610562"/>
              <a:chExt cx="182880" cy="182880"/>
            </a:xfrm>
          </p:grpSpPr>
          <p:sp>
            <p:nvSpPr>
              <p:cNvPr id="114" name="円/楕円 113"/>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十字形 114"/>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6" name="グループ化 35"/>
            <p:cNvGrpSpPr/>
            <p:nvPr/>
          </p:nvGrpSpPr>
          <p:grpSpPr>
            <a:xfrm>
              <a:off x="2978094" y="2609496"/>
              <a:ext cx="182880" cy="182880"/>
              <a:chOff x="2361109" y="2610562"/>
              <a:chExt cx="182880" cy="182880"/>
            </a:xfrm>
          </p:grpSpPr>
          <p:sp>
            <p:nvSpPr>
              <p:cNvPr id="112" name="円/楕円 111"/>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十字形 112"/>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7" name="グループ化 36"/>
            <p:cNvGrpSpPr/>
            <p:nvPr/>
          </p:nvGrpSpPr>
          <p:grpSpPr>
            <a:xfrm>
              <a:off x="3131545" y="2609496"/>
              <a:ext cx="182880" cy="182880"/>
              <a:chOff x="2361109" y="2610562"/>
              <a:chExt cx="182880" cy="182880"/>
            </a:xfrm>
          </p:grpSpPr>
          <p:sp>
            <p:nvSpPr>
              <p:cNvPr id="110" name="円/楕円 109"/>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 name="十字形 110"/>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8" name="グループ化 37"/>
            <p:cNvGrpSpPr/>
            <p:nvPr/>
          </p:nvGrpSpPr>
          <p:grpSpPr>
            <a:xfrm>
              <a:off x="3284996" y="2609496"/>
              <a:ext cx="182880" cy="182880"/>
              <a:chOff x="2361109" y="2610562"/>
              <a:chExt cx="182880" cy="182880"/>
            </a:xfrm>
          </p:grpSpPr>
          <p:sp>
            <p:nvSpPr>
              <p:cNvPr id="108" name="円/楕円 107"/>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十字形 108"/>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9" name="グループ化 38"/>
            <p:cNvGrpSpPr/>
            <p:nvPr/>
          </p:nvGrpSpPr>
          <p:grpSpPr>
            <a:xfrm>
              <a:off x="3438447" y="2609496"/>
              <a:ext cx="182880" cy="182880"/>
              <a:chOff x="2361109" y="2610562"/>
              <a:chExt cx="182880" cy="182880"/>
            </a:xfrm>
          </p:grpSpPr>
          <p:sp>
            <p:nvSpPr>
              <p:cNvPr id="106" name="円/楕円 105"/>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十字形 106"/>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0" name="グループ化 39"/>
            <p:cNvGrpSpPr/>
            <p:nvPr/>
          </p:nvGrpSpPr>
          <p:grpSpPr>
            <a:xfrm>
              <a:off x="3591898" y="2609496"/>
              <a:ext cx="182880" cy="182880"/>
              <a:chOff x="2361109" y="2610562"/>
              <a:chExt cx="182880" cy="182880"/>
            </a:xfrm>
          </p:grpSpPr>
          <p:sp>
            <p:nvSpPr>
              <p:cNvPr id="104" name="円/楕円 103"/>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十字形 104"/>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1" name="グループ化 40"/>
            <p:cNvGrpSpPr/>
            <p:nvPr/>
          </p:nvGrpSpPr>
          <p:grpSpPr>
            <a:xfrm>
              <a:off x="3745349" y="2609496"/>
              <a:ext cx="182880" cy="182880"/>
              <a:chOff x="2361109" y="2610562"/>
              <a:chExt cx="182880" cy="182880"/>
            </a:xfrm>
          </p:grpSpPr>
          <p:sp>
            <p:nvSpPr>
              <p:cNvPr id="102" name="円/楕円 101"/>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十字形 102"/>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 name="グループ化 41"/>
            <p:cNvGrpSpPr/>
            <p:nvPr/>
          </p:nvGrpSpPr>
          <p:grpSpPr>
            <a:xfrm>
              <a:off x="3898800" y="2609496"/>
              <a:ext cx="182880" cy="182880"/>
              <a:chOff x="2361109" y="2610562"/>
              <a:chExt cx="182880" cy="182880"/>
            </a:xfrm>
          </p:grpSpPr>
          <p:sp>
            <p:nvSpPr>
              <p:cNvPr id="100" name="円/楕円 99"/>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十字形 100"/>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3" name="グループ化 42"/>
            <p:cNvGrpSpPr/>
            <p:nvPr/>
          </p:nvGrpSpPr>
          <p:grpSpPr>
            <a:xfrm>
              <a:off x="4052251" y="2609496"/>
              <a:ext cx="182880" cy="182880"/>
              <a:chOff x="2361109" y="2610562"/>
              <a:chExt cx="182880" cy="182880"/>
            </a:xfrm>
          </p:grpSpPr>
          <p:sp>
            <p:nvSpPr>
              <p:cNvPr id="98" name="円/楕円 97"/>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9" name="十字形 98"/>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4" name="グループ化 43"/>
            <p:cNvGrpSpPr/>
            <p:nvPr/>
          </p:nvGrpSpPr>
          <p:grpSpPr>
            <a:xfrm>
              <a:off x="4205702" y="2609496"/>
              <a:ext cx="182880" cy="182880"/>
              <a:chOff x="2361109" y="2610562"/>
              <a:chExt cx="182880" cy="182880"/>
            </a:xfrm>
          </p:grpSpPr>
          <p:sp>
            <p:nvSpPr>
              <p:cNvPr id="96" name="円/楕円 95"/>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十字形 96"/>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5" name="グループ化 44"/>
            <p:cNvGrpSpPr/>
            <p:nvPr/>
          </p:nvGrpSpPr>
          <p:grpSpPr>
            <a:xfrm>
              <a:off x="4359153" y="2609496"/>
              <a:ext cx="182880" cy="182880"/>
              <a:chOff x="2361109" y="2610562"/>
              <a:chExt cx="182880" cy="182880"/>
            </a:xfrm>
          </p:grpSpPr>
          <p:sp>
            <p:nvSpPr>
              <p:cNvPr id="94" name="円/楕円 93"/>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十字形 94"/>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p:cNvGrpSpPr/>
            <p:nvPr/>
          </p:nvGrpSpPr>
          <p:grpSpPr>
            <a:xfrm>
              <a:off x="4512604" y="2609496"/>
              <a:ext cx="182880" cy="182880"/>
              <a:chOff x="2361109" y="2610562"/>
              <a:chExt cx="182880" cy="182880"/>
            </a:xfrm>
          </p:grpSpPr>
          <p:sp>
            <p:nvSpPr>
              <p:cNvPr id="92" name="円/楕円 91"/>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十字形 92"/>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7" name="グループ化 46"/>
            <p:cNvGrpSpPr/>
            <p:nvPr/>
          </p:nvGrpSpPr>
          <p:grpSpPr>
            <a:xfrm>
              <a:off x="4666055" y="2609496"/>
              <a:ext cx="182880" cy="182880"/>
              <a:chOff x="2361109" y="2610562"/>
              <a:chExt cx="182880" cy="182880"/>
            </a:xfrm>
          </p:grpSpPr>
          <p:sp>
            <p:nvSpPr>
              <p:cNvPr id="90" name="円/楕円 89"/>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十字形 90"/>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8" name="グループ化 47"/>
            <p:cNvGrpSpPr/>
            <p:nvPr/>
          </p:nvGrpSpPr>
          <p:grpSpPr>
            <a:xfrm>
              <a:off x="4819506" y="2609496"/>
              <a:ext cx="182880" cy="182880"/>
              <a:chOff x="2361109" y="2610562"/>
              <a:chExt cx="182880" cy="182880"/>
            </a:xfrm>
          </p:grpSpPr>
          <p:sp>
            <p:nvSpPr>
              <p:cNvPr id="88" name="円/楕円 87"/>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十字形 88"/>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9" name="グループ化 48"/>
            <p:cNvGrpSpPr/>
            <p:nvPr/>
          </p:nvGrpSpPr>
          <p:grpSpPr>
            <a:xfrm>
              <a:off x="4972957" y="2609496"/>
              <a:ext cx="182880" cy="182880"/>
              <a:chOff x="2361109" y="2610562"/>
              <a:chExt cx="182880" cy="182880"/>
            </a:xfrm>
          </p:grpSpPr>
          <p:sp>
            <p:nvSpPr>
              <p:cNvPr id="86" name="円/楕円 85"/>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十字形 86"/>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0" name="グループ化 49"/>
            <p:cNvGrpSpPr/>
            <p:nvPr/>
          </p:nvGrpSpPr>
          <p:grpSpPr>
            <a:xfrm>
              <a:off x="5126408" y="2609496"/>
              <a:ext cx="182880" cy="182880"/>
              <a:chOff x="2361109" y="2610562"/>
              <a:chExt cx="182880" cy="182880"/>
            </a:xfrm>
          </p:grpSpPr>
          <p:sp>
            <p:nvSpPr>
              <p:cNvPr id="84" name="円/楕円 83"/>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十字形 84"/>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1" name="グループ化 50"/>
            <p:cNvGrpSpPr/>
            <p:nvPr/>
          </p:nvGrpSpPr>
          <p:grpSpPr>
            <a:xfrm>
              <a:off x="5279859" y="2609496"/>
              <a:ext cx="182880" cy="182880"/>
              <a:chOff x="2361109" y="2610562"/>
              <a:chExt cx="182880" cy="182880"/>
            </a:xfrm>
          </p:grpSpPr>
          <p:sp>
            <p:nvSpPr>
              <p:cNvPr id="82" name="円/楕円 81"/>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十字形 82"/>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2" name="グループ化 51"/>
            <p:cNvGrpSpPr/>
            <p:nvPr/>
          </p:nvGrpSpPr>
          <p:grpSpPr>
            <a:xfrm>
              <a:off x="5433310" y="2609496"/>
              <a:ext cx="182880" cy="182880"/>
              <a:chOff x="2361109" y="2610562"/>
              <a:chExt cx="182880" cy="182880"/>
            </a:xfrm>
          </p:grpSpPr>
          <p:sp>
            <p:nvSpPr>
              <p:cNvPr id="80" name="円/楕円 79"/>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十字形 80"/>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3" name="グループ化 52"/>
            <p:cNvGrpSpPr/>
            <p:nvPr/>
          </p:nvGrpSpPr>
          <p:grpSpPr>
            <a:xfrm>
              <a:off x="5586761" y="2609496"/>
              <a:ext cx="182880" cy="182880"/>
              <a:chOff x="2361109" y="2610562"/>
              <a:chExt cx="182880" cy="182880"/>
            </a:xfrm>
          </p:grpSpPr>
          <p:sp>
            <p:nvSpPr>
              <p:cNvPr id="78" name="円/楕円 77"/>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十字形 78"/>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4" name="グループ化 53"/>
            <p:cNvGrpSpPr/>
            <p:nvPr/>
          </p:nvGrpSpPr>
          <p:grpSpPr>
            <a:xfrm>
              <a:off x="5740212" y="2609496"/>
              <a:ext cx="182880" cy="182880"/>
              <a:chOff x="2361109" y="2610562"/>
              <a:chExt cx="182880" cy="182880"/>
            </a:xfrm>
          </p:grpSpPr>
          <p:sp>
            <p:nvSpPr>
              <p:cNvPr id="76" name="円/楕円 75"/>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十字形 76"/>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5" name="グループ化 54"/>
            <p:cNvGrpSpPr/>
            <p:nvPr/>
          </p:nvGrpSpPr>
          <p:grpSpPr>
            <a:xfrm>
              <a:off x="5893663" y="2609496"/>
              <a:ext cx="182880" cy="182880"/>
              <a:chOff x="2361109" y="2610562"/>
              <a:chExt cx="182880" cy="182880"/>
            </a:xfrm>
          </p:grpSpPr>
          <p:sp>
            <p:nvSpPr>
              <p:cNvPr id="74" name="円/楕円 73"/>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十字形 74"/>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6" name="グループ化 55"/>
            <p:cNvGrpSpPr/>
            <p:nvPr/>
          </p:nvGrpSpPr>
          <p:grpSpPr>
            <a:xfrm>
              <a:off x="6047114" y="2609496"/>
              <a:ext cx="182880" cy="182880"/>
              <a:chOff x="2361109" y="2610562"/>
              <a:chExt cx="182880" cy="182880"/>
            </a:xfrm>
          </p:grpSpPr>
          <p:sp>
            <p:nvSpPr>
              <p:cNvPr id="72" name="円/楕円 71"/>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十字形 72"/>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7" name="グループ化 56"/>
            <p:cNvGrpSpPr/>
            <p:nvPr/>
          </p:nvGrpSpPr>
          <p:grpSpPr>
            <a:xfrm>
              <a:off x="6200565" y="2609496"/>
              <a:ext cx="182880" cy="182880"/>
              <a:chOff x="2361109" y="2610562"/>
              <a:chExt cx="182880" cy="182880"/>
            </a:xfrm>
          </p:grpSpPr>
          <p:sp>
            <p:nvSpPr>
              <p:cNvPr id="70" name="円/楕円 69"/>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十字形 70"/>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8" name="グループ化 57"/>
            <p:cNvGrpSpPr/>
            <p:nvPr/>
          </p:nvGrpSpPr>
          <p:grpSpPr>
            <a:xfrm>
              <a:off x="6354016" y="2609496"/>
              <a:ext cx="182880" cy="182880"/>
              <a:chOff x="2361109" y="2610562"/>
              <a:chExt cx="182880" cy="182880"/>
            </a:xfrm>
          </p:grpSpPr>
          <p:sp>
            <p:nvSpPr>
              <p:cNvPr id="68" name="円/楕円 67"/>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十字形 68"/>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9" name="グループ化 58"/>
            <p:cNvGrpSpPr/>
            <p:nvPr/>
          </p:nvGrpSpPr>
          <p:grpSpPr>
            <a:xfrm>
              <a:off x="6507467" y="2609496"/>
              <a:ext cx="182880" cy="182880"/>
              <a:chOff x="2361109" y="2610562"/>
              <a:chExt cx="182880" cy="182880"/>
            </a:xfrm>
          </p:grpSpPr>
          <p:sp>
            <p:nvSpPr>
              <p:cNvPr id="66" name="円/楕円 65"/>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十字形 66"/>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0" name="グループ化 59"/>
            <p:cNvGrpSpPr/>
            <p:nvPr/>
          </p:nvGrpSpPr>
          <p:grpSpPr>
            <a:xfrm>
              <a:off x="6660918" y="2609496"/>
              <a:ext cx="182880" cy="182880"/>
              <a:chOff x="2361109" y="2610562"/>
              <a:chExt cx="182880" cy="182880"/>
            </a:xfrm>
          </p:grpSpPr>
          <p:sp>
            <p:nvSpPr>
              <p:cNvPr id="64" name="円/楕円 63"/>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十字形 64"/>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1" name="グループ化 60"/>
            <p:cNvGrpSpPr/>
            <p:nvPr/>
          </p:nvGrpSpPr>
          <p:grpSpPr>
            <a:xfrm>
              <a:off x="6814370" y="2609496"/>
              <a:ext cx="182880" cy="182880"/>
              <a:chOff x="2361109" y="2610562"/>
              <a:chExt cx="182880" cy="182880"/>
            </a:xfrm>
          </p:grpSpPr>
          <p:sp>
            <p:nvSpPr>
              <p:cNvPr id="62" name="円/楕円 61"/>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十字形 62"/>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122" name="グループ化 121"/>
          <p:cNvGrpSpPr/>
          <p:nvPr/>
        </p:nvGrpSpPr>
        <p:grpSpPr>
          <a:xfrm>
            <a:off x="2251592" y="2561032"/>
            <a:ext cx="4631277" cy="192437"/>
            <a:chOff x="2383539" y="2013223"/>
            <a:chExt cx="4631277" cy="192437"/>
          </a:xfrm>
        </p:grpSpPr>
        <p:grpSp>
          <p:nvGrpSpPr>
            <p:cNvPr id="123" name="グループ化 122"/>
            <p:cNvGrpSpPr/>
            <p:nvPr/>
          </p:nvGrpSpPr>
          <p:grpSpPr>
            <a:xfrm>
              <a:off x="2383539" y="2022780"/>
              <a:ext cx="182880" cy="182880"/>
              <a:chOff x="5033535" y="5941928"/>
              <a:chExt cx="182880" cy="182880"/>
            </a:xfrm>
          </p:grpSpPr>
          <p:sp>
            <p:nvSpPr>
              <p:cNvPr id="211" name="円/楕円 210"/>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2" name="正方形/長方形 211"/>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4" name="グループ化 123"/>
            <p:cNvGrpSpPr/>
            <p:nvPr/>
          </p:nvGrpSpPr>
          <p:grpSpPr>
            <a:xfrm>
              <a:off x="2536932" y="2022780"/>
              <a:ext cx="182880" cy="182880"/>
              <a:chOff x="5033535" y="5941928"/>
              <a:chExt cx="182880" cy="182880"/>
            </a:xfrm>
          </p:grpSpPr>
          <p:sp>
            <p:nvSpPr>
              <p:cNvPr id="209" name="円/楕円 208"/>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0" name="正方形/長方形 209"/>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5" name="グループ化 124"/>
            <p:cNvGrpSpPr/>
            <p:nvPr/>
          </p:nvGrpSpPr>
          <p:grpSpPr>
            <a:xfrm>
              <a:off x="2690325" y="2022780"/>
              <a:ext cx="182880" cy="182880"/>
              <a:chOff x="5033535" y="5941928"/>
              <a:chExt cx="182880" cy="182880"/>
            </a:xfrm>
          </p:grpSpPr>
          <p:sp>
            <p:nvSpPr>
              <p:cNvPr id="207" name="円/楕円 206"/>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8" name="正方形/長方形 207"/>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6" name="グループ化 125"/>
            <p:cNvGrpSpPr/>
            <p:nvPr/>
          </p:nvGrpSpPr>
          <p:grpSpPr>
            <a:xfrm>
              <a:off x="2843718" y="2022780"/>
              <a:ext cx="182880" cy="182880"/>
              <a:chOff x="5033535" y="5941928"/>
              <a:chExt cx="182880" cy="182880"/>
            </a:xfrm>
          </p:grpSpPr>
          <p:sp>
            <p:nvSpPr>
              <p:cNvPr id="205" name="円/楕円 204"/>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 name="正方形/長方形 205"/>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7" name="グループ化 126"/>
            <p:cNvGrpSpPr/>
            <p:nvPr/>
          </p:nvGrpSpPr>
          <p:grpSpPr>
            <a:xfrm>
              <a:off x="2997111" y="2022780"/>
              <a:ext cx="182880" cy="182880"/>
              <a:chOff x="5033535" y="5941928"/>
              <a:chExt cx="182880" cy="182880"/>
            </a:xfrm>
          </p:grpSpPr>
          <p:sp>
            <p:nvSpPr>
              <p:cNvPr id="203" name="円/楕円 202"/>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4" name="正方形/長方形 203"/>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8" name="グループ化 127"/>
            <p:cNvGrpSpPr/>
            <p:nvPr/>
          </p:nvGrpSpPr>
          <p:grpSpPr>
            <a:xfrm>
              <a:off x="3150504" y="2022780"/>
              <a:ext cx="182880" cy="182880"/>
              <a:chOff x="5033535" y="5941928"/>
              <a:chExt cx="182880" cy="182880"/>
            </a:xfrm>
          </p:grpSpPr>
          <p:sp>
            <p:nvSpPr>
              <p:cNvPr id="201" name="円/楕円 200"/>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2" name="正方形/長方形 201"/>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9" name="グループ化 128"/>
            <p:cNvGrpSpPr/>
            <p:nvPr/>
          </p:nvGrpSpPr>
          <p:grpSpPr>
            <a:xfrm>
              <a:off x="3303897" y="2022780"/>
              <a:ext cx="182880" cy="182880"/>
              <a:chOff x="5033535" y="5941928"/>
              <a:chExt cx="182880" cy="182880"/>
            </a:xfrm>
          </p:grpSpPr>
          <p:sp>
            <p:nvSpPr>
              <p:cNvPr id="199" name="円/楕円 198"/>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0" name="正方形/長方形 199"/>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0" name="グループ化 129"/>
            <p:cNvGrpSpPr/>
            <p:nvPr/>
          </p:nvGrpSpPr>
          <p:grpSpPr>
            <a:xfrm>
              <a:off x="3457290" y="2022780"/>
              <a:ext cx="182880" cy="182880"/>
              <a:chOff x="5033535" y="5941928"/>
              <a:chExt cx="182880" cy="182880"/>
            </a:xfrm>
          </p:grpSpPr>
          <p:sp>
            <p:nvSpPr>
              <p:cNvPr id="197" name="円/楕円 196"/>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8" name="正方形/長方形 197"/>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1" name="グループ化 130"/>
            <p:cNvGrpSpPr/>
            <p:nvPr/>
          </p:nvGrpSpPr>
          <p:grpSpPr>
            <a:xfrm>
              <a:off x="3610683" y="2022780"/>
              <a:ext cx="182880" cy="182880"/>
              <a:chOff x="5033535" y="5941928"/>
              <a:chExt cx="182880" cy="182880"/>
            </a:xfrm>
          </p:grpSpPr>
          <p:sp>
            <p:nvSpPr>
              <p:cNvPr id="195" name="円/楕円 194"/>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6" name="正方形/長方形 195"/>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2" name="グループ化 131"/>
            <p:cNvGrpSpPr/>
            <p:nvPr/>
          </p:nvGrpSpPr>
          <p:grpSpPr>
            <a:xfrm>
              <a:off x="3764076" y="2022780"/>
              <a:ext cx="182880" cy="182880"/>
              <a:chOff x="5033535" y="5941928"/>
              <a:chExt cx="182880" cy="182880"/>
            </a:xfrm>
          </p:grpSpPr>
          <p:sp>
            <p:nvSpPr>
              <p:cNvPr id="193" name="円/楕円 192"/>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4" name="正方形/長方形 193"/>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3" name="グループ化 132"/>
            <p:cNvGrpSpPr/>
            <p:nvPr/>
          </p:nvGrpSpPr>
          <p:grpSpPr>
            <a:xfrm>
              <a:off x="3917469" y="2022780"/>
              <a:ext cx="182880" cy="182880"/>
              <a:chOff x="5033535" y="5941928"/>
              <a:chExt cx="182880" cy="182880"/>
            </a:xfrm>
          </p:grpSpPr>
          <p:sp>
            <p:nvSpPr>
              <p:cNvPr id="191" name="円/楕円 190"/>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2" name="正方形/長方形 191"/>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4" name="グループ化 133"/>
            <p:cNvGrpSpPr/>
            <p:nvPr/>
          </p:nvGrpSpPr>
          <p:grpSpPr>
            <a:xfrm>
              <a:off x="4070862" y="2022780"/>
              <a:ext cx="182880" cy="182880"/>
              <a:chOff x="5033535" y="5941928"/>
              <a:chExt cx="182880" cy="182880"/>
            </a:xfrm>
          </p:grpSpPr>
          <p:sp>
            <p:nvSpPr>
              <p:cNvPr id="189" name="円/楕円 188"/>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0" name="正方形/長方形 189"/>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5" name="グループ化 134"/>
            <p:cNvGrpSpPr/>
            <p:nvPr/>
          </p:nvGrpSpPr>
          <p:grpSpPr>
            <a:xfrm>
              <a:off x="4224255" y="2022780"/>
              <a:ext cx="182880" cy="182880"/>
              <a:chOff x="5033535" y="5941928"/>
              <a:chExt cx="182880" cy="182880"/>
            </a:xfrm>
          </p:grpSpPr>
          <p:sp>
            <p:nvSpPr>
              <p:cNvPr id="187" name="円/楕円 186"/>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8" name="正方形/長方形 187"/>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6" name="グループ化 135"/>
            <p:cNvGrpSpPr/>
            <p:nvPr/>
          </p:nvGrpSpPr>
          <p:grpSpPr>
            <a:xfrm>
              <a:off x="4377648" y="2022780"/>
              <a:ext cx="182880" cy="182880"/>
              <a:chOff x="5033535" y="5941928"/>
              <a:chExt cx="182880" cy="182880"/>
            </a:xfrm>
          </p:grpSpPr>
          <p:sp>
            <p:nvSpPr>
              <p:cNvPr id="185" name="円/楕円 184"/>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6" name="正方形/長方形 185"/>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7" name="グループ化 136"/>
            <p:cNvGrpSpPr/>
            <p:nvPr/>
          </p:nvGrpSpPr>
          <p:grpSpPr>
            <a:xfrm>
              <a:off x="4531041" y="2022780"/>
              <a:ext cx="182880" cy="182880"/>
              <a:chOff x="5033535" y="5941928"/>
              <a:chExt cx="182880" cy="182880"/>
            </a:xfrm>
          </p:grpSpPr>
          <p:sp>
            <p:nvSpPr>
              <p:cNvPr id="183" name="円/楕円 182"/>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4" name="正方形/長方形 183"/>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8" name="グループ化 137"/>
            <p:cNvGrpSpPr/>
            <p:nvPr/>
          </p:nvGrpSpPr>
          <p:grpSpPr>
            <a:xfrm>
              <a:off x="4684434" y="2022780"/>
              <a:ext cx="182880" cy="182880"/>
              <a:chOff x="5033535" y="5941928"/>
              <a:chExt cx="182880" cy="182880"/>
            </a:xfrm>
          </p:grpSpPr>
          <p:sp>
            <p:nvSpPr>
              <p:cNvPr id="181" name="円/楕円 180"/>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2" name="正方形/長方形 181"/>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9" name="グループ化 138"/>
            <p:cNvGrpSpPr/>
            <p:nvPr/>
          </p:nvGrpSpPr>
          <p:grpSpPr>
            <a:xfrm>
              <a:off x="4837827" y="2022780"/>
              <a:ext cx="182880" cy="182880"/>
              <a:chOff x="5033535" y="5941928"/>
              <a:chExt cx="182880" cy="182880"/>
            </a:xfrm>
          </p:grpSpPr>
          <p:sp>
            <p:nvSpPr>
              <p:cNvPr id="179" name="円/楕円 178"/>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正方形/長方形 179"/>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0" name="グループ化 139"/>
            <p:cNvGrpSpPr/>
            <p:nvPr/>
          </p:nvGrpSpPr>
          <p:grpSpPr>
            <a:xfrm>
              <a:off x="4991220" y="2022780"/>
              <a:ext cx="182880" cy="182880"/>
              <a:chOff x="5033535" y="5941928"/>
              <a:chExt cx="182880" cy="182880"/>
            </a:xfrm>
          </p:grpSpPr>
          <p:sp>
            <p:nvSpPr>
              <p:cNvPr id="177" name="円/楕円 176"/>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正方形/長方形 177"/>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1" name="グループ化 140"/>
            <p:cNvGrpSpPr/>
            <p:nvPr/>
          </p:nvGrpSpPr>
          <p:grpSpPr>
            <a:xfrm>
              <a:off x="5144613" y="2022780"/>
              <a:ext cx="182880" cy="182880"/>
              <a:chOff x="5033535" y="5941928"/>
              <a:chExt cx="182880" cy="182880"/>
            </a:xfrm>
          </p:grpSpPr>
          <p:sp>
            <p:nvSpPr>
              <p:cNvPr id="175" name="円/楕円 174"/>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6" name="正方形/長方形 175"/>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2" name="グループ化 141"/>
            <p:cNvGrpSpPr/>
            <p:nvPr/>
          </p:nvGrpSpPr>
          <p:grpSpPr>
            <a:xfrm>
              <a:off x="5298006" y="2022780"/>
              <a:ext cx="182880" cy="182880"/>
              <a:chOff x="5033535" y="5941928"/>
              <a:chExt cx="182880" cy="182880"/>
            </a:xfrm>
          </p:grpSpPr>
          <p:sp>
            <p:nvSpPr>
              <p:cNvPr id="173" name="円/楕円 172"/>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4" name="正方形/長方形 173"/>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3" name="グループ化 142"/>
            <p:cNvGrpSpPr/>
            <p:nvPr/>
          </p:nvGrpSpPr>
          <p:grpSpPr>
            <a:xfrm>
              <a:off x="5451399" y="2022780"/>
              <a:ext cx="182880" cy="182880"/>
              <a:chOff x="5033535" y="5941928"/>
              <a:chExt cx="182880" cy="182880"/>
            </a:xfrm>
          </p:grpSpPr>
          <p:sp>
            <p:nvSpPr>
              <p:cNvPr id="171" name="円/楕円 170"/>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2" name="正方形/長方形 171"/>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4" name="グループ化 143"/>
            <p:cNvGrpSpPr/>
            <p:nvPr/>
          </p:nvGrpSpPr>
          <p:grpSpPr>
            <a:xfrm>
              <a:off x="5604792" y="2022780"/>
              <a:ext cx="182880" cy="182880"/>
              <a:chOff x="5033535" y="5941928"/>
              <a:chExt cx="182880" cy="182880"/>
            </a:xfrm>
          </p:grpSpPr>
          <p:sp>
            <p:nvSpPr>
              <p:cNvPr id="169" name="円/楕円 168"/>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0" name="正方形/長方形 169"/>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5" name="グループ化 144"/>
            <p:cNvGrpSpPr/>
            <p:nvPr/>
          </p:nvGrpSpPr>
          <p:grpSpPr>
            <a:xfrm>
              <a:off x="5758185" y="2022780"/>
              <a:ext cx="182880" cy="182880"/>
              <a:chOff x="5033535" y="5941928"/>
              <a:chExt cx="182880" cy="182880"/>
            </a:xfrm>
          </p:grpSpPr>
          <p:sp>
            <p:nvSpPr>
              <p:cNvPr id="167" name="円/楕円 166"/>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8" name="正方形/長方形 167"/>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6" name="グループ化 145"/>
            <p:cNvGrpSpPr/>
            <p:nvPr/>
          </p:nvGrpSpPr>
          <p:grpSpPr>
            <a:xfrm>
              <a:off x="5911578" y="2022780"/>
              <a:ext cx="182880" cy="182880"/>
              <a:chOff x="5033535" y="5941928"/>
              <a:chExt cx="182880" cy="182880"/>
            </a:xfrm>
          </p:grpSpPr>
          <p:sp>
            <p:nvSpPr>
              <p:cNvPr id="165" name="円/楕円 164"/>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6" name="正方形/長方形 165"/>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7" name="グループ化 146"/>
            <p:cNvGrpSpPr/>
            <p:nvPr/>
          </p:nvGrpSpPr>
          <p:grpSpPr>
            <a:xfrm>
              <a:off x="6064971" y="2022780"/>
              <a:ext cx="182880" cy="182880"/>
              <a:chOff x="5033535" y="5941928"/>
              <a:chExt cx="182880" cy="182880"/>
            </a:xfrm>
          </p:grpSpPr>
          <p:sp>
            <p:nvSpPr>
              <p:cNvPr id="163" name="円/楕円 162"/>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4" name="正方形/長方形 163"/>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8" name="グループ化 147"/>
            <p:cNvGrpSpPr/>
            <p:nvPr/>
          </p:nvGrpSpPr>
          <p:grpSpPr>
            <a:xfrm>
              <a:off x="6218364" y="2022780"/>
              <a:ext cx="182880" cy="182880"/>
              <a:chOff x="5033535" y="5941928"/>
              <a:chExt cx="182880" cy="182880"/>
            </a:xfrm>
          </p:grpSpPr>
          <p:sp>
            <p:nvSpPr>
              <p:cNvPr id="161" name="円/楕円 160"/>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2" name="正方形/長方形 161"/>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9" name="グループ化 148"/>
            <p:cNvGrpSpPr/>
            <p:nvPr/>
          </p:nvGrpSpPr>
          <p:grpSpPr>
            <a:xfrm>
              <a:off x="6371757" y="2022780"/>
              <a:ext cx="182880" cy="182880"/>
              <a:chOff x="5033535" y="5941928"/>
              <a:chExt cx="182880" cy="182880"/>
            </a:xfrm>
          </p:grpSpPr>
          <p:sp>
            <p:nvSpPr>
              <p:cNvPr id="159" name="円/楕円 158"/>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0" name="正方形/長方形 159"/>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0" name="グループ化 149"/>
            <p:cNvGrpSpPr/>
            <p:nvPr/>
          </p:nvGrpSpPr>
          <p:grpSpPr>
            <a:xfrm>
              <a:off x="6525150" y="2022780"/>
              <a:ext cx="182880" cy="182880"/>
              <a:chOff x="5033535" y="5941928"/>
              <a:chExt cx="182880" cy="182880"/>
            </a:xfrm>
          </p:grpSpPr>
          <p:sp>
            <p:nvSpPr>
              <p:cNvPr id="157" name="円/楕円 156"/>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8" name="正方形/長方形 157"/>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1" name="グループ化 150"/>
            <p:cNvGrpSpPr/>
            <p:nvPr/>
          </p:nvGrpSpPr>
          <p:grpSpPr>
            <a:xfrm>
              <a:off x="6678543" y="2022780"/>
              <a:ext cx="182880" cy="182880"/>
              <a:chOff x="5033535" y="5941928"/>
              <a:chExt cx="182880" cy="182880"/>
            </a:xfrm>
          </p:grpSpPr>
          <p:sp>
            <p:nvSpPr>
              <p:cNvPr id="155" name="円/楕円 154"/>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6" name="正方形/長方形 155"/>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2" name="グループ化 151"/>
            <p:cNvGrpSpPr/>
            <p:nvPr/>
          </p:nvGrpSpPr>
          <p:grpSpPr>
            <a:xfrm>
              <a:off x="6831936" y="2013223"/>
              <a:ext cx="182880" cy="182880"/>
              <a:chOff x="5033535" y="5941928"/>
              <a:chExt cx="182880" cy="182880"/>
            </a:xfrm>
          </p:grpSpPr>
          <p:sp>
            <p:nvSpPr>
              <p:cNvPr id="153" name="円/楕円 152"/>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54" name="正方形/長方形 153"/>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213" name="Picture 3" descr="C:\Users\aaa\Desktop\liqu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507" y="2767186"/>
            <a:ext cx="5158800" cy="2587436"/>
          </a:xfrm>
          <a:prstGeom prst="rect">
            <a:avLst/>
          </a:prstGeom>
          <a:noFill/>
          <a:extLst>
            <a:ext uri="{909E8E84-426E-40dd-AFC4-6F175D3DCCD1}">
              <a14:hiddenFill xmlns="" xmlns:a14="http://schemas.microsoft.com/office/drawing/2010/main">
                <a:solidFill>
                  <a:srgbClr val="FFFFFF"/>
                </a:solidFill>
              </a14:hiddenFill>
            </a:ext>
          </a:extLst>
        </p:spPr>
      </p:pic>
      <p:sp>
        <p:nvSpPr>
          <p:cNvPr id="214" name="正方形/長方形 213"/>
          <p:cNvSpPr/>
          <p:nvPr/>
        </p:nvSpPr>
        <p:spPr>
          <a:xfrm>
            <a:off x="1232832" y="4937715"/>
            <a:ext cx="6687022" cy="5206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latin typeface="Arial" panose="020B0604020202020204" pitchFamily="34" charset="0"/>
                <a:cs typeface="Arial" panose="020B0604020202020204" pitchFamily="34" charset="0"/>
              </a:rPr>
              <a:t>Substrate</a:t>
            </a:r>
            <a:endParaRPr kumimoji="1" lang="ja-JP" altLang="en-US" sz="2800" dirty="0">
              <a:latin typeface="Arial" panose="020B0604020202020204" pitchFamily="34" charset="0"/>
              <a:cs typeface="Arial" panose="020B0604020202020204" pitchFamily="34" charset="0"/>
            </a:endParaRPr>
          </a:p>
        </p:txBody>
      </p:sp>
      <p:sp>
        <p:nvSpPr>
          <p:cNvPr id="215" name="テキスト ボックス 214"/>
          <p:cNvSpPr txBox="1"/>
          <p:nvPr/>
        </p:nvSpPr>
        <p:spPr>
          <a:xfrm>
            <a:off x="3523349" y="2120656"/>
            <a:ext cx="2424062" cy="523220"/>
          </a:xfrm>
          <a:prstGeom prst="rect">
            <a:avLst/>
          </a:prstGeom>
          <a:noFill/>
        </p:spPr>
        <p:txBody>
          <a:bodyPr wrap="none" rtlCol="0">
            <a:spAutoFit/>
          </a:bodyPr>
          <a:lstStyle/>
          <a:p>
            <a:r>
              <a:rPr kumimoji="1" lang="en-US" altLang="ja-JP" sz="2800" dirty="0" smtClean="0">
                <a:solidFill>
                  <a:schemeClr val="bg1"/>
                </a:solidFill>
                <a:latin typeface="Arial" pitchFamily="34" charset="0"/>
                <a:cs typeface="Arial" pitchFamily="34" charset="0"/>
              </a:rPr>
              <a:t>Gate insulator</a:t>
            </a:r>
            <a:endParaRPr kumimoji="1" lang="ja-JP" altLang="en-US" sz="2800" dirty="0" smtClean="0">
              <a:solidFill>
                <a:schemeClr val="bg1"/>
              </a:solidFill>
              <a:latin typeface="Arial" pitchFamily="34" charset="0"/>
              <a:cs typeface="Arial" pitchFamily="34" charset="0"/>
            </a:endParaRPr>
          </a:p>
        </p:txBody>
      </p:sp>
      <p:sp>
        <p:nvSpPr>
          <p:cNvPr id="216" name="角丸四角形吹き出し 215"/>
          <p:cNvSpPr/>
          <p:nvPr/>
        </p:nvSpPr>
        <p:spPr>
          <a:xfrm>
            <a:off x="160277" y="1526221"/>
            <a:ext cx="1835696" cy="822659"/>
          </a:xfrm>
          <a:prstGeom prst="wedgeRoundRectCallout">
            <a:avLst>
              <a:gd name="adj1" fmla="val 119856"/>
              <a:gd name="adj2" fmla="val 18001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tx1"/>
                </a:solidFill>
                <a:latin typeface="Arial" panose="020B0604020202020204" pitchFamily="34" charset="0"/>
                <a:cs typeface="Arial" panose="020B0604020202020204" pitchFamily="34" charset="0"/>
              </a:rPr>
              <a:t>Insulator</a:t>
            </a:r>
            <a:endParaRPr kumimoji="1" lang="ja-JP" altLang="en-US" sz="2800" dirty="0">
              <a:solidFill>
                <a:schemeClr val="tx1"/>
              </a:solidFill>
              <a:latin typeface="Arial" panose="020B0604020202020204" pitchFamily="34" charset="0"/>
              <a:cs typeface="Arial" panose="020B0604020202020204" pitchFamily="34" charset="0"/>
            </a:endParaRPr>
          </a:p>
        </p:txBody>
      </p:sp>
      <p:sp>
        <p:nvSpPr>
          <p:cNvPr id="217" name="角丸四角形 216"/>
          <p:cNvSpPr/>
          <p:nvPr/>
        </p:nvSpPr>
        <p:spPr>
          <a:xfrm>
            <a:off x="3845990" y="4234800"/>
            <a:ext cx="1694727" cy="43204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latin typeface="Arial" panose="020B0604020202020204" pitchFamily="34" charset="0"/>
                <a:cs typeface="Arial" panose="020B0604020202020204" pitchFamily="34" charset="0"/>
              </a:rPr>
              <a:t>insulator</a:t>
            </a:r>
            <a:endParaRPr kumimoji="1" lang="ja-JP" altLang="en-US" sz="2800" dirty="0">
              <a:solidFill>
                <a:schemeClr val="tx1"/>
              </a:solidFill>
              <a:latin typeface="Arial" panose="020B0604020202020204" pitchFamily="34" charset="0"/>
              <a:cs typeface="Arial" panose="020B0604020202020204" pitchFamily="34" charset="0"/>
            </a:endParaRPr>
          </a:p>
        </p:txBody>
      </p:sp>
      <p:grpSp>
        <p:nvGrpSpPr>
          <p:cNvPr id="218" name="グループ化 217"/>
          <p:cNvGrpSpPr/>
          <p:nvPr/>
        </p:nvGrpSpPr>
        <p:grpSpPr>
          <a:xfrm>
            <a:off x="2245905" y="2777088"/>
            <a:ext cx="4632960" cy="182880"/>
            <a:chOff x="2358802" y="3136012"/>
            <a:chExt cx="4632960" cy="182880"/>
          </a:xfrm>
        </p:grpSpPr>
        <p:sp>
          <p:nvSpPr>
            <p:cNvPr id="219" name="円/楕円 218"/>
            <p:cNvSpPr/>
            <p:nvPr/>
          </p:nvSpPr>
          <p:spPr>
            <a:xfrm>
              <a:off x="2358802"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0" name="十字形 219"/>
            <p:cNvSpPr/>
            <p:nvPr/>
          </p:nvSpPr>
          <p:spPr>
            <a:xfrm>
              <a:off x="2382162"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1" name="円/楕円 220"/>
            <p:cNvSpPr/>
            <p:nvPr/>
          </p:nvSpPr>
          <p:spPr>
            <a:xfrm>
              <a:off x="2512253"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2" name="十字形 221"/>
            <p:cNvSpPr/>
            <p:nvPr/>
          </p:nvSpPr>
          <p:spPr>
            <a:xfrm>
              <a:off x="2535613"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3" name="円/楕円 222"/>
            <p:cNvSpPr/>
            <p:nvPr/>
          </p:nvSpPr>
          <p:spPr>
            <a:xfrm>
              <a:off x="2665704"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4" name="十字形 223"/>
            <p:cNvSpPr/>
            <p:nvPr/>
          </p:nvSpPr>
          <p:spPr>
            <a:xfrm>
              <a:off x="2689064"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5" name="円/楕円 224"/>
            <p:cNvSpPr/>
            <p:nvPr/>
          </p:nvSpPr>
          <p:spPr>
            <a:xfrm>
              <a:off x="2819155"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6" name="十字形 225"/>
            <p:cNvSpPr/>
            <p:nvPr/>
          </p:nvSpPr>
          <p:spPr>
            <a:xfrm>
              <a:off x="2842515"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7" name="円/楕円 226"/>
            <p:cNvSpPr/>
            <p:nvPr/>
          </p:nvSpPr>
          <p:spPr>
            <a:xfrm>
              <a:off x="2972606"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8" name="十字形 227"/>
            <p:cNvSpPr/>
            <p:nvPr/>
          </p:nvSpPr>
          <p:spPr>
            <a:xfrm>
              <a:off x="2995966"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9" name="円/楕円 228"/>
            <p:cNvSpPr/>
            <p:nvPr/>
          </p:nvSpPr>
          <p:spPr>
            <a:xfrm>
              <a:off x="3126057"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0" name="十字形 229"/>
            <p:cNvSpPr/>
            <p:nvPr/>
          </p:nvSpPr>
          <p:spPr>
            <a:xfrm>
              <a:off x="3149417"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1" name="円/楕円 230"/>
            <p:cNvSpPr/>
            <p:nvPr/>
          </p:nvSpPr>
          <p:spPr>
            <a:xfrm>
              <a:off x="3279508"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2" name="十字形 231"/>
            <p:cNvSpPr/>
            <p:nvPr/>
          </p:nvSpPr>
          <p:spPr>
            <a:xfrm>
              <a:off x="3302868"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3" name="円/楕円 232"/>
            <p:cNvSpPr/>
            <p:nvPr/>
          </p:nvSpPr>
          <p:spPr>
            <a:xfrm>
              <a:off x="3432959"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4" name="十字形 233"/>
            <p:cNvSpPr/>
            <p:nvPr/>
          </p:nvSpPr>
          <p:spPr>
            <a:xfrm>
              <a:off x="3456319"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5" name="円/楕円 234"/>
            <p:cNvSpPr/>
            <p:nvPr/>
          </p:nvSpPr>
          <p:spPr>
            <a:xfrm>
              <a:off x="3586410"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6" name="十字形 235"/>
            <p:cNvSpPr/>
            <p:nvPr/>
          </p:nvSpPr>
          <p:spPr>
            <a:xfrm>
              <a:off x="3609770"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7" name="円/楕円 236"/>
            <p:cNvSpPr/>
            <p:nvPr/>
          </p:nvSpPr>
          <p:spPr>
            <a:xfrm>
              <a:off x="3739861"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8" name="十字形 237"/>
            <p:cNvSpPr/>
            <p:nvPr/>
          </p:nvSpPr>
          <p:spPr>
            <a:xfrm>
              <a:off x="3763221"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9" name="円/楕円 238"/>
            <p:cNvSpPr/>
            <p:nvPr/>
          </p:nvSpPr>
          <p:spPr>
            <a:xfrm>
              <a:off x="3893312"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0" name="十字形 239"/>
            <p:cNvSpPr/>
            <p:nvPr/>
          </p:nvSpPr>
          <p:spPr>
            <a:xfrm>
              <a:off x="3916672"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1" name="円/楕円 240"/>
            <p:cNvSpPr/>
            <p:nvPr/>
          </p:nvSpPr>
          <p:spPr>
            <a:xfrm>
              <a:off x="4046763"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2" name="十字形 241"/>
            <p:cNvSpPr/>
            <p:nvPr/>
          </p:nvSpPr>
          <p:spPr>
            <a:xfrm>
              <a:off x="4070123"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3" name="円/楕円 242"/>
            <p:cNvSpPr/>
            <p:nvPr/>
          </p:nvSpPr>
          <p:spPr>
            <a:xfrm>
              <a:off x="4200214"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4" name="十字形 243"/>
            <p:cNvSpPr/>
            <p:nvPr/>
          </p:nvSpPr>
          <p:spPr>
            <a:xfrm>
              <a:off x="4223574"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5" name="円/楕円 244"/>
            <p:cNvSpPr/>
            <p:nvPr/>
          </p:nvSpPr>
          <p:spPr>
            <a:xfrm>
              <a:off x="4353665"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6" name="十字形 245"/>
            <p:cNvSpPr/>
            <p:nvPr/>
          </p:nvSpPr>
          <p:spPr>
            <a:xfrm>
              <a:off x="4377025"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7" name="円/楕円 246"/>
            <p:cNvSpPr/>
            <p:nvPr/>
          </p:nvSpPr>
          <p:spPr>
            <a:xfrm>
              <a:off x="4507116"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8" name="十字形 247"/>
            <p:cNvSpPr/>
            <p:nvPr/>
          </p:nvSpPr>
          <p:spPr>
            <a:xfrm>
              <a:off x="4530476"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9" name="円/楕円 248"/>
            <p:cNvSpPr/>
            <p:nvPr/>
          </p:nvSpPr>
          <p:spPr>
            <a:xfrm>
              <a:off x="4660567"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0" name="十字形 249"/>
            <p:cNvSpPr/>
            <p:nvPr/>
          </p:nvSpPr>
          <p:spPr>
            <a:xfrm>
              <a:off x="4683927"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1" name="円/楕円 250"/>
            <p:cNvSpPr/>
            <p:nvPr/>
          </p:nvSpPr>
          <p:spPr>
            <a:xfrm>
              <a:off x="4814018"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2" name="十字形 251"/>
            <p:cNvSpPr/>
            <p:nvPr/>
          </p:nvSpPr>
          <p:spPr>
            <a:xfrm>
              <a:off x="4837378"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3" name="円/楕円 252"/>
            <p:cNvSpPr/>
            <p:nvPr/>
          </p:nvSpPr>
          <p:spPr>
            <a:xfrm>
              <a:off x="4967469"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4" name="十字形 253"/>
            <p:cNvSpPr/>
            <p:nvPr/>
          </p:nvSpPr>
          <p:spPr>
            <a:xfrm>
              <a:off x="4990829"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5" name="円/楕円 254"/>
            <p:cNvSpPr/>
            <p:nvPr/>
          </p:nvSpPr>
          <p:spPr>
            <a:xfrm>
              <a:off x="5120920"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6" name="十字形 255"/>
            <p:cNvSpPr/>
            <p:nvPr/>
          </p:nvSpPr>
          <p:spPr>
            <a:xfrm>
              <a:off x="5144280"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7" name="円/楕円 256"/>
            <p:cNvSpPr/>
            <p:nvPr/>
          </p:nvSpPr>
          <p:spPr>
            <a:xfrm>
              <a:off x="5274371"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8" name="十字形 257"/>
            <p:cNvSpPr/>
            <p:nvPr/>
          </p:nvSpPr>
          <p:spPr>
            <a:xfrm>
              <a:off x="5297731"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9" name="円/楕円 258"/>
            <p:cNvSpPr/>
            <p:nvPr/>
          </p:nvSpPr>
          <p:spPr>
            <a:xfrm>
              <a:off x="5427822"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0" name="十字形 259"/>
            <p:cNvSpPr/>
            <p:nvPr/>
          </p:nvSpPr>
          <p:spPr>
            <a:xfrm>
              <a:off x="5451182"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1" name="円/楕円 260"/>
            <p:cNvSpPr/>
            <p:nvPr/>
          </p:nvSpPr>
          <p:spPr>
            <a:xfrm>
              <a:off x="5581273"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2" name="十字形 261"/>
            <p:cNvSpPr/>
            <p:nvPr/>
          </p:nvSpPr>
          <p:spPr>
            <a:xfrm>
              <a:off x="5604633"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3" name="円/楕円 262"/>
            <p:cNvSpPr/>
            <p:nvPr/>
          </p:nvSpPr>
          <p:spPr>
            <a:xfrm>
              <a:off x="5734724"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4" name="十字形 263"/>
            <p:cNvSpPr/>
            <p:nvPr/>
          </p:nvSpPr>
          <p:spPr>
            <a:xfrm>
              <a:off x="5758084"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5" name="円/楕円 264"/>
            <p:cNvSpPr/>
            <p:nvPr/>
          </p:nvSpPr>
          <p:spPr>
            <a:xfrm>
              <a:off x="5888175"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6" name="十字形 265"/>
            <p:cNvSpPr/>
            <p:nvPr/>
          </p:nvSpPr>
          <p:spPr>
            <a:xfrm>
              <a:off x="5911535"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7" name="円/楕円 266"/>
            <p:cNvSpPr/>
            <p:nvPr/>
          </p:nvSpPr>
          <p:spPr>
            <a:xfrm>
              <a:off x="6041626"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8" name="十字形 267"/>
            <p:cNvSpPr/>
            <p:nvPr/>
          </p:nvSpPr>
          <p:spPr>
            <a:xfrm>
              <a:off x="6064986"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9" name="円/楕円 268"/>
            <p:cNvSpPr/>
            <p:nvPr/>
          </p:nvSpPr>
          <p:spPr>
            <a:xfrm>
              <a:off x="6195077"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0" name="十字形 269"/>
            <p:cNvSpPr/>
            <p:nvPr/>
          </p:nvSpPr>
          <p:spPr>
            <a:xfrm>
              <a:off x="6218437"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1" name="円/楕円 270"/>
            <p:cNvSpPr/>
            <p:nvPr/>
          </p:nvSpPr>
          <p:spPr>
            <a:xfrm>
              <a:off x="6348528"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2" name="十字形 271"/>
            <p:cNvSpPr/>
            <p:nvPr/>
          </p:nvSpPr>
          <p:spPr>
            <a:xfrm>
              <a:off x="6371888"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3" name="円/楕円 272"/>
            <p:cNvSpPr/>
            <p:nvPr/>
          </p:nvSpPr>
          <p:spPr>
            <a:xfrm>
              <a:off x="6501979"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4" name="十字形 273"/>
            <p:cNvSpPr/>
            <p:nvPr/>
          </p:nvSpPr>
          <p:spPr>
            <a:xfrm>
              <a:off x="6525339"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5" name="円/楕円 274"/>
            <p:cNvSpPr/>
            <p:nvPr/>
          </p:nvSpPr>
          <p:spPr>
            <a:xfrm>
              <a:off x="6655430"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6" name="十字形 275"/>
            <p:cNvSpPr/>
            <p:nvPr/>
          </p:nvSpPr>
          <p:spPr>
            <a:xfrm>
              <a:off x="6678790"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7" name="円/楕円 276"/>
            <p:cNvSpPr/>
            <p:nvPr/>
          </p:nvSpPr>
          <p:spPr>
            <a:xfrm>
              <a:off x="6808882" y="3136012"/>
              <a:ext cx="182880" cy="18288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8" name="十字形 277"/>
            <p:cNvSpPr/>
            <p:nvPr/>
          </p:nvSpPr>
          <p:spPr>
            <a:xfrm>
              <a:off x="6832242" y="316264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79" name="テキスト ボックス 278"/>
          <p:cNvSpPr txBox="1"/>
          <p:nvPr/>
        </p:nvSpPr>
        <p:spPr>
          <a:xfrm>
            <a:off x="1005158" y="5729188"/>
            <a:ext cx="7309864" cy="954107"/>
          </a:xfrm>
          <a:prstGeom prst="rect">
            <a:avLst/>
          </a:prstGeom>
          <a:noFill/>
        </p:spPr>
        <p:txBody>
          <a:bodyPr wrap="square" rtlCol="0">
            <a:spAutoFit/>
          </a:bodyPr>
          <a:lstStyle/>
          <a:p>
            <a:r>
              <a:rPr kumimoji="1" lang="en-US" altLang="ja-JP" sz="2800" dirty="0" smtClean="0">
                <a:solidFill>
                  <a:srgbClr val="FF0000"/>
                </a:solidFill>
                <a:latin typeface="Arial" pitchFamily="34" charset="0"/>
                <a:cs typeface="Arial" pitchFamily="34" charset="0"/>
              </a:rPr>
              <a:t>Gate control of the number of charge carriers </a:t>
            </a:r>
            <a:r>
              <a:rPr lang="en-US" altLang="ja-JP" sz="2800" dirty="0" smtClean="0">
                <a:solidFill>
                  <a:srgbClr val="FF0000"/>
                </a:solidFill>
                <a:latin typeface="Arial" pitchFamily="34" charset="0"/>
                <a:cs typeface="Arial" pitchFamily="34" charset="0"/>
              </a:rPr>
              <a:t>and resulting electronic states.</a:t>
            </a:r>
          </a:p>
        </p:txBody>
      </p:sp>
      <p:grpSp>
        <p:nvGrpSpPr>
          <p:cNvPr id="280" name="グループ化 279"/>
          <p:cNvGrpSpPr/>
          <p:nvPr/>
        </p:nvGrpSpPr>
        <p:grpSpPr>
          <a:xfrm>
            <a:off x="4570268" y="836712"/>
            <a:ext cx="2474354" cy="657301"/>
            <a:chOff x="4683165" y="787339"/>
            <a:chExt cx="2474354" cy="657301"/>
          </a:xfrm>
        </p:grpSpPr>
        <p:cxnSp>
          <p:nvCxnSpPr>
            <p:cNvPr id="281" name="直線コネクタ 280"/>
            <p:cNvCxnSpPr/>
            <p:nvPr/>
          </p:nvCxnSpPr>
          <p:spPr>
            <a:xfrm>
              <a:off x="6908345" y="1012478"/>
              <a:ext cx="1" cy="184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2" name="グループ化 281"/>
            <p:cNvGrpSpPr/>
            <p:nvPr/>
          </p:nvGrpSpPr>
          <p:grpSpPr>
            <a:xfrm>
              <a:off x="4683165" y="787339"/>
              <a:ext cx="2474354" cy="657301"/>
              <a:chOff x="4683165" y="787339"/>
              <a:chExt cx="2474354" cy="657301"/>
            </a:xfrm>
          </p:grpSpPr>
          <p:grpSp>
            <p:nvGrpSpPr>
              <p:cNvPr id="283" name="グループ化 282"/>
              <p:cNvGrpSpPr/>
              <p:nvPr/>
            </p:nvGrpSpPr>
            <p:grpSpPr>
              <a:xfrm>
                <a:off x="4683165" y="787339"/>
                <a:ext cx="1642920" cy="657301"/>
                <a:chOff x="4683165" y="871322"/>
                <a:chExt cx="1642920" cy="657301"/>
              </a:xfrm>
            </p:grpSpPr>
            <p:grpSp>
              <p:nvGrpSpPr>
                <p:cNvPr id="291" name="グループ化 290"/>
                <p:cNvGrpSpPr/>
                <p:nvPr/>
              </p:nvGrpSpPr>
              <p:grpSpPr>
                <a:xfrm>
                  <a:off x="4683165" y="871322"/>
                  <a:ext cx="1642920" cy="609562"/>
                  <a:chOff x="4683165" y="871322"/>
                  <a:chExt cx="1642920" cy="609562"/>
                </a:xfrm>
              </p:grpSpPr>
              <p:grpSp>
                <p:nvGrpSpPr>
                  <p:cNvPr id="293" name="グループ化 292"/>
                  <p:cNvGrpSpPr/>
                  <p:nvPr/>
                </p:nvGrpSpPr>
                <p:grpSpPr>
                  <a:xfrm rot="10800000">
                    <a:off x="5599162" y="871322"/>
                    <a:ext cx="134901" cy="479992"/>
                    <a:chOff x="7754434" y="1005908"/>
                    <a:chExt cx="134901" cy="479992"/>
                  </a:xfrm>
                </p:grpSpPr>
                <p:cxnSp>
                  <p:nvCxnSpPr>
                    <p:cNvPr id="297" name="直線コネクタ 296"/>
                    <p:cNvCxnSpPr/>
                    <p:nvPr/>
                  </p:nvCxnSpPr>
                  <p:spPr>
                    <a:xfrm flipH="1">
                      <a:off x="7754434" y="1005908"/>
                      <a:ext cx="0" cy="4799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flipH="1">
                      <a:off x="7889335" y="1112434"/>
                      <a:ext cx="0" cy="26470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4" name="直線コネクタ 293"/>
                  <p:cNvCxnSpPr/>
                  <p:nvPr/>
                </p:nvCxnSpPr>
                <p:spPr>
                  <a:xfrm flipV="1">
                    <a:off x="4689690" y="1086713"/>
                    <a:ext cx="1373" cy="394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flipH="1">
                    <a:off x="4683165" y="1111318"/>
                    <a:ext cx="9104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flipH="1">
                    <a:off x="5738417" y="1111318"/>
                    <a:ext cx="5876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2" name="テキスト ボックス 291"/>
                <p:cNvSpPr txBox="1"/>
                <p:nvPr/>
              </p:nvSpPr>
              <p:spPr>
                <a:xfrm>
                  <a:off x="5063356" y="1005403"/>
                  <a:ext cx="609462" cy="523220"/>
                </a:xfrm>
                <a:prstGeom prst="rect">
                  <a:avLst/>
                </a:prstGeom>
                <a:noFill/>
              </p:spPr>
              <p:txBody>
                <a:bodyPr wrap="none" rtlCol="0">
                  <a:spAutoFit/>
                </a:bodyPr>
                <a:lstStyle/>
                <a:p>
                  <a:r>
                    <a:rPr kumimoji="1" lang="en-GB" altLang="ja-JP" sz="2800" i="1" dirty="0" smtClean="0">
                      <a:latin typeface="Arial" pitchFamily="34" charset="0"/>
                      <a:cs typeface="Arial" pitchFamily="34" charset="0"/>
                    </a:rPr>
                    <a:t>V</a:t>
                  </a:r>
                  <a:r>
                    <a:rPr kumimoji="1" lang="en-GB" altLang="ja-JP" sz="2800" baseline="-25000" dirty="0" smtClean="0">
                      <a:latin typeface="Arial" pitchFamily="34" charset="0"/>
                      <a:cs typeface="Arial" pitchFamily="34" charset="0"/>
                    </a:rPr>
                    <a:t>G</a:t>
                  </a:r>
                  <a:endParaRPr kumimoji="1" lang="ja-JP" altLang="en-US" sz="2800" baseline="-25000" dirty="0" smtClean="0">
                    <a:latin typeface="Arial" pitchFamily="34" charset="0"/>
                    <a:cs typeface="Arial" pitchFamily="34" charset="0"/>
                  </a:endParaRPr>
                </a:p>
              </p:txBody>
            </p:sp>
          </p:grpSp>
          <p:grpSp>
            <p:nvGrpSpPr>
              <p:cNvPr id="284" name="グループ化 283"/>
              <p:cNvGrpSpPr/>
              <p:nvPr/>
            </p:nvGrpSpPr>
            <p:grpSpPr>
              <a:xfrm>
                <a:off x="6012891" y="1027336"/>
                <a:ext cx="1144628" cy="306261"/>
                <a:chOff x="6012891" y="1027336"/>
                <a:chExt cx="1144628" cy="306261"/>
              </a:xfrm>
            </p:grpSpPr>
            <p:grpSp>
              <p:nvGrpSpPr>
                <p:cNvPr id="285" name="グループ化 284"/>
                <p:cNvGrpSpPr>
                  <a:grpSpLocks noChangeAspect="1"/>
                </p:cNvGrpSpPr>
                <p:nvPr/>
              </p:nvGrpSpPr>
              <p:grpSpPr>
                <a:xfrm>
                  <a:off x="6649147" y="1179277"/>
                  <a:ext cx="508372" cy="154320"/>
                  <a:chOff x="3199532" y="4725144"/>
                  <a:chExt cx="1660500" cy="504056"/>
                </a:xfrm>
              </p:grpSpPr>
              <p:cxnSp>
                <p:nvCxnSpPr>
                  <p:cNvPr id="287" name="直線コネクタ 286"/>
                  <p:cNvCxnSpPr/>
                  <p:nvPr/>
                </p:nvCxnSpPr>
                <p:spPr>
                  <a:xfrm>
                    <a:off x="3203848" y="4725144"/>
                    <a:ext cx="16561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p:nvPr/>
                </p:nvCxnSpPr>
                <p:spPr>
                  <a:xfrm flipH="1">
                    <a:off x="4510472" y="4725144"/>
                    <a:ext cx="216024"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flipH="1">
                    <a:off x="3199532" y="4725144"/>
                    <a:ext cx="216024"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flipH="1">
                    <a:off x="3855002" y="4725144"/>
                    <a:ext cx="216024"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6" name="直線コネクタ 285"/>
                <p:cNvCxnSpPr/>
                <p:nvPr/>
              </p:nvCxnSpPr>
              <p:spPr>
                <a:xfrm rot="10800000" flipH="1">
                  <a:off x="6012891" y="1027336"/>
                  <a:ext cx="9104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99" name="角丸四角形吹き出し 298"/>
          <p:cNvSpPr/>
          <p:nvPr/>
        </p:nvSpPr>
        <p:spPr>
          <a:xfrm>
            <a:off x="7128792" y="1526221"/>
            <a:ext cx="1835696" cy="822659"/>
          </a:xfrm>
          <a:prstGeom prst="wedgeRoundRectCallout">
            <a:avLst>
              <a:gd name="adj1" fmla="val -142790"/>
              <a:gd name="adj2" fmla="val 18578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latin typeface="Arial" panose="020B0604020202020204" pitchFamily="34" charset="0"/>
                <a:cs typeface="Arial" panose="020B0604020202020204" pitchFamily="34" charset="0"/>
              </a:rPr>
              <a:t>Metal</a:t>
            </a:r>
            <a:endParaRPr kumimoji="1" lang="ja-JP" altLang="en-US" sz="2800" dirty="0">
              <a:solidFill>
                <a:schemeClr val="tx1"/>
              </a:solidFill>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A1AFF21B-735D-4380-875B-8FE2E76DFD8F}" type="slidenum">
              <a:rPr lang="ja-JP" altLang="en-US" smtClean="0"/>
              <a:pPr/>
              <a:t>5</a:t>
            </a:fld>
            <a:endParaRPr lang="ja-JP" altLang="en-US" dirty="0"/>
          </a:p>
        </p:txBody>
      </p:sp>
    </p:spTree>
    <p:extLst>
      <p:ext uri="{BB962C8B-B14F-4D97-AF65-F5344CB8AC3E}">
        <p14:creationId xmlns:p14="http://schemas.microsoft.com/office/powerpoint/2010/main" val="212220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500"/>
                                        <p:tgtEl>
                                          <p:spTgt spid="280"/>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350" autoRev="1" fill="remove"/>
                                        <p:tgtEl>
                                          <p:spTgt spid="27"/>
                                        </p:tgtEl>
                                        <p:attrNameLst>
                                          <p:attrName>style.color</p:attrName>
                                        </p:attrNameLst>
                                      </p:cBhvr>
                                      <p:to>
                                        <a:schemeClr val="bg1"/>
                                      </p:to>
                                    </p:animClr>
                                    <p:animClr clrSpc="rgb" dir="cw">
                                      <p:cBhvr>
                                        <p:cTn id="11" dur="350" autoRev="1" fill="remove"/>
                                        <p:tgtEl>
                                          <p:spTgt spid="27"/>
                                        </p:tgtEl>
                                        <p:attrNameLst>
                                          <p:attrName>fillcolor</p:attrName>
                                        </p:attrNameLst>
                                      </p:cBhvr>
                                      <p:to>
                                        <a:schemeClr val="bg1"/>
                                      </p:to>
                                    </p:animClr>
                                    <p:set>
                                      <p:cBhvr>
                                        <p:cTn id="12" dur="350" autoRev="1" fill="remove"/>
                                        <p:tgtEl>
                                          <p:spTgt spid="27"/>
                                        </p:tgtEl>
                                        <p:attrNameLst>
                                          <p:attrName>fill.type</p:attrName>
                                        </p:attrNameLst>
                                      </p:cBhvr>
                                      <p:to>
                                        <p:strVal val="solid"/>
                                      </p:to>
                                    </p:set>
                                    <p:set>
                                      <p:cBhvr>
                                        <p:cTn id="13" dur="350" autoRev="1" fill="remove"/>
                                        <p:tgtEl>
                                          <p:spTgt spid="27"/>
                                        </p:tgtEl>
                                        <p:attrNameLst>
                                          <p:attrName>fill.on</p:attrName>
                                        </p:attrNameLst>
                                      </p:cBhvr>
                                      <p:to>
                                        <p:strVal val="true"/>
                                      </p:to>
                                    </p:set>
                                  </p:childTnLst>
                                </p:cTn>
                              </p:par>
                            </p:childTnLst>
                          </p:cTn>
                        </p:par>
                        <p:par>
                          <p:cTn id="14" fill="hold">
                            <p:stCondLst>
                              <p:cond delay="1200"/>
                            </p:stCondLst>
                            <p:childTnLst>
                              <p:par>
                                <p:cTn id="15" presetID="10"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1300"/>
                                        <p:tgtEl>
                                          <p:spTgt spid="122"/>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300"/>
                                        <p:tgtEl>
                                          <p:spTgt spid="31"/>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218"/>
                                        </p:tgtEl>
                                        <p:attrNameLst>
                                          <p:attrName>style.visibility</p:attrName>
                                        </p:attrNameLst>
                                      </p:cBhvr>
                                      <p:to>
                                        <p:strVal val="visible"/>
                                      </p:to>
                                    </p:set>
                                    <p:animEffect transition="in" filter="fade">
                                      <p:cBhvr>
                                        <p:cTn id="24" dur="500"/>
                                        <p:tgtEl>
                                          <p:spTgt spid="2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16"/>
                                        </p:tgtEl>
                                      </p:cBhvr>
                                    </p:animEffect>
                                    <p:set>
                                      <p:cBhvr>
                                        <p:cTn id="29" dur="1" fill="hold">
                                          <p:stCondLst>
                                            <p:cond delay="499"/>
                                          </p:stCondLst>
                                        </p:cTn>
                                        <p:tgtEl>
                                          <p:spTgt spid="216"/>
                                        </p:tgtEl>
                                        <p:attrNameLst>
                                          <p:attrName>style.visibility</p:attrName>
                                        </p:attrNameLst>
                                      </p:cBhvr>
                                      <p:to>
                                        <p:strVal val="hidden"/>
                                      </p:to>
                                    </p:set>
                                  </p:childTnLst>
                                </p:cTn>
                              </p:par>
                              <p:par>
                                <p:cTn id="30" presetID="22" presetClass="entr" presetSubtype="1" fill="hold" nodeType="withEffect">
                                  <p:stCondLst>
                                    <p:cond delay="0"/>
                                  </p:stCondLst>
                                  <p:childTnLst>
                                    <p:set>
                                      <p:cBhvr>
                                        <p:cTn id="31" dur="1" fill="hold">
                                          <p:stCondLst>
                                            <p:cond delay="0"/>
                                          </p:stCondLst>
                                        </p:cTn>
                                        <p:tgtEl>
                                          <p:spTgt spid="213"/>
                                        </p:tgtEl>
                                        <p:attrNameLst>
                                          <p:attrName>style.visibility</p:attrName>
                                        </p:attrNameLst>
                                      </p:cBhvr>
                                      <p:to>
                                        <p:strVal val="visible"/>
                                      </p:to>
                                    </p:set>
                                    <p:animEffect transition="in" filter="wipe(up)">
                                      <p:cBhvr>
                                        <p:cTn id="32" dur="1500"/>
                                        <p:tgtEl>
                                          <p:spTgt spid="213"/>
                                        </p:tgtEl>
                                      </p:cBhvr>
                                    </p:animEffect>
                                  </p:childTnLst>
                                </p:cTn>
                              </p:par>
                              <p:par>
                                <p:cTn id="33" presetID="10" presetClass="entr" presetSubtype="0" fill="hold" grpId="0" nodeType="withEffect">
                                  <p:stCondLst>
                                    <p:cond delay="1600"/>
                                  </p:stCondLst>
                                  <p:childTnLst>
                                    <p:set>
                                      <p:cBhvr>
                                        <p:cTn id="34" dur="1" fill="hold">
                                          <p:stCondLst>
                                            <p:cond delay="0"/>
                                          </p:stCondLst>
                                        </p:cTn>
                                        <p:tgtEl>
                                          <p:spTgt spid="299"/>
                                        </p:tgtEl>
                                        <p:attrNameLst>
                                          <p:attrName>style.visibility</p:attrName>
                                        </p:attrNameLst>
                                      </p:cBhvr>
                                      <p:to>
                                        <p:strVal val="visible"/>
                                      </p:to>
                                    </p:set>
                                    <p:animEffect transition="in" filter="fade">
                                      <p:cBhvr>
                                        <p:cTn id="35"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6" grpId="0" animBg="1"/>
      <p:bldP spid="2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31640" y="0"/>
            <a:ext cx="6782081"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Key component : gate insulator</a:t>
            </a:r>
            <a:endParaRPr lang="en-US" altLang="ja-JP"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5" name="グループ化 14"/>
          <p:cNvGrpSpPr/>
          <p:nvPr/>
        </p:nvGrpSpPr>
        <p:grpSpPr>
          <a:xfrm>
            <a:off x="1710165" y="5422283"/>
            <a:ext cx="5883372" cy="954108"/>
            <a:chOff x="1835696" y="5217633"/>
            <a:chExt cx="5883372" cy="954108"/>
          </a:xfrm>
        </p:grpSpPr>
        <p:sp>
          <p:nvSpPr>
            <p:cNvPr id="14" name="正方形/長方形 13"/>
            <p:cNvSpPr/>
            <p:nvPr/>
          </p:nvSpPr>
          <p:spPr>
            <a:xfrm>
              <a:off x="1835696" y="5217633"/>
              <a:ext cx="5883372" cy="9541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914320" y="5217633"/>
              <a:ext cx="1919115" cy="954107"/>
            </a:xfrm>
            <a:prstGeom prst="rect">
              <a:avLst/>
            </a:prstGeom>
            <a:noFill/>
          </p:spPr>
          <p:txBody>
            <a:bodyPr wrap="none" rtlCol="0">
              <a:spAutoFit/>
            </a:bodyPr>
            <a:lstStyle/>
            <a:p>
              <a:r>
                <a:rPr kumimoji="1" lang="en-US" altLang="ja-JP" sz="2800" i="1" dirty="0" smtClean="0">
                  <a:latin typeface="Arial" pitchFamily="34" charset="0"/>
                  <a:cs typeface="Arial" pitchFamily="34" charset="0"/>
                </a:rPr>
                <a:t>Q</a:t>
              </a:r>
              <a:r>
                <a:rPr kumimoji="1" lang="en-US" altLang="ja-JP" sz="2800" dirty="0" smtClean="0">
                  <a:latin typeface="Arial" pitchFamily="34" charset="0"/>
                  <a:cs typeface="Arial" pitchFamily="34" charset="0"/>
                </a:rPr>
                <a:t> = </a:t>
              </a:r>
              <a:r>
                <a:rPr kumimoji="1" lang="en-US" altLang="ja-JP" sz="2800" i="1" dirty="0" smtClean="0">
                  <a:latin typeface="Arial" pitchFamily="34" charset="0"/>
                  <a:cs typeface="Arial" pitchFamily="34" charset="0"/>
                </a:rPr>
                <a:t>CV</a:t>
              </a:r>
              <a:endParaRPr lang="en-US" altLang="ja-JP" sz="2800" dirty="0">
                <a:latin typeface="Arial" pitchFamily="34" charset="0"/>
                <a:cs typeface="Arial" pitchFamily="34" charset="0"/>
              </a:endParaRPr>
            </a:p>
            <a:p>
              <a:r>
                <a:rPr kumimoji="1" lang="en-US" altLang="ja-JP" sz="2800" i="1" dirty="0" smtClean="0">
                  <a:latin typeface="Arial" pitchFamily="34" charset="0"/>
                  <a:cs typeface="Arial" pitchFamily="34" charset="0"/>
                </a:rPr>
                <a:t>C</a:t>
              </a:r>
              <a:r>
                <a:rPr kumimoji="1" lang="en-US" altLang="ja-JP" sz="2800" dirty="0" smtClean="0">
                  <a:latin typeface="Arial" pitchFamily="34" charset="0"/>
                  <a:cs typeface="Arial" pitchFamily="34" charset="0"/>
                </a:rPr>
                <a:t> = </a:t>
              </a:r>
              <a:r>
                <a:rPr kumimoji="1" lang="en-US" altLang="ja-JP" sz="2800" i="1" dirty="0" smtClean="0">
                  <a:latin typeface="Symbol" panose="05050102010706020507" pitchFamily="18" charset="2"/>
                  <a:cs typeface="Arial" pitchFamily="34" charset="0"/>
                </a:rPr>
                <a:t>e</a:t>
              </a:r>
              <a:r>
                <a:rPr kumimoji="1" lang="en-US" altLang="ja-JP" sz="2800" baseline="-25000" dirty="0" smtClean="0">
                  <a:latin typeface="Arial" pitchFamily="34" charset="0"/>
                  <a:cs typeface="Arial" pitchFamily="34" charset="0"/>
                </a:rPr>
                <a:t>r</a:t>
              </a:r>
              <a:r>
                <a:rPr kumimoji="1" lang="en-US" altLang="ja-JP" sz="2800" i="1" dirty="0" smtClean="0">
                  <a:latin typeface="Symbol" panose="05050102010706020507" pitchFamily="18" charset="2"/>
                  <a:cs typeface="Arial" pitchFamily="34" charset="0"/>
                </a:rPr>
                <a:t>e</a:t>
              </a:r>
              <a:r>
                <a:rPr kumimoji="1" lang="en-US" altLang="ja-JP" sz="2800" baseline="-25000" dirty="0" smtClean="0">
                  <a:latin typeface="Arial" pitchFamily="34" charset="0"/>
                  <a:cs typeface="Arial" pitchFamily="34" charset="0"/>
                </a:rPr>
                <a:t>0</a:t>
              </a:r>
              <a:r>
                <a:rPr kumimoji="1" lang="en-US" altLang="ja-JP" sz="2800" i="1" dirty="0" smtClean="0">
                  <a:latin typeface="Arial" pitchFamily="34" charset="0"/>
                  <a:cs typeface="Arial" pitchFamily="34" charset="0"/>
                </a:rPr>
                <a:t>S</a:t>
              </a:r>
              <a:r>
                <a:rPr kumimoji="1" lang="en-US" altLang="ja-JP" sz="2800" dirty="0" smtClean="0">
                  <a:latin typeface="Arial" pitchFamily="34" charset="0"/>
                  <a:cs typeface="Arial" pitchFamily="34" charset="0"/>
                </a:rPr>
                <a:t>/</a:t>
              </a:r>
              <a:r>
                <a:rPr kumimoji="1" lang="en-US" altLang="ja-JP" sz="2800" i="1" dirty="0" smtClean="0">
                  <a:latin typeface="Arial" pitchFamily="34" charset="0"/>
                  <a:cs typeface="Arial" pitchFamily="34" charset="0"/>
                </a:rPr>
                <a:t>d</a:t>
              </a:r>
            </a:p>
          </p:txBody>
        </p:sp>
        <p:sp>
          <p:nvSpPr>
            <p:cNvPr id="13" name="テキスト ボックス 12"/>
            <p:cNvSpPr txBox="1"/>
            <p:nvPr/>
          </p:nvSpPr>
          <p:spPr>
            <a:xfrm>
              <a:off x="4514345" y="5433076"/>
              <a:ext cx="2912977" cy="584775"/>
            </a:xfrm>
            <a:prstGeom prst="rect">
              <a:avLst/>
            </a:prstGeom>
            <a:noFill/>
          </p:spPr>
          <p:txBody>
            <a:bodyPr wrap="none" rtlCol="0">
              <a:spAutoFit/>
            </a:bodyPr>
            <a:lstStyle/>
            <a:p>
              <a:r>
                <a:rPr lang="en-US" altLang="ja-JP" sz="3200" i="1" dirty="0" smtClean="0">
                  <a:solidFill>
                    <a:srgbClr val="FF0000"/>
                  </a:solidFill>
                  <a:latin typeface="Arial" pitchFamily="34" charset="0"/>
                  <a:cs typeface="Arial" pitchFamily="34" charset="0"/>
                </a:rPr>
                <a:t>n</a:t>
              </a:r>
              <a:r>
                <a:rPr lang="en-US" altLang="ja-JP" sz="2800" i="1" dirty="0" smtClean="0">
                  <a:latin typeface="Arial" pitchFamily="34" charset="0"/>
                  <a:cs typeface="Arial" pitchFamily="34" charset="0"/>
                </a:rPr>
                <a:t> </a:t>
              </a:r>
              <a:r>
                <a:rPr lang="en-US" altLang="ja-JP" sz="2800" i="1" dirty="0">
                  <a:latin typeface="Arial" pitchFamily="34" charset="0"/>
                  <a:cs typeface="Arial" pitchFamily="34" charset="0"/>
                </a:rPr>
                <a:t>= Q</a:t>
              </a:r>
              <a:r>
                <a:rPr lang="en-US" altLang="ja-JP" sz="2800" dirty="0">
                  <a:latin typeface="Arial" pitchFamily="34" charset="0"/>
                  <a:cs typeface="Arial" pitchFamily="34" charset="0"/>
                </a:rPr>
                <a:t>/</a:t>
              </a:r>
              <a:r>
                <a:rPr lang="en-US" altLang="ja-JP" sz="2800" i="1" dirty="0">
                  <a:latin typeface="Arial" pitchFamily="34" charset="0"/>
                  <a:cs typeface="Arial" pitchFamily="34" charset="0"/>
                </a:rPr>
                <a:t>S = </a:t>
              </a:r>
              <a:r>
                <a:rPr lang="en-US" altLang="ja-JP" sz="2800" i="1" dirty="0" smtClean="0">
                  <a:latin typeface="Symbol" panose="05050102010706020507" pitchFamily="18" charset="2"/>
                  <a:cs typeface="Arial" pitchFamily="34" charset="0"/>
                </a:rPr>
                <a:t>e</a:t>
              </a:r>
              <a:r>
                <a:rPr lang="en-US" altLang="ja-JP" sz="2800" baseline="-25000" dirty="0" smtClean="0">
                  <a:latin typeface="Arial" pitchFamily="34" charset="0"/>
                  <a:cs typeface="Arial" pitchFamily="34" charset="0"/>
                </a:rPr>
                <a:t>r</a:t>
              </a:r>
              <a:r>
                <a:rPr lang="en-US" altLang="ja-JP" sz="2800" i="1" dirty="0" smtClean="0">
                  <a:latin typeface="Symbol" panose="05050102010706020507" pitchFamily="18" charset="2"/>
                  <a:cs typeface="Arial" pitchFamily="34" charset="0"/>
                </a:rPr>
                <a:t>e</a:t>
              </a:r>
              <a:r>
                <a:rPr lang="en-US" altLang="ja-JP" sz="2800" baseline="-25000" dirty="0" smtClean="0">
                  <a:latin typeface="Arial" pitchFamily="34" charset="0"/>
                  <a:cs typeface="Arial" pitchFamily="34" charset="0"/>
                </a:rPr>
                <a:t>0</a:t>
              </a:r>
              <a:r>
                <a:rPr lang="en-US" altLang="ja-JP" sz="2800" i="1" dirty="0" smtClean="0">
                  <a:latin typeface="Arial" pitchFamily="34" charset="0"/>
                  <a:cs typeface="Arial" pitchFamily="34" charset="0"/>
                </a:rPr>
                <a:t>V</a:t>
              </a:r>
              <a:r>
                <a:rPr lang="en-US" altLang="ja-JP" sz="2800" dirty="0" smtClean="0">
                  <a:latin typeface="Arial" pitchFamily="34" charset="0"/>
                  <a:cs typeface="Arial" pitchFamily="34" charset="0"/>
                </a:rPr>
                <a:t>/</a:t>
              </a:r>
              <a:r>
                <a:rPr lang="en-US" altLang="ja-JP" sz="2800" i="1" dirty="0" smtClean="0">
                  <a:latin typeface="Arial" pitchFamily="34" charset="0"/>
                  <a:cs typeface="Arial" pitchFamily="34" charset="0"/>
                </a:rPr>
                <a:t>d</a:t>
              </a:r>
              <a:endParaRPr lang="en-US" altLang="ja-JP" sz="2800" i="1" dirty="0">
                <a:latin typeface="Arial" pitchFamily="34" charset="0"/>
                <a:cs typeface="Arial" pitchFamily="34" charset="0"/>
              </a:endParaRPr>
            </a:p>
          </p:txBody>
        </p:sp>
      </p:grpSp>
      <p:pic>
        <p:nvPicPr>
          <p:cNvPr id="2050" name="Picture 2" descr="C:\Users\aaa\Desktop\solid.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195" y="2538561"/>
            <a:ext cx="5158111" cy="259201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正方形/長方形 2"/>
          <p:cNvSpPr/>
          <p:nvPr/>
        </p:nvSpPr>
        <p:spPr>
          <a:xfrm>
            <a:off x="2227672" y="1224481"/>
            <a:ext cx="4689556" cy="5206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latin typeface="Arial" panose="020B0604020202020204" pitchFamily="34" charset="0"/>
                <a:cs typeface="Arial" panose="020B0604020202020204" pitchFamily="34" charset="0"/>
              </a:rPr>
              <a:t>Gate</a:t>
            </a:r>
            <a:endParaRPr kumimoji="1" lang="ja-JP" altLang="en-US" sz="2800" dirty="0">
              <a:latin typeface="Arial" panose="020B0604020202020204" pitchFamily="34" charset="0"/>
              <a:cs typeface="Arial" panose="020B0604020202020204" pitchFamily="34" charset="0"/>
            </a:endParaRPr>
          </a:p>
        </p:txBody>
      </p:sp>
      <p:sp>
        <p:nvSpPr>
          <p:cNvPr id="6" name="正方形/長方形 5"/>
          <p:cNvSpPr/>
          <p:nvPr/>
        </p:nvSpPr>
        <p:spPr>
          <a:xfrm>
            <a:off x="2227672" y="1745087"/>
            <a:ext cx="4689556" cy="79130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1228989" y="2530856"/>
            <a:ext cx="764206" cy="2201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2800" dirty="0" smtClean="0">
                <a:latin typeface="Arial" panose="020B0604020202020204" pitchFamily="34" charset="0"/>
                <a:cs typeface="Arial" panose="020B0604020202020204" pitchFamily="34" charset="0"/>
              </a:rPr>
              <a:t>Source</a:t>
            </a:r>
          </a:p>
        </p:txBody>
      </p:sp>
      <p:sp>
        <p:nvSpPr>
          <p:cNvPr id="9" name="正方形/長方形 8"/>
          <p:cNvSpPr/>
          <p:nvPr/>
        </p:nvSpPr>
        <p:spPr>
          <a:xfrm>
            <a:off x="7151305" y="2530856"/>
            <a:ext cx="764206" cy="2201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2800" dirty="0" smtClean="0">
                <a:latin typeface="Arial" panose="020B0604020202020204" pitchFamily="34" charset="0"/>
                <a:cs typeface="Arial" panose="020B0604020202020204" pitchFamily="34" charset="0"/>
              </a:rPr>
              <a:t>Drain</a:t>
            </a:r>
            <a:endParaRPr kumimoji="1" lang="ja-JP" altLang="en-US" sz="2800" dirty="0">
              <a:latin typeface="Arial" panose="020B0604020202020204" pitchFamily="34" charset="0"/>
              <a:cs typeface="Arial" panose="020B0604020202020204" pitchFamily="34" charset="0"/>
            </a:endParaRPr>
          </a:p>
        </p:txBody>
      </p:sp>
      <p:grpSp>
        <p:nvGrpSpPr>
          <p:cNvPr id="2048" name="グループ化 2047"/>
          <p:cNvGrpSpPr/>
          <p:nvPr/>
        </p:nvGrpSpPr>
        <p:grpSpPr>
          <a:xfrm>
            <a:off x="2247050" y="1751608"/>
            <a:ext cx="4632960" cy="182880"/>
            <a:chOff x="2364290" y="2609496"/>
            <a:chExt cx="4632960" cy="182880"/>
          </a:xfrm>
        </p:grpSpPr>
        <p:grpSp>
          <p:nvGrpSpPr>
            <p:cNvPr id="16" name="グループ化 15"/>
            <p:cNvGrpSpPr/>
            <p:nvPr/>
          </p:nvGrpSpPr>
          <p:grpSpPr>
            <a:xfrm>
              <a:off x="2364290" y="2609496"/>
              <a:ext cx="182880" cy="182880"/>
              <a:chOff x="2361109" y="2610562"/>
              <a:chExt cx="182880" cy="182880"/>
            </a:xfrm>
          </p:grpSpPr>
          <p:sp>
            <p:nvSpPr>
              <p:cNvPr id="22" name="円/楕円 21"/>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十字形 22"/>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1" name="グループ化 70"/>
            <p:cNvGrpSpPr/>
            <p:nvPr/>
          </p:nvGrpSpPr>
          <p:grpSpPr>
            <a:xfrm>
              <a:off x="2517741" y="2609496"/>
              <a:ext cx="182880" cy="182880"/>
              <a:chOff x="2361109" y="2610562"/>
              <a:chExt cx="182880" cy="182880"/>
            </a:xfrm>
          </p:grpSpPr>
          <p:sp>
            <p:nvSpPr>
              <p:cNvPr id="72" name="円/楕円 71"/>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十字形 72"/>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4" name="グループ化 73"/>
            <p:cNvGrpSpPr/>
            <p:nvPr/>
          </p:nvGrpSpPr>
          <p:grpSpPr>
            <a:xfrm>
              <a:off x="2671192" y="2609496"/>
              <a:ext cx="182880" cy="182880"/>
              <a:chOff x="2361109" y="2610562"/>
              <a:chExt cx="182880" cy="182880"/>
            </a:xfrm>
          </p:grpSpPr>
          <p:sp>
            <p:nvSpPr>
              <p:cNvPr id="75" name="円/楕円 74"/>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十字形 75"/>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7" name="グループ化 76"/>
            <p:cNvGrpSpPr/>
            <p:nvPr/>
          </p:nvGrpSpPr>
          <p:grpSpPr>
            <a:xfrm>
              <a:off x="2824643" y="2609496"/>
              <a:ext cx="182880" cy="182880"/>
              <a:chOff x="2361109" y="2610562"/>
              <a:chExt cx="182880" cy="182880"/>
            </a:xfrm>
          </p:grpSpPr>
          <p:sp>
            <p:nvSpPr>
              <p:cNvPr id="78" name="円/楕円 77"/>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十字形 78"/>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0" name="グループ化 79"/>
            <p:cNvGrpSpPr/>
            <p:nvPr/>
          </p:nvGrpSpPr>
          <p:grpSpPr>
            <a:xfrm>
              <a:off x="2978094" y="2609496"/>
              <a:ext cx="182880" cy="182880"/>
              <a:chOff x="2361109" y="2610562"/>
              <a:chExt cx="182880" cy="182880"/>
            </a:xfrm>
          </p:grpSpPr>
          <p:sp>
            <p:nvSpPr>
              <p:cNvPr id="81" name="円/楕円 80"/>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十字形 81"/>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3" name="グループ化 82"/>
            <p:cNvGrpSpPr/>
            <p:nvPr/>
          </p:nvGrpSpPr>
          <p:grpSpPr>
            <a:xfrm>
              <a:off x="3131545" y="2609496"/>
              <a:ext cx="182880" cy="182880"/>
              <a:chOff x="2361109" y="2610562"/>
              <a:chExt cx="182880" cy="182880"/>
            </a:xfrm>
          </p:grpSpPr>
          <p:sp>
            <p:nvSpPr>
              <p:cNvPr id="84" name="円/楕円 83"/>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十字形 84"/>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6" name="グループ化 85"/>
            <p:cNvGrpSpPr/>
            <p:nvPr/>
          </p:nvGrpSpPr>
          <p:grpSpPr>
            <a:xfrm>
              <a:off x="3284996" y="2609496"/>
              <a:ext cx="182880" cy="182880"/>
              <a:chOff x="2361109" y="2610562"/>
              <a:chExt cx="182880" cy="182880"/>
            </a:xfrm>
          </p:grpSpPr>
          <p:sp>
            <p:nvSpPr>
              <p:cNvPr id="87" name="円/楕円 86"/>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十字形 87"/>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9" name="グループ化 88"/>
            <p:cNvGrpSpPr/>
            <p:nvPr/>
          </p:nvGrpSpPr>
          <p:grpSpPr>
            <a:xfrm>
              <a:off x="3438447" y="2609496"/>
              <a:ext cx="182880" cy="182880"/>
              <a:chOff x="2361109" y="2610562"/>
              <a:chExt cx="182880" cy="182880"/>
            </a:xfrm>
          </p:grpSpPr>
          <p:sp>
            <p:nvSpPr>
              <p:cNvPr id="90" name="円/楕円 89"/>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十字形 90"/>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2" name="グループ化 91"/>
            <p:cNvGrpSpPr/>
            <p:nvPr/>
          </p:nvGrpSpPr>
          <p:grpSpPr>
            <a:xfrm>
              <a:off x="3591898" y="2609496"/>
              <a:ext cx="182880" cy="182880"/>
              <a:chOff x="2361109" y="2610562"/>
              <a:chExt cx="182880" cy="182880"/>
            </a:xfrm>
          </p:grpSpPr>
          <p:sp>
            <p:nvSpPr>
              <p:cNvPr id="93" name="円/楕円 92"/>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十字形 93"/>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5" name="グループ化 94"/>
            <p:cNvGrpSpPr/>
            <p:nvPr/>
          </p:nvGrpSpPr>
          <p:grpSpPr>
            <a:xfrm>
              <a:off x="3745349" y="2609496"/>
              <a:ext cx="182880" cy="182880"/>
              <a:chOff x="2361109" y="2610562"/>
              <a:chExt cx="182880" cy="182880"/>
            </a:xfrm>
          </p:grpSpPr>
          <p:sp>
            <p:nvSpPr>
              <p:cNvPr id="96" name="円/楕円 95"/>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十字形 96"/>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8" name="グループ化 97"/>
            <p:cNvGrpSpPr/>
            <p:nvPr/>
          </p:nvGrpSpPr>
          <p:grpSpPr>
            <a:xfrm>
              <a:off x="3898800" y="2609496"/>
              <a:ext cx="182880" cy="182880"/>
              <a:chOff x="2361109" y="2610562"/>
              <a:chExt cx="182880" cy="182880"/>
            </a:xfrm>
          </p:grpSpPr>
          <p:sp>
            <p:nvSpPr>
              <p:cNvPr id="99" name="円/楕円 98"/>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十字形 99"/>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01" name="グループ化 100"/>
            <p:cNvGrpSpPr/>
            <p:nvPr/>
          </p:nvGrpSpPr>
          <p:grpSpPr>
            <a:xfrm>
              <a:off x="4052251" y="2609496"/>
              <a:ext cx="182880" cy="182880"/>
              <a:chOff x="2361109" y="2610562"/>
              <a:chExt cx="182880" cy="182880"/>
            </a:xfrm>
          </p:grpSpPr>
          <p:sp>
            <p:nvSpPr>
              <p:cNvPr id="102" name="円/楕円 101"/>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十字形 102"/>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04" name="グループ化 103"/>
            <p:cNvGrpSpPr/>
            <p:nvPr/>
          </p:nvGrpSpPr>
          <p:grpSpPr>
            <a:xfrm>
              <a:off x="4205702" y="2609496"/>
              <a:ext cx="182880" cy="182880"/>
              <a:chOff x="2361109" y="2610562"/>
              <a:chExt cx="182880" cy="182880"/>
            </a:xfrm>
          </p:grpSpPr>
          <p:sp>
            <p:nvSpPr>
              <p:cNvPr id="105" name="円/楕円 104"/>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十字形 105"/>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07" name="グループ化 106"/>
            <p:cNvGrpSpPr/>
            <p:nvPr/>
          </p:nvGrpSpPr>
          <p:grpSpPr>
            <a:xfrm>
              <a:off x="4359153" y="2609496"/>
              <a:ext cx="182880" cy="182880"/>
              <a:chOff x="2361109" y="2610562"/>
              <a:chExt cx="182880" cy="182880"/>
            </a:xfrm>
          </p:grpSpPr>
          <p:sp>
            <p:nvSpPr>
              <p:cNvPr id="108" name="円/楕円 107"/>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十字形 108"/>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0" name="グループ化 109"/>
            <p:cNvGrpSpPr/>
            <p:nvPr/>
          </p:nvGrpSpPr>
          <p:grpSpPr>
            <a:xfrm>
              <a:off x="4512604" y="2609496"/>
              <a:ext cx="182880" cy="182880"/>
              <a:chOff x="2361109" y="2610562"/>
              <a:chExt cx="182880" cy="182880"/>
            </a:xfrm>
          </p:grpSpPr>
          <p:sp>
            <p:nvSpPr>
              <p:cNvPr id="111" name="円/楕円 110"/>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十字形 111"/>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3" name="グループ化 112"/>
            <p:cNvGrpSpPr/>
            <p:nvPr/>
          </p:nvGrpSpPr>
          <p:grpSpPr>
            <a:xfrm>
              <a:off x="4666055" y="2609496"/>
              <a:ext cx="182880" cy="182880"/>
              <a:chOff x="2361109" y="2610562"/>
              <a:chExt cx="182880" cy="182880"/>
            </a:xfrm>
          </p:grpSpPr>
          <p:sp>
            <p:nvSpPr>
              <p:cNvPr id="114" name="円/楕円 113"/>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十字形 114"/>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6" name="グループ化 115"/>
            <p:cNvGrpSpPr/>
            <p:nvPr/>
          </p:nvGrpSpPr>
          <p:grpSpPr>
            <a:xfrm>
              <a:off x="4819506" y="2609496"/>
              <a:ext cx="182880" cy="182880"/>
              <a:chOff x="2361109" y="2610562"/>
              <a:chExt cx="182880" cy="182880"/>
            </a:xfrm>
          </p:grpSpPr>
          <p:sp>
            <p:nvSpPr>
              <p:cNvPr id="117" name="円/楕円 116"/>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十字形 117"/>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9" name="グループ化 118"/>
            <p:cNvGrpSpPr/>
            <p:nvPr/>
          </p:nvGrpSpPr>
          <p:grpSpPr>
            <a:xfrm>
              <a:off x="4972957" y="2609496"/>
              <a:ext cx="182880" cy="182880"/>
              <a:chOff x="2361109" y="2610562"/>
              <a:chExt cx="182880" cy="182880"/>
            </a:xfrm>
          </p:grpSpPr>
          <p:sp>
            <p:nvSpPr>
              <p:cNvPr id="120" name="円/楕円 119"/>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1" name="十字形 120"/>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2" name="グループ化 121"/>
            <p:cNvGrpSpPr/>
            <p:nvPr/>
          </p:nvGrpSpPr>
          <p:grpSpPr>
            <a:xfrm>
              <a:off x="5126408" y="2609496"/>
              <a:ext cx="182880" cy="182880"/>
              <a:chOff x="2361109" y="2610562"/>
              <a:chExt cx="182880" cy="182880"/>
            </a:xfrm>
          </p:grpSpPr>
          <p:sp>
            <p:nvSpPr>
              <p:cNvPr id="123" name="円/楕円 122"/>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4" name="十字形 123"/>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5" name="グループ化 124"/>
            <p:cNvGrpSpPr/>
            <p:nvPr/>
          </p:nvGrpSpPr>
          <p:grpSpPr>
            <a:xfrm>
              <a:off x="5279859" y="2609496"/>
              <a:ext cx="182880" cy="182880"/>
              <a:chOff x="2361109" y="2610562"/>
              <a:chExt cx="182880" cy="182880"/>
            </a:xfrm>
          </p:grpSpPr>
          <p:sp>
            <p:nvSpPr>
              <p:cNvPr id="126" name="円/楕円 125"/>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十字形 126"/>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8" name="グループ化 127"/>
            <p:cNvGrpSpPr/>
            <p:nvPr/>
          </p:nvGrpSpPr>
          <p:grpSpPr>
            <a:xfrm>
              <a:off x="5433310" y="2609496"/>
              <a:ext cx="182880" cy="182880"/>
              <a:chOff x="2361109" y="2610562"/>
              <a:chExt cx="182880" cy="182880"/>
            </a:xfrm>
          </p:grpSpPr>
          <p:sp>
            <p:nvSpPr>
              <p:cNvPr id="129" name="円/楕円 128"/>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 name="十字形 129"/>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1" name="グループ化 130"/>
            <p:cNvGrpSpPr/>
            <p:nvPr/>
          </p:nvGrpSpPr>
          <p:grpSpPr>
            <a:xfrm>
              <a:off x="5586761" y="2609496"/>
              <a:ext cx="182880" cy="182880"/>
              <a:chOff x="2361109" y="2610562"/>
              <a:chExt cx="182880" cy="182880"/>
            </a:xfrm>
          </p:grpSpPr>
          <p:sp>
            <p:nvSpPr>
              <p:cNvPr id="132" name="円/楕円 131"/>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十字形 132"/>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4" name="グループ化 133"/>
            <p:cNvGrpSpPr/>
            <p:nvPr/>
          </p:nvGrpSpPr>
          <p:grpSpPr>
            <a:xfrm>
              <a:off x="5740212" y="2609496"/>
              <a:ext cx="182880" cy="182880"/>
              <a:chOff x="2361109" y="2610562"/>
              <a:chExt cx="182880" cy="182880"/>
            </a:xfrm>
          </p:grpSpPr>
          <p:sp>
            <p:nvSpPr>
              <p:cNvPr id="135" name="円/楕円 134"/>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十字形 135"/>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7" name="グループ化 136"/>
            <p:cNvGrpSpPr/>
            <p:nvPr/>
          </p:nvGrpSpPr>
          <p:grpSpPr>
            <a:xfrm>
              <a:off x="5893663" y="2609496"/>
              <a:ext cx="182880" cy="182880"/>
              <a:chOff x="2361109" y="2610562"/>
              <a:chExt cx="182880" cy="182880"/>
            </a:xfrm>
          </p:grpSpPr>
          <p:sp>
            <p:nvSpPr>
              <p:cNvPr id="138" name="円/楕円 137"/>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十字形 138"/>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0" name="グループ化 139"/>
            <p:cNvGrpSpPr/>
            <p:nvPr/>
          </p:nvGrpSpPr>
          <p:grpSpPr>
            <a:xfrm>
              <a:off x="6047114" y="2609496"/>
              <a:ext cx="182880" cy="182880"/>
              <a:chOff x="2361109" y="2610562"/>
              <a:chExt cx="182880" cy="182880"/>
            </a:xfrm>
          </p:grpSpPr>
          <p:sp>
            <p:nvSpPr>
              <p:cNvPr id="141" name="円/楕円 140"/>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十字形 141"/>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3" name="グループ化 142"/>
            <p:cNvGrpSpPr/>
            <p:nvPr/>
          </p:nvGrpSpPr>
          <p:grpSpPr>
            <a:xfrm>
              <a:off x="6200565" y="2609496"/>
              <a:ext cx="182880" cy="182880"/>
              <a:chOff x="2361109" y="2610562"/>
              <a:chExt cx="182880" cy="182880"/>
            </a:xfrm>
          </p:grpSpPr>
          <p:sp>
            <p:nvSpPr>
              <p:cNvPr id="144" name="円/楕円 143"/>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十字形 144"/>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6" name="グループ化 145"/>
            <p:cNvGrpSpPr/>
            <p:nvPr/>
          </p:nvGrpSpPr>
          <p:grpSpPr>
            <a:xfrm>
              <a:off x="6354016" y="2609496"/>
              <a:ext cx="182880" cy="182880"/>
              <a:chOff x="2361109" y="2610562"/>
              <a:chExt cx="182880" cy="182880"/>
            </a:xfrm>
          </p:grpSpPr>
          <p:sp>
            <p:nvSpPr>
              <p:cNvPr id="147" name="円/楕円 146"/>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8" name="十字形 147"/>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9" name="グループ化 148"/>
            <p:cNvGrpSpPr/>
            <p:nvPr/>
          </p:nvGrpSpPr>
          <p:grpSpPr>
            <a:xfrm>
              <a:off x="6507467" y="2609496"/>
              <a:ext cx="182880" cy="182880"/>
              <a:chOff x="2361109" y="2610562"/>
              <a:chExt cx="182880" cy="182880"/>
            </a:xfrm>
          </p:grpSpPr>
          <p:sp>
            <p:nvSpPr>
              <p:cNvPr id="150" name="円/楕円 149"/>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十字形 150"/>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2" name="グループ化 151"/>
            <p:cNvGrpSpPr/>
            <p:nvPr/>
          </p:nvGrpSpPr>
          <p:grpSpPr>
            <a:xfrm>
              <a:off x="6660918" y="2609496"/>
              <a:ext cx="182880" cy="182880"/>
              <a:chOff x="2361109" y="2610562"/>
              <a:chExt cx="182880" cy="182880"/>
            </a:xfrm>
          </p:grpSpPr>
          <p:sp>
            <p:nvSpPr>
              <p:cNvPr id="153" name="円/楕円 152"/>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4" name="十字形 153"/>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5" name="グループ化 194"/>
            <p:cNvGrpSpPr/>
            <p:nvPr/>
          </p:nvGrpSpPr>
          <p:grpSpPr>
            <a:xfrm>
              <a:off x="6814370" y="2609496"/>
              <a:ext cx="182880" cy="182880"/>
              <a:chOff x="2361109" y="2610562"/>
              <a:chExt cx="182880" cy="182880"/>
            </a:xfrm>
          </p:grpSpPr>
          <p:sp>
            <p:nvSpPr>
              <p:cNvPr id="196" name="円/楕円 195"/>
              <p:cNvSpPr/>
              <p:nvPr/>
            </p:nvSpPr>
            <p:spPr>
              <a:xfrm>
                <a:off x="2361109" y="261056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7" name="十字形 196"/>
              <p:cNvSpPr/>
              <p:nvPr/>
            </p:nvSpPr>
            <p:spPr>
              <a:xfrm>
                <a:off x="2384469" y="2637195"/>
                <a:ext cx="129614" cy="129614"/>
              </a:xfrm>
              <a:prstGeom prst="plus">
                <a:avLst>
                  <a:gd name="adj" fmla="val 41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70" name="グループ化 69"/>
          <p:cNvGrpSpPr/>
          <p:nvPr/>
        </p:nvGrpSpPr>
        <p:grpSpPr>
          <a:xfrm>
            <a:off x="2266299" y="2351259"/>
            <a:ext cx="4631277" cy="192437"/>
            <a:chOff x="2383539" y="2013223"/>
            <a:chExt cx="4631277" cy="192437"/>
          </a:xfrm>
        </p:grpSpPr>
        <p:grpSp>
          <p:nvGrpSpPr>
            <p:cNvPr id="201" name="グループ化 200"/>
            <p:cNvGrpSpPr/>
            <p:nvPr/>
          </p:nvGrpSpPr>
          <p:grpSpPr>
            <a:xfrm>
              <a:off x="2383539" y="2022780"/>
              <a:ext cx="182880" cy="182880"/>
              <a:chOff x="5033535" y="5941928"/>
              <a:chExt cx="182880" cy="182880"/>
            </a:xfrm>
          </p:grpSpPr>
          <p:sp>
            <p:nvSpPr>
              <p:cNvPr id="202" name="円/楕円 201"/>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3" name="正方形/長方形 202"/>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04" name="グループ化 203"/>
            <p:cNvGrpSpPr/>
            <p:nvPr/>
          </p:nvGrpSpPr>
          <p:grpSpPr>
            <a:xfrm>
              <a:off x="2536932" y="2022780"/>
              <a:ext cx="182880" cy="182880"/>
              <a:chOff x="5033535" y="5941928"/>
              <a:chExt cx="182880" cy="182880"/>
            </a:xfrm>
          </p:grpSpPr>
          <p:sp>
            <p:nvSpPr>
              <p:cNvPr id="205" name="円/楕円 204"/>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 name="正方形/長方形 205"/>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07" name="グループ化 206"/>
            <p:cNvGrpSpPr/>
            <p:nvPr/>
          </p:nvGrpSpPr>
          <p:grpSpPr>
            <a:xfrm>
              <a:off x="2690325" y="2022780"/>
              <a:ext cx="182880" cy="182880"/>
              <a:chOff x="5033535" y="5941928"/>
              <a:chExt cx="182880" cy="182880"/>
            </a:xfrm>
          </p:grpSpPr>
          <p:sp>
            <p:nvSpPr>
              <p:cNvPr id="208" name="円/楕円 207"/>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9" name="正方形/長方形 208"/>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0" name="グループ化 209"/>
            <p:cNvGrpSpPr/>
            <p:nvPr/>
          </p:nvGrpSpPr>
          <p:grpSpPr>
            <a:xfrm>
              <a:off x="2843718" y="2022780"/>
              <a:ext cx="182880" cy="182880"/>
              <a:chOff x="5033535" y="5941928"/>
              <a:chExt cx="182880" cy="182880"/>
            </a:xfrm>
          </p:grpSpPr>
          <p:sp>
            <p:nvSpPr>
              <p:cNvPr id="211" name="円/楕円 210"/>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2" name="正方形/長方形 211"/>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3" name="グループ化 212"/>
            <p:cNvGrpSpPr/>
            <p:nvPr/>
          </p:nvGrpSpPr>
          <p:grpSpPr>
            <a:xfrm>
              <a:off x="2997111" y="2022780"/>
              <a:ext cx="182880" cy="182880"/>
              <a:chOff x="5033535" y="5941928"/>
              <a:chExt cx="182880" cy="182880"/>
            </a:xfrm>
          </p:grpSpPr>
          <p:sp>
            <p:nvSpPr>
              <p:cNvPr id="214" name="円/楕円 213"/>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5" name="正方形/長方形 214"/>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6" name="グループ化 215"/>
            <p:cNvGrpSpPr/>
            <p:nvPr/>
          </p:nvGrpSpPr>
          <p:grpSpPr>
            <a:xfrm>
              <a:off x="3150504" y="2022780"/>
              <a:ext cx="182880" cy="182880"/>
              <a:chOff x="5033535" y="5941928"/>
              <a:chExt cx="182880" cy="182880"/>
            </a:xfrm>
          </p:grpSpPr>
          <p:sp>
            <p:nvSpPr>
              <p:cNvPr id="217" name="円/楕円 216"/>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8" name="正方形/長方形 217"/>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9" name="グループ化 218"/>
            <p:cNvGrpSpPr/>
            <p:nvPr/>
          </p:nvGrpSpPr>
          <p:grpSpPr>
            <a:xfrm>
              <a:off x="3303897" y="2022780"/>
              <a:ext cx="182880" cy="182880"/>
              <a:chOff x="5033535" y="5941928"/>
              <a:chExt cx="182880" cy="182880"/>
            </a:xfrm>
          </p:grpSpPr>
          <p:sp>
            <p:nvSpPr>
              <p:cNvPr id="220" name="円/楕円 219"/>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1" name="正方形/長方形 220"/>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22" name="グループ化 221"/>
            <p:cNvGrpSpPr/>
            <p:nvPr/>
          </p:nvGrpSpPr>
          <p:grpSpPr>
            <a:xfrm>
              <a:off x="3457290" y="2022780"/>
              <a:ext cx="182880" cy="182880"/>
              <a:chOff x="5033535" y="5941928"/>
              <a:chExt cx="182880" cy="182880"/>
            </a:xfrm>
          </p:grpSpPr>
          <p:sp>
            <p:nvSpPr>
              <p:cNvPr id="223" name="円/楕円 222"/>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4" name="正方形/長方形 223"/>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25" name="グループ化 224"/>
            <p:cNvGrpSpPr/>
            <p:nvPr/>
          </p:nvGrpSpPr>
          <p:grpSpPr>
            <a:xfrm>
              <a:off x="3610683" y="2022780"/>
              <a:ext cx="182880" cy="182880"/>
              <a:chOff x="5033535" y="5941928"/>
              <a:chExt cx="182880" cy="182880"/>
            </a:xfrm>
          </p:grpSpPr>
          <p:sp>
            <p:nvSpPr>
              <p:cNvPr id="226" name="円/楕円 225"/>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7" name="正方形/長方形 226"/>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28" name="グループ化 227"/>
            <p:cNvGrpSpPr/>
            <p:nvPr/>
          </p:nvGrpSpPr>
          <p:grpSpPr>
            <a:xfrm>
              <a:off x="3764076" y="2022780"/>
              <a:ext cx="182880" cy="182880"/>
              <a:chOff x="5033535" y="5941928"/>
              <a:chExt cx="182880" cy="182880"/>
            </a:xfrm>
          </p:grpSpPr>
          <p:sp>
            <p:nvSpPr>
              <p:cNvPr id="229" name="円/楕円 228"/>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0" name="正方形/長方形 229"/>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31" name="グループ化 230"/>
            <p:cNvGrpSpPr/>
            <p:nvPr/>
          </p:nvGrpSpPr>
          <p:grpSpPr>
            <a:xfrm>
              <a:off x="3917469" y="2022780"/>
              <a:ext cx="182880" cy="182880"/>
              <a:chOff x="5033535" y="5941928"/>
              <a:chExt cx="182880" cy="182880"/>
            </a:xfrm>
          </p:grpSpPr>
          <p:sp>
            <p:nvSpPr>
              <p:cNvPr id="232" name="円/楕円 231"/>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3" name="正方形/長方形 232"/>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34" name="グループ化 233"/>
            <p:cNvGrpSpPr/>
            <p:nvPr/>
          </p:nvGrpSpPr>
          <p:grpSpPr>
            <a:xfrm>
              <a:off x="4070862" y="2022780"/>
              <a:ext cx="182880" cy="182880"/>
              <a:chOff x="5033535" y="5941928"/>
              <a:chExt cx="182880" cy="182880"/>
            </a:xfrm>
          </p:grpSpPr>
          <p:sp>
            <p:nvSpPr>
              <p:cNvPr id="235" name="円/楕円 234"/>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6" name="正方形/長方形 235"/>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37" name="グループ化 236"/>
            <p:cNvGrpSpPr/>
            <p:nvPr/>
          </p:nvGrpSpPr>
          <p:grpSpPr>
            <a:xfrm>
              <a:off x="4224255" y="2022780"/>
              <a:ext cx="182880" cy="182880"/>
              <a:chOff x="5033535" y="5941928"/>
              <a:chExt cx="182880" cy="182880"/>
            </a:xfrm>
          </p:grpSpPr>
          <p:sp>
            <p:nvSpPr>
              <p:cNvPr id="238" name="円/楕円 237"/>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9" name="正方形/長方形 238"/>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40" name="グループ化 239"/>
            <p:cNvGrpSpPr/>
            <p:nvPr/>
          </p:nvGrpSpPr>
          <p:grpSpPr>
            <a:xfrm>
              <a:off x="4377648" y="2022780"/>
              <a:ext cx="182880" cy="182880"/>
              <a:chOff x="5033535" y="5941928"/>
              <a:chExt cx="182880" cy="182880"/>
            </a:xfrm>
          </p:grpSpPr>
          <p:sp>
            <p:nvSpPr>
              <p:cNvPr id="241" name="円/楕円 240"/>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2" name="正方形/長方形 241"/>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43" name="グループ化 242"/>
            <p:cNvGrpSpPr/>
            <p:nvPr/>
          </p:nvGrpSpPr>
          <p:grpSpPr>
            <a:xfrm>
              <a:off x="4531041" y="2022780"/>
              <a:ext cx="182880" cy="182880"/>
              <a:chOff x="5033535" y="5941928"/>
              <a:chExt cx="182880" cy="182880"/>
            </a:xfrm>
          </p:grpSpPr>
          <p:sp>
            <p:nvSpPr>
              <p:cNvPr id="244" name="円/楕円 243"/>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5" name="正方形/長方形 244"/>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46" name="グループ化 245"/>
            <p:cNvGrpSpPr/>
            <p:nvPr/>
          </p:nvGrpSpPr>
          <p:grpSpPr>
            <a:xfrm>
              <a:off x="4684434" y="2022780"/>
              <a:ext cx="182880" cy="182880"/>
              <a:chOff x="5033535" y="5941928"/>
              <a:chExt cx="182880" cy="182880"/>
            </a:xfrm>
          </p:grpSpPr>
          <p:sp>
            <p:nvSpPr>
              <p:cNvPr id="247" name="円/楕円 246"/>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8" name="正方形/長方形 247"/>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49" name="グループ化 248"/>
            <p:cNvGrpSpPr/>
            <p:nvPr/>
          </p:nvGrpSpPr>
          <p:grpSpPr>
            <a:xfrm>
              <a:off x="4837827" y="2022780"/>
              <a:ext cx="182880" cy="182880"/>
              <a:chOff x="5033535" y="5941928"/>
              <a:chExt cx="182880" cy="182880"/>
            </a:xfrm>
          </p:grpSpPr>
          <p:sp>
            <p:nvSpPr>
              <p:cNvPr id="250" name="円/楕円 249"/>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1" name="正方形/長方形 250"/>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52" name="グループ化 251"/>
            <p:cNvGrpSpPr/>
            <p:nvPr/>
          </p:nvGrpSpPr>
          <p:grpSpPr>
            <a:xfrm>
              <a:off x="4991220" y="2022780"/>
              <a:ext cx="182880" cy="182880"/>
              <a:chOff x="5033535" y="5941928"/>
              <a:chExt cx="182880" cy="182880"/>
            </a:xfrm>
          </p:grpSpPr>
          <p:sp>
            <p:nvSpPr>
              <p:cNvPr id="253" name="円/楕円 252"/>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4" name="正方形/長方形 253"/>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55" name="グループ化 254"/>
            <p:cNvGrpSpPr/>
            <p:nvPr/>
          </p:nvGrpSpPr>
          <p:grpSpPr>
            <a:xfrm>
              <a:off x="5144613" y="2022780"/>
              <a:ext cx="182880" cy="182880"/>
              <a:chOff x="5033535" y="5941928"/>
              <a:chExt cx="182880" cy="182880"/>
            </a:xfrm>
          </p:grpSpPr>
          <p:sp>
            <p:nvSpPr>
              <p:cNvPr id="256" name="円/楕円 255"/>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7" name="正方形/長方形 256"/>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58" name="グループ化 257"/>
            <p:cNvGrpSpPr/>
            <p:nvPr/>
          </p:nvGrpSpPr>
          <p:grpSpPr>
            <a:xfrm>
              <a:off x="5298006" y="2022780"/>
              <a:ext cx="182880" cy="182880"/>
              <a:chOff x="5033535" y="5941928"/>
              <a:chExt cx="182880" cy="182880"/>
            </a:xfrm>
          </p:grpSpPr>
          <p:sp>
            <p:nvSpPr>
              <p:cNvPr id="259" name="円/楕円 258"/>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0" name="正方形/長方形 259"/>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61" name="グループ化 260"/>
            <p:cNvGrpSpPr/>
            <p:nvPr/>
          </p:nvGrpSpPr>
          <p:grpSpPr>
            <a:xfrm>
              <a:off x="5451399" y="2022780"/>
              <a:ext cx="182880" cy="182880"/>
              <a:chOff x="5033535" y="5941928"/>
              <a:chExt cx="182880" cy="182880"/>
            </a:xfrm>
          </p:grpSpPr>
          <p:sp>
            <p:nvSpPr>
              <p:cNvPr id="262" name="円/楕円 261"/>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3" name="正方形/長方形 262"/>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64" name="グループ化 263"/>
            <p:cNvGrpSpPr/>
            <p:nvPr/>
          </p:nvGrpSpPr>
          <p:grpSpPr>
            <a:xfrm>
              <a:off x="5604792" y="2022780"/>
              <a:ext cx="182880" cy="182880"/>
              <a:chOff x="5033535" y="5941928"/>
              <a:chExt cx="182880" cy="182880"/>
            </a:xfrm>
          </p:grpSpPr>
          <p:sp>
            <p:nvSpPr>
              <p:cNvPr id="265" name="円/楕円 264"/>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6" name="正方形/長方形 265"/>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67" name="グループ化 266"/>
            <p:cNvGrpSpPr/>
            <p:nvPr/>
          </p:nvGrpSpPr>
          <p:grpSpPr>
            <a:xfrm>
              <a:off x="5758185" y="2022780"/>
              <a:ext cx="182880" cy="182880"/>
              <a:chOff x="5033535" y="5941928"/>
              <a:chExt cx="182880" cy="182880"/>
            </a:xfrm>
          </p:grpSpPr>
          <p:sp>
            <p:nvSpPr>
              <p:cNvPr id="268" name="円/楕円 267"/>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9" name="正方形/長方形 268"/>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70" name="グループ化 269"/>
            <p:cNvGrpSpPr/>
            <p:nvPr/>
          </p:nvGrpSpPr>
          <p:grpSpPr>
            <a:xfrm>
              <a:off x="5911578" y="2022780"/>
              <a:ext cx="182880" cy="182880"/>
              <a:chOff x="5033535" y="5941928"/>
              <a:chExt cx="182880" cy="182880"/>
            </a:xfrm>
          </p:grpSpPr>
          <p:sp>
            <p:nvSpPr>
              <p:cNvPr id="271" name="円/楕円 270"/>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2" name="正方形/長方形 271"/>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73" name="グループ化 272"/>
            <p:cNvGrpSpPr/>
            <p:nvPr/>
          </p:nvGrpSpPr>
          <p:grpSpPr>
            <a:xfrm>
              <a:off x="6064971" y="2022780"/>
              <a:ext cx="182880" cy="182880"/>
              <a:chOff x="5033535" y="5941928"/>
              <a:chExt cx="182880" cy="182880"/>
            </a:xfrm>
          </p:grpSpPr>
          <p:sp>
            <p:nvSpPr>
              <p:cNvPr id="274" name="円/楕円 273"/>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5" name="正方形/長方形 274"/>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76" name="グループ化 275"/>
            <p:cNvGrpSpPr/>
            <p:nvPr/>
          </p:nvGrpSpPr>
          <p:grpSpPr>
            <a:xfrm>
              <a:off x="6218364" y="2022780"/>
              <a:ext cx="182880" cy="182880"/>
              <a:chOff x="5033535" y="5941928"/>
              <a:chExt cx="182880" cy="182880"/>
            </a:xfrm>
          </p:grpSpPr>
          <p:sp>
            <p:nvSpPr>
              <p:cNvPr id="277" name="円/楕円 276"/>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8" name="正方形/長方形 277"/>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79" name="グループ化 278"/>
            <p:cNvGrpSpPr/>
            <p:nvPr/>
          </p:nvGrpSpPr>
          <p:grpSpPr>
            <a:xfrm>
              <a:off x="6371757" y="2022780"/>
              <a:ext cx="182880" cy="182880"/>
              <a:chOff x="5033535" y="5941928"/>
              <a:chExt cx="182880" cy="182880"/>
            </a:xfrm>
          </p:grpSpPr>
          <p:sp>
            <p:nvSpPr>
              <p:cNvPr id="280" name="円/楕円 279"/>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1" name="正方形/長方形 280"/>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82" name="グループ化 281"/>
            <p:cNvGrpSpPr/>
            <p:nvPr/>
          </p:nvGrpSpPr>
          <p:grpSpPr>
            <a:xfrm>
              <a:off x="6525150" y="2022780"/>
              <a:ext cx="182880" cy="182880"/>
              <a:chOff x="5033535" y="5941928"/>
              <a:chExt cx="182880" cy="182880"/>
            </a:xfrm>
          </p:grpSpPr>
          <p:sp>
            <p:nvSpPr>
              <p:cNvPr id="283" name="円/楕円 282"/>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4" name="正方形/長方形 283"/>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85" name="グループ化 284"/>
            <p:cNvGrpSpPr/>
            <p:nvPr/>
          </p:nvGrpSpPr>
          <p:grpSpPr>
            <a:xfrm>
              <a:off x="6678543" y="2022780"/>
              <a:ext cx="182880" cy="182880"/>
              <a:chOff x="5033535" y="5941928"/>
              <a:chExt cx="182880" cy="182880"/>
            </a:xfrm>
          </p:grpSpPr>
          <p:sp>
            <p:nvSpPr>
              <p:cNvPr id="286" name="円/楕円 285"/>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7" name="正方形/長方形 286"/>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88" name="グループ化 287"/>
            <p:cNvGrpSpPr/>
            <p:nvPr/>
          </p:nvGrpSpPr>
          <p:grpSpPr>
            <a:xfrm>
              <a:off x="6831936" y="2013223"/>
              <a:ext cx="182880" cy="182880"/>
              <a:chOff x="5033535" y="5941928"/>
              <a:chExt cx="182880" cy="182880"/>
            </a:xfrm>
          </p:grpSpPr>
          <p:sp>
            <p:nvSpPr>
              <p:cNvPr id="289" name="円/楕円 288"/>
              <p:cNvSpPr/>
              <p:nvPr/>
            </p:nvSpPr>
            <p:spPr>
              <a:xfrm>
                <a:off x="5033535" y="5941928"/>
                <a:ext cx="182880" cy="1828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0" name="正方形/長方形 289"/>
              <p:cNvSpPr/>
              <p:nvPr/>
            </p:nvSpPr>
            <p:spPr>
              <a:xfrm>
                <a:off x="5058171" y="6025406"/>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2049" name="グループ化 2048"/>
          <p:cNvGrpSpPr/>
          <p:nvPr/>
        </p:nvGrpSpPr>
        <p:grpSpPr>
          <a:xfrm>
            <a:off x="2227672" y="2553769"/>
            <a:ext cx="4754880" cy="182880"/>
            <a:chOff x="2344912" y="2814072"/>
            <a:chExt cx="4754880" cy="182880"/>
          </a:xfrm>
        </p:grpSpPr>
        <p:grpSp>
          <p:nvGrpSpPr>
            <p:cNvPr id="17" name="グループ化 16"/>
            <p:cNvGrpSpPr/>
            <p:nvPr/>
          </p:nvGrpSpPr>
          <p:grpSpPr>
            <a:xfrm>
              <a:off x="2344912" y="2814072"/>
              <a:ext cx="182880" cy="182880"/>
              <a:chOff x="8316416" y="1116093"/>
              <a:chExt cx="182880" cy="182880"/>
            </a:xfrm>
          </p:grpSpPr>
          <p:sp>
            <p:nvSpPr>
              <p:cNvPr id="295" name="円/楕円 294"/>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6" name="正方形/長方形 295"/>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98" name="グループ化 297"/>
            <p:cNvGrpSpPr/>
            <p:nvPr/>
          </p:nvGrpSpPr>
          <p:grpSpPr>
            <a:xfrm>
              <a:off x="2497312" y="2814072"/>
              <a:ext cx="182880" cy="182880"/>
              <a:chOff x="8316416" y="1116093"/>
              <a:chExt cx="182880" cy="182880"/>
            </a:xfrm>
          </p:grpSpPr>
          <p:sp>
            <p:nvSpPr>
              <p:cNvPr id="299" name="円/楕円 298"/>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0" name="正方形/長方形 299"/>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1" name="グループ化 300"/>
            <p:cNvGrpSpPr/>
            <p:nvPr/>
          </p:nvGrpSpPr>
          <p:grpSpPr>
            <a:xfrm>
              <a:off x="2649712" y="2814072"/>
              <a:ext cx="182880" cy="182880"/>
              <a:chOff x="8316416" y="1116093"/>
              <a:chExt cx="182880" cy="182880"/>
            </a:xfrm>
          </p:grpSpPr>
          <p:sp>
            <p:nvSpPr>
              <p:cNvPr id="302" name="円/楕円 301"/>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3" name="正方形/長方形 302"/>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4" name="グループ化 303"/>
            <p:cNvGrpSpPr/>
            <p:nvPr/>
          </p:nvGrpSpPr>
          <p:grpSpPr>
            <a:xfrm>
              <a:off x="2802112" y="2814072"/>
              <a:ext cx="182880" cy="182880"/>
              <a:chOff x="8316416" y="1116093"/>
              <a:chExt cx="182880" cy="182880"/>
            </a:xfrm>
          </p:grpSpPr>
          <p:sp>
            <p:nvSpPr>
              <p:cNvPr id="305" name="円/楕円 304"/>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6" name="正方形/長方形 305"/>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7" name="グループ化 306"/>
            <p:cNvGrpSpPr/>
            <p:nvPr/>
          </p:nvGrpSpPr>
          <p:grpSpPr>
            <a:xfrm>
              <a:off x="2954512" y="2814072"/>
              <a:ext cx="182880" cy="182880"/>
              <a:chOff x="8316416" y="1116093"/>
              <a:chExt cx="182880" cy="182880"/>
            </a:xfrm>
          </p:grpSpPr>
          <p:sp>
            <p:nvSpPr>
              <p:cNvPr id="308" name="円/楕円 307"/>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9" name="正方形/長方形 308"/>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0" name="グループ化 309"/>
            <p:cNvGrpSpPr/>
            <p:nvPr/>
          </p:nvGrpSpPr>
          <p:grpSpPr>
            <a:xfrm>
              <a:off x="3106912" y="2814072"/>
              <a:ext cx="182880" cy="182880"/>
              <a:chOff x="8316416" y="1116093"/>
              <a:chExt cx="182880" cy="182880"/>
            </a:xfrm>
          </p:grpSpPr>
          <p:sp>
            <p:nvSpPr>
              <p:cNvPr id="311" name="円/楕円 310"/>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2" name="正方形/長方形 311"/>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3" name="グループ化 312"/>
            <p:cNvGrpSpPr/>
            <p:nvPr/>
          </p:nvGrpSpPr>
          <p:grpSpPr>
            <a:xfrm>
              <a:off x="3259312" y="2814072"/>
              <a:ext cx="182880" cy="182880"/>
              <a:chOff x="8316416" y="1116093"/>
              <a:chExt cx="182880" cy="182880"/>
            </a:xfrm>
          </p:grpSpPr>
          <p:sp>
            <p:nvSpPr>
              <p:cNvPr id="314" name="円/楕円 313"/>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5" name="正方形/長方形 314"/>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6" name="グループ化 315"/>
            <p:cNvGrpSpPr/>
            <p:nvPr/>
          </p:nvGrpSpPr>
          <p:grpSpPr>
            <a:xfrm>
              <a:off x="3411712" y="2814072"/>
              <a:ext cx="182880" cy="182880"/>
              <a:chOff x="8316416" y="1116093"/>
              <a:chExt cx="182880" cy="182880"/>
            </a:xfrm>
          </p:grpSpPr>
          <p:sp>
            <p:nvSpPr>
              <p:cNvPr id="317" name="円/楕円 316"/>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8" name="正方形/長方形 317"/>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9" name="グループ化 318"/>
            <p:cNvGrpSpPr/>
            <p:nvPr/>
          </p:nvGrpSpPr>
          <p:grpSpPr>
            <a:xfrm>
              <a:off x="3564112" y="2814072"/>
              <a:ext cx="182880" cy="182880"/>
              <a:chOff x="8316416" y="1116093"/>
              <a:chExt cx="182880" cy="182880"/>
            </a:xfrm>
          </p:grpSpPr>
          <p:sp>
            <p:nvSpPr>
              <p:cNvPr id="320" name="円/楕円 319"/>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1" name="正方形/長方形 320"/>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22" name="グループ化 321"/>
            <p:cNvGrpSpPr/>
            <p:nvPr/>
          </p:nvGrpSpPr>
          <p:grpSpPr>
            <a:xfrm>
              <a:off x="3716512" y="2814072"/>
              <a:ext cx="182880" cy="182880"/>
              <a:chOff x="8316416" y="1116093"/>
              <a:chExt cx="182880" cy="182880"/>
            </a:xfrm>
          </p:grpSpPr>
          <p:sp>
            <p:nvSpPr>
              <p:cNvPr id="323" name="円/楕円 322"/>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4" name="正方形/長方形 323"/>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25" name="グループ化 324"/>
            <p:cNvGrpSpPr/>
            <p:nvPr/>
          </p:nvGrpSpPr>
          <p:grpSpPr>
            <a:xfrm>
              <a:off x="3868912" y="2814072"/>
              <a:ext cx="182880" cy="182880"/>
              <a:chOff x="8316416" y="1116093"/>
              <a:chExt cx="182880" cy="182880"/>
            </a:xfrm>
          </p:grpSpPr>
          <p:sp>
            <p:nvSpPr>
              <p:cNvPr id="326" name="円/楕円 325"/>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7" name="正方形/長方形 326"/>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28" name="グループ化 327"/>
            <p:cNvGrpSpPr/>
            <p:nvPr/>
          </p:nvGrpSpPr>
          <p:grpSpPr>
            <a:xfrm>
              <a:off x="4021312" y="2814072"/>
              <a:ext cx="182880" cy="182880"/>
              <a:chOff x="8316416" y="1116093"/>
              <a:chExt cx="182880" cy="182880"/>
            </a:xfrm>
          </p:grpSpPr>
          <p:sp>
            <p:nvSpPr>
              <p:cNvPr id="329" name="円/楕円 328"/>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0" name="正方形/長方形 329"/>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31" name="グループ化 330"/>
            <p:cNvGrpSpPr/>
            <p:nvPr/>
          </p:nvGrpSpPr>
          <p:grpSpPr>
            <a:xfrm>
              <a:off x="4173712" y="2814072"/>
              <a:ext cx="182880" cy="182880"/>
              <a:chOff x="8316416" y="1116093"/>
              <a:chExt cx="182880" cy="182880"/>
            </a:xfrm>
          </p:grpSpPr>
          <p:sp>
            <p:nvSpPr>
              <p:cNvPr id="332" name="円/楕円 331"/>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3" name="正方形/長方形 332"/>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34" name="グループ化 333"/>
            <p:cNvGrpSpPr/>
            <p:nvPr/>
          </p:nvGrpSpPr>
          <p:grpSpPr>
            <a:xfrm>
              <a:off x="4326112" y="2814072"/>
              <a:ext cx="182880" cy="182880"/>
              <a:chOff x="8316416" y="1116093"/>
              <a:chExt cx="182880" cy="182880"/>
            </a:xfrm>
          </p:grpSpPr>
          <p:sp>
            <p:nvSpPr>
              <p:cNvPr id="335" name="円/楕円 334"/>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6" name="正方形/長方形 335"/>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37" name="グループ化 336"/>
            <p:cNvGrpSpPr/>
            <p:nvPr/>
          </p:nvGrpSpPr>
          <p:grpSpPr>
            <a:xfrm>
              <a:off x="4478512" y="2814072"/>
              <a:ext cx="182880" cy="182880"/>
              <a:chOff x="8316416" y="1116093"/>
              <a:chExt cx="182880" cy="182880"/>
            </a:xfrm>
          </p:grpSpPr>
          <p:sp>
            <p:nvSpPr>
              <p:cNvPr id="338" name="円/楕円 337"/>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9" name="正方形/長方形 338"/>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0" name="グループ化 339"/>
            <p:cNvGrpSpPr/>
            <p:nvPr/>
          </p:nvGrpSpPr>
          <p:grpSpPr>
            <a:xfrm>
              <a:off x="4630912" y="2814072"/>
              <a:ext cx="182880" cy="182880"/>
              <a:chOff x="8316416" y="1116093"/>
              <a:chExt cx="182880" cy="182880"/>
            </a:xfrm>
          </p:grpSpPr>
          <p:sp>
            <p:nvSpPr>
              <p:cNvPr id="341" name="円/楕円 340"/>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2" name="正方形/長方形 341"/>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3" name="グループ化 342"/>
            <p:cNvGrpSpPr/>
            <p:nvPr/>
          </p:nvGrpSpPr>
          <p:grpSpPr>
            <a:xfrm>
              <a:off x="4783312" y="2814072"/>
              <a:ext cx="182880" cy="182880"/>
              <a:chOff x="8316416" y="1116093"/>
              <a:chExt cx="182880" cy="182880"/>
            </a:xfrm>
          </p:grpSpPr>
          <p:sp>
            <p:nvSpPr>
              <p:cNvPr id="344" name="円/楕円 343"/>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5" name="正方形/長方形 344"/>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6" name="グループ化 345"/>
            <p:cNvGrpSpPr/>
            <p:nvPr/>
          </p:nvGrpSpPr>
          <p:grpSpPr>
            <a:xfrm>
              <a:off x="4935712" y="2814072"/>
              <a:ext cx="182880" cy="182880"/>
              <a:chOff x="8316416" y="1116093"/>
              <a:chExt cx="182880" cy="182880"/>
            </a:xfrm>
          </p:grpSpPr>
          <p:sp>
            <p:nvSpPr>
              <p:cNvPr id="347" name="円/楕円 346"/>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8" name="正方形/長方形 347"/>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9" name="グループ化 348"/>
            <p:cNvGrpSpPr/>
            <p:nvPr/>
          </p:nvGrpSpPr>
          <p:grpSpPr>
            <a:xfrm>
              <a:off x="5088112" y="2814072"/>
              <a:ext cx="182880" cy="182880"/>
              <a:chOff x="8316416" y="1116093"/>
              <a:chExt cx="182880" cy="182880"/>
            </a:xfrm>
          </p:grpSpPr>
          <p:sp>
            <p:nvSpPr>
              <p:cNvPr id="350" name="円/楕円 349"/>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1" name="正方形/長方形 350"/>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52" name="グループ化 351"/>
            <p:cNvGrpSpPr/>
            <p:nvPr/>
          </p:nvGrpSpPr>
          <p:grpSpPr>
            <a:xfrm>
              <a:off x="5240512" y="2814072"/>
              <a:ext cx="182880" cy="182880"/>
              <a:chOff x="8316416" y="1116093"/>
              <a:chExt cx="182880" cy="182880"/>
            </a:xfrm>
          </p:grpSpPr>
          <p:sp>
            <p:nvSpPr>
              <p:cNvPr id="353" name="円/楕円 352"/>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4" name="正方形/長方形 353"/>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55" name="グループ化 354"/>
            <p:cNvGrpSpPr/>
            <p:nvPr/>
          </p:nvGrpSpPr>
          <p:grpSpPr>
            <a:xfrm>
              <a:off x="5392912" y="2814072"/>
              <a:ext cx="182880" cy="182880"/>
              <a:chOff x="8316416" y="1116093"/>
              <a:chExt cx="182880" cy="182880"/>
            </a:xfrm>
          </p:grpSpPr>
          <p:sp>
            <p:nvSpPr>
              <p:cNvPr id="356" name="円/楕円 355"/>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7" name="正方形/長方形 356"/>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58" name="グループ化 357"/>
            <p:cNvGrpSpPr/>
            <p:nvPr/>
          </p:nvGrpSpPr>
          <p:grpSpPr>
            <a:xfrm>
              <a:off x="5545312" y="2814072"/>
              <a:ext cx="182880" cy="182880"/>
              <a:chOff x="8316416" y="1116093"/>
              <a:chExt cx="182880" cy="182880"/>
            </a:xfrm>
          </p:grpSpPr>
          <p:sp>
            <p:nvSpPr>
              <p:cNvPr id="359" name="円/楕円 358"/>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0" name="正方形/長方形 359"/>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61" name="グループ化 360"/>
            <p:cNvGrpSpPr/>
            <p:nvPr/>
          </p:nvGrpSpPr>
          <p:grpSpPr>
            <a:xfrm>
              <a:off x="5697712" y="2814072"/>
              <a:ext cx="182880" cy="182880"/>
              <a:chOff x="8316416" y="1116093"/>
              <a:chExt cx="182880" cy="182880"/>
            </a:xfrm>
          </p:grpSpPr>
          <p:sp>
            <p:nvSpPr>
              <p:cNvPr id="362" name="円/楕円 361"/>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3" name="正方形/長方形 362"/>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64" name="グループ化 363"/>
            <p:cNvGrpSpPr/>
            <p:nvPr/>
          </p:nvGrpSpPr>
          <p:grpSpPr>
            <a:xfrm>
              <a:off x="5850112" y="2814072"/>
              <a:ext cx="182880" cy="182880"/>
              <a:chOff x="8316416" y="1116093"/>
              <a:chExt cx="182880" cy="182880"/>
            </a:xfrm>
          </p:grpSpPr>
          <p:sp>
            <p:nvSpPr>
              <p:cNvPr id="365" name="円/楕円 364"/>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6" name="正方形/長方形 365"/>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67" name="グループ化 366"/>
            <p:cNvGrpSpPr/>
            <p:nvPr/>
          </p:nvGrpSpPr>
          <p:grpSpPr>
            <a:xfrm>
              <a:off x="6002512" y="2814072"/>
              <a:ext cx="182880" cy="182880"/>
              <a:chOff x="8316416" y="1116093"/>
              <a:chExt cx="182880" cy="182880"/>
            </a:xfrm>
          </p:grpSpPr>
          <p:sp>
            <p:nvSpPr>
              <p:cNvPr id="368" name="円/楕円 367"/>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9" name="正方形/長方形 368"/>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70" name="グループ化 369"/>
            <p:cNvGrpSpPr/>
            <p:nvPr/>
          </p:nvGrpSpPr>
          <p:grpSpPr>
            <a:xfrm>
              <a:off x="6154912" y="2814072"/>
              <a:ext cx="182880" cy="182880"/>
              <a:chOff x="8316416" y="1116093"/>
              <a:chExt cx="182880" cy="182880"/>
            </a:xfrm>
          </p:grpSpPr>
          <p:sp>
            <p:nvSpPr>
              <p:cNvPr id="371" name="円/楕円 370"/>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2" name="正方形/長方形 371"/>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73" name="グループ化 372"/>
            <p:cNvGrpSpPr/>
            <p:nvPr/>
          </p:nvGrpSpPr>
          <p:grpSpPr>
            <a:xfrm>
              <a:off x="6307312" y="2814072"/>
              <a:ext cx="182880" cy="182880"/>
              <a:chOff x="8316416" y="1116093"/>
              <a:chExt cx="182880" cy="182880"/>
            </a:xfrm>
          </p:grpSpPr>
          <p:sp>
            <p:nvSpPr>
              <p:cNvPr id="374" name="円/楕円 373"/>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5" name="正方形/長方形 374"/>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76" name="グループ化 375"/>
            <p:cNvGrpSpPr/>
            <p:nvPr/>
          </p:nvGrpSpPr>
          <p:grpSpPr>
            <a:xfrm>
              <a:off x="6459712" y="2814072"/>
              <a:ext cx="182880" cy="182880"/>
              <a:chOff x="8316416" y="1116093"/>
              <a:chExt cx="182880" cy="182880"/>
            </a:xfrm>
          </p:grpSpPr>
          <p:sp>
            <p:nvSpPr>
              <p:cNvPr id="377" name="円/楕円 376"/>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8" name="正方形/長方形 377"/>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79" name="グループ化 378"/>
            <p:cNvGrpSpPr/>
            <p:nvPr/>
          </p:nvGrpSpPr>
          <p:grpSpPr>
            <a:xfrm>
              <a:off x="6612112" y="2814072"/>
              <a:ext cx="182880" cy="182880"/>
              <a:chOff x="8316416" y="1116093"/>
              <a:chExt cx="182880" cy="182880"/>
            </a:xfrm>
          </p:grpSpPr>
          <p:sp>
            <p:nvSpPr>
              <p:cNvPr id="380" name="円/楕円 379"/>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1" name="正方形/長方形 380"/>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82" name="グループ化 381"/>
            <p:cNvGrpSpPr/>
            <p:nvPr/>
          </p:nvGrpSpPr>
          <p:grpSpPr>
            <a:xfrm>
              <a:off x="6764512" y="2814072"/>
              <a:ext cx="182880" cy="182880"/>
              <a:chOff x="8316416" y="1116093"/>
              <a:chExt cx="182880" cy="182880"/>
            </a:xfrm>
          </p:grpSpPr>
          <p:sp>
            <p:nvSpPr>
              <p:cNvPr id="383" name="円/楕円 382"/>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4" name="正方形/長方形 383"/>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85" name="グループ化 384"/>
            <p:cNvGrpSpPr/>
            <p:nvPr/>
          </p:nvGrpSpPr>
          <p:grpSpPr>
            <a:xfrm>
              <a:off x="6916912" y="2814072"/>
              <a:ext cx="182880" cy="182880"/>
              <a:chOff x="8316416" y="1116093"/>
              <a:chExt cx="182880" cy="182880"/>
            </a:xfrm>
          </p:grpSpPr>
          <p:sp>
            <p:nvSpPr>
              <p:cNvPr id="386" name="円/楕円 385"/>
              <p:cNvSpPr/>
              <p:nvPr/>
            </p:nvSpPr>
            <p:spPr>
              <a:xfrm>
                <a:off x="8316416" y="11160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7" name="正方形/長方形 386"/>
              <p:cNvSpPr/>
              <p:nvPr/>
            </p:nvSpPr>
            <p:spPr>
              <a:xfrm>
                <a:off x="8341052" y="1199571"/>
                <a:ext cx="129614" cy="2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2051" name="Picture 3" descr="C:\Users\aaa\Desktop\liqu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630" y="2547647"/>
            <a:ext cx="5158800" cy="2587436"/>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正方形/長方形 11"/>
          <p:cNvSpPr/>
          <p:nvPr/>
        </p:nvSpPr>
        <p:spPr>
          <a:xfrm>
            <a:off x="1228489" y="4712022"/>
            <a:ext cx="6687022" cy="5206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latin typeface="Arial" panose="020B0604020202020204" pitchFamily="34" charset="0"/>
                <a:cs typeface="Arial" panose="020B0604020202020204" pitchFamily="34" charset="0"/>
              </a:rPr>
              <a:t>Substrate</a:t>
            </a:r>
            <a:endParaRPr kumimoji="1" lang="ja-JP" altLang="en-US" sz="2800" dirty="0">
              <a:latin typeface="Arial" panose="020B0604020202020204" pitchFamily="34" charset="0"/>
              <a:cs typeface="Arial" panose="020B0604020202020204" pitchFamily="34" charset="0"/>
            </a:endParaRPr>
          </a:p>
        </p:txBody>
      </p:sp>
      <p:sp>
        <p:nvSpPr>
          <p:cNvPr id="2052" name="テキスト ボックス 2051"/>
          <p:cNvSpPr txBox="1"/>
          <p:nvPr/>
        </p:nvSpPr>
        <p:spPr>
          <a:xfrm>
            <a:off x="3519006" y="1894963"/>
            <a:ext cx="2424062" cy="523220"/>
          </a:xfrm>
          <a:prstGeom prst="rect">
            <a:avLst/>
          </a:prstGeom>
          <a:noFill/>
        </p:spPr>
        <p:txBody>
          <a:bodyPr wrap="none" rtlCol="0">
            <a:spAutoFit/>
          </a:bodyPr>
          <a:lstStyle/>
          <a:p>
            <a:r>
              <a:rPr kumimoji="1" lang="en-US" altLang="ja-JP" sz="2800" dirty="0" smtClean="0">
                <a:solidFill>
                  <a:schemeClr val="bg1"/>
                </a:solidFill>
                <a:latin typeface="Arial" pitchFamily="34" charset="0"/>
                <a:cs typeface="Arial" pitchFamily="34" charset="0"/>
              </a:rPr>
              <a:t>Gate insulator</a:t>
            </a:r>
            <a:endParaRPr kumimoji="1" lang="ja-JP" altLang="en-US" sz="2800" dirty="0" smtClean="0">
              <a:solidFill>
                <a:schemeClr val="bg1"/>
              </a:solidFill>
              <a:latin typeface="Arial" pitchFamily="34" charset="0"/>
              <a:cs typeface="Arial" pitchFamily="34" charset="0"/>
            </a:endParaRPr>
          </a:p>
        </p:txBody>
      </p:sp>
      <p:sp>
        <p:nvSpPr>
          <p:cNvPr id="10" name="正方形/長方形 9"/>
          <p:cNvSpPr/>
          <p:nvPr/>
        </p:nvSpPr>
        <p:spPr>
          <a:xfrm>
            <a:off x="2123728" y="1916832"/>
            <a:ext cx="4896544" cy="98071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A1AFF21B-735D-4380-875B-8FE2E76DFD8F}" type="slidenum">
              <a:rPr lang="ja-JP" altLang="en-US" smtClean="0"/>
              <a:pPr/>
              <a:t>6</a:t>
            </a:fld>
            <a:endParaRPr lang="ja-JP" altLang="en-US" dirty="0"/>
          </a:p>
        </p:txBody>
      </p:sp>
      <p:sp>
        <p:nvSpPr>
          <p:cNvPr id="293" name="テキスト ボックス 292"/>
          <p:cNvSpPr txBox="1"/>
          <p:nvPr/>
        </p:nvSpPr>
        <p:spPr>
          <a:xfrm>
            <a:off x="1184714" y="6406032"/>
            <a:ext cx="2056973" cy="369332"/>
          </a:xfrm>
          <a:prstGeom prst="rect">
            <a:avLst/>
          </a:prstGeom>
          <a:noFill/>
        </p:spPr>
        <p:txBody>
          <a:bodyPr wrap="none" rtlCol="0">
            <a:spAutoFit/>
          </a:bodyPr>
          <a:lstStyle/>
          <a:p>
            <a:r>
              <a:rPr kumimoji="1" lang="en-US" altLang="ja-JP" i="1" dirty="0" smtClean="0">
                <a:latin typeface="Arial" pitchFamily="34" charset="0"/>
                <a:cs typeface="Arial" pitchFamily="34" charset="0"/>
              </a:rPr>
              <a:t>Q</a:t>
            </a:r>
            <a:r>
              <a:rPr kumimoji="1" lang="en-US" altLang="ja-JP" dirty="0" smtClean="0">
                <a:latin typeface="Arial" pitchFamily="34" charset="0"/>
                <a:cs typeface="Arial" pitchFamily="34" charset="0"/>
              </a:rPr>
              <a:t> : electric charge</a:t>
            </a:r>
            <a:endParaRPr kumimoji="1" lang="en-US" altLang="ja-JP" i="1" dirty="0" smtClean="0">
              <a:latin typeface="Arial" pitchFamily="34" charset="0"/>
              <a:cs typeface="Arial" pitchFamily="34" charset="0"/>
            </a:endParaRPr>
          </a:p>
        </p:txBody>
      </p:sp>
      <p:sp>
        <p:nvSpPr>
          <p:cNvPr id="294" name="テキスト ボックス 293"/>
          <p:cNvSpPr txBox="1"/>
          <p:nvPr/>
        </p:nvSpPr>
        <p:spPr>
          <a:xfrm>
            <a:off x="3289202" y="6408417"/>
            <a:ext cx="1774845" cy="369332"/>
          </a:xfrm>
          <a:prstGeom prst="rect">
            <a:avLst/>
          </a:prstGeom>
          <a:noFill/>
        </p:spPr>
        <p:txBody>
          <a:bodyPr wrap="none" rtlCol="0">
            <a:spAutoFit/>
          </a:bodyPr>
          <a:lstStyle/>
          <a:p>
            <a:r>
              <a:rPr kumimoji="1" lang="en-US" altLang="ja-JP" i="1" dirty="0" smtClean="0">
                <a:latin typeface="Arial" pitchFamily="34" charset="0"/>
                <a:cs typeface="Arial" pitchFamily="34" charset="0"/>
              </a:rPr>
              <a:t>C</a:t>
            </a:r>
            <a:r>
              <a:rPr kumimoji="1" lang="en-US" altLang="ja-JP" dirty="0" smtClean="0">
                <a:latin typeface="Arial" pitchFamily="34" charset="0"/>
                <a:cs typeface="Arial" pitchFamily="34" charset="0"/>
              </a:rPr>
              <a:t> : capacitance</a:t>
            </a:r>
            <a:endParaRPr kumimoji="1" lang="en-US" altLang="ja-JP" i="1" dirty="0" smtClean="0">
              <a:latin typeface="Arial" pitchFamily="34" charset="0"/>
              <a:cs typeface="Arial" pitchFamily="34" charset="0"/>
            </a:endParaRPr>
          </a:p>
        </p:txBody>
      </p:sp>
      <p:sp>
        <p:nvSpPr>
          <p:cNvPr id="297" name="テキスト ボックス 296"/>
          <p:cNvSpPr txBox="1"/>
          <p:nvPr/>
        </p:nvSpPr>
        <p:spPr>
          <a:xfrm>
            <a:off x="5886173" y="6256947"/>
            <a:ext cx="1620957" cy="369332"/>
          </a:xfrm>
          <a:prstGeom prst="rect">
            <a:avLst/>
          </a:prstGeom>
          <a:noFill/>
          <a:ln w="25400">
            <a:solidFill>
              <a:srgbClr val="FF0000"/>
            </a:solidFill>
          </a:ln>
        </p:spPr>
        <p:txBody>
          <a:bodyPr wrap="none" rtlCol="0">
            <a:spAutoFit/>
          </a:bodyPr>
          <a:lstStyle/>
          <a:p>
            <a:r>
              <a:rPr kumimoji="1" lang="en-US" altLang="ja-JP" dirty="0" smtClean="0">
                <a:latin typeface="Arial" pitchFamily="34" charset="0"/>
                <a:cs typeface="Arial" pitchFamily="34" charset="0"/>
              </a:rPr>
              <a:t>Gate insulator</a:t>
            </a:r>
          </a:p>
        </p:txBody>
      </p:sp>
      <p:cxnSp>
        <p:nvCxnSpPr>
          <p:cNvPr id="11" name="直線コネクタ 10"/>
          <p:cNvCxnSpPr/>
          <p:nvPr/>
        </p:nvCxnSpPr>
        <p:spPr>
          <a:xfrm>
            <a:off x="6082848" y="6165304"/>
            <a:ext cx="306902"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88" name="直線コネクタ 387"/>
          <p:cNvCxnSpPr/>
          <p:nvPr/>
        </p:nvCxnSpPr>
        <p:spPr>
          <a:xfrm>
            <a:off x="6953922" y="6165304"/>
            <a:ext cx="306902"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682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31640" y="-27384"/>
            <a:ext cx="6782081"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Large </a:t>
            </a:r>
            <a:r>
              <a:rPr lang="en-US" altLang="ja-JP" sz="32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a:t>
            </a: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is needed for phase transition</a:t>
            </a:r>
            <a:endParaRPr lang="ja-JP" altLang="en-US" sz="2800" baseline="-25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4098" name="Picture 2" descr="C:\Users\aaa\Desktop\carrier.png"/>
          <p:cNvPicPr>
            <a:picLocks noChangeAspect="1" noChangeArrowheads="1"/>
          </p:cNvPicPr>
          <p:nvPr/>
        </p:nvPicPr>
        <p:blipFill rotWithShape="1">
          <a:blip r:embed="rId2">
            <a:extLst>
              <a:ext uri="{28A0092B-C50C-407E-A947-70E740481C1C}">
                <a14:useLocalDpi xmlns:a14="http://schemas.microsoft.com/office/drawing/2010/main" val="0"/>
              </a:ext>
            </a:extLst>
          </a:blip>
          <a:srcRect t="10796"/>
          <a:stretch/>
        </p:blipFill>
        <p:spPr bwMode="auto">
          <a:xfrm>
            <a:off x="539552" y="1052736"/>
            <a:ext cx="8218379" cy="518457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正方形/長方形 4"/>
          <p:cNvSpPr/>
          <p:nvPr/>
        </p:nvSpPr>
        <p:spPr>
          <a:xfrm>
            <a:off x="4521700" y="4419820"/>
            <a:ext cx="1760020" cy="19794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123155" y="1196752"/>
            <a:ext cx="7222713" cy="15623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1593844" y="3888756"/>
            <a:ext cx="128531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51520" y="6352020"/>
            <a:ext cx="3536289" cy="307777"/>
          </a:xfrm>
          <a:prstGeom prst="rect">
            <a:avLst/>
          </a:prstGeom>
        </p:spPr>
        <p:txBody>
          <a:bodyPr wrap="none">
            <a:spAutoFit/>
          </a:bodyPr>
          <a:lstStyle/>
          <a:p>
            <a:r>
              <a:rPr lang="en-GB" altLang="ja-JP" sz="1400" dirty="0">
                <a:latin typeface="Arial" panose="020B0604020202020204" pitchFamily="34" charset="0"/>
                <a:cs typeface="Arial" panose="020B0604020202020204" pitchFamily="34" charset="0"/>
              </a:rPr>
              <a:t>C. H. </a:t>
            </a:r>
            <a:r>
              <a:rPr lang="en-GB" altLang="ja-JP" sz="1400" dirty="0" err="1" smtClean="0">
                <a:latin typeface="Arial" panose="020B0604020202020204" pitchFamily="34" charset="0"/>
                <a:cs typeface="Arial" panose="020B0604020202020204" pitchFamily="34" charset="0"/>
              </a:rPr>
              <a:t>Ahn</a:t>
            </a:r>
            <a:r>
              <a:rPr lang="en-GB" altLang="ja-JP" sz="1400" dirty="0" smtClean="0">
                <a:latin typeface="Arial" panose="020B0604020202020204" pitchFamily="34" charset="0"/>
                <a:cs typeface="Arial" panose="020B0604020202020204" pitchFamily="34" charset="0"/>
              </a:rPr>
              <a:t> </a:t>
            </a:r>
            <a:r>
              <a:rPr lang="en-GB" altLang="ja-JP" sz="1400" i="1" dirty="0" smtClean="0">
                <a:latin typeface="Arial" panose="020B0604020202020204" pitchFamily="34" charset="0"/>
                <a:cs typeface="Arial" panose="020B0604020202020204" pitchFamily="34" charset="0"/>
              </a:rPr>
              <a:t>et al., Nature</a:t>
            </a:r>
            <a:r>
              <a:rPr lang="en-GB" altLang="ja-JP" sz="1400" dirty="0" smtClean="0">
                <a:latin typeface="Arial" panose="020B0604020202020204" pitchFamily="34" charset="0"/>
                <a:cs typeface="Arial" panose="020B0604020202020204" pitchFamily="34" charset="0"/>
              </a:rPr>
              <a:t> </a:t>
            </a:r>
            <a:r>
              <a:rPr lang="en-GB" altLang="ja-JP" sz="1400" b="1" dirty="0" smtClean="0">
                <a:latin typeface="Arial" panose="020B0604020202020204" pitchFamily="34" charset="0"/>
                <a:cs typeface="Arial" panose="020B0604020202020204" pitchFamily="34" charset="0"/>
              </a:rPr>
              <a:t>424</a:t>
            </a:r>
            <a:r>
              <a:rPr lang="en-GB" altLang="ja-JP" sz="1400" dirty="0" smtClean="0">
                <a:latin typeface="Arial" panose="020B0604020202020204" pitchFamily="34" charset="0"/>
                <a:cs typeface="Arial" panose="020B0604020202020204" pitchFamily="34" charset="0"/>
              </a:rPr>
              <a:t>, 1018 (2003). </a:t>
            </a:r>
            <a:endParaRPr lang="ja-JP" altLang="en-US" sz="1400" dirty="0">
              <a:latin typeface="Arial" panose="020B0604020202020204" pitchFamily="34" charset="0"/>
              <a:cs typeface="Arial" panose="020B0604020202020204" pitchFamily="34" charset="0"/>
            </a:endParaRPr>
          </a:p>
        </p:txBody>
      </p:sp>
      <p:sp>
        <p:nvSpPr>
          <p:cNvPr id="3" name="正方形/長方形 2"/>
          <p:cNvSpPr/>
          <p:nvPr/>
        </p:nvSpPr>
        <p:spPr>
          <a:xfrm>
            <a:off x="6660232" y="3973126"/>
            <a:ext cx="50405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A1AFF21B-735D-4380-875B-8FE2E76DFD8F}" type="slidenum">
              <a:rPr lang="ja-JP" altLang="en-US" smtClean="0"/>
              <a:pPr/>
              <a:t>7</a:t>
            </a:fld>
            <a:endParaRPr lang="ja-JP" altLang="en-US" dirty="0"/>
          </a:p>
        </p:txBody>
      </p:sp>
    </p:spTree>
    <p:extLst>
      <p:ext uri="{BB962C8B-B14F-4D97-AF65-F5344CB8AC3E}">
        <p14:creationId xmlns:p14="http://schemas.microsoft.com/office/powerpoint/2010/main" val="2415504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C:\Users\takashi\Downloads\Fig_EDL wo V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681"/>
          <a:stretch/>
        </p:blipFill>
        <p:spPr bwMode="auto">
          <a:xfrm>
            <a:off x="330059" y="1512316"/>
            <a:ext cx="4529973" cy="3168320"/>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5" descr="C:\Users\takashi\Downloads\Fig_EDL with 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502"/>
          <a:stretch/>
        </p:blipFill>
        <p:spPr bwMode="auto">
          <a:xfrm>
            <a:off x="329407" y="1427766"/>
            <a:ext cx="4314601" cy="324227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正方形/長方形 1"/>
          <p:cNvSpPr/>
          <p:nvPr/>
        </p:nvSpPr>
        <p:spPr>
          <a:xfrm>
            <a:off x="1397975" y="0"/>
            <a:ext cx="634805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4127500" algn="l"/>
              </a:tabLst>
            </a:pPr>
            <a:r>
              <a:rPr lang="en-US" altLang="ja-JP" sz="2800" dirty="0" smtClean="0">
                <a:effectLst>
                  <a:outerShdw blurRad="38100" dist="38100" dir="2700000" algn="tl">
                    <a:srgbClr val="000000">
                      <a:alpha val="43137"/>
                    </a:srgbClr>
                  </a:outerShdw>
                </a:effectLst>
                <a:latin typeface="Arial" panose="020B0604020202020204" pitchFamily="34" charset="0"/>
              </a:rPr>
              <a:t>Field effect transistor Using Ionic </a:t>
            </a:r>
            <a:r>
              <a:rPr lang="en-US" altLang="ja-JP" sz="2800" dirty="0">
                <a:effectLst>
                  <a:outerShdw blurRad="38100" dist="38100" dir="2700000" algn="tl">
                    <a:srgbClr val="000000">
                      <a:alpha val="43137"/>
                    </a:srgbClr>
                  </a:outerShdw>
                </a:effectLst>
                <a:latin typeface="Arial" panose="020B0604020202020204" pitchFamily="34" charset="0"/>
              </a:rPr>
              <a:t>liquid </a:t>
            </a:r>
            <a:endParaRPr lang="ja-JP" altLang="en-US" sz="2800" dirty="0">
              <a:effectLst>
                <a:outerShdw blurRad="38100" dist="38100" dir="2700000" algn="tl">
                  <a:srgbClr val="000000">
                    <a:alpha val="43137"/>
                  </a:srgbClr>
                </a:outerShdw>
              </a:effectLst>
              <a:latin typeface="Arial" panose="020B0604020202020204" pitchFamily="34" charset="0"/>
            </a:endParaRPr>
          </a:p>
        </p:txBody>
      </p:sp>
      <p:sp>
        <p:nvSpPr>
          <p:cNvPr id="10" name="スライド番号プレースホルダー 9"/>
          <p:cNvSpPr>
            <a:spLocks noGrp="1"/>
          </p:cNvSpPr>
          <p:nvPr>
            <p:ph type="sldNum" sz="quarter" idx="12"/>
          </p:nvPr>
        </p:nvSpPr>
        <p:spPr/>
        <p:txBody>
          <a:bodyPr/>
          <a:lstStyle/>
          <a:p>
            <a:fld id="{A1AFF21B-735D-4380-875B-8FE2E76DFD8F}" type="slidenum">
              <a:rPr lang="ja-JP" altLang="en-US" smtClean="0"/>
              <a:pPr/>
              <a:t>8</a:t>
            </a:fld>
            <a:endParaRPr lang="ja-JP" altLang="en-US" dirty="0"/>
          </a:p>
        </p:txBody>
      </p:sp>
      <p:grpSp>
        <p:nvGrpSpPr>
          <p:cNvPr id="39" name="グループ化 38"/>
          <p:cNvGrpSpPr/>
          <p:nvPr/>
        </p:nvGrpSpPr>
        <p:grpSpPr>
          <a:xfrm>
            <a:off x="1628028" y="3795100"/>
            <a:ext cx="2866999" cy="1019844"/>
            <a:chOff x="-270760" y="3581727"/>
            <a:chExt cx="2866998" cy="1019844"/>
          </a:xfrm>
        </p:grpSpPr>
        <p:sp>
          <p:nvSpPr>
            <p:cNvPr id="40" name="テキスト ボックス 39"/>
            <p:cNvSpPr txBox="1"/>
            <p:nvPr/>
          </p:nvSpPr>
          <p:spPr>
            <a:xfrm>
              <a:off x="-270760" y="4170684"/>
              <a:ext cx="2866998" cy="430887"/>
            </a:xfrm>
            <a:prstGeom prst="rect">
              <a:avLst/>
            </a:prstGeom>
            <a:solidFill>
              <a:srgbClr val="FFFFFF">
                <a:alpha val="50196"/>
              </a:srgbClr>
            </a:solidFill>
          </p:spPr>
          <p:txBody>
            <a:bodyPr wrap="square" rtlCol="0">
              <a:spAutoFit/>
            </a:bodyPr>
            <a:lstStyle/>
            <a:p>
              <a:pPr algn="ctr"/>
              <a:r>
                <a:rPr lang="en-US" altLang="ja-JP" sz="2200" dirty="0" smtClean="0">
                  <a:solidFill>
                    <a:srgbClr val="FF0000"/>
                  </a:solidFill>
                  <a:latin typeface="Arial" panose="020B0604020202020204" pitchFamily="34" charset="0"/>
                  <a:ea typeface="Arial Unicode MS" panose="020B0604020202020204" pitchFamily="50" charset="-128"/>
                  <a:cs typeface="Arial" panose="020B0604020202020204" pitchFamily="34" charset="0"/>
                </a:rPr>
                <a:t>Electric Double Layer </a:t>
              </a:r>
              <a:endParaRPr kumimoji="1" lang="ja-JP" altLang="en-US" sz="2200" dirty="0">
                <a:solidFill>
                  <a:srgbClr val="FF0000"/>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41" name="正方形/長方形 40"/>
            <p:cNvSpPr/>
            <p:nvPr/>
          </p:nvSpPr>
          <p:spPr>
            <a:xfrm>
              <a:off x="-25393" y="3581727"/>
              <a:ext cx="2376264" cy="56862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673" y="2215852"/>
            <a:ext cx="2596079" cy="1947059"/>
          </a:xfrm>
          <a:prstGeom prst="rect">
            <a:avLst/>
          </a:prstGeom>
        </p:spPr>
      </p:pic>
      <p:sp>
        <p:nvSpPr>
          <p:cNvPr id="46" name="正方形/長方形 45"/>
          <p:cNvSpPr/>
          <p:nvPr/>
        </p:nvSpPr>
        <p:spPr>
          <a:xfrm>
            <a:off x="5582721" y="1752889"/>
            <a:ext cx="2877711" cy="400110"/>
          </a:xfrm>
          <a:prstGeom prst="rect">
            <a:avLst/>
          </a:prstGeom>
        </p:spPr>
        <p:txBody>
          <a:bodyPr wrap="none">
            <a:spAutoFit/>
          </a:bodyPr>
          <a:lstStyle/>
          <a:p>
            <a:r>
              <a:rPr lang="en-US" altLang="ja-JP" sz="2000" dirty="0" smtClean="0">
                <a:latin typeface="Arial" panose="020B0604020202020204" pitchFamily="34" charset="0"/>
                <a:ea typeface="ＭＳ ゴシック" panose="020B0609070205080204" pitchFamily="49" charset="-128"/>
                <a:cs typeface="Arial" panose="020B0604020202020204" pitchFamily="34" charset="0"/>
              </a:rPr>
              <a:t>Ionic liquid (molten salt)</a:t>
            </a:r>
            <a:endParaRPr lang="ja-JP" altLang="en-US" sz="2000" dirty="0">
              <a:latin typeface="Arial Unicode MS" panose="020B0604020202020204" pitchFamily="50" charset="-128"/>
              <a:ea typeface="ＭＳ ゴシック" panose="020B0609070205080204" pitchFamily="49" charset="-128"/>
            </a:endParaRPr>
          </a:p>
        </p:txBody>
      </p:sp>
      <p:grpSp>
        <p:nvGrpSpPr>
          <p:cNvPr id="47" name="グループ化 46"/>
          <p:cNvGrpSpPr/>
          <p:nvPr/>
        </p:nvGrpSpPr>
        <p:grpSpPr>
          <a:xfrm>
            <a:off x="35496" y="5118283"/>
            <a:ext cx="4956451" cy="830997"/>
            <a:chOff x="1835696" y="5217633"/>
            <a:chExt cx="4956451" cy="830997"/>
          </a:xfrm>
        </p:grpSpPr>
        <p:sp>
          <p:nvSpPr>
            <p:cNvPr id="48" name="正方形/長方形 47"/>
            <p:cNvSpPr/>
            <p:nvPr/>
          </p:nvSpPr>
          <p:spPr>
            <a:xfrm>
              <a:off x="1835696" y="5217633"/>
              <a:ext cx="4956451" cy="8309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600" dirty="0"/>
            </a:p>
          </p:txBody>
        </p:sp>
        <p:sp>
          <p:nvSpPr>
            <p:cNvPr id="49" name="テキスト ボックス 4"/>
            <p:cNvSpPr txBox="1"/>
            <p:nvPr/>
          </p:nvSpPr>
          <p:spPr>
            <a:xfrm>
              <a:off x="1878279" y="5217633"/>
              <a:ext cx="2159566" cy="83099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400" i="1" dirty="0" smtClean="0">
                  <a:latin typeface="Arial" pitchFamily="34" charset="0"/>
                  <a:cs typeface="Arial" pitchFamily="34" charset="0"/>
                </a:rPr>
                <a:t>E ~ </a:t>
              </a:r>
              <a:r>
                <a:rPr kumimoji="1" lang="en-US" altLang="ja-JP" sz="2400" dirty="0" smtClean="0">
                  <a:latin typeface="Arial" pitchFamily="34" charset="0"/>
                  <a:cs typeface="Arial" pitchFamily="34" charset="0"/>
                </a:rPr>
                <a:t>1 MV/cm</a:t>
              </a:r>
              <a:endParaRPr lang="en-US" altLang="ja-JP" sz="2400" dirty="0">
                <a:latin typeface="Arial" pitchFamily="34" charset="0"/>
                <a:cs typeface="Arial" pitchFamily="34" charset="0"/>
              </a:endParaRPr>
            </a:p>
            <a:p>
              <a:r>
                <a:rPr kumimoji="1" lang="en-US" altLang="ja-JP" sz="2400" i="1" dirty="0" smtClean="0">
                  <a:latin typeface="Arial" pitchFamily="34" charset="0"/>
                  <a:cs typeface="Arial" pitchFamily="34" charset="0"/>
                </a:rPr>
                <a:t>C</a:t>
              </a:r>
              <a:r>
                <a:rPr kumimoji="1" lang="en-US" altLang="ja-JP" sz="2400" dirty="0" smtClean="0">
                  <a:latin typeface="Arial" pitchFamily="34" charset="0"/>
                  <a:cs typeface="Arial" pitchFamily="34" charset="0"/>
                </a:rPr>
                <a:t> </a:t>
              </a:r>
              <a:r>
                <a:rPr lang="en-US" altLang="ja-JP" sz="2400" dirty="0" smtClean="0">
                  <a:latin typeface="Arial" panose="020B0604020202020204" pitchFamily="34" charset="0"/>
                  <a:ea typeface="ＭＳ ゴシック" panose="020B0609070205080204" pitchFamily="49" charset="-128"/>
                  <a:cs typeface="Arial" panose="020B0604020202020204" pitchFamily="34" charset="0"/>
                </a:rPr>
                <a:t>~ 10 </a:t>
              </a:r>
              <a:r>
                <a:rPr lang="en-US" altLang="ja-JP" sz="2400" dirty="0">
                  <a:latin typeface="Symbol" panose="05050102010706020507" pitchFamily="18" charset="2"/>
                  <a:ea typeface="ＭＳ ゴシック" panose="020B0609070205080204" pitchFamily="49" charset="-128"/>
                  <a:cs typeface="Arial" panose="020B0604020202020204" pitchFamily="34" charset="0"/>
                </a:rPr>
                <a:t>m</a:t>
              </a:r>
              <a:r>
                <a:rPr lang="en-US" altLang="ja-JP" sz="2400" dirty="0">
                  <a:latin typeface="Arial" panose="020B0604020202020204" pitchFamily="34" charset="0"/>
                  <a:ea typeface="ＭＳ ゴシック" panose="020B0609070205080204" pitchFamily="49" charset="-128"/>
                  <a:cs typeface="Arial" panose="020B0604020202020204" pitchFamily="34" charset="0"/>
                </a:rPr>
                <a:t>F/cm</a:t>
              </a:r>
              <a:r>
                <a:rPr lang="en-US" altLang="ja-JP" sz="2400" baseline="30000" dirty="0">
                  <a:latin typeface="Arial" panose="020B0604020202020204" pitchFamily="34" charset="0"/>
                  <a:ea typeface="ＭＳ ゴシック" panose="020B0609070205080204" pitchFamily="49" charset="-128"/>
                  <a:cs typeface="Arial" panose="020B0604020202020204" pitchFamily="34" charset="0"/>
                </a:rPr>
                <a:t>2</a:t>
              </a:r>
              <a:endParaRPr kumimoji="1" lang="en-US" altLang="ja-JP" sz="2400" i="1" dirty="0" smtClean="0">
                <a:latin typeface="Arial" pitchFamily="34" charset="0"/>
                <a:cs typeface="Arial" pitchFamily="34" charset="0"/>
              </a:endParaRPr>
            </a:p>
          </p:txBody>
        </p:sp>
        <p:sp>
          <p:nvSpPr>
            <p:cNvPr id="50" name="テキスト ボックス 12"/>
            <p:cNvSpPr txBox="1"/>
            <p:nvPr/>
          </p:nvSpPr>
          <p:spPr>
            <a:xfrm>
              <a:off x="4036961" y="5328550"/>
              <a:ext cx="2699778" cy="58477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3200" i="1" dirty="0" smtClean="0">
                  <a:solidFill>
                    <a:srgbClr val="FF0000"/>
                  </a:solidFill>
                  <a:latin typeface="Arial" pitchFamily="34" charset="0"/>
                  <a:cs typeface="Arial" pitchFamily="34" charset="0"/>
                </a:rPr>
                <a:t>n</a:t>
              </a:r>
              <a:r>
                <a:rPr lang="en-US" altLang="ja-JP" sz="2400" i="1" dirty="0" smtClean="0">
                  <a:latin typeface="Arial" pitchFamily="34" charset="0"/>
                  <a:cs typeface="Arial" pitchFamily="34" charset="0"/>
                </a:rPr>
                <a:t> </a:t>
              </a:r>
              <a:r>
                <a:rPr lang="en-US" altLang="ja-JP" sz="2400" dirty="0" smtClean="0">
                  <a:latin typeface="Arial" panose="020B0604020202020204" pitchFamily="34" charset="0"/>
                  <a:ea typeface="ＭＳ ゴシック" panose="020B0609070205080204" pitchFamily="49" charset="-128"/>
                  <a:cs typeface="Arial" panose="020B0604020202020204" pitchFamily="34" charset="0"/>
                </a:rPr>
                <a:t>~ 10</a:t>
              </a:r>
              <a:r>
                <a:rPr lang="en-US" altLang="ja-JP" sz="2400" baseline="30000" dirty="0" smtClean="0">
                  <a:latin typeface="Arial" panose="020B0604020202020204" pitchFamily="34" charset="0"/>
                  <a:ea typeface="ＭＳ ゴシック" panose="020B0609070205080204" pitchFamily="49" charset="-128"/>
                  <a:cs typeface="Arial" panose="020B0604020202020204" pitchFamily="34" charset="0"/>
                </a:rPr>
                <a:t>13</a:t>
              </a:r>
              <a:r>
                <a:rPr lang="en-US" altLang="ja-JP" sz="2400" dirty="0" smtClean="0">
                  <a:latin typeface="Arial" panose="020B0604020202020204" pitchFamily="34" charset="0"/>
                  <a:ea typeface="ＭＳ ゴシック" panose="020B0609070205080204" pitchFamily="49" charset="-128"/>
                  <a:cs typeface="Arial" panose="020B0604020202020204" pitchFamily="34" charset="0"/>
                </a:rPr>
                <a:t>-10</a:t>
              </a:r>
              <a:r>
                <a:rPr lang="en-US" altLang="ja-JP" sz="2400" baseline="30000" dirty="0" smtClean="0">
                  <a:latin typeface="Arial" panose="020B0604020202020204" pitchFamily="34" charset="0"/>
                  <a:ea typeface="ＭＳ ゴシック" panose="020B0609070205080204" pitchFamily="49" charset="-128"/>
                  <a:cs typeface="Arial" panose="020B0604020202020204" pitchFamily="34" charset="0"/>
                </a:rPr>
                <a:t>15</a:t>
              </a:r>
              <a:r>
                <a:rPr lang="en-US" altLang="ja-JP" sz="2400" dirty="0" smtClean="0">
                  <a:latin typeface="Arial" panose="020B0604020202020204" pitchFamily="34" charset="0"/>
                  <a:ea typeface="ＭＳ ゴシック" panose="020B0609070205080204" pitchFamily="49" charset="-128"/>
                  <a:cs typeface="Arial" panose="020B0604020202020204" pitchFamily="34" charset="0"/>
                </a:rPr>
                <a:t> /</a:t>
              </a:r>
              <a:r>
                <a:rPr lang="en-US" altLang="ja-JP" sz="2400" dirty="0">
                  <a:latin typeface="Arial" panose="020B0604020202020204" pitchFamily="34" charset="0"/>
                  <a:ea typeface="ＭＳ ゴシック" panose="020B0609070205080204" pitchFamily="49" charset="-128"/>
                  <a:cs typeface="Arial" panose="020B0604020202020204" pitchFamily="34" charset="0"/>
                </a:rPr>
                <a:t>cm</a:t>
              </a:r>
              <a:r>
                <a:rPr lang="en-US" altLang="ja-JP" sz="2400" baseline="30000" dirty="0">
                  <a:latin typeface="Arial" panose="020B0604020202020204" pitchFamily="34" charset="0"/>
                  <a:ea typeface="ＭＳ ゴシック" panose="020B0609070205080204" pitchFamily="49" charset="-128"/>
                  <a:cs typeface="Arial" panose="020B0604020202020204" pitchFamily="34" charset="0"/>
                </a:rPr>
                <a:t>2</a:t>
              </a:r>
              <a:endParaRPr lang="en-US" altLang="ja-JP" sz="2400" i="1" dirty="0">
                <a:latin typeface="Arial" pitchFamily="34" charset="0"/>
                <a:cs typeface="Arial" pitchFamily="34" charset="0"/>
              </a:endParaRPr>
            </a:p>
          </p:txBody>
        </p:sp>
      </p:grpSp>
      <p:sp>
        <p:nvSpPr>
          <p:cNvPr id="51" name="テキスト ボックス 50"/>
          <p:cNvSpPr txBox="1"/>
          <p:nvPr/>
        </p:nvSpPr>
        <p:spPr>
          <a:xfrm>
            <a:off x="4835813" y="4213681"/>
            <a:ext cx="4589630" cy="523220"/>
          </a:xfrm>
          <a:prstGeom prst="rect">
            <a:avLst/>
          </a:prstGeom>
          <a:noFill/>
        </p:spPr>
        <p:txBody>
          <a:bodyPr wrap="square" rtlCol="0">
            <a:spAutoFit/>
          </a:bodyPr>
          <a:lstStyle/>
          <a:p>
            <a:r>
              <a:rPr lang="en-US" altLang="ja-JP" sz="1400" i="1" dirty="0" smtClean="0">
                <a:latin typeface="Arial" panose="020B0604020202020204" pitchFamily="34" charset="0"/>
                <a:cs typeface="Arial" panose="020B0604020202020204" pitchFamily="34" charset="0"/>
              </a:rPr>
              <a:t>N</a:t>
            </a:r>
            <a:r>
              <a:rPr lang="en-US" altLang="ja-JP" sz="1400" dirty="0">
                <a:latin typeface="Arial" panose="020B0604020202020204" pitchFamily="34" charset="0"/>
                <a:cs typeface="Arial" panose="020B0604020202020204" pitchFamily="34" charset="0"/>
              </a:rPr>
              <a:t>, </a:t>
            </a:r>
            <a:r>
              <a:rPr lang="en-US" altLang="ja-JP" sz="1400" i="1" dirty="0">
                <a:latin typeface="Arial" panose="020B0604020202020204" pitchFamily="34" charset="0"/>
                <a:cs typeface="Arial" panose="020B0604020202020204" pitchFamily="34" charset="0"/>
              </a:rPr>
              <a:t>N</a:t>
            </a:r>
            <a:r>
              <a:rPr lang="en-US" altLang="ja-JP" sz="1400" dirty="0">
                <a:latin typeface="Arial" panose="020B0604020202020204" pitchFamily="34" charset="0"/>
                <a:cs typeface="Arial" panose="020B0604020202020204" pitchFamily="34" charset="0"/>
              </a:rPr>
              <a:t>-diethyl-</a:t>
            </a:r>
            <a:r>
              <a:rPr lang="en-US" altLang="ja-JP" sz="1400" i="1" dirty="0">
                <a:latin typeface="Arial" panose="020B0604020202020204" pitchFamily="34" charset="0"/>
                <a:cs typeface="Arial" panose="020B0604020202020204" pitchFamily="34" charset="0"/>
              </a:rPr>
              <a:t>N</a:t>
            </a:r>
            <a:r>
              <a:rPr lang="en-US" altLang="ja-JP" sz="1400" dirty="0">
                <a:latin typeface="Arial" panose="020B0604020202020204" pitchFamily="34" charset="0"/>
                <a:cs typeface="Arial" panose="020B0604020202020204" pitchFamily="34" charset="0"/>
              </a:rPr>
              <a:t>-methyl-</a:t>
            </a:r>
            <a:r>
              <a:rPr lang="en-US" altLang="ja-JP" sz="1400" i="1" dirty="0">
                <a:latin typeface="Arial" panose="020B0604020202020204" pitchFamily="34" charset="0"/>
                <a:cs typeface="Arial" panose="020B0604020202020204" pitchFamily="34" charset="0"/>
              </a:rPr>
              <a:t>N</a:t>
            </a:r>
            <a:r>
              <a:rPr lang="en-US" altLang="ja-JP" sz="1400" dirty="0">
                <a:latin typeface="Arial" panose="020B0604020202020204" pitchFamily="34" charset="0"/>
                <a:cs typeface="Arial" panose="020B0604020202020204" pitchFamily="34" charset="0"/>
              </a:rPr>
              <a:t>-(2-methoxyethyl) ammonium </a:t>
            </a:r>
            <a:r>
              <a:rPr lang="en-US" altLang="ja-JP" sz="1400" dirty="0" err="1">
                <a:latin typeface="Arial" panose="020B0604020202020204" pitchFamily="34" charset="0"/>
                <a:cs typeface="Arial" panose="020B0604020202020204" pitchFamily="34" charset="0"/>
              </a:rPr>
              <a:t>bis</a:t>
            </a:r>
            <a:r>
              <a:rPr lang="en-US" altLang="ja-JP"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trifluoromethanesulfonyl</a:t>
            </a:r>
            <a:r>
              <a:rPr lang="en-US" altLang="ja-JP" sz="1400" dirty="0">
                <a:latin typeface="Arial" panose="020B0604020202020204" pitchFamily="34" charset="0"/>
                <a:cs typeface="Arial" panose="020B0604020202020204" pitchFamily="34" charset="0"/>
              </a:rPr>
              <a:t>) imide (DEME-TFSI)</a:t>
            </a:r>
            <a:r>
              <a:rPr lang="ja-JP" altLang="en-US" sz="1400" dirty="0" smtClean="0">
                <a:latin typeface="Arial" panose="020B0604020202020204" pitchFamily="34" charset="0"/>
                <a:cs typeface="Arial" panose="020B0604020202020204" pitchFamily="34" charset="0"/>
              </a:rPr>
              <a:t>　</a:t>
            </a:r>
            <a:endParaRPr kumimoji="1" lang="en-US" altLang="ja-JP" sz="1400" dirty="0" smtClean="0">
              <a:latin typeface="Arial" panose="020B0604020202020204" pitchFamily="34" charset="0"/>
              <a:cs typeface="Arial" panose="020B0604020202020204" pitchFamily="34" charset="0"/>
            </a:endParaRPr>
          </a:p>
        </p:txBody>
      </p:sp>
      <p:sp>
        <p:nvSpPr>
          <p:cNvPr id="18" name="正方形/長方形 17"/>
          <p:cNvSpPr/>
          <p:nvPr/>
        </p:nvSpPr>
        <p:spPr>
          <a:xfrm>
            <a:off x="323528" y="1052736"/>
            <a:ext cx="4697633" cy="400110"/>
          </a:xfrm>
          <a:prstGeom prst="rect">
            <a:avLst/>
          </a:prstGeom>
        </p:spPr>
        <p:txBody>
          <a:bodyPr wrap="none">
            <a:spAutoFit/>
          </a:bodyPr>
          <a:lstStyle/>
          <a:p>
            <a:r>
              <a:rPr lang="en-US" altLang="ja-JP" sz="2000" dirty="0" smtClean="0">
                <a:effectLst>
                  <a:outerShdw blurRad="38100" dist="38100" dir="2700000" algn="tl">
                    <a:srgbClr val="000000">
                      <a:alpha val="43137"/>
                    </a:srgbClr>
                  </a:outerShdw>
                </a:effectLst>
                <a:latin typeface="Arial" panose="020B0604020202020204" pitchFamily="34" charset="0"/>
                <a:ea typeface="ＭＳ ゴシック" panose="020B0609070205080204" pitchFamily="49" charset="-128"/>
                <a:cs typeface="Arial" panose="020B0604020202020204" pitchFamily="34" charset="0"/>
              </a:rPr>
              <a:t>Electric Double Layer Transistor</a:t>
            </a:r>
            <a:r>
              <a:rPr lang="ja-JP" altLang="en-US" sz="2000" dirty="0">
                <a:effectLst>
                  <a:outerShdw blurRad="38100" dist="38100" dir="2700000" algn="tl">
                    <a:srgbClr val="000000">
                      <a:alpha val="43137"/>
                    </a:srgbClr>
                  </a:outerShdw>
                </a:effectLst>
                <a:latin typeface="Arial" panose="020B0604020202020204" pitchFamily="34" charset="0"/>
                <a:ea typeface="ＭＳ ゴシック" panose="020B0609070205080204" pitchFamily="49" charset="-128"/>
                <a:cs typeface="Arial" panose="020B0604020202020204" pitchFamily="34" charset="0"/>
              </a:rPr>
              <a:t> </a:t>
            </a:r>
            <a:r>
              <a:rPr lang="en-US" altLang="ja-JP" sz="2000" dirty="0" smtClean="0">
                <a:effectLst>
                  <a:outerShdw blurRad="38100" dist="38100" dir="2700000" algn="tl">
                    <a:srgbClr val="000000">
                      <a:alpha val="43137"/>
                    </a:srgbClr>
                  </a:outerShdw>
                </a:effectLst>
                <a:latin typeface="Arial" panose="020B0604020202020204" pitchFamily="34" charset="0"/>
                <a:ea typeface="ＭＳ ゴシック" panose="020B0609070205080204" pitchFamily="49" charset="-128"/>
                <a:cs typeface="Arial" panose="020B0604020202020204" pitchFamily="34" charset="0"/>
              </a:rPr>
              <a:t>(EDLT)</a:t>
            </a:r>
            <a:endParaRPr lang="ja-JP" altLang="en-US" sz="2000" dirty="0">
              <a:effectLst>
                <a:outerShdw blurRad="38100" dist="38100" dir="2700000" algn="tl">
                  <a:srgbClr val="000000">
                    <a:alpha val="43137"/>
                  </a:srgbClr>
                </a:outerShdw>
              </a:effectLst>
              <a:latin typeface="Arial Unicode MS" panose="020B0604020202020204" pitchFamily="50" charset="-128"/>
              <a:ea typeface="ＭＳ ゴシック" panose="020B0609070205080204" pitchFamily="49" charset="-128"/>
            </a:endParaRPr>
          </a:p>
        </p:txBody>
      </p:sp>
      <p:pic>
        <p:nvPicPr>
          <p:cNvPr id="1026" name="Picture 2" descr="http://www.ekouhou.net/%E3%83%93%E3%83%8B%E3%83%AB%E9%87%8D%E5%90%88%E4%BD%93%E3%80%81%E3%81%9D%E3%81%AE%E8%A3%BD%E9%80%A0%E6%96%B9%E6%B3%95%E3%81%8A%E3%82%88%E3%81%B3%E3%83%93%E3%83%8B%E3%83%AB%E9%87%8D%E5%90%88%E4%BD%93%E3%81%AE%E9%87%8D%E5%90%88%E9%96%8B%E5%A7%8B%E5%89%A4/A,2007-326884_000084.jpg"/>
          <p:cNvPicPr>
            <a:picLocks noChangeAspect="1" noChangeArrowheads="1"/>
          </p:cNvPicPr>
          <p:nvPr/>
        </p:nvPicPr>
        <p:blipFill rotWithShape="1">
          <a:blip r:embed="rId5">
            <a:extLst>
              <a:ext uri="{28A0092B-C50C-407E-A947-70E740481C1C}">
                <a14:useLocalDpi xmlns:a14="http://schemas.microsoft.com/office/drawing/2010/main" val="0"/>
              </a:ext>
            </a:extLst>
          </a:blip>
          <a:srcRect b="29813"/>
          <a:stretch/>
        </p:blipFill>
        <p:spPr bwMode="auto">
          <a:xfrm>
            <a:off x="5063869" y="4736901"/>
            <a:ext cx="3748723" cy="121237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031783" y="6014315"/>
            <a:ext cx="1780809" cy="276999"/>
          </a:xfrm>
          <a:prstGeom prst="rect">
            <a:avLst/>
          </a:prstGeom>
        </p:spPr>
        <p:txBody>
          <a:bodyPr wrap="none">
            <a:spAutoFit/>
          </a:bodyPr>
          <a:lstStyle/>
          <a:p>
            <a:r>
              <a:rPr lang="ja-JP" altLang="en-US" sz="1200" dirty="0">
                <a:latin typeface="Arial" panose="020B0604020202020204" pitchFamily="34" charset="0"/>
                <a:ea typeface="Arial Unicode MS" panose="020B0604020202020204" pitchFamily="50" charset="-128"/>
                <a:cs typeface="Arial" panose="020B0604020202020204" pitchFamily="34" charset="0"/>
              </a:rPr>
              <a:t>http://www.ekouhou.net</a:t>
            </a:r>
          </a:p>
        </p:txBody>
      </p:sp>
    </p:spTree>
    <p:extLst>
      <p:ext uri="{BB962C8B-B14F-4D97-AF65-F5344CB8AC3E}">
        <p14:creationId xmlns:p14="http://schemas.microsoft.com/office/powerpoint/2010/main" val="362136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xit" presetSubtype="0" fill="hold" nodeType="withEffect">
                                  <p:stCondLst>
                                    <p:cond delay="0"/>
                                  </p:stCondLst>
                                  <p:childTnLst>
                                    <p:animEffect transition="out" filter="fade">
                                      <p:cBhvr>
                                        <p:cTn id="9" dur="500"/>
                                        <p:tgtEl>
                                          <p:spTgt spid="52"/>
                                        </p:tgtEl>
                                      </p:cBhvr>
                                    </p:animEffect>
                                    <p:set>
                                      <p:cBhvr>
                                        <p:cTn id="10" dur="1" fill="hold">
                                          <p:stCondLst>
                                            <p:cond delay="499"/>
                                          </p:stCondLst>
                                        </p:cTn>
                                        <p:tgtEl>
                                          <p:spTgt spid="5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9521" y="0"/>
            <a:ext cx="820631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Typical issue for ionic liquid : electrochemical</a:t>
            </a:r>
            <a:endParaRPr lang="en-US" altLang="ja-JP" sz="2800" baseline="-25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テキスト ボックス 27"/>
          <p:cNvSpPr txBox="1"/>
          <p:nvPr/>
        </p:nvSpPr>
        <p:spPr>
          <a:xfrm>
            <a:off x="5886638" y="1204832"/>
            <a:ext cx="3356683" cy="369332"/>
          </a:xfrm>
          <a:prstGeom prst="rect">
            <a:avLst/>
          </a:prstGeom>
          <a:noFill/>
        </p:spPr>
        <p:txBody>
          <a:bodyPr wrap="square" rtlCol="0">
            <a:spAutoFit/>
          </a:bodyPr>
          <a:lstStyle/>
          <a:p>
            <a:r>
              <a:rPr lang="en-US" altLang="ja-JP" dirty="0" smtClean="0">
                <a:latin typeface="Arial" pitchFamily="34" charset="0"/>
                <a:cs typeface="Arial" pitchFamily="34" charset="0"/>
              </a:rPr>
              <a:t>*Electrochemical </a:t>
            </a:r>
            <a:r>
              <a:rPr kumimoji="1" lang="en-US" altLang="ja-JP" dirty="0" smtClean="0">
                <a:latin typeface="Arial" pitchFamily="34" charset="0"/>
                <a:cs typeface="Arial" pitchFamily="34" charset="0"/>
              </a:rPr>
              <a:t>carrier dope</a:t>
            </a:r>
            <a:endParaRPr kumimoji="1" lang="ja-JP" altLang="en-US" dirty="0" smtClean="0">
              <a:latin typeface="Arial" pitchFamily="34" charset="0"/>
              <a:cs typeface="Arial" pitchFamily="34" charset="0"/>
            </a:endParaRPr>
          </a:p>
        </p:txBody>
      </p:sp>
      <p:grpSp>
        <p:nvGrpSpPr>
          <p:cNvPr id="29" name="グループ化 28"/>
          <p:cNvGrpSpPr/>
          <p:nvPr/>
        </p:nvGrpSpPr>
        <p:grpSpPr>
          <a:xfrm>
            <a:off x="3541428" y="1670655"/>
            <a:ext cx="1731762" cy="1515982"/>
            <a:chOff x="6630342" y="1518056"/>
            <a:chExt cx="1731762" cy="1515982"/>
          </a:xfrm>
        </p:grpSpPr>
        <p:sp>
          <p:nvSpPr>
            <p:cNvPr id="30" name="円/楕円 29"/>
            <p:cNvSpPr/>
            <p:nvPr/>
          </p:nvSpPr>
          <p:spPr>
            <a:xfrm>
              <a:off x="6869492" y="2134958"/>
              <a:ext cx="1296144" cy="504056"/>
            </a:xfrm>
            <a:prstGeom prst="ellipse">
              <a:avLst/>
            </a:prstGeom>
            <a:solidFill>
              <a:srgbClr val="260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659311" y="2484492"/>
              <a:ext cx="1646659" cy="5495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659312" y="24846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8017931" y="24846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a:off x="7492164" y="1918471"/>
              <a:ext cx="0" cy="36004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bwMode="auto">
            <a:xfrm>
              <a:off x="6630342" y="2464650"/>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S</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sp>
          <p:nvSpPr>
            <p:cNvPr id="36" name="テキスト ボックス 35"/>
            <p:cNvSpPr txBox="1"/>
            <p:nvPr/>
          </p:nvSpPr>
          <p:spPr bwMode="auto">
            <a:xfrm>
              <a:off x="7986679" y="2435227"/>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D</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sp>
          <p:nvSpPr>
            <p:cNvPr id="37" name="テキスト ボックス 36"/>
            <p:cNvSpPr txBox="1"/>
            <p:nvPr/>
          </p:nvSpPr>
          <p:spPr bwMode="auto">
            <a:xfrm>
              <a:off x="7082271" y="1518056"/>
              <a:ext cx="888991" cy="400110"/>
            </a:xfrm>
            <a:prstGeom prst="rect">
              <a:avLst/>
            </a:prstGeom>
            <a:noFill/>
            <a:ln w="9525">
              <a:noFill/>
              <a:miter lim="800000"/>
              <a:headEnd/>
              <a:tailEnd/>
            </a:ln>
          </p:spPr>
          <p:txBody>
            <a:bodyPr wrap="square" rtlCol="0" anchor="ctr" anchorCtr="0">
              <a:spAutoFit/>
            </a:bodyPr>
            <a:lstStyle/>
            <a:p>
              <a:pPr defTabSz="912813"/>
              <a:r>
                <a:rPr lang="en-US" altLang="ja-JP" sz="2000" i="1" dirty="0" smtClean="0">
                  <a:latin typeface="Arial" panose="020B0604020202020204" pitchFamily="34" charset="0"/>
                  <a:ea typeface="ＭＳ Ｐゴシック" panose="020B0600070205080204" pitchFamily="50" charset="-128"/>
                  <a:cs typeface="Arial" pitchFamily="34" charset="0"/>
                </a:rPr>
                <a:t>V</a:t>
              </a:r>
              <a:r>
                <a:rPr lang="en-US" altLang="ja-JP" sz="2000" baseline="-25000" dirty="0" smtClean="0">
                  <a:latin typeface="Arial" panose="020B0604020202020204" pitchFamily="34" charset="0"/>
                  <a:ea typeface="ＭＳ Ｐゴシック" panose="020B0600070205080204" pitchFamily="50" charset="-128"/>
                  <a:cs typeface="Arial" pitchFamily="34" charset="0"/>
                </a:rPr>
                <a:t>G </a:t>
              </a:r>
              <a:r>
                <a:rPr lang="en-US" altLang="ja-JP" sz="2000" dirty="0" smtClean="0">
                  <a:latin typeface="Arial" panose="020B0604020202020204" pitchFamily="34" charset="0"/>
                  <a:ea typeface="ＭＳ Ｐゴシック" panose="020B0600070205080204" pitchFamily="50" charset="-128"/>
                  <a:cs typeface="Arial" pitchFamily="34" charset="0"/>
                </a:rPr>
                <a:t>on</a:t>
              </a:r>
              <a:endParaRPr lang="en-US" altLang="ja-JP" sz="2000" baseline="-25000" dirty="0" smtClean="0">
                <a:latin typeface="Arial" panose="020B0604020202020204" pitchFamily="34" charset="0"/>
                <a:ea typeface="ＭＳ Ｐゴシック" panose="020B0600070205080204" pitchFamily="50" charset="-128"/>
                <a:cs typeface="Arial" pitchFamily="34" charset="0"/>
              </a:endParaRPr>
            </a:p>
          </p:txBody>
        </p:sp>
      </p:grpSp>
      <p:sp>
        <p:nvSpPr>
          <p:cNvPr id="38" name="テキスト ボックス 37"/>
          <p:cNvSpPr txBox="1"/>
          <p:nvPr/>
        </p:nvSpPr>
        <p:spPr>
          <a:xfrm>
            <a:off x="2184819" y="2426039"/>
            <a:ext cx="1398140" cy="400110"/>
          </a:xfrm>
          <a:prstGeom prst="rect">
            <a:avLst/>
          </a:prstGeom>
          <a:solidFill>
            <a:schemeClr val="bg1">
              <a:alpha val="50000"/>
            </a:schemeClr>
          </a:solidFill>
        </p:spPr>
        <p:txBody>
          <a:bodyPr wrap="none" rtlCol="0">
            <a:spAutoFit/>
          </a:bodyPr>
          <a:lstStyle/>
          <a:p>
            <a:r>
              <a:rPr kumimoji="1" lang="en-US" altLang="ja-JP" sz="2000" dirty="0" smtClean="0">
                <a:solidFill>
                  <a:srgbClr val="2609FF"/>
                </a:solidFill>
                <a:latin typeface="Arial" pitchFamily="34" charset="0"/>
                <a:cs typeface="Arial" pitchFamily="34" charset="0"/>
              </a:rPr>
              <a:t>Reversible</a:t>
            </a:r>
            <a:endParaRPr kumimoji="1" lang="ja-JP" altLang="en-US" sz="2000" dirty="0" smtClean="0">
              <a:solidFill>
                <a:srgbClr val="2609FF"/>
              </a:solidFill>
              <a:latin typeface="Arial" pitchFamily="34" charset="0"/>
              <a:cs typeface="Arial" pitchFamily="34" charset="0"/>
            </a:endParaRPr>
          </a:p>
        </p:txBody>
      </p:sp>
      <p:sp>
        <p:nvSpPr>
          <p:cNvPr id="39" name="テキスト ボックス 38"/>
          <p:cNvSpPr txBox="1"/>
          <p:nvPr/>
        </p:nvSpPr>
        <p:spPr>
          <a:xfrm>
            <a:off x="5486487" y="2372095"/>
            <a:ext cx="1439818" cy="400110"/>
          </a:xfrm>
          <a:prstGeom prst="rect">
            <a:avLst/>
          </a:prstGeom>
          <a:solidFill>
            <a:schemeClr val="bg1">
              <a:alpha val="50000"/>
            </a:schemeClr>
          </a:solidFill>
        </p:spPr>
        <p:txBody>
          <a:bodyPr wrap="none" rtlCol="0">
            <a:spAutoFit/>
          </a:bodyPr>
          <a:lstStyle/>
          <a:p>
            <a:r>
              <a:rPr lang="en-US" altLang="ja-JP" sz="2000" dirty="0" smtClean="0">
                <a:solidFill>
                  <a:srgbClr val="FF0000"/>
                </a:solidFill>
                <a:latin typeface="Arial" pitchFamily="34" charset="0"/>
                <a:cs typeface="Arial" pitchFamily="34" charset="0"/>
              </a:rPr>
              <a:t>Irr</a:t>
            </a:r>
            <a:r>
              <a:rPr kumimoji="1" lang="en-US" altLang="ja-JP" sz="2000" dirty="0" smtClean="0">
                <a:solidFill>
                  <a:srgbClr val="FF0000"/>
                </a:solidFill>
                <a:latin typeface="Arial" pitchFamily="34" charset="0"/>
                <a:cs typeface="Arial" pitchFamily="34" charset="0"/>
              </a:rPr>
              <a:t>eversible</a:t>
            </a:r>
            <a:endParaRPr kumimoji="1" lang="ja-JP" altLang="en-US" sz="2000" dirty="0" smtClean="0">
              <a:solidFill>
                <a:srgbClr val="FF0000"/>
              </a:solidFill>
              <a:latin typeface="Arial" pitchFamily="34" charset="0"/>
              <a:cs typeface="Arial" pitchFamily="34" charset="0"/>
            </a:endParaRPr>
          </a:p>
        </p:txBody>
      </p:sp>
      <p:sp>
        <p:nvSpPr>
          <p:cNvPr id="40" name="テキスト ボックス 39"/>
          <p:cNvSpPr txBox="1"/>
          <p:nvPr/>
        </p:nvSpPr>
        <p:spPr>
          <a:xfrm>
            <a:off x="184745" y="1177405"/>
            <a:ext cx="3356683" cy="400110"/>
          </a:xfrm>
          <a:prstGeom prst="rect">
            <a:avLst/>
          </a:prstGeom>
          <a:noFill/>
        </p:spPr>
        <p:txBody>
          <a:bodyPr wrap="square" rtlCol="0">
            <a:spAutoFit/>
          </a:bodyPr>
          <a:lstStyle/>
          <a:p>
            <a:r>
              <a:rPr lang="en-US" altLang="ja-JP" sz="2000" dirty="0" smtClean="0">
                <a:latin typeface="Arial" pitchFamily="34" charset="0"/>
                <a:cs typeface="Arial" pitchFamily="34" charset="0"/>
              </a:rPr>
              <a:t>*Electrostatic </a:t>
            </a:r>
            <a:r>
              <a:rPr kumimoji="1" lang="en-US" altLang="ja-JP" sz="2000" dirty="0" smtClean="0">
                <a:latin typeface="Arial" pitchFamily="34" charset="0"/>
                <a:cs typeface="Arial" pitchFamily="34" charset="0"/>
              </a:rPr>
              <a:t>carrier dope</a:t>
            </a:r>
            <a:endParaRPr kumimoji="1" lang="ja-JP" altLang="en-US" sz="2000" dirty="0" smtClean="0">
              <a:latin typeface="Arial" pitchFamily="34" charset="0"/>
              <a:cs typeface="Arial" pitchFamily="34" charset="0"/>
            </a:endParaRPr>
          </a:p>
        </p:txBody>
      </p:sp>
      <p:grpSp>
        <p:nvGrpSpPr>
          <p:cNvPr id="41" name="グループ化 40"/>
          <p:cNvGrpSpPr/>
          <p:nvPr/>
        </p:nvGrpSpPr>
        <p:grpSpPr>
          <a:xfrm>
            <a:off x="314187" y="1742915"/>
            <a:ext cx="1731762" cy="1481990"/>
            <a:chOff x="6680653" y="3768089"/>
            <a:chExt cx="1731762" cy="1481990"/>
          </a:xfrm>
        </p:grpSpPr>
        <p:grpSp>
          <p:nvGrpSpPr>
            <p:cNvPr id="42" name="グループ化 41"/>
            <p:cNvGrpSpPr/>
            <p:nvPr/>
          </p:nvGrpSpPr>
          <p:grpSpPr>
            <a:xfrm>
              <a:off x="6680653" y="4134512"/>
              <a:ext cx="1731762" cy="1115567"/>
              <a:chOff x="6782742" y="2070871"/>
              <a:chExt cx="1731762" cy="1115567"/>
            </a:xfrm>
          </p:grpSpPr>
          <p:sp>
            <p:nvSpPr>
              <p:cNvPr id="44" name="円/楕円 43"/>
              <p:cNvSpPr/>
              <p:nvPr/>
            </p:nvSpPr>
            <p:spPr>
              <a:xfrm>
                <a:off x="6996492" y="2287358"/>
                <a:ext cx="1296144" cy="504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811711" y="2636892"/>
                <a:ext cx="1646659" cy="5495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6811712" y="26370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170331" y="26370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7644564" y="2070871"/>
                <a:ext cx="0" cy="36004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bwMode="auto">
              <a:xfrm>
                <a:off x="6782742" y="2617050"/>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S</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sp>
            <p:nvSpPr>
              <p:cNvPr id="50" name="テキスト ボックス 49"/>
              <p:cNvSpPr txBox="1"/>
              <p:nvPr/>
            </p:nvSpPr>
            <p:spPr bwMode="auto">
              <a:xfrm>
                <a:off x="8139079" y="2587627"/>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D</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grpSp>
        <p:sp>
          <p:nvSpPr>
            <p:cNvPr id="43" name="テキスト ボックス 42"/>
            <p:cNvSpPr txBox="1"/>
            <p:nvPr/>
          </p:nvSpPr>
          <p:spPr>
            <a:xfrm>
              <a:off x="7064368" y="3768089"/>
              <a:ext cx="964016" cy="400110"/>
            </a:xfrm>
            <a:prstGeom prst="rect">
              <a:avLst/>
            </a:prstGeom>
            <a:noFill/>
          </p:spPr>
          <p:txBody>
            <a:bodyPr wrap="square" rtlCol="0">
              <a:spAutoFit/>
            </a:bodyPr>
            <a:lstStyle/>
            <a:p>
              <a:r>
                <a:rPr lang="en-US" altLang="ja-JP" sz="2000" i="1" dirty="0" smtClean="0">
                  <a:latin typeface="Arial" panose="020B0604020202020204" pitchFamily="34" charset="0"/>
                  <a:cs typeface="Arial" panose="020B0604020202020204" pitchFamily="34" charset="0"/>
                </a:rPr>
                <a:t>V</a:t>
              </a:r>
              <a:r>
                <a:rPr lang="en-US" altLang="ja-JP" sz="2000" i="1" baseline="-25000" dirty="0" smtClean="0">
                  <a:latin typeface="Arial" panose="020B0604020202020204" pitchFamily="34" charset="0"/>
                  <a:cs typeface="Arial" panose="020B0604020202020204" pitchFamily="34" charset="0"/>
                </a:rPr>
                <a:t>G</a:t>
              </a:r>
              <a:r>
                <a:rPr lang="en-US" altLang="ja-JP" sz="2000" dirty="0" smtClean="0">
                  <a:latin typeface="Arial" panose="020B0604020202020204" pitchFamily="34" charset="0"/>
                  <a:cs typeface="Arial" panose="020B0604020202020204" pitchFamily="34" charset="0"/>
                </a:rPr>
                <a:t> off</a:t>
              </a:r>
            </a:p>
          </p:txBody>
        </p:sp>
      </p:grpSp>
      <p:cxnSp>
        <p:nvCxnSpPr>
          <p:cNvPr id="51" name="直線矢印コネクタ 50"/>
          <p:cNvCxnSpPr/>
          <p:nvPr/>
        </p:nvCxnSpPr>
        <p:spPr>
          <a:xfrm flipV="1">
            <a:off x="5922734" y="2815764"/>
            <a:ext cx="602272" cy="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52" name="グループ化 51"/>
          <p:cNvGrpSpPr/>
          <p:nvPr/>
        </p:nvGrpSpPr>
        <p:grpSpPr>
          <a:xfrm>
            <a:off x="7016702" y="1742915"/>
            <a:ext cx="1731762" cy="1481990"/>
            <a:chOff x="6680653" y="3768089"/>
            <a:chExt cx="1731762" cy="1481990"/>
          </a:xfrm>
        </p:grpSpPr>
        <p:grpSp>
          <p:nvGrpSpPr>
            <p:cNvPr id="53" name="グループ化 52"/>
            <p:cNvGrpSpPr/>
            <p:nvPr/>
          </p:nvGrpSpPr>
          <p:grpSpPr>
            <a:xfrm>
              <a:off x="6680653" y="4134512"/>
              <a:ext cx="1731762" cy="1115567"/>
              <a:chOff x="6782742" y="2070871"/>
              <a:chExt cx="1731762" cy="1115567"/>
            </a:xfrm>
          </p:grpSpPr>
          <p:sp>
            <p:nvSpPr>
              <p:cNvPr id="55" name="円/楕円 54"/>
              <p:cNvSpPr/>
              <p:nvPr/>
            </p:nvSpPr>
            <p:spPr>
              <a:xfrm>
                <a:off x="6996492" y="2287358"/>
                <a:ext cx="1296144" cy="504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6811711" y="2636892"/>
                <a:ext cx="1646659" cy="5495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6811712" y="26370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8170331" y="2637030"/>
                <a:ext cx="288032" cy="3293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p:nvPr/>
            </p:nvCxnSpPr>
            <p:spPr>
              <a:xfrm>
                <a:off x="7644564" y="2070871"/>
                <a:ext cx="0" cy="36004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bwMode="auto">
              <a:xfrm>
                <a:off x="6782742" y="2617050"/>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S</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sp>
            <p:nvSpPr>
              <p:cNvPr id="61" name="テキスト ボックス 60"/>
              <p:cNvSpPr txBox="1"/>
              <p:nvPr/>
            </p:nvSpPr>
            <p:spPr bwMode="auto">
              <a:xfrm>
                <a:off x="8139079" y="2587627"/>
                <a:ext cx="375425" cy="369332"/>
              </a:xfrm>
              <a:prstGeom prst="rect">
                <a:avLst/>
              </a:prstGeom>
              <a:noFill/>
              <a:ln w="9525">
                <a:noFill/>
                <a:miter lim="800000"/>
                <a:headEnd/>
                <a:tailEnd/>
              </a:ln>
            </p:spPr>
            <p:txBody>
              <a:bodyPr wrap="square" rtlCol="0" anchor="ctr" anchorCtr="0">
                <a:spAutoFit/>
              </a:bodyPr>
              <a:lstStyle/>
              <a:p>
                <a:pPr defTabSz="912813"/>
                <a:r>
                  <a:rPr lang="en-US" altLang="ja-JP" dirty="0" smtClean="0">
                    <a:solidFill>
                      <a:schemeClr val="bg1"/>
                    </a:solidFill>
                    <a:latin typeface="Arial" panose="020B0604020202020204" pitchFamily="34" charset="0"/>
                    <a:ea typeface="ＭＳ Ｐゴシック" panose="020B0600070205080204" pitchFamily="50" charset="-128"/>
                    <a:cs typeface="Arial" pitchFamily="34" charset="0"/>
                  </a:rPr>
                  <a:t>D</a:t>
                </a:r>
                <a:endParaRPr lang="en-US" altLang="ja-JP" baseline="-25000" dirty="0" smtClean="0">
                  <a:solidFill>
                    <a:schemeClr val="bg1"/>
                  </a:solidFill>
                  <a:latin typeface="Arial" panose="020B0604020202020204" pitchFamily="34" charset="0"/>
                  <a:ea typeface="ＭＳ Ｐゴシック" panose="020B0600070205080204" pitchFamily="50" charset="-128"/>
                  <a:cs typeface="Arial" pitchFamily="34" charset="0"/>
                </a:endParaRPr>
              </a:p>
            </p:txBody>
          </p:sp>
        </p:grpSp>
        <p:sp>
          <p:nvSpPr>
            <p:cNvPr id="54" name="テキスト ボックス 53"/>
            <p:cNvSpPr txBox="1"/>
            <p:nvPr/>
          </p:nvSpPr>
          <p:spPr>
            <a:xfrm>
              <a:off x="7064368" y="3768089"/>
              <a:ext cx="964016" cy="400110"/>
            </a:xfrm>
            <a:prstGeom prst="rect">
              <a:avLst/>
            </a:prstGeom>
            <a:noFill/>
          </p:spPr>
          <p:txBody>
            <a:bodyPr wrap="square" rtlCol="0">
              <a:spAutoFit/>
            </a:bodyPr>
            <a:lstStyle/>
            <a:p>
              <a:r>
                <a:rPr lang="en-US" altLang="ja-JP" sz="2000" i="1" dirty="0" smtClean="0">
                  <a:latin typeface="Arial" panose="020B0604020202020204" pitchFamily="34" charset="0"/>
                  <a:cs typeface="Arial" panose="020B0604020202020204" pitchFamily="34" charset="0"/>
                </a:rPr>
                <a:t>V</a:t>
              </a:r>
              <a:r>
                <a:rPr lang="en-US" altLang="ja-JP" sz="2000" i="1" baseline="-25000" dirty="0" smtClean="0">
                  <a:latin typeface="Arial" panose="020B0604020202020204" pitchFamily="34" charset="0"/>
                  <a:cs typeface="Arial" panose="020B0604020202020204" pitchFamily="34" charset="0"/>
                </a:rPr>
                <a:t>G</a:t>
              </a:r>
              <a:r>
                <a:rPr lang="en-US" altLang="ja-JP" sz="2000" dirty="0" smtClean="0">
                  <a:latin typeface="Arial" panose="020B0604020202020204" pitchFamily="34" charset="0"/>
                  <a:cs typeface="Arial" panose="020B0604020202020204" pitchFamily="34" charset="0"/>
                </a:rPr>
                <a:t> off</a:t>
              </a:r>
            </a:p>
          </p:txBody>
        </p:sp>
      </p:grpSp>
      <p:grpSp>
        <p:nvGrpSpPr>
          <p:cNvPr id="62" name="グループ化 61"/>
          <p:cNvGrpSpPr/>
          <p:nvPr/>
        </p:nvGrpSpPr>
        <p:grpSpPr>
          <a:xfrm>
            <a:off x="7493571" y="2695116"/>
            <a:ext cx="673209" cy="241300"/>
            <a:chOff x="7540516" y="2673350"/>
            <a:chExt cx="673209" cy="241300"/>
          </a:xfrm>
        </p:grpSpPr>
        <p:sp>
          <p:nvSpPr>
            <p:cNvPr id="63" name="フリーフォーム 62"/>
            <p:cNvSpPr/>
            <p:nvPr/>
          </p:nvSpPr>
          <p:spPr>
            <a:xfrm>
              <a:off x="7540516" y="2682875"/>
              <a:ext cx="109308" cy="231775"/>
            </a:xfrm>
            <a:custGeom>
              <a:avLst/>
              <a:gdLst>
                <a:gd name="connsiteX0" fmla="*/ 50909 w 109308"/>
                <a:gd name="connsiteY0" fmla="*/ 0 h 231775"/>
                <a:gd name="connsiteX1" fmla="*/ 66784 w 109308"/>
                <a:gd name="connsiteY1" fmla="*/ 6350 h 231775"/>
                <a:gd name="connsiteX2" fmla="*/ 76309 w 109308"/>
                <a:gd name="connsiteY2" fmla="*/ 19050 h 231775"/>
                <a:gd name="connsiteX3" fmla="*/ 85834 w 109308"/>
                <a:gd name="connsiteY3" fmla="*/ 28575 h 231775"/>
                <a:gd name="connsiteX4" fmla="*/ 104884 w 109308"/>
                <a:gd name="connsiteY4" fmla="*/ 53975 h 231775"/>
                <a:gd name="connsiteX5" fmla="*/ 104884 w 109308"/>
                <a:gd name="connsiteY5" fmla="*/ 88900 h 231775"/>
                <a:gd name="connsiteX6" fmla="*/ 85834 w 109308"/>
                <a:gd name="connsiteY6" fmla="*/ 98425 h 231775"/>
                <a:gd name="connsiteX7" fmla="*/ 63609 w 109308"/>
                <a:gd name="connsiteY7" fmla="*/ 114300 h 231775"/>
                <a:gd name="connsiteX8" fmla="*/ 38209 w 109308"/>
                <a:gd name="connsiteY8" fmla="*/ 130175 h 231775"/>
                <a:gd name="connsiteX9" fmla="*/ 28684 w 109308"/>
                <a:gd name="connsiteY9" fmla="*/ 142875 h 231775"/>
                <a:gd name="connsiteX10" fmla="*/ 6459 w 109308"/>
                <a:gd name="connsiteY10" fmla="*/ 158750 h 231775"/>
                <a:gd name="connsiteX11" fmla="*/ 109 w 109308"/>
                <a:gd name="connsiteY11" fmla="*/ 168275 h 231775"/>
                <a:gd name="connsiteX12" fmla="*/ 12809 w 109308"/>
                <a:gd name="connsiteY12" fmla="*/ 184150 h 231775"/>
                <a:gd name="connsiteX13" fmla="*/ 31859 w 109308"/>
                <a:gd name="connsiteY13" fmla="*/ 203200 h 231775"/>
                <a:gd name="connsiteX14" fmla="*/ 54084 w 109308"/>
                <a:gd name="connsiteY14" fmla="*/ 219075 h 231775"/>
                <a:gd name="connsiteX15" fmla="*/ 66784 w 109308"/>
                <a:gd name="connsiteY15" fmla="*/ 231775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308" h="231775">
                  <a:moveTo>
                    <a:pt x="50909" y="0"/>
                  </a:moveTo>
                  <a:cubicBezTo>
                    <a:pt x="56201" y="2117"/>
                    <a:pt x="62225" y="2930"/>
                    <a:pt x="66784" y="6350"/>
                  </a:cubicBezTo>
                  <a:cubicBezTo>
                    <a:pt x="71017" y="9525"/>
                    <a:pt x="72865" y="15032"/>
                    <a:pt x="76309" y="19050"/>
                  </a:cubicBezTo>
                  <a:cubicBezTo>
                    <a:pt x="79231" y="22459"/>
                    <a:pt x="82991" y="25100"/>
                    <a:pt x="85834" y="28575"/>
                  </a:cubicBezTo>
                  <a:cubicBezTo>
                    <a:pt x="92536" y="36766"/>
                    <a:pt x="98534" y="45508"/>
                    <a:pt x="104884" y="53975"/>
                  </a:cubicBezTo>
                  <a:cubicBezTo>
                    <a:pt x="109349" y="67370"/>
                    <a:pt x="112064" y="70949"/>
                    <a:pt x="104884" y="88900"/>
                  </a:cubicBezTo>
                  <a:cubicBezTo>
                    <a:pt x="102990" y="93634"/>
                    <a:pt x="89844" y="97088"/>
                    <a:pt x="85834" y="98425"/>
                  </a:cubicBezTo>
                  <a:cubicBezTo>
                    <a:pt x="65033" y="119226"/>
                    <a:pt x="88683" y="97584"/>
                    <a:pt x="63609" y="114300"/>
                  </a:cubicBezTo>
                  <a:cubicBezTo>
                    <a:pt x="37725" y="131556"/>
                    <a:pt x="57815" y="123640"/>
                    <a:pt x="38209" y="130175"/>
                  </a:cubicBezTo>
                  <a:cubicBezTo>
                    <a:pt x="35034" y="134408"/>
                    <a:pt x="32426" y="139133"/>
                    <a:pt x="28684" y="142875"/>
                  </a:cubicBezTo>
                  <a:cubicBezTo>
                    <a:pt x="24746" y="146813"/>
                    <a:pt x="11867" y="155144"/>
                    <a:pt x="6459" y="158750"/>
                  </a:cubicBezTo>
                  <a:cubicBezTo>
                    <a:pt x="4342" y="161925"/>
                    <a:pt x="-816" y="164573"/>
                    <a:pt x="109" y="168275"/>
                  </a:cubicBezTo>
                  <a:cubicBezTo>
                    <a:pt x="1753" y="174849"/>
                    <a:pt x="8251" y="179136"/>
                    <a:pt x="12809" y="184150"/>
                  </a:cubicBezTo>
                  <a:cubicBezTo>
                    <a:pt x="18850" y="190795"/>
                    <a:pt x="25509" y="196850"/>
                    <a:pt x="31859" y="203200"/>
                  </a:cubicBezTo>
                  <a:cubicBezTo>
                    <a:pt x="46926" y="218267"/>
                    <a:pt x="38879" y="214007"/>
                    <a:pt x="54084" y="219075"/>
                  </a:cubicBezTo>
                  <a:lnTo>
                    <a:pt x="66784" y="23177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p:cNvSpPr/>
            <p:nvPr/>
          </p:nvSpPr>
          <p:spPr>
            <a:xfrm>
              <a:off x="7772400" y="2686050"/>
              <a:ext cx="117851" cy="130175"/>
            </a:xfrm>
            <a:custGeom>
              <a:avLst/>
              <a:gdLst>
                <a:gd name="connsiteX0" fmla="*/ 101600 w 117851"/>
                <a:gd name="connsiteY0" fmla="*/ 0 h 130175"/>
                <a:gd name="connsiteX1" fmla="*/ 114300 w 117851"/>
                <a:gd name="connsiteY1" fmla="*/ 15875 h 130175"/>
                <a:gd name="connsiteX2" fmla="*/ 114300 w 117851"/>
                <a:gd name="connsiteY2" fmla="*/ 50800 h 130175"/>
                <a:gd name="connsiteX3" fmla="*/ 104775 w 117851"/>
                <a:gd name="connsiteY3" fmla="*/ 57150 h 130175"/>
                <a:gd name="connsiteX4" fmla="*/ 76200 w 117851"/>
                <a:gd name="connsiteY4" fmla="*/ 63500 h 130175"/>
                <a:gd name="connsiteX5" fmla="*/ 66675 w 117851"/>
                <a:gd name="connsiteY5" fmla="*/ 66675 h 130175"/>
                <a:gd name="connsiteX6" fmla="*/ 50800 w 117851"/>
                <a:gd name="connsiteY6" fmla="*/ 69850 h 130175"/>
                <a:gd name="connsiteX7" fmla="*/ 41275 w 117851"/>
                <a:gd name="connsiteY7" fmla="*/ 73025 h 130175"/>
                <a:gd name="connsiteX8" fmla="*/ 28575 w 117851"/>
                <a:gd name="connsiteY8" fmla="*/ 76200 h 130175"/>
                <a:gd name="connsiteX9" fmla="*/ 9525 w 117851"/>
                <a:gd name="connsiteY9" fmla="*/ 88900 h 130175"/>
                <a:gd name="connsiteX10" fmla="*/ 3175 w 117851"/>
                <a:gd name="connsiteY10" fmla="*/ 107950 h 130175"/>
                <a:gd name="connsiteX11" fmla="*/ 0 w 117851"/>
                <a:gd name="connsiteY11" fmla="*/ 117475 h 130175"/>
                <a:gd name="connsiteX12" fmla="*/ 0 w 117851"/>
                <a:gd name="connsiteY12"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51" h="130175">
                  <a:moveTo>
                    <a:pt x="101600" y="0"/>
                  </a:moveTo>
                  <a:cubicBezTo>
                    <a:pt x="105833" y="5292"/>
                    <a:pt x="110708" y="10128"/>
                    <a:pt x="114300" y="15875"/>
                  </a:cubicBezTo>
                  <a:cubicBezTo>
                    <a:pt x="120290" y="25459"/>
                    <a:pt x="117593" y="42567"/>
                    <a:pt x="114300" y="50800"/>
                  </a:cubicBezTo>
                  <a:cubicBezTo>
                    <a:pt x="112883" y="54343"/>
                    <a:pt x="108188" y="55443"/>
                    <a:pt x="104775" y="57150"/>
                  </a:cubicBezTo>
                  <a:cubicBezTo>
                    <a:pt x="96198" y="61438"/>
                    <a:pt x="84980" y="61549"/>
                    <a:pt x="76200" y="63500"/>
                  </a:cubicBezTo>
                  <a:cubicBezTo>
                    <a:pt x="72933" y="64226"/>
                    <a:pt x="69922" y="65863"/>
                    <a:pt x="66675" y="66675"/>
                  </a:cubicBezTo>
                  <a:cubicBezTo>
                    <a:pt x="61440" y="67984"/>
                    <a:pt x="56035" y="68541"/>
                    <a:pt x="50800" y="69850"/>
                  </a:cubicBezTo>
                  <a:cubicBezTo>
                    <a:pt x="47553" y="70662"/>
                    <a:pt x="44493" y="72106"/>
                    <a:pt x="41275" y="73025"/>
                  </a:cubicBezTo>
                  <a:cubicBezTo>
                    <a:pt x="37079" y="74224"/>
                    <a:pt x="32808" y="75142"/>
                    <a:pt x="28575" y="76200"/>
                  </a:cubicBezTo>
                  <a:cubicBezTo>
                    <a:pt x="22225" y="80433"/>
                    <a:pt x="11938" y="81660"/>
                    <a:pt x="9525" y="88900"/>
                  </a:cubicBezTo>
                  <a:lnTo>
                    <a:pt x="3175" y="107950"/>
                  </a:lnTo>
                  <a:cubicBezTo>
                    <a:pt x="2117" y="111125"/>
                    <a:pt x="0" y="114128"/>
                    <a:pt x="0" y="117475"/>
                  </a:cubicBezTo>
                  <a:lnTo>
                    <a:pt x="0" y="13017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7851775" y="2752725"/>
              <a:ext cx="50800" cy="123825"/>
            </a:xfrm>
            <a:custGeom>
              <a:avLst/>
              <a:gdLst>
                <a:gd name="connsiteX0" fmla="*/ 0 w 50800"/>
                <a:gd name="connsiteY0" fmla="*/ 0 h 123825"/>
                <a:gd name="connsiteX1" fmla="*/ 15875 w 50800"/>
                <a:gd name="connsiteY1" fmla="*/ 19050 h 123825"/>
                <a:gd name="connsiteX2" fmla="*/ 19050 w 50800"/>
                <a:gd name="connsiteY2" fmla="*/ 28575 h 123825"/>
                <a:gd name="connsiteX3" fmla="*/ 31750 w 50800"/>
                <a:gd name="connsiteY3" fmla="*/ 60325 h 123825"/>
                <a:gd name="connsiteX4" fmla="*/ 34925 w 50800"/>
                <a:gd name="connsiteY4" fmla="*/ 76200 h 123825"/>
                <a:gd name="connsiteX5" fmla="*/ 41275 w 50800"/>
                <a:gd name="connsiteY5" fmla="*/ 95250 h 123825"/>
                <a:gd name="connsiteX6" fmla="*/ 44450 w 50800"/>
                <a:gd name="connsiteY6" fmla="*/ 104775 h 123825"/>
                <a:gd name="connsiteX7" fmla="*/ 50800 w 50800"/>
                <a:gd name="connsiteY7"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 h="123825">
                  <a:moveTo>
                    <a:pt x="0" y="0"/>
                  </a:moveTo>
                  <a:cubicBezTo>
                    <a:pt x="5292" y="6350"/>
                    <a:pt x="11290" y="12172"/>
                    <a:pt x="15875" y="19050"/>
                  </a:cubicBezTo>
                  <a:cubicBezTo>
                    <a:pt x="17731" y="21835"/>
                    <a:pt x="17732" y="25499"/>
                    <a:pt x="19050" y="28575"/>
                  </a:cubicBezTo>
                  <a:cubicBezTo>
                    <a:pt x="25400" y="43392"/>
                    <a:pt x="28137" y="42258"/>
                    <a:pt x="31750" y="60325"/>
                  </a:cubicBezTo>
                  <a:cubicBezTo>
                    <a:pt x="32808" y="65617"/>
                    <a:pt x="33505" y="70994"/>
                    <a:pt x="34925" y="76200"/>
                  </a:cubicBezTo>
                  <a:cubicBezTo>
                    <a:pt x="36686" y="82658"/>
                    <a:pt x="39158" y="88900"/>
                    <a:pt x="41275" y="95250"/>
                  </a:cubicBezTo>
                  <a:cubicBezTo>
                    <a:pt x="42333" y="98425"/>
                    <a:pt x="43794" y="101493"/>
                    <a:pt x="44450" y="104775"/>
                  </a:cubicBezTo>
                  <a:cubicBezTo>
                    <a:pt x="47919" y="122118"/>
                    <a:pt x="43809" y="116834"/>
                    <a:pt x="50800" y="1238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p:nvSpPr>
          <p:spPr>
            <a:xfrm>
              <a:off x="8131175" y="2673350"/>
              <a:ext cx="82550" cy="133350"/>
            </a:xfrm>
            <a:custGeom>
              <a:avLst/>
              <a:gdLst>
                <a:gd name="connsiteX0" fmla="*/ 0 w 82550"/>
                <a:gd name="connsiteY0" fmla="*/ 0 h 133350"/>
                <a:gd name="connsiteX1" fmla="*/ 3175 w 82550"/>
                <a:gd name="connsiteY1" fmla="*/ 28575 h 133350"/>
                <a:gd name="connsiteX2" fmla="*/ 22225 w 82550"/>
                <a:gd name="connsiteY2" fmla="*/ 34925 h 133350"/>
                <a:gd name="connsiteX3" fmla="*/ 31750 w 82550"/>
                <a:gd name="connsiteY3" fmla="*/ 38100 h 133350"/>
                <a:gd name="connsiteX4" fmla="*/ 53975 w 82550"/>
                <a:gd name="connsiteY4" fmla="*/ 44450 h 133350"/>
                <a:gd name="connsiteX5" fmla="*/ 63500 w 82550"/>
                <a:gd name="connsiteY5" fmla="*/ 63500 h 133350"/>
                <a:gd name="connsiteX6" fmla="*/ 57150 w 82550"/>
                <a:gd name="connsiteY6" fmla="*/ 88900 h 133350"/>
                <a:gd name="connsiteX7" fmla="*/ 53975 w 82550"/>
                <a:gd name="connsiteY7" fmla="*/ 98425 h 133350"/>
                <a:gd name="connsiteX8" fmla="*/ 47625 w 82550"/>
                <a:gd name="connsiteY8" fmla="*/ 107950 h 133350"/>
                <a:gd name="connsiteX9" fmla="*/ 41275 w 82550"/>
                <a:gd name="connsiteY9" fmla="*/ 127000 h 133350"/>
                <a:gd name="connsiteX10" fmla="*/ 50800 w 82550"/>
                <a:gd name="connsiteY10" fmla="*/ 130175 h 133350"/>
                <a:gd name="connsiteX11" fmla="*/ 60325 w 82550"/>
                <a:gd name="connsiteY11" fmla="*/ 127000 h 133350"/>
                <a:gd name="connsiteX12" fmla="*/ 82550 w 82550"/>
                <a:gd name="connsiteY12"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550" h="133350">
                  <a:moveTo>
                    <a:pt x="0" y="0"/>
                  </a:moveTo>
                  <a:cubicBezTo>
                    <a:pt x="1058" y="9525"/>
                    <a:pt x="-1970" y="20490"/>
                    <a:pt x="3175" y="28575"/>
                  </a:cubicBezTo>
                  <a:cubicBezTo>
                    <a:pt x="6769" y="34222"/>
                    <a:pt x="15875" y="32808"/>
                    <a:pt x="22225" y="34925"/>
                  </a:cubicBezTo>
                  <a:cubicBezTo>
                    <a:pt x="25400" y="35983"/>
                    <a:pt x="28503" y="37288"/>
                    <a:pt x="31750" y="38100"/>
                  </a:cubicBezTo>
                  <a:cubicBezTo>
                    <a:pt x="47697" y="42087"/>
                    <a:pt x="40310" y="39895"/>
                    <a:pt x="53975" y="44450"/>
                  </a:cubicBezTo>
                  <a:cubicBezTo>
                    <a:pt x="56586" y="48367"/>
                    <a:pt x="64026" y="57716"/>
                    <a:pt x="63500" y="63500"/>
                  </a:cubicBezTo>
                  <a:cubicBezTo>
                    <a:pt x="62710" y="72191"/>
                    <a:pt x="59910" y="80621"/>
                    <a:pt x="57150" y="88900"/>
                  </a:cubicBezTo>
                  <a:cubicBezTo>
                    <a:pt x="56092" y="92075"/>
                    <a:pt x="55472" y="95432"/>
                    <a:pt x="53975" y="98425"/>
                  </a:cubicBezTo>
                  <a:cubicBezTo>
                    <a:pt x="52268" y="101838"/>
                    <a:pt x="49175" y="104463"/>
                    <a:pt x="47625" y="107950"/>
                  </a:cubicBezTo>
                  <a:cubicBezTo>
                    <a:pt x="44907" y="114067"/>
                    <a:pt x="41275" y="127000"/>
                    <a:pt x="41275" y="127000"/>
                  </a:cubicBezTo>
                  <a:cubicBezTo>
                    <a:pt x="44450" y="128058"/>
                    <a:pt x="47453" y="130175"/>
                    <a:pt x="50800" y="130175"/>
                  </a:cubicBezTo>
                  <a:cubicBezTo>
                    <a:pt x="54147" y="130175"/>
                    <a:pt x="56978" y="127000"/>
                    <a:pt x="60325" y="127000"/>
                  </a:cubicBezTo>
                  <a:cubicBezTo>
                    <a:pt x="77430" y="127000"/>
                    <a:pt x="75618" y="126418"/>
                    <a:pt x="82550" y="1333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a:off x="8023225" y="2733675"/>
              <a:ext cx="168275" cy="53975"/>
            </a:xfrm>
            <a:custGeom>
              <a:avLst/>
              <a:gdLst>
                <a:gd name="connsiteX0" fmla="*/ 168275 w 168275"/>
                <a:gd name="connsiteY0" fmla="*/ 12700 h 53975"/>
                <a:gd name="connsiteX1" fmla="*/ 149225 w 168275"/>
                <a:gd name="connsiteY1" fmla="*/ 15875 h 53975"/>
                <a:gd name="connsiteX2" fmla="*/ 130175 w 168275"/>
                <a:gd name="connsiteY2" fmla="*/ 31750 h 53975"/>
                <a:gd name="connsiteX3" fmla="*/ 111125 w 168275"/>
                <a:gd name="connsiteY3" fmla="*/ 44450 h 53975"/>
                <a:gd name="connsiteX4" fmla="*/ 101600 w 168275"/>
                <a:gd name="connsiteY4" fmla="*/ 50800 h 53975"/>
                <a:gd name="connsiteX5" fmla="*/ 88900 w 168275"/>
                <a:gd name="connsiteY5" fmla="*/ 53975 h 53975"/>
                <a:gd name="connsiteX6" fmla="*/ 60325 w 168275"/>
                <a:gd name="connsiteY6" fmla="*/ 50800 h 53975"/>
                <a:gd name="connsiteX7" fmla="*/ 47625 w 168275"/>
                <a:gd name="connsiteY7" fmla="*/ 31750 h 53975"/>
                <a:gd name="connsiteX8" fmla="*/ 38100 w 168275"/>
                <a:gd name="connsiteY8" fmla="*/ 22225 h 53975"/>
                <a:gd name="connsiteX9" fmla="*/ 34925 w 168275"/>
                <a:gd name="connsiteY9" fmla="*/ 9525 h 53975"/>
                <a:gd name="connsiteX10" fmla="*/ 15875 w 168275"/>
                <a:gd name="connsiteY10" fmla="*/ 0 h 53975"/>
                <a:gd name="connsiteX11" fmla="*/ 6350 w 168275"/>
                <a:gd name="connsiteY11" fmla="*/ 6350 h 53975"/>
                <a:gd name="connsiteX12" fmla="*/ 3175 w 168275"/>
                <a:gd name="connsiteY12" fmla="*/ 15875 h 53975"/>
                <a:gd name="connsiteX13" fmla="*/ 0 w 168275"/>
                <a:gd name="connsiteY13" fmla="*/ 19050 h 5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5" h="53975">
                  <a:moveTo>
                    <a:pt x="168275" y="12700"/>
                  </a:moveTo>
                  <a:cubicBezTo>
                    <a:pt x="161925" y="13758"/>
                    <a:pt x="155332" y="13839"/>
                    <a:pt x="149225" y="15875"/>
                  </a:cubicBezTo>
                  <a:cubicBezTo>
                    <a:pt x="140716" y="18711"/>
                    <a:pt x="136807" y="26592"/>
                    <a:pt x="130175" y="31750"/>
                  </a:cubicBezTo>
                  <a:cubicBezTo>
                    <a:pt x="124151" y="36435"/>
                    <a:pt x="117475" y="40217"/>
                    <a:pt x="111125" y="44450"/>
                  </a:cubicBezTo>
                  <a:cubicBezTo>
                    <a:pt x="107950" y="46567"/>
                    <a:pt x="105302" y="49875"/>
                    <a:pt x="101600" y="50800"/>
                  </a:cubicBezTo>
                  <a:lnTo>
                    <a:pt x="88900" y="53975"/>
                  </a:lnTo>
                  <a:cubicBezTo>
                    <a:pt x="79375" y="52917"/>
                    <a:pt x="69417" y="53831"/>
                    <a:pt x="60325" y="50800"/>
                  </a:cubicBezTo>
                  <a:cubicBezTo>
                    <a:pt x="47303" y="46459"/>
                    <a:pt x="53063" y="39907"/>
                    <a:pt x="47625" y="31750"/>
                  </a:cubicBezTo>
                  <a:cubicBezTo>
                    <a:pt x="45134" y="28014"/>
                    <a:pt x="41275" y="25400"/>
                    <a:pt x="38100" y="22225"/>
                  </a:cubicBezTo>
                  <a:cubicBezTo>
                    <a:pt x="37042" y="17992"/>
                    <a:pt x="37346" y="13156"/>
                    <a:pt x="34925" y="9525"/>
                  </a:cubicBezTo>
                  <a:cubicBezTo>
                    <a:pt x="31408" y="4249"/>
                    <a:pt x="21308" y="1811"/>
                    <a:pt x="15875" y="0"/>
                  </a:cubicBezTo>
                  <a:cubicBezTo>
                    <a:pt x="12700" y="2117"/>
                    <a:pt x="8734" y="3370"/>
                    <a:pt x="6350" y="6350"/>
                  </a:cubicBezTo>
                  <a:cubicBezTo>
                    <a:pt x="4259" y="8963"/>
                    <a:pt x="4672" y="12882"/>
                    <a:pt x="3175" y="15875"/>
                  </a:cubicBezTo>
                  <a:cubicBezTo>
                    <a:pt x="2506" y="17214"/>
                    <a:pt x="1058" y="17992"/>
                    <a:pt x="0" y="190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p:cNvGrpSpPr/>
          <p:nvPr/>
        </p:nvGrpSpPr>
        <p:grpSpPr>
          <a:xfrm>
            <a:off x="3779912" y="2575937"/>
            <a:ext cx="1204536" cy="278662"/>
            <a:chOff x="3779912" y="2575937"/>
            <a:chExt cx="1204536" cy="278662"/>
          </a:xfrm>
        </p:grpSpPr>
        <p:grpSp>
          <p:nvGrpSpPr>
            <p:cNvPr id="69" name="グループ化 68"/>
            <p:cNvGrpSpPr/>
            <p:nvPr/>
          </p:nvGrpSpPr>
          <p:grpSpPr>
            <a:xfrm>
              <a:off x="3779912" y="2577600"/>
              <a:ext cx="328936" cy="276999"/>
              <a:chOff x="2184819" y="2017166"/>
              <a:chExt cx="328936" cy="276999"/>
            </a:xfrm>
          </p:grpSpPr>
          <p:sp>
            <p:nvSpPr>
              <p:cNvPr id="86" name="円/楕円 85"/>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70" name="グループ化 69"/>
            <p:cNvGrpSpPr/>
            <p:nvPr/>
          </p:nvGrpSpPr>
          <p:grpSpPr>
            <a:xfrm>
              <a:off x="3955032" y="2575937"/>
              <a:ext cx="1029416" cy="278662"/>
              <a:chOff x="3955032" y="2575937"/>
              <a:chExt cx="1029416" cy="278662"/>
            </a:xfrm>
          </p:grpSpPr>
          <p:grpSp>
            <p:nvGrpSpPr>
              <p:cNvPr id="71" name="グループ化 70"/>
              <p:cNvGrpSpPr/>
              <p:nvPr/>
            </p:nvGrpSpPr>
            <p:grpSpPr>
              <a:xfrm>
                <a:off x="3955032" y="2575937"/>
                <a:ext cx="328936" cy="276999"/>
                <a:chOff x="2184819" y="2017166"/>
                <a:chExt cx="328936" cy="276999"/>
              </a:xfrm>
            </p:grpSpPr>
            <p:sp>
              <p:nvSpPr>
                <p:cNvPr id="84" name="円/楕円 83"/>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72" name="グループ化 71"/>
              <p:cNvGrpSpPr/>
              <p:nvPr/>
            </p:nvGrpSpPr>
            <p:grpSpPr>
              <a:xfrm>
                <a:off x="4130152" y="2577600"/>
                <a:ext cx="328936" cy="276999"/>
                <a:chOff x="2184819" y="2017166"/>
                <a:chExt cx="328936" cy="276999"/>
              </a:xfrm>
            </p:grpSpPr>
            <p:sp>
              <p:nvSpPr>
                <p:cNvPr id="82" name="円/楕円 81"/>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73" name="グループ化 72"/>
              <p:cNvGrpSpPr/>
              <p:nvPr/>
            </p:nvGrpSpPr>
            <p:grpSpPr>
              <a:xfrm>
                <a:off x="4305272" y="2577600"/>
                <a:ext cx="328936" cy="276999"/>
                <a:chOff x="2184819" y="2017166"/>
                <a:chExt cx="328936" cy="276999"/>
              </a:xfrm>
            </p:grpSpPr>
            <p:sp>
              <p:nvSpPr>
                <p:cNvPr id="80" name="円/楕円 79"/>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74" name="グループ化 73"/>
              <p:cNvGrpSpPr/>
              <p:nvPr/>
            </p:nvGrpSpPr>
            <p:grpSpPr>
              <a:xfrm>
                <a:off x="4480392" y="2577600"/>
                <a:ext cx="328936" cy="276999"/>
                <a:chOff x="2184819" y="2017166"/>
                <a:chExt cx="328936" cy="276999"/>
              </a:xfrm>
            </p:grpSpPr>
            <p:sp>
              <p:nvSpPr>
                <p:cNvPr id="78" name="円/楕円 77"/>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75" name="グループ化 74"/>
              <p:cNvGrpSpPr/>
              <p:nvPr/>
            </p:nvGrpSpPr>
            <p:grpSpPr>
              <a:xfrm>
                <a:off x="4655512" y="2575937"/>
                <a:ext cx="328936" cy="276999"/>
                <a:chOff x="2184819" y="2017166"/>
                <a:chExt cx="328936" cy="276999"/>
              </a:xfrm>
            </p:grpSpPr>
            <p:sp>
              <p:nvSpPr>
                <p:cNvPr id="76" name="円/楕円 75"/>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grpSp>
      <p:grpSp>
        <p:nvGrpSpPr>
          <p:cNvPr id="88" name="グループ化 87"/>
          <p:cNvGrpSpPr/>
          <p:nvPr/>
        </p:nvGrpSpPr>
        <p:grpSpPr>
          <a:xfrm>
            <a:off x="564217" y="2633202"/>
            <a:ext cx="1204536" cy="278662"/>
            <a:chOff x="3779912" y="2575937"/>
            <a:chExt cx="1204536" cy="278662"/>
          </a:xfrm>
        </p:grpSpPr>
        <p:grpSp>
          <p:nvGrpSpPr>
            <p:cNvPr id="89" name="グループ化 88"/>
            <p:cNvGrpSpPr/>
            <p:nvPr/>
          </p:nvGrpSpPr>
          <p:grpSpPr>
            <a:xfrm>
              <a:off x="3779912" y="2577600"/>
              <a:ext cx="328936" cy="276999"/>
              <a:chOff x="2184819" y="2017166"/>
              <a:chExt cx="328936" cy="276999"/>
            </a:xfrm>
          </p:grpSpPr>
          <p:sp>
            <p:nvSpPr>
              <p:cNvPr id="106" name="円/楕円 105"/>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90" name="グループ化 89"/>
            <p:cNvGrpSpPr/>
            <p:nvPr/>
          </p:nvGrpSpPr>
          <p:grpSpPr>
            <a:xfrm>
              <a:off x="3955032" y="2575937"/>
              <a:ext cx="1029416" cy="278662"/>
              <a:chOff x="3955032" y="2575937"/>
              <a:chExt cx="1029416" cy="278662"/>
            </a:xfrm>
          </p:grpSpPr>
          <p:grpSp>
            <p:nvGrpSpPr>
              <p:cNvPr id="91" name="グループ化 90"/>
              <p:cNvGrpSpPr/>
              <p:nvPr/>
            </p:nvGrpSpPr>
            <p:grpSpPr>
              <a:xfrm>
                <a:off x="3955032" y="2575937"/>
                <a:ext cx="328936" cy="276999"/>
                <a:chOff x="2184819" y="2017166"/>
                <a:chExt cx="328936" cy="276999"/>
              </a:xfrm>
            </p:grpSpPr>
            <p:sp>
              <p:nvSpPr>
                <p:cNvPr id="104" name="円/楕円 103"/>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92" name="グループ化 91"/>
              <p:cNvGrpSpPr/>
              <p:nvPr/>
            </p:nvGrpSpPr>
            <p:grpSpPr>
              <a:xfrm>
                <a:off x="4130152" y="2577600"/>
                <a:ext cx="328936" cy="276999"/>
                <a:chOff x="2184819" y="2017166"/>
                <a:chExt cx="328936" cy="276999"/>
              </a:xfrm>
            </p:grpSpPr>
            <p:sp>
              <p:nvSpPr>
                <p:cNvPr id="102" name="円/楕円 101"/>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93" name="グループ化 92"/>
              <p:cNvGrpSpPr/>
              <p:nvPr/>
            </p:nvGrpSpPr>
            <p:grpSpPr>
              <a:xfrm>
                <a:off x="4305272" y="2577600"/>
                <a:ext cx="328936" cy="276999"/>
                <a:chOff x="2184819" y="2017166"/>
                <a:chExt cx="328936" cy="276999"/>
              </a:xfrm>
            </p:grpSpPr>
            <p:sp>
              <p:nvSpPr>
                <p:cNvPr id="100" name="円/楕円 99"/>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94" name="グループ化 93"/>
              <p:cNvGrpSpPr/>
              <p:nvPr/>
            </p:nvGrpSpPr>
            <p:grpSpPr>
              <a:xfrm>
                <a:off x="4480392" y="2577600"/>
                <a:ext cx="328936" cy="276999"/>
                <a:chOff x="2184819" y="2017166"/>
                <a:chExt cx="328936" cy="276999"/>
              </a:xfrm>
            </p:grpSpPr>
            <p:sp>
              <p:nvSpPr>
                <p:cNvPr id="98" name="円/楕円 97"/>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95" name="グループ化 94"/>
              <p:cNvGrpSpPr/>
              <p:nvPr/>
            </p:nvGrpSpPr>
            <p:grpSpPr>
              <a:xfrm>
                <a:off x="4655512" y="2575937"/>
                <a:ext cx="328936" cy="276999"/>
                <a:chOff x="2184819" y="2017166"/>
                <a:chExt cx="328936" cy="276999"/>
              </a:xfrm>
            </p:grpSpPr>
            <p:sp>
              <p:nvSpPr>
                <p:cNvPr id="96" name="円/楕円 95"/>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grpSp>
      <p:cxnSp>
        <p:nvCxnSpPr>
          <p:cNvPr id="108" name="直線矢印コネクタ 107"/>
          <p:cNvCxnSpPr/>
          <p:nvPr/>
        </p:nvCxnSpPr>
        <p:spPr>
          <a:xfrm flipH="1">
            <a:off x="2483768" y="2966601"/>
            <a:ext cx="6608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V="1">
            <a:off x="2542367" y="2829881"/>
            <a:ext cx="602272" cy="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10" name="グループ化 109"/>
          <p:cNvGrpSpPr/>
          <p:nvPr/>
        </p:nvGrpSpPr>
        <p:grpSpPr>
          <a:xfrm>
            <a:off x="7266732" y="2631539"/>
            <a:ext cx="1204536" cy="278662"/>
            <a:chOff x="3779912" y="2575937"/>
            <a:chExt cx="1204536" cy="278662"/>
          </a:xfrm>
        </p:grpSpPr>
        <p:grpSp>
          <p:nvGrpSpPr>
            <p:cNvPr id="111" name="グループ化 110"/>
            <p:cNvGrpSpPr/>
            <p:nvPr/>
          </p:nvGrpSpPr>
          <p:grpSpPr>
            <a:xfrm>
              <a:off x="3779912" y="2577600"/>
              <a:ext cx="328936" cy="276999"/>
              <a:chOff x="2184819" y="2017166"/>
              <a:chExt cx="328936" cy="276999"/>
            </a:xfrm>
          </p:grpSpPr>
          <p:sp>
            <p:nvSpPr>
              <p:cNvPr id="128" name="円/楕円 127"/>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112" name="グループ化 111"/>
            <p:cNvGrpSpPr/>
            <p:nvPr/>
          </p:nvGrpSpPr>
          <p:grpSpPr>
            <a:xfrm>
              <a:off x="3955032" y="2575937"/>
              <a:ext cx="1029416" cy="278662"/>
              <a:chOff x="3955032" y="2575937"/>
              <a:chExt cx="1029416" cy="278662"/>
            </a:xfrm>
          </p:grpSpPr>
          <p:grpSp>
            <p:nvGrpSpPr>
              <p:cNvPr id="113" name="グループ化 112"/>
              <p:cNvGrpSpPr/>
              <p:nvPr/>
            </p:nvGrpSpPr>
            <p:grpSpPr>
              <a:xfrm>
                <a:off x="3955032" y="2575937"/>
                <a:ext cx="328936" cy="276999"/>
                <a:chOff x="2184819" y="2017166"/>
                <a:chExt cx="328936" cy="276999"/>
              </a:xfrm>
            </p:grpSpPr>
            <p:sp>
              <p:nvSpPr>
                <p:cNvPr id="126" name="円/楕円 125"/>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114" name="グループ化 113"/>
              <p:cNvGrpSpPr/>
              <p:nvPr/>
            </p:nvGrpSpPr>
            <p:grpSpPr>
              <a:xfrm>
                <a:off x="4130152" y="2577600"/>
                <a:ext cx="328936" cy="276999"/>
                <a:chOff x="2184819" y="2017166"/>
                <a:chExt cx="328936" cy="276999"/>
              </a:xfrm>
            </p:grpSpPr>
            <p:sp>
              <p:nvSpPr>
                <p:cNvPr id="124" name="円/楕円 123"/>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115" name="グループ化 114"/>
              <p:cNvGrpSpPr/>
              <p:nvPr/>
            </p:nvGrpSpPr>
            <p:grpSpPr>
              <a:xfrm>
                <a:off x="4305272" y="2577600"/>
                <a:ext cx="328936" cy="276999"/>
                <a:chOff x="2184819" y="2017166"/>
                <a:chExt cx="328936" cy="276999"/>
              </a:xfrm>
            </p:grpSpPr>
            <p:sp>
              <p:nvSpPr>
                <p:cNvPr id="122" name="円/楕円 121"/>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116" name="グループ化 115"/>
              <p:cNvGrpSpPr/>
              <p:nvPr/>
            </p:nvGrpSpPr>
            <p:grpSpPr>
              <a:xfrm>
                <a:off x="4480392" y="2577600"/>
                <a:ext cx="328936" cy="276999"/>
                <a:chOff x="2184819" y="2017166"/>
                <a:chExt cx="328936" cy="276999"/>
              </a:xfrm>
            </p:grpSpPr>
            <p:sp>
              <p:nvSpPr>
                <p:cNvPr id="120" name="円/楕円 119"/>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nvGrpSpPr>
              <p:cNvPr id="117" name="グループ化 116"/>
              <p:cNvGrpSpPr/>
              <p:nvPr/>
            </p:nvGrpSpPr>
            <p:grpSpPr>
              <a:xfrm>
                <a:off x="4655512" y="2575937"/>
                <a:ext cx="328936" cy="276999"/>
                <a:chOff x="2184819" y="2017166"/>
                <a:chExt cx="328936" cy="276999"/>
              </a:xfrm>
            </p:grpSpPr>
            <p:sp>
              <p:nvSpPr>
                <p:cNvPr id="118" name="円/楕円 117"/>
                <p:cNvSpPr/>
                <p:nvPr/>
              </p:nvSpPr>
              <p:spPr>
                <a:xfrm>
                  <a:off x="2277287" y="2083665"/>
                  <a:ext cx="144000" cy="144000"/>
                </a:xfrm>
                <a:prstGeom prst="ellipse">
                  <a:avLst/>
                </a:prstGeom>
                <a:solidFill>
                  <a:srgbClr val="9B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p:cNvSpPr txBox="1"/>
                <p:nvPr/>
              </p:nvSpPr>
              <p:spPr>
                <a:xfrm>
                  <a:off x="2184819" y="2017166"/>
                  <a:ext cx="328936" cy="276999"/>
                </a:xfrm>
                <a:prstGeom prst="rect">
                  <a:avLst/>
                </a:prstGeom>
                <a:noFill/>
              </p:spPr>
              <p:txBody>
                <a:bodyPr wrap="none" rtlCol="0">
                  <a:spAutoFit/>
                </a:bodyPr>
                <a:lstStyle/>
                <a:p>
                  <a:r>
                    <a:rPr kumimoji="1" lang="en-US" altLang="ja-JP" sz="1200" dirty="0" smtClean="0">
                      <a:solidFill>
                        <a:srgbClr val="2609FF"/>
                      </a:solidFill>
                      <a:latin typeface="Arial" pitchFamily="34" charset="0"/>
                      <a:cs typeface="Arial" pitchFamily="34" charset="0"/>
                    </a:rPr>
                    <a:t>h</a:t>
                  </a:r>
                  <a:r>
                    <a:rPr kumimoji="1" lang="en-US" altLang="ja-JP" sz="1200" baseline="30000" dirty="0" smtClean="0">
                      <a:solidFill>
                        <a:srgbClr val="2609FF"/>
                      </a:solidFill>
                      <a:latin typeface="Arial" pitchFamily="34" charset="0"/>
                      <a:cs typeface="Arial" pitchFamily="34" charset="0"/>
                    </a:rPr>
                    <a:t>+</a:t>
                  </a:r>
                  <a:endParaRPr kumimoji="1" lang="ja-JP" altLang="en-US" sz="1200" baseline="30000" dirty="0" smtClean="0">
                    <a:solidFill>
                      <a:srgbClr val="2609FF"/>
                    </a:solidFill>
                    <a:latin typeface="Arial" pitchFamily="34" charset="0"/>
                    <a:cs typeface="Arial" pitchFamily="34" charset="0"/>
                  </a:endParaRPr>
                </a:p>
              </p:txBody>
            </p:sp>
          </p:grpSp>
        </p:grpSp>
      </p:grpSp>
      <p:grpSp>
        <p:nvGrpSpPr>
          <p:cNvPr id="130" name="グループ化 129"/>
          <p:cNvGrpSpPr/>
          <p:nvPr/>
        </p:nvGrpSpPr>
        <p:grpSpPr>
          <a:xfrm>
            <a:off x="5596799" y="2792340"/>
            <a:ext cx="928207" cy="369332"/>
            <a:chOff x="5436096" y="2519205"/>
            <a:chExt cx="928207" cy="369332"/>
          </a:xfrm>
        </p:grpSpPr>
        <p:cxnSp>
          <p:nvCxnSpPr>
            <p:cNvPr id="131" name="直線矢印コネクタ 130"/>
            <p:cNvCxnSpPr/>
            <p:nvPr/>
          </p:nvCxnSpPr>
          <p:spPr>
            <a:xfrm flipH="1">
              <a:off x="5708827" y="2685451"/>
              <a:ext cx="655476" cy="0"/>
            </a:xfrm>
            <a:prstGeom prst="straightConnector1">
              <a:avLst/>
            </a:prstGeom>
            <a:ln w="381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5436096" y="2519205"/>
              <a:ext cx="367604" cy="369332"/>
            </a:xfrm>
            <a:prstGeom prst="rect">
              <a:avLst/>
            </a:prstGeom>
            <a:noFill/>
          </p:spPr>
          <p:txBody>
            <a:bodyPr wrap="square" rtlCol="0">
              <a:spAutoFit/>
            </a:bodyPr>
            <a:lstStyle/>
            <a:p>
              <a:r>
                <a:rPr kumimoji="1" lang="en-US" altLang="ja-JP" dirty="0" smtClean="0">
                  <a:latin typeface="Arial" pitchFamily="34" charset="0"/>
                  <a:cs typeface="Arial" pitchFamily="34" charset="0"/>
                </a:rPr>
                <a:t>×</a:t>
              </a:r>
              <a:endParaRPr kumimoji="1" lang="ja-JP" altLang="en-US" dirty="0" smtClean="0">
                <a:latin typeface="Arial" pitchFamily="34" charset="0"/>
                <a:cs typeface="Arial" pitchFamily="34" charset="0"/>
              </a:endParaRPr>
            </a:p>
          </p:txBody>
        </p:sp>
      </p:grpSp>
      <p:sp>
        <p:nvSpPr>
          <p:cNvPr id="133" name="テキスト ボックス 132"/>
          <p:cNvSpPr txBox="1"/>
          <p:nvPr/>
        </p:nvSpPr>
        <p:spPr>
          <a:xfrm>
            <a:off x="144159" y="4791343"/>
            <a:ext cx="8789233" cy="1969770"/>
          </a:xfrm>
          <a:prstGeom prst="rect">
            <a:avLst/>
          </a:prstGeom>
          <a:solidFill>
            <a:schemeClr val="bg1"/>
          </a:solidFill>
          <a:ln>
            <a:solidFill>
              <a:srgbClr val="FF0000"/>
            </a:solidFill>
          </a:ln>
        </p:spPr>
        <p:txBody>
          <a:bodyPr wrap="square" rtlCol="0">
            <a:spAutoFit/>
          </a:bodyPr>
          <a:lstStyle/>
          <a:p>
            <a:r>
              <a:rPr lang="en-US" altLang="ja-JP" sz="2800" u="sng" dirty="0" smtClean="0">
                <a:effectLst>
                  <a:outerShdw blurRad="38100" dist="38100" dir="2700000" algn="tl">
                    <a:srgbClr val="000000">
                      <a:alpha val="43137"/>
                    </a:srgbClr>
                  </a:outerShdw>
                </a:effectLst>
                <a:latin typeface="Arial" panose="020B0604020202020204" pitchFamily="34" charset="0"/>
                <a:ea typeface="ＭＳ ゴシック" panose="020B0609070205080204" pitchFamily="49" charset="-128"/>
                <a:cs typeface="Arial" panose="020B0604020202020204" pitchFamily="34" charset="0"/>
              </a:rPr>
              <a:t>MOTIVATION</a:t>
            </a:r>
          </a:p>
          <a:p>
            <a:r>
              <a:rPr lang="en-US" altLang="ja-JP" sz="2400" dirty="0" smtClean="0">
                <a:latin typeface="Arial" panose="020B0604020202020204" pitchFamily="34" charset="0"/>
                <a:ea typeface="ＭＳ ゴシック" panose="020B0609070205080204" pitchFamily="49" charset="-128"/>
                <a:cs typeface="Arial" panose="020B0604020202020204" pitchFamily="34" charset="0"/>
              </a:rPr>
              <a:t>Realizing electrostatic carrier doping in LPCMO-EDLT</a:t>
            </a:r>
            <a:r>
              <a:rPr lang="ja-JP" altLang="en-US" sz="3200" dirty="0">
                <a:latin typeface="Arial "/>
              </a:rPr>
              <a:t>　</a:t>
            </a:r>
            <a:endParaRPr lang="en-US" altLang="ja-JP" sz="3200" dirty="0" smtClean="0">
              <a:latin typeface="Arial "/>
            </a:endParaRPr>
          </a:p>
          <a:p>
            <a:pPr>
              <a:spcBef>
                <a:spcPts val="600"/>
              </a:spcBef>
            </a:pPr>
            <a:r>
              <a:rPr lang="en-US" altLang="ja-JP" sz="2600" dirty="0" smtClean="0">
                <a:latin typeface="Arial" panose="020B0604020202020204" pitchFamily="34" charset="0"/>
                <a:ea typeface="ＭＳ ゴシック" panose="020B0609070205080204" pitchFamily="49" charset="-128"/>
                <a:cs typeface="Arial" panose="020B0604020202020204" pitchFamily="34" charset="0"/>
              </a:rPr>
              <a:t>*Finding a suitable gate bias range for electrostatic effect</a:t>
            </a:r>
            <a:endParaRPr lang="ja-JP" altLang="en-US" sz="2600" dirty="0">
              <a:latin typeface="Arial Unicode MS" panose="020B0604020202020204" pitchFamily="50" charset="-128"/>
              <a:ea typeface="ＭＳ ゴシック" panose="020B0609070205080204" pitchFamily="49" charset="-128"/>
            </a:endParaRPr>
          </a:p>
          <a:p>
            <a:pPr>
              <a:spcBef>
                <a:spcPts val="600"/>
              </a:spcBef>
            </a:pPr>
            <a:r>
              <a:rPr lang="en-US" altLang="ja-JP" sz="2600" dirty="0" smtClean="0">
                <a:latin typeface="Arial" panose="020B0604020202020204" pitchFamily="34" charset="0"/>
                <a:ea typeface="ＭＳ ゴシック" panose="020B0609070205080204" pitchFamily="49" charset="-128"/>
                <a:cs typeface="Arial" panose="020B0604020202020204" pitchFamily="34" charset="0"/>
              </a:rPr>
              <a:t>*Transition property modulation using electrostatic effect</a:t>
            </a:r>
            <a:endParaRPr lang="en-US" altLang="ja-JP" sz="2600" dirty="0" smtClean="0">
              <a:latin typeface="Arial "/>
            </a:endParaRPr>
          </a:p>
        </p:txBody>
      </p:sp>
      <p:sp>
        <p:nvSpPr>
          <p:cNvPr id="134" name="正方形/長方形 133"/>
          <p:cNvSpPr/>
          <p:nvPr/>
        </p:nvSpPr>
        <p:spPr>
          <a:xfrm>
            <a:off x="23457" y="1003798"/>
            <a:ext cx="9088790" cy="32867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5" name="グループ化 134"/>
          <p:cNvGrpSpPr/>
          <p:nvPr/>
        </p:nvGrpSpPr>
        <p:grpSpPr>
          <a:xfrm>
            <a:off x="169010" y="2086601"/>
            <a:ext cx="8877688" cy="1223349"/>
            <a:chOff x="2832594" y="-319490"/>
            <a:chExt cx="8877688" cy="1223349"/>
          </a:xfrm>
        </p:grpSpPr>
        <p:sp>
          <p:nvSpPr>
            <p:cNvPr id="136" name="正方形/長方形 135"/>
            <p:cNvSpPr/>
            <p:nvPr/>
          </p:nvSpPr>
          <p:spPr>
            <a:xfrm>
              <a:off x="7318427" y="264258"/>
              <a:ext cx="4248472" cy="63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7" name="グループ化 136"/>
            <p:cNvGrpSpPr/>
            <p:nvPr/>
          </p:nvGrpSpPr>
          <p:grpSpPr>
            <a:xfrm>
              <a:off x="2832594" y="-319490"/>
              <a:ext cx="8877688" cy="1173186"/>
              <a:chOff x="2606447" y="-25437"/>
              <a:chExt cx="8877688" cy="1173186"/>
            </a:xfrm>
          </p:grpSpPr>
          <p:sp>
            <p:nvSpPr>
              <p:cNvPr id="138" name="テキスト ボックス 137"/>
              <p:cNvSpPr txBox="1"/>
              <p:nvPr/>
            </p:nvSpPr>
            <p:spPr>
              <a:xfrm>
                <a:off x="2606447" y="-25437"/>
                <a:ext cx="8877688" cy="523220"/>
              </a:xfrm>
              <a:prstGeom prst="rect">
                <a:avLst/>
              </a:prstGeom>
              <a:solidFill>
                <a:srgbClr val="B9F2FF"/>
              </a:solidFill>
              <a:effectLst>
                <a:outerShdw blurRad="50800" dist="38100" dir="2700000" algn="tl" rotWithShape="0">
                  <a:prstClr val="black">
                    <a:alpha val="40000"/>
                  </a:prstClr>
                </a:outerShdw>
              </a:effectLst>
            </p:spPr>
            <p:txBody>
              <a:bodyPr wrap="none" rtlCol="0">
                <a:spAutoFit/>
              </a:bodyPr>
              <a:lstStyle/>
              <a:p>
                <a:pPr algn="ctr"/>
                <a:r>
                  <a:rPr kumimoji="1" lang="en-US" altLang="ja-JP" sz="2800" dirty="0" smtClean="0">
                    <a:solidFill>
                      <a:srgbClr val="2609FF"/>
                    </a:solidFill>
                    <a:latin typeface="Arial" panose="020B0604020202020204" pitchFamily="34" charset="0"/>
                    <a:cs typeface="Times New Roman" pitchFamily="18" charset="0"/>
                  </a:rPr>
                  <a:t>Reversible/Irreversible effects depend on gate voltage.</a:t>
                </a:r>
                <a:endParaRPr kumimoji="1" lang="ja-JP" altLang="en-US" sz="2800" dirty="0">
                  <a:solidFill>
                    <a:srgbClr val="2609FF"/>
                  </a:solidFill>
                  <a:latin typeface="Arial" panose="020B0604020202020204" pitchFamily="34" charset="0"/>
                  <a:cs typeface="Times New Roman" pitchFamily="18" charset="0"/>
                </a:endParaRPr>
              </a:p>
            </p:txBody>
          </p:sp>
          <p:grpSp>
            <p:nvGrpSpPr>
              <p:cNvPr id="139" name="グループ化 138"/>
              <p:cNvGrpSpPr/>
              <p:nvPr/>
            </p:nvGrpSpPr>
            <p:grpSpPr>
              <a:xfrm>
                <a:off x="7228601" y="587839"/>
                <a:ext cx="4184159" cy="559910"/>
                <a:chOff x="7056924" y="138579"/>
                <a:chExt cx="4184159" cy="559910"/>
              </a:xfrm>
            </p:grpSpPr>
            <p:sp>
              <p:nvSpPr>
                <p:cNvPr id="140" name="テキスト ボックス 139"/>
                <p:cNvSpPr txBox="1"/>
                <p:nvPr/>
              </p:nvSpPr>
              <p:spPr>
                <a:xfrm>
                  <a:off x="7056924" y="138579"/>
                  <a:ext cx="4184159" cy="307777"/>
                </a:xfrm>
                <a:prstGeom prst="rect">
                  <a:avLst/>
                </a:prstGeom>
                <a:noFill/>
              </p:spPr>
              <p:txBody>
                <a:bodyPr wrap="none" rtlCol="0">
                  <a:spAutoFit/>
                </a:bodyPr>
                <a:lstStyle/>
                <a:p>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K. Ueno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et al</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Appl. Phys. </a:t>
                  </a:r>
                  <a:r>
                    <a:rPr kumimoji="1" lang="en-US" altLang="ja-JP" sz="1400" i="1" dirty="0" err="1" smtClean="0">
                      <a:latin typeface="Arial" panose="020B0604020202020204" pitchFamily="34" charset="0"/>
                      <a:ea typeface="Arial Unicode MS" panose="020B0604020202020204" pitchFamily="50" charset="-128"/>
                      <a:cs typeface="Arial" panose="020B0604020202020204" pitchFamily="34" charset="0"/>
                    </a:rPr>
                    <a:t>Lett</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b="1" dirty="0" smtClean="0">
                      <a:latin typeface="Arial" panose="020B0604020202020204" pitchFamily="34" charset="0"/>
                      <a:ea typeface="Arial Unicode MS" panose="020B0604020202020204" pitchFamily="50" charset="-128"/>
                      <a:cs typeface="Arial" panose="020B0604020202020204" pitchFamily="34" charset="0"/>
                    </a:rPr>
                    <a:t>96</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 252107</a:t>
                  </a:r>
                  <a:r>
                    <a:rPr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dirty="0">
                      <a:latin typeface="Arial" panose="020B0604020202020204" pitchFamily="34" charset="0"/>
                      <a:ea typeface="Arial Unicode MS" panose="020B0604020202020204" pitchFamily="50" charset="-128"/>
                      <a:cs typeface="Arial" panose="020B0604020202020204" pitchFamily="34" charset="0"/>
                    </a:rPr>
                    <a:t>(</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2010).</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p:sp>
              <p:nvSpPr>
                <p:cNvPr id="141" name="テキスト ボックス 140"/>
                <p:cNvSpPr txBox="1"/>
                <p:nvPr/>
              </p:nvSpPr>
              <p:spPr>
                <a:xfrm>
                  <a:off x="7056924" y="390712"/>
                  <a:ext cx="3226140" cy="307777"/>
                </a:xfrm>
                <a:prstGeom prst="rect">
                  <a:avLst/>
                </a:prstGeom>
                <a:noFill/>
              </p:spPr>
              <p:txBody>
                <a:bodyPr wrap="none" rtlCol="0">
                  <a:spAutoFit/>
                </a:bodyPr>
                <a:lstStyle/>
                <a:p>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H. T. Yi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et al</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Sci. Rep.</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1400" b="1" dirty="0" smtClean="0">
                      <a:latin typeface="Arial" panose="020B0604020202020204" pitchFamily="34" charset="0"/>
                      <a:ea typeface="Arial Unicode MS" panose="020B0604020202020204" pitchFamily="50" charset="-128"/>
                      <a:cs typeface="Arial" panose="020B0604020202020204" pitchFamily="34" charset="0"/>
                    </a:rPr>
                    <a:t>4</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 6604</a:t>
                  </a:r>
                  <a:r>
                    <a:rPr kumimoji="1" lang="en-US" altLang="ja-JP" sz="1400" i="1" dirty="0" smtClean="0">
                      <a:latin typeface="Arial" panose="020B0604020202020204" pitchFamily="34" charset="0"/>
                      <a:ea typeface="Arial Unicode MS" panose="020B0604020202020204" pitchFamily="50" charset="-128"/>
                      <a:cs typeface="Arial" panose="020B0604020202020204" pitchFamily="34" charset="0"/>
                    </a:rPr>
                    <a:t> </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r>
                    <a:rPr lang="en-US" altLang="ja-JP" sz="1400" dirty="0" smtClean="0">
                      <a:latin typeface="Arial" panose="020B0604020202020204" pitchFamily="34" charset="0"/>
                      <a:ea typeface="Arial Unicode MS" panose="020B0604020202020204" pitchFamily="50" charset="-128"/>
                      <a:cs typeface="Arial" panose="020B0604020202020204" pitchFamily="34" charset="0"/>
                    </a:rPr>
                    <a:t>2014</a:t>
                  </a:r>
                  <a:r>
                    <a:rPr kumimoji="1" lang="en-US" altLang="ja-JP" sz="1400" dirty="0" smtClean="0">
                      <a:latin typeface="Arial" panose="020B0604020202020204" pitchFamily="34" charset="0"/>
                      <a:ea typeface="Arial Unicode MS" panose="020B0604020202020204" pitchFamily="50" charset="-128"/>
                      <a:cs typeface="Arial" panose="020B0604020202020204" pitchFamily="34" charset="0"/>
                    </a:rPr>
                    <a:t>).</a:t>
                  </a:r>
                  <a:endParaRPr kumimoji="1" lang="ja-JP" altLang="en-US" sz="1400" dirty="0">
                    <a:latin typeface="Arial" panose="020B0604020202020204" pitchFamily="34" charset="0"/>
                    <a:ea typeface="Arial Unicode MS" panose="020B0604020202020204" pitchFamily="50" charset="-128"/>
                    <a:cs typeface="Arial" panose="020B0604020202020204" pitchFamily="34" charset="0"/>
                  </a:endParaRPr>
                </a:p>
              </p:txBody>
            </p:sp>
          </p:grpSp>
        </p:grpSp>
      </p:grpSp>
      <p:sp>
        <p:nvSpPr>
          <p:cNvPr id="142" name="テキスト ボックス 141"/>
          <p:cNvSpPr txBox="1"/>
          <p:nvPr/>
        </p:nvSpPr>
        <p:spPr>
          <a:xfrm>
            <a:off x="775293" y="3588469"/>
            <a:ext cx="7683514" cy="769441"/>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none" rtlCol="0">
            <a:spAutoFit/>
          </a:bodyPr>
          <a:lstStyle/>
          <a:p>
            <a:pPr algn="ctr"/>
            <a:r>
              <a:rPr kumimoji="1" lang="en-US" altLang="ja-JP" sz="4400" dirty="0" smtClean="0">
                <a:solidFill>
                  <a:srgbClr val="FF0000"/>
                </a:solidFill>
                <a:latin typeface="Arial" panose="020B0604020202020204" pitchFamily="34" charset="0"/>
                <a:cs typeface="Times New Roman" pitchFamily="18" charset="0"/>
              </a:rPr>
              <a:t>Reversible is a key for device.</a:t>
            </a:r>
            <a:endParaRPr kumimoji="1" lang="ja-JP" altLang="en-US" sz="4400" dirty="0">
              <a:solidFill>
                <a:srgbClr val="FF0000"/>
              </a:solidFill>
              <a:latin typeface="Arial" panose="020B0604020202020204" pitchFamily="34" charset="0"/>
              <a:cs typeface="Times New Roman" pitchFamily="18" charset="0"/>
            </a:endParaRPr>
          </a:p>
        </p:txBody>
      </p:sp>
      <p:sp>
        <p:nvSpPr>
          <p:cNvPr id="3" name="スライド番号プレースホルダー 2"/>
          <p:cNvSpPr>
            <a:spLocks noGrp="1"/>
          </p:cNvSpPr>
          <p:nvPr>
            <p:ph type="sldNum" sz="quarter" idx="12"/>
          </p:nvPr>
        </p:nvSpPr>
        <p:spPr/>
        <p:txBody>
          <a:bodyPr/>
          <a:lstStyle/>
          <a:p>
            <a:fld id="{A1AFF21B-735D-4380-875B-8FE2E76DFD8F}" type="slidenum">
              <a:rPr lang="ja-JP" altLang="en-US" smtClean="0"/>
              <a:pPr/>
              <a:t>9</a:t>
            </a:fld>
            <a:endParaRPr lang="ja-JP" altLang="en-US" dirty="0"/>
          </a:p>
        </p:txBody>
      </p:sp>
    </p:spTree>
    <p:extLst>
      <p:ext uri="{BB962C8B-B14F-4D97-AF65-F5344CB8AC3E}">
        <p14:creationId xmlns:p14="http://schemas.microsoft.com/office/powerpoint/2010/main" val="66486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par>
                                <p:cTn id="8" presetID="22" presetClass="entr" presetSubtype="2"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right)">
                                      <p:cBhvr>
                                        <p:cTn id="10" dur="1000"/>
                                        <p:tgtEl>
                                          <p:spTgt spid="88"/>
                                        </p:tgtEl>
                                      </p:cBhvr>
                                    </p:animEffect>
                                  </p:childTnLst>
                                </p:cTn>
                              </p:par>
                              <p:par>
                                <p:cTn id="11" presetID="22" presetClass="entr" presetSubtype="2"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wipe(right)">
                                      <p:cBhvr>
                                        <p:cTn id="13" dur="1000"/>
                                        <p:tgtEl>
                                          <p:spTgt spid="108"/>
                                        </p:tgtEl>
                                      </p:cBhvr>
                                    </p:animEffect>
                                  </p:childTnLst>
                                </p:cTn>
                              </p:par>
                            </p:childTnLst>
                          </p:cTn>
                        </p:par>
                        <p:par>
                          <p:cTn id="14" fill="hold">
                            <p:stCondLst>
                              <p:cond delay="1000"/>
                            </p:stCondLst>
                            <p:childTnLst>
                              <p:par>
                                <p:cTn id="15" presetID="1" presetClass="exit" presetSubtype="0" fill="hold" nodeType="afterEffect">
                                  <p:stCondLst>
                                    <p:cond delay="0"/>
                                  </p:stCondLst>
                                  <p:childTnLst>
                                    <p:set>
                                      <p:cBhvr>
                                        <p:cTn id="16" dur="1" fill="hold">
                                          <p:stCondLst>
                                            <p:cond delay="0"/>
                                          </p:stCondLst>
                                        </p:cTn>
                                        <p:tgtEl>
                                          <p:spTgt spid="8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wipe(left)">
                                      <p:cBhvr>
                                        <p:cTn id="21" dur="1000"/>
                                        <p:tgtEl>
                                          <p:spTgt spid="10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10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68"/>
                                        </p:tgtEl>
                                      </p:cBhvr>
                                    </p:animEffect>
                                    <p:animScale>
                                      <p:cBhvr>
                                        <p:cTn id="29" dur="250" autoRev="1" fill="hold"/>
                                        <p:tgtEl>
                                          <p:spTgt spid="68"/>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1000"/>
                                        <p:tgtEl>
                                          <p:spTgt spid="51"/>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wipe(left)">
                                      <p:cBhvr>
                                        <p:cTn id="43" dur="1000"/>
                                        <p:tgtEl>
                                          <p:spTgt spid="110"/>
                                        </p:tgtEl>
                                      </p:cBhvr>
                                    </p:animEffect>
                                  </p:childTnLst>
                                </p:cTn>
                              </p:par>
                              <p:par>
                                <p:cTn id="44" presetID="22" presetClass="entr" presetSubtype="8"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1000"/>
                                        <p:tgtEl>
                                          <p:spTgt spid="52"/>
                                        </p:tgtEl>
                                      </p:cBhvr>
                                    </p:animEffect>
                                  </p:childTnLst>
                                </p:cTn>
                              </p:par>
                            </p:childTnLst>
                          </p:cTn>
                        </p:par>
                        <p:par>
                          <p:cTn id="47" fill="hold">
                            <p:stCondLst>
                              <p:cond delay="2000"/>
                            </p:stCondLst>
                            <p:childTnLst>
                              <p:par>
                                <p:cTn id="48" presetID="1" presetClass="exit" presetSubtype="0" fill="hold" nodeType="afterEffect">
                                  <p:stCondLst>
                                    <p:cond delay="0"/>
                                  </p:stCondLst>
                                  <p:childTnLst>
                                    <p:set>
                                      <p:cBhvr>
                                        <p:cTn id="49" dur="1" fill="hold">
                                          <p:stCondLst>
                                            <p:cond delay="0"/>
                                          </p:stCondLst>
                                        </p:cTn>
                                        <p:tgtEl>
                                          <p:spTgt spid="1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130"/>
                                        </p:tgtEl>
                                        <p:attrNameLst>
                                          <p:attrName>style.visibility</p:attrName>
                                        </p:attrNameLst>
                                      </p:cBhvr>
                                      <p:to>
                                        <p:strVal val="visible"/>
                                      </p:to>
                                    </p:set>
                                    <p:animEffect transition="in" filter="wipe(right)">
                                      <p:cBhvr>
                                        <p:cTn id="59" dur="500"/>
                                        <p:tgtEl>
                                          <p:spTgt spid="1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right)">
                                      <p:cBhvr>
                                        <p:cTn id="64" dur="10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133"/>
                                        </p:tgtEl>
                                        <p:attrNameLst>
                                          <p:attrName>style.visibility</p:attrName>
                                        </p:attrNameLst>
                                      </p:cBhvr>
                                      <p:to>
                                        <p:strVal val="visible"/>
                                      </p:to>
                                    </p:set>
                                    <p:animEffect transition="in" filter="wipe(up)">
                                      <p:cBhvr>
                                        <p:cTn id="8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8" grpId="0" animBg="1"/>
      <p:bldP spid="39" grpId="0" animBg="1"/>
      <p:bldP spid="40" grpId="0"/>
      <p:bldP spid="133" grpId="0" animBg="1"/>
      <p:bldP spid="134" grpId="0" animBg="1"/>
      <p:bldP spid="14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0">
          <a:blip xmlns:r="http://schemas.openxmlformats.org/officeDocument/2006/relationships" r:embed="rId1" cstate="print"/>
          <a:stretch>
            <a:fillRect/>
          </a:stretch>
        </a:blipFill>
      </a:spPr>
      <a:bodyPr/>
      <a:lstStyle>
        <a:defPPr>
          <a:defRPr>
            <a:noFill/>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61396</TotalTime>
  <Words>1367</Words>
  <Application>Microsoft Office PowerPoint</Application>
  <PresentationFormat>画面に合わせる (4:3)</PresentationFormat>
  <Paragraphs>389</Paragraphs>
  <Slides>26</Slides>
  <Notes>8</Notes>
  <HiddenSlides>0</HiddenSlides>
  <MMClips>1</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26</vt:i4>
      </vt:variant>
    </vt:vector>
  </HeadingPairs>
  <TitlesOfParts>
    <vt:vector size="41" baseType="lpstr">
      <vt:lpstr>Arial </vt:lpstr>
      <vt:lpstr>Arial Unicode MS</vt:lpstr>
      <vt:lpstr>굴림</vt:lpstr>
      <vt:lpstr>HGPｺﾞｼｯｸM</vt:lpstr>
      <vt:lpstr>HGSｺﾞｼｯｸM</vt:lpstr>
      <vt:lpstr>ＭＳ Ｐゴシック</vt:lpstr>
      <vt:lpstr>ＭＳ ゴシック</vt:lpstr>
      <vt:lpstr>ＭＳ 明朝</vt:lpstr>
      <vt:lpstr>Arial</vt:lpstr>
      <vt:lpstr>Calibri</vt:lpstr>
      <vt:lpstr>Cambria Math</vt:lpstr>
      <vt:lpstr>Symbol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Nakamura</dc:creator>
  <cp:lastModifiedBy>nakamura</cp:lastModifiedBy>
  <cp:revision>550</cp:revision>
  <cp:lastPrinted>2015-01-05T10:12:17Z</cp:lastPrinted>
  <dcterms:created xsi:type="dcterms:W3CDTF">2013-09-10T06:36:57Z</dcterms:created>
  <dcterms:modified xsi:type="dcterms:W3CDTF">2015-01-06T00:21:45Z</dcterms:modified>
</cp:coreProperties>
</file>