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tags/tag5.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6.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369" r:id="rId2"/>
    <p:sldId id="370" r:id="rId3"/>
    <p:sldId id="260" r:id="rId4"/>
    <p:sldId id="397" r:id="rId5"/>
    <p:sldId id="401" r:id="rId6"/>
    <p:sldId id="362" r:id="rId7"/>
    <p:sldId id="353" r:id="rId8"/>
    <p:sldId id="393" r:id="rId9"/>
    <p:sldId id="355" r:id="rId10"/>
    <p:sldId id="405" r:id="rId11"/>
    <p:sldId id="408" r:id="rId12"/>
    <p:sldId id="356" r:id="rId13"/>
    <p:sldId id="357" r:id="rId14"/>
    <p:sldId id="388" r:id="rId15"/>
    <p:sldId id="310" r:id="rId16"/>
    <p:sldId id="406" r:id="rId17"/>
    <p:sldId id="299" r:id="rId18"/>
    <p:sldId id="407" r:id="rId19"/>
    <p:sldId id="273" r:id="rId20"/>
    <p:sldId id="316" r:id="rId21"/>
    <p:sldId id="371" r:id="rId22"/>
    <p:sldId id="380" r:id="rId23"/>
    <p:sldId id="379" r:id="rId24"/>
    <p:sldId id="402" r:id="rId25"/>
    <p:sldId id="383" r:id="rId26"/>
    <p:sldId id="384" r:id="rId27"/>
    <p:sldId id="385" r:id="rId28"/>
    <p:sldId id="378" r:id="rId29"/>
    <p:sldId id="404" r:id="rId30"/>
    <p:sldId id="290" r:id="rId31"/>
    <p:sldId id="411" r:id="rId32"/>
    <p:sldId id="412" r:id="rId33"/>
    <p:sldId id="413" r:id="rId34"/>
    <p:sldId id="414" r:id="rId35"/>
    <p:sldId id="415" r:id="rId36"/>
    <p:sldId id="374" r:id="rId37"/>
    <p:sldId id="376" r:id="rId38"/>
    <p:sldId id="375" r:id="rId39"/>
    <p:sldId id="372" r:id="rId40"/>
    <p:sldId id="342" r:id="rId41"/>
    <p:sldId id="348" r:id="rId42"/>
    <p:sldId id="343" r:id="rId43"/>
    <p:sldId id="410" r:id="rId44"/>
    <p:sldId id="387" r:id="rId45"/>
    <p:sldId id="390" r:id="rId46"/>
    <p:sldId id="403" r:id="rId47"/>
    <p:sldId id="368" r:id="rId48"/>
    <p:sldId id="360" r:id="rId49"/>
    <p:sldId id="361" r:id="rId50"/>
    <p:sldId id="284" r:id="rId51"/>
    <p:sldId id="341" r:id="rId52"/>
    <p:sldId id="347" r:id="rId53"/>
    <p:sldId id="354" r:id="rId54"/>
    <p:sldId id="323" r:id="rId55"/>
    <p:sldId id="339" r:id="rId56"/>
    <p:sldId id="338" r:id="rId57"/>
    <p:sldId id="409" r:id="rId58"/>
    <p:sldId id="270" r:id="rId59"/>
    <p:sldId id="345" r:id="rId60"/>
    <p:sldId id="346" r:id="rId61"/>
    <p:sldId id="307" r:id="rId62"/>
    <p:sldId id="293" r:id="rId63"/>
    <p:sldId id="330" r:id="rId64"/>
    <p:sldId id="297" r:id="rId65"/>
    <p:sldId id="309" r:id="rId66"/>
    <p:sldId id="320" r:id="rId67"/>
    <p:sldId id="325" r:id="rId68"/>
    <p:sldId id="359" r:id="rId69"/>
  </p:sldIdLst>
  <p:sldSz cx="9144000" cy="6858000" type="screen4x3"/>
  <p:notesSz cx="987425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6600"/>
    <a:srgbClr val="66FF33"/>
    <a:srgbClr val="FF00FF"/>
    <a:srgbClr val="FF505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6" autoAdjust="0"/>
    <p:restoredTop sz="82578" autoAdjust="0"/>
  </p:normalViewPr>
  <p:slideViewPr>
    <p:cSldViewPr>
      <p:cViewPr varScale="1">
        <p:scale>
          <a:sx n="50" d="100"/>
          <a:sy n="50" d="100"/>
        </p:scale>
        <p:origin x="2130" y="66"/>
      </p:cViewPr>
      <p:guideLst>
        <p:guide orient="horz" pos="2160"/>
        <p:guide pos="2880"/>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2358" y="78"/>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279695" cy="344279"/>
          </a:xfrm>
          <a:prstGeom prst="rect">
            <a:avLst/>
          </a:prstGeom>
        </p:spPr>
        <p:txBody>
          <a:bodyPr vert="horz" lIns="92153" tIns="46077" rIns="92153" bIns="4607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8" y="1"/>
            <a:ext cx="4279694" cy="344279"/>
          </a:xfrm>
          <a:prstGeom prst="rect">
            <a:avLst/>
          </a:prstGeom>
        </p:spPr>
        <p:txBody>
          <a:bodyPr vert="horz" lIns="92153" tIns="46077" rIns="92153" bIns="46077" rtlCol="0"/>
          <a:lstStyle>
            <a:lvl1pPr algn="r">
              <a:defRPr sz="1200"/>
            </a:lvl1pPr>
          </a:lstStyle>
          <a:p>
            <a:fld id="{F7166403-90D5-4014-88C7-59B0787D2DA7}" type="datetimeFigureOut">
              <a:rPr kumimoji="1" lang="ja-JP" altLang="en-US" smtClean="0"/>
              <a:t>2015/1/12</a:t>
            </a:fld>
            <a:endParaRPr kumimoji="1" lang="ja-JP" altLang="en-US"/>
          </a:p>
        </p:txBody>
      </p:sp>
      <p:sp>
        <p:nvSpPr>
          <p:cNvPr id="4" name="フッター プレースホルダー 3"/>
          <p:cNvSpPr>
            <a:spLocks noGrp="1"/>
          </p:cNvSpPr>
          <p:nvPr>
            <p:ph type="ftr" sz="quarter" idx="2"/>
          </p:nvPr>
        </p:nvSpPr>
        <p:spPr>
          <a:xfrm>
            <a:off x="4" y="6513722"/>
            <a:ext cx="4279695" cy="344279"/>
          </a:xfrm>
          <a:prstGeom prst="rect">
            <a:avLst/>
          </a:prstGeom>
        </p:spPr>
        <p:txBody>
          <a:bodyPr vert="horz" lIns="92153" tIns="46077" rIns="92153" bIns="4607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8" y="6513722"/>
            <a:ext cx="4279694" cy="344279"/>
          </a:xfrm>
          <a:prstGeom prst="rect">
            <a:avLst/>
          </a:prstGeom>
        </p:spPr>
        <p:txBody>
          <a:bodyPr vert="horz" lIns="92153" tIns="46077" rIns="92153" bIns="46077" rtlCol="0" anchor="b"/>
          <a:lstStyle>
            <a:lvl1pPr algn="r">
              <a:defRPr sz="1200"/>
            </a:lvl1pPr>
          </a:lstStyle>
          <a:p>
            <a:fld id="{289962F2-3510-4770-B950-AF51139EA5CB}" type="slidenum">
              <a:rPr kumimoji="1" lang="ja-JP" altLang="en-US" smtClean="0"/>
              <a:t>‹#›</a:t>
            </a:fld>
            <a:endParaRPr kumimoji="1" lang="ja-JP" altLang="en-US"/>
          </a:p>
        </p:txBody>
      </p:sp>
    </p:spTree>
    <p:extLst>
      <p:ext uri="{BB962C8B-B14F-4D97-AF65-F5344CB8AC3E}">
        <p14:creationId xmlns:p14="http://schemas.microsoft.com/office/powerpoint/2010/main" val="2696369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4278842" cy="342900"/>
          </a:xfrm>
          <a:prstGeom prst="rect">
            <a:avLst/>
          </a:prstGeom>
        </p:spPr>
        <p:txBody>
          <a:bodyPr vert="horz" lIns="92153" tIns="46077" rIns="92153" bIns="4607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3123" y="1"/>
            <a:ext cx="4278842" cy="342900"/>
          </a:xfrm>
          <a:prstGeom prst="rect">
            <a:avLst/>
          </a:prstGeom>
        </p:spPr>
        <p:txBody>
          <a:bodyPr vert="horz" lIns="92153" tIns="46077" rIns="92153" bIns="46077" rtlCol="0"/>
          <a:lstStyle>
            <a:lvl1pPr algn="r">
              <a:defRPr sz="1200"/>
            </a:lvl1pPr>
          </a:lstStyle>
          <a:p>
            <a:fld id="{910A6FA3-5C25-4540-9B3E-8A2F849BBB48}" type="datetimeFigureOut">
              <a:rPr kumimoji="1" lang="ja-JP" altLang="en-US" smtClean="0"/>
              <a:t>2015/1/12</a:t>
            </a:fld>
            <a:endParaRPr kumimoji="1" lang="ja-JP" altLang="en-US"/>
          </a:p>
        </p:txBody>
      </p:sp>
      <p:sp>
        <p:nvSpPr>
          <p:cNvPr id="4" name="スライド イメージ プレースホルダー 3"/>
          <p:cNvSpPr>
            <a:spLocks noGrp="1" noRot="1" noChangeAspect="1"/>
          </p:cNvSpPr>
          <p:nvPr>
            <p:ph type="sldImg" idx="2"/>
          </p:nvPr>
        </p:nvSpPr>
        <p:spPr>
          <a:xfrm>
            <a:off x="3221038" y="514350"/>
            <a:ext cx="3432175" cy="2573338"/>
          </a:xfrm>
          <a:prstGeom prst="rect">
            <a:avLst/>
          </a:prstGeom>
          <a:noFill/>
          <a:ln w="12700">
            <a:solidFill>
              <a:prstClr val="black"/>
            </a:solidFill>
          </a:ln>
        </p:spPr>
        <p:txBody>
          <a:bodyPr vert="horz" lIns="92153" tIns="46077" rIns="92153" bIns="46077" rtlCol="0" anchor="ctr"/>
          <a:lstStyle/>
          <a:p>
            <a:endParaRPr lang="ja-JP" altLang="en-US"/>
          </a:p>
        </p:txBody>
      </p:sp>
      <p:sp>
        <p:nvSpPr>
          <p:cNvPr id="5" name="ノート プレースホルダー 4"/>
          <p:cNvSpPr>
            <a:spLocks noGrp="1"/>
          </p:cNvSpPr>
          <p:nvPr>
            <p:ph type="body" sz="quarter" idx="3"/>
          </p:nvPr>
        </p:nvSpPr>
        <p:spPr>
          <a:xfrm>
            <a:off x="987426" y="3257551"/>
            <a:ext cx="7899400" cy="3086100"/>
          </a:xfrm>
          <a:prstGeom prst="rect">
            <a:avLst/>
          </a:prstGeom>
        </p:spPr>
        <p:txBody>
          <a:bodyPr vert="horz" lIns="92153" tIns="46077" rIns="92153" bIns="4607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6513910"/>
            <a:ext cx="4278842" cy="342900"/>
          </a:xfrm>
          <a:prstGeom prst="rect">
            <a:avLst/>
          </a:prstGeom>
        </p:spPr>
        <p:txBody>
          <a:bodyPr vert="horz" lIns="92153" tIns="46077" rIns="92153" bIns="460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3123" y="6513910"/>
            <a:ext cx="4278842" cy="342900"/>
          </a:xfrm>
          <a:prstGeom prst="rect">
            <a:avLst/>
          </a:prstGeom>
        </p:spPr>
        <p:txBody>
          <a:bodyPr vert="horz" lIns="92153" tIns="46077" rIns="92153" bIns="46077" rtlCol="0" anchor="b"/>
          <a:lstStyle>
            <a:lvl1pPr algn="r">
              <a:defRPr sz="1200"/>
            </a:lvl1pPr>
          </a:lstStyle>
          <a:p>
            <a:fld id="{023EEFED-AF0D-4AE1-94AB-B7FE98C1CBEF}" type="slidenum">
              <a:rPr kumimoji="1" lang="ja-JP" altLang="en-US" smtClean="0"/>
              <a:t>‹#›</a:t>
            </a:fld>
            <a:endParaRPr kumimoji="1" lang="ja-JP" altLang="en-US"/>
          </a:p>
        </p:txBody>
      </p:sp>
    </p:spTree>
    <p:extLst>
      <p:ext uri="{BB962C8B-B14F-4D97-AF65-F5344CB8AC3E}">
        <p14:creationId xmlns:p14="http://schemas.microsoft.com/office/powerpoint/2010/main" val="39028083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a:t>
            </a:r>
            <a:r>
              <a:rPr kumimoji="1" lang="en-US" altLang="ja-JP" baseline="0" dirty="0" smtClean="0"/>
              <a:t> you for the introduction.</a:t>
            </a:r>
            <a:endParaRPr kumimoji="1" lang="en-US" altLang="ja-JP" dirty="0" smtClean="0"/>
          </a:p>
          <a:p>
            <a:r>
              <a:rPr kumimoji="1" lang="en-US" altLang="ja-JP" dirty="0" smtClean="0"/>
              <a:t>today,</a:t>
            </a:r>
            <a:r>
              <a:rPr kumimoji="1" lang="en-US" altLang="ja-JP" baseline="0" dirty="0" smtClean="0"/>
              <a:t> I will present two research theme.</a:t>
            </a:r>
            <a:endParaRPr kumimoji="1" lang="en-US" altLang="ja-JP" dirty="0" smtClean="0"/>
          </a:p>
          <a:p>
            <a:r>
              <a:rPr kumimoji="1" lang="en-US" altLang="ja-JP" dirty="0" smtClean="0"/>
              <a:t>First</a:t>
            </a:r>
            <a:r>
              <a:rPr kumimoji="1" lang="en-US" altLang="ja-JP" baseline="0" dirty="0" smtClean="0"/>
              <a:t> theme is 『coupling quantum dots to a nanofiber </a:t>
            </a:r>
            <a:r>
              <a:rPr kumimoji="1" lang="en-US" altLang="ja-JP" baseline="0" dirty="0" err="1" smtClean="0"/>
              <a:t>Braggcavity</a:t>
            </a:r>
            <a:r>
              <a:rPr kumimoji="1" lang="en-US" altLang="ja-JP" baseline="0" dirty="0" smtClean="0"/>
              <a:t>』.</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1</a:t>
            </a:fld>
            <a:endParaRPr kumimoji="1" lang="ja-JP" altLang="en-US"/>
          </a:p>
        </p:txBody>
      </p:sp>
    </p:spTree>
    <p:extLst>
      <p:ext uri="{BB962C8B-B14F-4D97-AF65-F5344CB8AC3E}">
        <p14:creationId xmlns:p14="http://schemas.microsoft.com/office/powerpoint/2010/main" val="972021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10</a:t>
            </a:fld>
            <a:endParaRPr kumimoji="1" lang="ja-JP" altLang="en-US"/>
          </a:p>
        </p:txBody>
      </p:sp>
    </p:spTree>
    <p:extLst>
      <p:ext uri="{BB962C8B-B14F-4D97-AF65-F5344CB8AC3E}">
        <p14:creationId xmlns:p14="http://schemas.microsoft.com/office/powerpoint/2010/main" val="31551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チューニングの方法として、このようにファイバの長手方向に可動するホルダを作製し、ファイバを引っ張りました。</a:t>
            </a:r>
            <a:endParaRPr kumimoji="1" lang="en-US" altLang="ja-JP" dirty="0" smtClean="0"/>
          </a:p>
          <a:p>
            <a:r>
              <a:rPr kumimoji="1" lang="ja-JP" altLang="en-US" dirty="0" smtClean="0"/>
              <a:t>ピエゾの稼動範囲：プラスマイナス</a:t>
            </a:r>
            <a:r>
              <a:rPr kumimoji="1" lang="en-US" altLang="ja-JP" dirty="0" smtClean="0"/>
              <a:t>1.5mm</a:t>
            </a:r>
          </a:p>
          <a:p>
            <a:endParaRPr kumimoji="1" lang="en-US" altLang="ja-JP" dirty="0" smtClean="0"/>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a:xfrm>
            <a:off x="5588225" y="6397899"/>
            <a:ext cx="4275785" cy="336788"/>
          </a:xfrm>
          <a:prstGeom prst="rect">
            <a:avLst/>
          </a:prstGeom>
        </p:spPr>
        <p:txBody>
          <a:bodyPr/>
          <a:lstStyle/>
          <a:p>
            <a:fld id="{627BC552-83AB-4CC6-9C03-0CE939D63C0D}" type="slidenum">
              <a:rPr kumimoji="1" lang="ja-JP" altLang="en-US" smtClean="0"/>
              <a:t>11</a:t>
            </a:fld>
            <a:endParaRPr kumimoji="1" lang="ja-JP" altLang="en-US" dirty="0"/>
          </a:p>
        </p:txBody>
      </p:sp>
    </p:spTree>
    <p:extLst>
      <p:ext uri="{BB962C8B-B14F-4D97-AF65-F5344CB8AC3E}">
        <p14:creationId xmlns:p14="http://schemas.microsoft.com/office/powerpoint/2010/main" val="231781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10</a:t>
            </a:r>
            <a:r>
              <a:rPr kumimoji="1" lang="ja-JP" altLang="en-US" dirty="0" smtClean="0"/>
              <a:t>倍の対物レンズを通して伸長距離を測定</a:t>
            </a:r>
            <a:endParaRPr kumimoji="1" lang="en-US" altLang="ja-JP" dirty="0" smtClean="0"/>
          </a:p>
          <a:p>
            <a:endParaRPr kumimoji="1" lang="en-US" altLang="ja-JP" dirty="0" smtClean="0"/>
          </a:p>
          <a:p>
            <a:r>
              <a:rPr kumimoji="1" lang="ja-JP" altLang="en-US" dirty="0" smtClean="0"/>
              <a:t>こちらが、ファイバを段階的に引っ張りながら測定した透過スペクトルです。</a:t>
            </a:r>
            <a:endParaRPr kumimoji="1" lang="en-US" altLang="ja-JP" dirty="0" smtClean="0"/>
          </a:p>
          <a:p>
            <a:pPr defTabSz="913575">
              <a:defRPr/>
            </a:pPr>
            <a:r>
              <a:rPr kumimoji="1" lang="ja-JP" altLang="en-US" dirty="0" smtClean="0"/>
              <a:t>この実験では、最大波長シフトを測定するため、最初にホルダを縮めて最小の波長を測定してから、ファイバが切れるまで伸ばしました。</a:t>
            </a:r>
            <a:endParaRPr kumimoji="1" lang="en-US" altLang="ja-JP" dirty="0" smtClean="0"/>
          </a:p>
          <a:p>
            <a:r>
              <a:rPr kumimoji="1" lang="ja-JP" altLang="en-US" dirty="0" smtClean="0"/>
              <a:t>伸長距離はホルダの伸びた距離を表しています</a:t>
            </a:r>
            <a:endParaRPr kumimoji="1" lang="en-US" altLang="ja-JP" dirty="0" smtClean="0"/>
          </a:p>
          <a:p>
            <a:r>
              <a:rPr kumimoji="1" lang="ja-JP" altLang="en-US" dirty="0" smtClean="0"/>
              <a:t>このピンクのやじるしが共鳴波長のピークを表しています。</a:t>
            </a:r>
            <a:endParaRPr kumimoji="1" lang="en-US" altLang="ja-JP" dirty="0" smtClean="0"/>
          </a:p>
          <a:p>
            <a:r>
              <a:rPr kumimoji="1" lang="ja-JP" altLang="en-US" dirty="0" smtClean="0"/>
              <a:t>ホルダを伸ばすにつれて共鳴波長が長波長側にシフトしていく様子がわかります。</a:t>
            </a:r>
            <a:endParaRPr kumimoji="1" lang="en-US" altLang="ja-JP" dirty="0" smtClean="0"/>
          </a:p>
          <a:p>
            <a:r>
              <a:rPr kumimoji="1" lang="ja-JP" altLang="en-US" dirty="0" smtClean="0"/>
              <a:t>この測定では最小で</a:t>
            </a:r>
            <a:r>
              <a:rPr kumimoji="1" lang="en-US" altLang="ja-JP" dirty="0" smtClean="0"/>
              <a:t>641.3</a:t>
            </a:r>
            <a:r>
              <a:rPr kumimoji="1" lang="ja-JP" altLang="en-US" baseline="0" dirty="0" smtClean="0"/>
              <a:t> 、最大で</a:t>
            </a:r>
            <a:r>
              <a:rPr kumimoji="1" lang="en-US" altLang="ja-JP" baseline="0" dirty="0" smtClean="0"/>
              <a:t>660.8 nm</a:t>
            </a:r>
            <a:r>
              <a:rPr kumimoji="1" lang="ja-JP" altLang="en-US" baseline="0" dirty="0" smtClean="0"/>
              <a:t>と</a:t>
            </a:r>
            <a:r>
              <a:rPr kumimoji="1" lang="en-US" altLang="ja-JP" baseline="0" dirty="0" smtClean="0"/>
              <a:t>19.5 nm</a:t>
            </a:r>
            <a:r>
              <a:rPr kumimoji="1" lang="ja-JP" altLang="en-US" baseline="0" dirty="0" smtClean="0"/>
              <a:t>もの巨大なシフトを観測しました。</a:t>
            </a:r>
            <a:endParaRPr kumimoji="1" lang="en-US" altLang="ja-JP" baseline="0" dirty="0" smtClean="0"/>
          </a:p>
          <a:p>
            <a:r>
              <a:rPr kumimoji="1" lang="ja-JP" altLang="en-US" baseline="0" dirty="0" smtClean="0"/>
              <a:t>また、最初と最後で</a:t>
            </a:r>
            <a:r>
              <a:rPr kumimoji="1" lang="en-US" altLang="ja-JP" baseline="0" dirty="0" smtClean="0"/>
              <a:t>Q</a:t>
            </a:r>
            <a:r>
              <a:rPr kumimoji="1" lang="ja-JP" altLang="en-US" baseline="0" dirty="0" smtClean="0"/>
              <a:t>値の変化がないことも観測されました。</a:t>
            </a:r>
            <a:endParaRPr kumimoji="1" lang="en-US" altLang="ja-JP" baseline="0" dirty="0" smtClean="0"/>
          </a:p>
          <a:p>
            <a:endParaRPr kumimoji="1" lang="en-US" altLang="ja-JP" baseline="0" dirty="0" smtClean="0"/>
          </a:p>
          <a:p>
            <a:r>
              <a:rPr kumimoji="1" lang="ja-JP" altLang="en-US" baseline="0" dirty="0" smtClean="0"/>
              <a:t>また、こちらは別のサンプルを用いてシフトの可逆性についての測定を行った結果です</a:t>
            </a:r>
            <a:endParaRPr kumimoji="1" lang="en-US" altLang="ja-JP" baseline="0" dirty="0" smtClean="0"/>
          </a:p>
          <a:p>
            <a:r>
              <a:rPr kumimoji="1" lang="ja-JP" altLang="en-US" baseline="0" dirty="0" smtClean="0"/>
              <a:t>ホルダの伸長距離に対する共鳴波長のピークをプロットしたものです。</a:t>
            </a:r>
            <a:endParaRPr kumimoji="1" lang="en-US" altLang="ja-JP" baseline="0" dirty="0" smtClean="0"/>
          </a:p>
          <a:p>
            <a:r>
              <a:rPr kumimoji="1" lang="ja-JP" altLang="en-US" baseline="0" dirty="0" smtClean="0"/>
              <a:t>シフトの可逆性を確認するために、ホルダを伸ばして長波長側に共鳴波長の</a:t>
            </a:r>
            <a:r>
              <a:rPr kumimoji="1" lang="en-US" altLang="ja-JP" baseline="0" dirty="0" smtClean="0"/>
              <a:t>13.5 nm</a:t>
            </a:r>
            <a:r>
              <a:rPr kumimoji="1" lang="ja-JP" altLang="en-US" baseline="0" dirty="0" smtClean="0"/>
              <a:t>のシフトさせた後、</a:t>
            </a:r>
            <a:endParaRPr kumimoji="1" lang="en-US" altLang="ja-JP" baseline="0" dirty="0" smtClean="0"/>
          </a:p>
          <a:p>
            <a:r>
              <a:rPr kumimoji="1" lang="ja-JP" altLang="en-US" baseline="0" dirty="0" smtClean="0"/>
              <a:t>縮めて波長が元に戻るかを確かめました。</a:t>
            </a:r>
            <a:endParaRPr kumimoji="1" lang="en-US" altLang="ja-JP" baseline="0" dirty="0" smtClean="0"/>
          </a:p>
          <a:p>
            <a:r>
              <a:rPr kumimoji="1" lang="ja-JP" altLang="en-US" baseline="0" dirty="0" smtClean="0"/>
              <a:t>この図から、ホルダの伸長距離に対して波長が線形にそして可逆的に波長がシフトしていることがわかりました。</a:t>
            </a:r>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12</a:t>
            </a:fld>
            <a:endParaRPr kumimoji="1" lang="ja-JP" altLang="en-US"/>
          </a:p>
        </p:txBody>
      </p:sp>
    </p:spTree>
    <p:extLst>
      <p:ext uri="{BB962C8B-B14F-4D97-AF65-F5344CB8AC3E}">
        <p14:creationId xmlns:p14="http://schemas.microsoft.com/office/powerpoint/2010/main" val="397238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透過率が一定に保たれている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627BC552-83AB-4CC6-9C03-0CE939D63C0D}" type="slidenum">
              <a:rPr kumimoji="1" lang="ja-JP" altLang="en-US" smtClean="0"/>
              <a:t>13</a:t>
            </a:fld>
            <a:endParaRPr kumimoji="1" lang="ja-JP" altLang="en-US"/>
          </a:p>
        </p:txBody>
      </p:sp>
    </p:spTree>
    <p:extLst>
      <p:ext uri="{BB962C8B-B14F-4D97-AF65-F5344CB8AC3E}">
        <p14:creationId xmlns:p14="http://schemas.microsoft.com/office/powerpoint/2010/main" val="144493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7BC552-83AB-4CC6-9C03-0CE939D63C0D}" type="slidenum">
              <a:rPr kumimoji="1" lang="ja-JP" altLang="en-US" smtClean="0"/>
              <a:t>14</a:t>
            </a:fld>
            <a:endParaRPr kumimoji="1" lang="ja-JP" altLang="en-US"/>
          </a:p>
        </p:txBody>
      </p:sp>
    </p:spTree>
    <p:extLst>
      <p:ext uri="{BB962C8B-B14F-4D97-AF65-F5344CB8AC3E}">
        <p14:creationId xmlns:p14="http://schemas.microsoft.com/office/powerpoint/2010/main" val="295277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21038" y="514350"/>
            <a:ext cx="3432175" cy="2573338"/>
          </a:xfrm>
        </p:spPr>
      </p:sp>
      <p:sp>
        <p:nvSpPr>
          <p:cNvPr id="3" name="ノート プレースホルダー 2"/>
          <p:cNvSpPr>
            <a:spLocks noGrp="1"/>
          </p:cNvSpPr>
          <p:nvPr>
            <p:ph type="body" idx="1"/>
          </p:nvPr>
        </p:nvSpPr>
        <p:spPr/>
        <p:txBody>
          <a:bodyPr/>
          <a:lstStyle/>
          <a:p>
            <a:r>
              <a:rPr kumimoji="1" lang="ja-JP" altLang="en-US" dirty="0" smtClean="0"/>
              <a:t>モード体積：直感的には共振器の物理的大きさ。厳密にはモードおよび共振器内部の誘電率分布を考慮したもの。</a:t>
            </a:r>
            <a:endParaRPr kumimoji="1" lang="en-US" altLang="ja-JP" dirty="0" smtClean="0"/>
          </a:p>
          <a:p>
            <a:endParaRPr kumimoji="1" lang="en-US" altLang="ja-JP" dirty="0" smtClean="0"/>
          </a:p>
          <a:p>
            <a:r>
              <a:rPr kumimoji="1" lang="ja-JP" altLang="en-US" dirty="0" smtClean="0"/>
              <a:t>・フォトニック結晶においては非常に小さなモード体積を持つことが知られています。</a:t>
            </a:r>
          </a:p>
          <a:p>
            <a:r>
              <a:rPr kumimoji="1" lang="ja-JP" altLang="en-US" dirty="0" smtClean="0"/>
              <a:t>しかし、シングルモードファイバへの接続という点ではフォトニック結晶は効率が悪く、</a:t>
            </a:r>
          </a:p>
          <a:p>
            <a:r>
              <a:rPr kumimoji="1" lang="ja-JP" altLang="en-US" dirty="0" smtClean="0"/>
              <a:t>・微小球、トロイド共振器に関しましては、テーパファイバを利用することで高効率にファイバに光接続することができますが、</a:t>
            </a:r>
          </a:p>
          <a:p>
            <a:r>
              <a:rPr kumimoji="1" lang="ja-JP" altLang="en-US" dirty="0" smtClean="0"/>
              <a:t>その際に数十</a:t>
            </a:r>
            <a:r>
              <a:rPr kumimoji="1" lang="en-US" altLang="ja-JP" dirty="0" smtClean="0"/>
              <a:t>nm</a:t>
            </a:r>
            <a:r>
              <a:rPr kumimoji="1" lang="ja-JP" altLang="en-US" dirty="0" smtClean="0"/>
              <a:t>オーダーの精密な位置制御を必要とします。</a:t>
            </a:r>
          </a:p>
          <a:p>
            <a:endParaRPr kumimoji="1" lang="en-US" altLang="ja-JP" dirty="0" smtClean="0"/>
          </a:p>
          <a:p>
            <a:r>
              <a:rPr kumimoji="1" lang="ja-JP" altLang="en-US" dirty="0" smtClean="0"/>
              <a:t>共振器内蔵ナノ光ファイバは可逆で、巨大な共鳴波長シフトを観測することに成功しました。</a:t>
            </a:r>
            <a:endParaRPr kumimoji="1" lang="en-US" altLang="ja-JP" dirty="0" smtClean="0"/>
          </a:p>
          <a:p>
            <a:r>
              <a:rPr kumimoji="1" lang="ja-JP" altLang="en-US" dirty="0" smtClean="0"/>
              <a:t>またチューニング法に副作用がないこともメリットです。</a:t>
            </a:r>
            <a:endParaRPr kumimoji="1" lang="en-US" altLang="ja-JP" dirty="0" smtClean="0"/>
          </a:p>
          <a:p>
            <a:endParaRPr kumimoji="1" lang="en-US" altLang="ja-JP" dirty="0" smtClean="0"/>
          </a:p>
          <a:p>
            <a:r>
              <a:rPr kumimoji="1" lang="ja-JP" altLang="en-US" dirty="0" smtClean="0"/>
              <a:t>・モード体積</a:t>
            </a:r>
            <a:endParaRPr kumimoji="1" lang="en-US" altLang="ja-JP" dirty="0" smtClean="0"/>
          </a:p>
          <a:p>
            <a:r>
              <a:rPr kumimoji="1" lang="ja-JP" altLang="en-US" dirty="0" smtClean="0"/>
              <a:t>ファイバ共振器</a:t>
            </a:r>
            <a:r>
              <a:rPr kumimoji="1" lang="en-US" altLang="ja-JP" dirty="0" smtClean="0"/>
              <a:t>0.7μ</a:t>
            </a:r>
            <a:r>
              <a:rPr kumimoji="1" lang="ja-JP" altLang="en-US" dirty="0" smtClean="0"/>
              <a:t>㎥（理論）</a:t>
            </a:r>
            <a:endParaRPr kumimoji="1" lang="en-US" altLang="ja-JP" dirty="0" smtClean="0"/>
          </a:p>
          <a:p>
            <a:r>
              <a:rPr kumimoji="1" lang="ja-JP" altLang="en-US" dirty="0" smtClean="0"/>
              <a:t>微小球</a:t>
            </a:r>
            <a:r>
              <a:rPr kumimoji="1" lang="en-US" altLang="ja-JP" dirty="0" smtClean="0"/>
              <a:t>.</a:t>
            </a:r>
            <a:r>
              <a:rPr kumimoji="1" lang="ja-JP" altLang="en-US" dirty="0" smtClean="0"/>
              <a:t>トロイド数百</a:t>
            </a:r>
            <a:r>
              <a:rPr kumimoji="1" lang="en-US" altLang="ja-JP" dirty="0" smtClean="0"/>
              <a:t>μ</a:t>
            </a:r>
            <a:r>
              <a:rPr kumimoji="1" lang="ja-JP" altLang="en-US" dirty="0" smtClean="0"/>
              <a:t>㎥</a:t>
            </a:r>
            <a:endParaRPr kumimoji="1" lang="en-US" altLang="ja-JP" dirty="0" smtClean="0"/>
          </a:p>
          <a:p>
            <a:r>
              <a:rPr kumimoji="1" lang="ja-JP" altLang="en-US" dirty="0" smtClean="0"/>
              <a:t>マイクロポスト</a:t>
            </a:r>
            <a:r>
              <a:rPr kumimoji="1" lang="en-US" altLang="ja-JP" dirty="0" smtClean="0"/>
              <a:t>1μ</a:t>
            </a:r>
            <a:r>
              <a:rPr kumimoji="1" lang="ja-JP" altLang="en-US" dirty="0" smtClean="0"/>
              <a:t>㎥</a:t>
            </a:r>
            <a:endParaRPr kumimoji="1" lang="en-US" altLang="ja-JP" dirty="0" smtClean="0"/>
          </a:p>
          <a:p>
            <a:r>
              <a:rPr kumimoji="1" lang="en-US" altLang="ja-JP" dirty="0" smtClean="0"/>
              <a:t>S</a:t>
            </a:r>
            <a:r>
              <a:rPr kumimoji="1" lang="ja-JP" altLang="en-US" dirty="0" smtClean="0"/>
              <a:t>フォトニック結晶</a:t>
            </a:r>
            <a:r>
              <a:rPr kumimoji="1" lang="en-US" altLang="ja-JP" dirty="0" smtClean="0"/>
              <a:t>1μ</a:t>
            </a:r>
            <a:r>
              <a:rPr kumimoji="1" lang="ja-JP" altLang="en-US" dirty="0" smtClean="0"/>
              <a:t>㎥</a:t>
            </a:r>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27BC552-83AB-4CC6-9C03-0CE939D63C0D}" type="slidenum">
              <a:rPr kumimoji="1" lang="ja-JP" altLang="en-US" smtClean="0"/>
              <a:t>15</a:t>
            </a:fld>
            <a:endParaRPr kumimoji="1" lang="ja-JP" altLang="en-US"/>
          </a:p>
        </p:txBody>
      </p:sp>
    </p:spTree>
    <p:extLst>
      <p:ext uri="{BB962C8B-B14F-4D97-AF65-F5344CB8AC3E}">
        <p14:creationId xmlns:p14="http://schemas.microsoft.com/office/powerpoint/2010/main" val="72855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16</a:t>
            </a:fld>
            <a:endParaRPr kumimoji="1" lang="ja-JP" altLang="en-US"/>
          </a:p>
        </p:txBody>
      </p:sp>
    </p:spTree>
    <p:extLst>
      <p:ext uri="{BB962C8B-B14F-4D97-AF65-F5344CB8AC3E}">
        <p14:creationId xmlns:p14="http://schemas.microsoft.com/office/powerpoint/2010/main" val="234973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21038" y="514350"/>
            <a:ext cx="3432175" cy="2573338"/>
          </a:xfrm>
        </p:spPr>
      </p:sp>
      <p:sp>
        <p:nvSpPr>
          <p:cNvPr id="3" name="ノート プレースホルダー 2"/>
          <p:cNvSpPr>
            <a:spLocks noGrp="1"/>
          </p:cNvSpPr>
          <p:nvPr>
            <p:ph type="body" idx="1"/>
          </p:nvPr>
        </p:nvSpPr>
        <p:spPr/>
        <p:txBody>
          <a:bodyPr/>
          <a:lstStyle/>
          <a:p>
            <a:pPr defTabSz="921532">
              <a:defRPr/>
            </a:pPr>
            <a:r>
              <a:rPr kumimoji="1" lang="ja-JP" altLang="en-US" dirty="0" smtClean="0"/>
              <a:t>次のスライドへ移る前</a:t>
            </a:r>
            <a:endParaRPr kumimoji="1" lang="en-US" altLang="ja-JP" dirty="0" smtClean="0"/>
          </a:p>
          <a:p>
            <a:r>
              <a:rPr kumimoji="1" lang="ja-JP" altLang="en-US" dirty="0" smtClean="0"/>
              <a:t>それでは、私の研究目標である、発光体共振器結合系による自然放出増強の測定の説明に移ります。</a:t>
            </a:r>
            <a:endParaRPr kumimoji="1" lang="en-US" altLang="ja-JP" dirty="0" smtClean="0"/>
          </a:p>
          <a:p>
            <a:endParaRPr kumimoji="1" lang="en-US" altLang="ja-JP" dirty="0" smtClean="0"/>
          </a:p>
          <a:p>
            <a:r>
              <a:rPr kumimoji="1" lang="ja-JP" altLang="en-US" dirty="0" smtClean="0"/>
              <a:t>トルエン溶液に量子ドットをいれた</a:t>
            </a:r>
            <a:endParaRPr kumimoji="1" lang="ja-JP" altLang="en-US"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17</a:t>
            </a:fld>
            <a:endParaRPr kumimoji="1" lang="ja-JP" altLang="en-US"/>
          </a:p>
        </p:txBody>
      </p:sp>
    </p:spTree>
    <p:extLst>
      <p:ext uri="{BB962C8B-B14F-4D97-AF65-F5344CB8AC3E}">
        <p14:creationId xmlns:p14="http://schemas.microsoft.com/office/powerpoint/2010/main" val="796953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18</a:t>
            </a:fld>
            <a:endParaRPr kumimoji="1" lang="ja-JP" altLang="en-US"/>
          </a:p>
        </p:txBody>
      </p:sp>
    </p:spTree>
    <p:extLst>
      <p:ext uri="{BB962C8B-B14F-4D97-AF65-F5344CB8AC3E}">
        <p14:creationId xmlns:p14="http://schemas.microsoft.com/office/powerpoint/2010/main" val="4083140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①量子ドット特有の発光スペクトル</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77AC96E-B0F8-40AF-AF47-7885A03F116F}" type="slidenum">
              <a:rPr kumimoji="1" lang="ja-JP" altLang="en-US" smtClean="0"/>
              <a:t>19</a:t>
            </a:fld>
            <a:endParaRPr kumimoji="1" lang="ja-JP" altLang="en-US"/>
          </a:p>
        </p:txBody>
      </p:sp>
    </p:spTree>
    <p:extLst>
      <p:ext uri="{BB962C8B-B14F-4D97-AF65-F5344CB8AC3E}">
        <p14:creationId xmlns:p14="http://schemas.microsoft.com/office/powerpoint/2010/main" val="164450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outline of this presentation</a:t>
            </a:r>
            <a:r>
              <a:rPr kumimoji="1" lang="en-US" altLang="ja-JP" baseline="0" dirty="0" smtClean="0"/>
              <a:t>.</a:t>
            </a:r>
          </a:p>
          <a:p>
            <a:r>
              <a:rPr kumimoji="1" lang="en-US" altLang="ja-JP" dirty="0" smtClean="0"/>
              <a:t>First, I explain the background of this study, cavity</a:t>
            </a:r>
            <a:r>
              <a:rPr kumimoji="1" lang="en-US" altLang="ja-JP" baseline="0" dirty="0" smtClean="0"/>
              <a:t> and </a:t>
            </a:r>
            <a:r>
              <a:rPr kumimoji="1" lang="en-US" altLang="ja-JP" dirty="0" smtClean="0"/>
              <a:t>enhanced spontaneous emission.</a:t>
            </a:r>
          </a:p>
          <a:p>
            <a:r>
              <a:rPr kumimoji="1" lang="en-US" altLang="ja-JP" baseline="0" dirty="0" smtClean="0"/>
              <a:t>Second, I explain my motivation.</a:t>
            </a:r>
            <a:endParaRPr kumimoji="1" lang="en-US" altLang="ja-JP" dirty="0" smtClean="0"/>
          </a:p>
          <a:p>
            <a:r>
              <a:rPr kumimoji="1" lang="en-US" altLang="ja-JP" dirty="0" smtClean="0"/>
              <a:t>Then, I will talk about</a:t>
            </a:r>
            <a:r>
              <a:rPr kumimoji="1" lang="en-US" altLang="ja-JP" baseline="0" dirty="0" smtClean="0"/>
              <a:t> my experiment, [control of the cavity resonance wavelength], [coupling of quantum dots to a NFBC], and [observation of enhanced spontaneous emission from </a:t>
            </a:r>
            <a:r>
              <a:rPr kumimoji="1" lang="en-US" altLang="ja-JP" baseline="0" dirty="0" err="1" smtClean="0"/>
              <a:t>theNFBC</a:t>
            </a:r>
            <a:r>
              <a:rPr kumimoji="1" lang="en-US" altLang="ja-JP" baseline="0" dirty="0" smtClean="0"/>
              <a:t>] and finally, sum up this presentation.</a:t>
            </a:r>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2</a:t>
            </a:fld>
            <a:endParaRPr kumimoji="1" lang="ja-JP" altLang="en-US" dirty="0"/>
          </a:p>
        </p:txBody>
      </p:sp>
    </p:spTree>
    <p:extLst>
      <p:ext uri="{BB962C8B-B14F-4D97-AF65-F5344CB8AC3E}">
        <p14:creationId xmlns:p14="http://schemas.microsoft.com/office/powerpoint/2010/main" val="282735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21038" y="514350"/>
            <a:ext cx="3432175" cy="2573338"/>
          </a:xfrm>
        </p:spPr>
      </p:sp>
      <p:sp>
        <p:nvSpPr>
          <p:cNvPr id="3" name="ノート プレースホルダー 2"/>
          <p:cNvSpPr>
            <a:spLocks noGrp="1"/>
          </p:cNvSpPr>
          <p:nvPr>
            <p:ph type="body" idx="1"/>
          </p:nvPr>
        </p:nvSpPr>
        <p:spPr/>
        <p:txBody>
          <a:bodyPr/>
          <a:lstStyle/>
          <a:p>
            <a:r>
              <a:rPr kumimoji="1" lang="en-US" altLang="ja-JP" dirty="0" smtClean="0"/>
              <a:t>Future plan is to use tapered fiber as sensing</a:t>
            </a:r>
            <a:r>
              <a:rPr kumimoji="1" lang="en-US" altLang="ja-JP" baseline="0" dirty="0" smtClean="0"/>
              <a:t> device.</a:t>
            </a:r>
          </a:p>
          <a:p>
            <a:r>
              <a:rPr kumimoji="1" lang="en-US" altLang="ja-JP" baseline="0" dirty="0" smtClean="0"/>
              <a:t>I will give a detail of this plan as next research theme.</a:t>
            </a:r>
          </a:p>
          <a:p>
            <a:endParaRPr kumimoji="1" lang="ja-JP" altLang="en-US" dirty="0"/>
          </a:p>
        </p:txBody>
      </p:sp>
      <p:sp>
        <p:nvSpPr>
          <p:cNvPr id="4" name="スライド番号プレースホルダー 3"/>
          <p:cNvSpPr>
            <a:spLocks noGrp="1"/>
          </p:cNvSpPr>
          <p:nvPr>
            <p:ph type="sldNum" sz="quarter" idx="10"/>
          </p:nvPr>
        </p:nvSpPr>
        <p:spPr/>
        <p:txBody>
          <a:bodyPr/>
          <a:lstStyle/>
          <a:p>
            <a:fld id="{C77AC96E-B0F8-40AF-AF47-7885A03F116F}" type="slidenum">
              <a:rPr kumimoji="1" lang="ja-JP" altLang="en-US" smtClean="0"/>
              <a:t>20</a:t>
            </a:fld>
            <a:endParaRPr kumimoji="1" lang="ja-JP" altLang="en-US"/>
          </a:p>
        </p:txBody>
      </p:sp>
    </p:spTree>
    <p:extLst>
      <p:ext uri="{BB962C8B-B14F-4D97-AF65-F5344CB8AC3E}">
        <p14:creationId xmlns:p14="http://schemas.microsoft.com/office/powerpoint/2010/main" val="1980277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is my second research theme, </a:t>
            </a:r>
            <a:r>
              <a:rPr kumimoji="1" lang="en-US" altLang="ja-JP" baseline="0" dirty="0" err="1" smtClean="0"/>
              <a:t>nano</a:t>
            </a:r>
            <a:r>
              <a:rPr kumimoji="1" lang="en-US" altLang="ja-JP" baseline="0" dirty="0" smtClean="0"/>
              <a:t>-sensing of VO2 using a tapered fiber.</a:t>
            </a:r>
            <a:endParaRPr kumimoji="1" lang="ja-JP" altLang="en-US"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21</a:t>
            </a:fld>
            <a:endParaRPr kumimoji="1" lang="ja-JP" altLang="en-US"/>
          </a:p>
        </p:txBody>
      </p:sp>
    </p:spTree>
    <p:extLst>
      <p:ext uri="{BB962C8B-B14F-4D97-AF65-F5344CB8AC3E}">
        <p14:creationId xmlns:p14="http://schemas.microsoft.com/office/powerpoint/2010/main" val="2441043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22</a:t>
            </a:fld>
            <a:endParaRPr kumimoji="1" lang="ja-JP" altLang="en-US" dirty="0"/>
          </a:p>
        </p:txBody>
      </p:sp>
    </p:spTree>
    <p:extLst>
      <p:ext uri="{BB962C8B-B14F-4D97-AF65-F5344CB8AC3E}">
        <p14:creationId xmlns:p14="http://schemas.microsoft.com/office/powerpoint/2010/main" val="2621461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My sensing object is </a:t>
            </a:r>
            <a:r>
              <a:rPr lang="nl-NL" altLang="ja-JP" dirty="0"/>
              <a:t>Vanadium dioxide (VO2) on TiO2 substrate.</a:t>
            </a:r>
          </a:p>
          <a:p>
            <a:pPr defTabSz="921532">
              <a:defRPr/>
            </a:pPr>
            <a:r>
              <a:rPr lang="nl-NL" altLang="ja-JP" b="1" dirty="0"/>
              <a:t>VO2 transform from insulator to metal as temperature changes</a:t>
            </a:r>
            <a:r>
              <a:rPr lang="nl-NL" altLang="ja-JP" dirty="0"/>
              <a:t>.</a:t>
            </a:r>
          </a:p>
          <a:p>
            <a:r>
              <a:rPr lang="nl-NL" altLang="ja-JP" dirty="0"/>
              <a:t>This graph shows resistance changes by </a:t>
            </a:r>
            <a:r>
              <a:rPr lang="en-US" altLang="ja-JP" dirty="0"/>
              <a:t>3 order of magnitude as temperature changes.</a:t>
            </a:r>
          </a:p>
          <a:p>
            <a:endParaRPr lang="nl-NL" altLang="ja-JP" dirty="0"/>
          </a:p>
          <a:p>
            <a:r>
              <a:rPr kumimoji="1" lang="en-US" altLang="ja-JP" dirty="0" smtClean="0"/>
              <a:t>This</a:t>
            </a:r>
            <a:r>
              <a:rPr kumimoji="1" lang="ja-JP" altLang="en-US" dirty="0" smtClean="0"/>
              <a:t> </a:t>
            </a:r>
            <a:r>
              <a:rPr kumimoji="1" lang="en-US" altLang="ja-JP" dirty="0" smtClean="0"/>
              <a:t>is</a:t>
            </a:r>
            <a:r>
              <a:rPr kumimoji="1" lang="ja-JP" altLang="en-US" dirty="0" smtClean="0"/>
              <a:t> </a:t>
            </a:r>
            <a:r>
              <a:rPr kumimoji="1" lang="en-US" altLang="ja-JP" dirty="0" smtClean="0"/>
              <a:t>optical</a:t>
            </a:r>
            <a:r>
              <a:rPr kumimoji="1" lang="ja-JP" altLang="en-US" dirty="0" smtClean="0"/>
              <a:t>　</a:t>
            </a:r>
            <a:r>
              <a:rPr kumimoji="1" lang="en-US" altLang="ja-JP" dirty="0" smtClean="0"/>
              <a:t>microscope images at temperatures ranging from 17 to 40 degrees Celsius</a:t>
            </a:r>
            <a:r>
              <a:rPr kumimoji="1" lang="en-US" altLang="ja-JP" baseline="0" dirty="0" smtClean="0"/>
              <a:t> </a:t>
            </a:r>
            <a:r>
              <a:rPr kumimoji="1" lang="en-US" altLang="ja-JP" dirty="0" smtClean="0"/>
              <a:t>in a 30×30 </a:t>
            </a:r>
            <a:r>
              <a:rPr kumimoji="1" lang="en-US" altLang="ja-JP" dirty="0" err="1" smtClean="0"/>
              <a:t>μm</a:t>
            </a:r>
            <a:r>
              <a:rPr kumimoji="1" lang="en-US" altLang="ja-JP" dirty="0" smtClean="0"/>
              <a:t> region.</a:t>
            </a:r>
          </a:p>
          <a:p>
            <a:pPr defTabSz="921532">
              <a:defRPr/>
            </a:pPr>
            <a:r>
              <a:rPr lang="en-US" altLang="ja-JP" dirty="0"/>
              <a:t>Metallic domains are shown in a dark color.</a:t>
            </a:r>
            <a:endParaRPr kumimoji="1" lang="en-US" altLang="ja-JP" dirty="0" smtClean="0"/>
          </a:p>
          <a:p>
            <a:endParaRPr lang="en-US" altLang="ja-JP" dirty="0"/>
          </a:p>
          <a:p>
            <a:endParaRPr kumimoji="1" lang="en-US" altLang="ja-JP" dirty="0" smtClean="0"/>
          </a:p>
          <a:p>
            <a:r>
              <a:rPr kumimoji="1" lang="en-US" altLang="ja-JP" dirty="0" smtClean="0"/>
              <a:t>TiO2(001) </a:t>
            </a:r>
            <a:r>
              <a:rPr kumimoji="1" lang="ja-JP" altLang="en-US" dirty="0" smtClean="0"/>
              <a:t>基板上に作製した</a:t>
            </a:r>
            <a:r>
              <a:rPr kumimoji="1" lang="en-US" altLang="ja-JP" dirty="0" smtClean="0"/>
              <a:t>VO2 </a:t>
            </a:r>
            <a:r>
              <a:rPr kumimoji="1" lang="ja-JP" altLang="en-US" dirty="0" smtClean="0"/>
              <a:t>薄膜 は室温近傍（室温から</a:t>
            </a:r>
            <a:r>
              <a:rPr kumimoji="1" lang="en-US" altLang="ja-JP" dirty="0" smtClean="0"/>
              <a:t>70℃</a:t>
            </a:r>
            <a:r>
              <a:rPr kumimoji="1" lang="ja-JP" altLang="en-US" dirty="0" smtClean="0"/>
              <a:t>付近）で、金属</a:t>
            </a:r>
            <a:r>
              <a:rPr kumimoji="1" lang="en-US" altLang="ja-JP" dirty="0" smtClean="0"/>
              <a:t>- </a:t>
            </a:r>
            <a:r>
              <a:rPr kumimoji="1" lang="ja-JP" altLang="en-US" dirty="0" smtClean="0"/>
              <a:t>絶縁体相転移により数桁にも及ぶ抵抗変化を起こす遷移金属酸化物の一種です。</a:t>
            </a:r>
          </a:p>
          <a:p>
            <a:r>
              <a:rPr kumimoji="1" lang="ja-JP" altLang="en-US" dirty="0" smtClean="0"/>
              <a:t>電流・電圧源をトリガーとする物性制御が可能なため、メモリや高速スイッチングなどに有望な材料群です。</a:t>
            </a:r>
            <a:endParaRPr kumimoji="1" lang="en-US" altLang="ja-JP" dirty="0" smtClean="0"/>
          </a:p>
          <a:p>
            <a:r>
              <a:rPr kumimoji="1" lang="ja-JP" altLang="en-US" dirty="0" smtClean="0"/>
              <a:t>転移点付近のドメインサイズは、数ナノメートルから数マイクロメートルである</a:t>
            </a:r>
          </a:p>
          <a:p>
            <a:endParaRPr kumimoji="1" lang="en-US" altLang="ja-JP" b="0" dirty="0" smtClean="0"/>
          </a:p>
          <a:p>
            <a:pPr defTabSz="921532">
              <a:defRPr/>
            </a:pPr>
            <a:r>
              <a:rPr lang="en-US" altLang="ja-JP" dirty="0"/>
              <a:t>In past investigation, phase separate phenomenon in VO2 is observed by optical microscope, SNOM, C-AFM and K-AFM.</a:t>
            </a:r>
          </a:p>
          <a:p>
            <a:endParaRPr lang="en-US" altLang="ja-JP" b="1" dirty="0"/>
          </a:p>
          <a:p>
            <a:endParaRPr lang="en-US" altLang="ja-JP" b="1" dirty="0"/>
          </a:p>
          <a:p>
            <a:r>
              <a:rPr lang="en-US" altLang="ja-JP" b="1" dirty="0"/>
              <a:t>Memo </a:t>
            </a:r>
          </a:p>
          <a:p>
            <a:pPr defTabSz="921532">
              <a:defRPr/>
            </a:pPr>
            <a:r>
              <a:rPr lang="nl-NL" altLang="ja-JP" dirty="0"/>
              <a:t>This is one of the transiton metal oxide, which create phase transitions because of stimulation such as temperature, electric field, and light.</a:t>
            </a:r>
            <a:endParaRPr lang="en-US" altLang="ja-JP" dirty="0"/>
          </a:p>
          <a:p>
            <a:endParaRPr lang="en-US" altLang="ja-JP" dirty="0"/>
          </a:p>
          <a:p>
            <a:r>
              <a:rPr kumimoji="1" lang="ja-JP" altLang="en-US" dirty="0" smtClean="0"/>
              <a:t>遷移金属酸化物は、適度に強い電子間の相互作用力によって電子が動けない絶縁体となっており、</a:t>
            </a:r>
          </a:p>
          <a:p>
            <a:r>
              <a:rPr kumimoji="1" lang="ja-JP" altLang="en-US" dirty="0" smtClean="0"/>
              <a:t>温度や電場、磁場、光などの外部刺激により、電子が融解し金属状態へと転移を起こす材料として知られています。</a:t>
            </a:r>
            <a:endParaRPr kumimoji="1" lang="en-US" altLang="ja-JP" dirty="0" smtClean="0"/>
          </a:p>
          <a:p>
            <a:endParaRPr lang="en-US" altLang="ja-JP" dirty="0"/>
          </a:p>
          <a:p>
            <a:endParaRPr lang="en-US" altLang="ja-JP" dirty="0"/>
          </a:p>
          <a:p>
            <a:r>
              <a:rPr lang="ja-JP" altLang="en-US" dirty="0"/>
              <a:t>トランジスタやフラッシュメモリなど半導体デバイスの多くは、電子（電荷）の量を電気的に制御することで動作します。しかし将来の微細化において半導体中の電子の密度を制御することが困難になることが予測されており、動作原理の異なるデバイスの登場が求められています。本物質系はその一つの有力な候補として期待されています。</a:t>
            </a:r>
            <a:endParaRPr lang="en-US" altLang="ja-JP" dirty="0"/>
          </a:p>
          <a:p>
            <a:endParaRPr lang="en-US" altLang="ja-JP" dirty="0"/>
          </a:p>
          <a:p>
            <a:r>
              <a:rPr lang="ja-JP" altLang="en-US" dirty="0"/>
              <a:t>通常はこのような金属ドメイン相のサイズは走査型プローブ顕微鏡を用いた研究などにより、</a:t>
            </a:r>
            <a:r>
              <a:rPr lang="en-US" altLang="ja-JP" dirty="0"/>
              <a:t>100 </a:t>
            </a:r>
            <a:r>
              <a:rPr lang="ja-JP" altLang="en-US" dirty="0"/>
              <a:t>～ </a:t>
            </a:r>
            <a:r>
              <a:rPr lang="en-US" altLang="ja-JP" dirty="0"/>
              <a:t>50 nm </a:t>
            </a:r>
            <a:r>
              <a:rPr lang="ja-JP" altLang="en-US" dirty="0"/>
              <a:t>程度と推測されています。</a:t>
            </a:r>
            <a:endParaRPr lang="en-US" altLang="ja-JP" dirty="0"/>
          </a:p>
          <a:p>
            <a:endParaRPr lang="en-US" altLang="ja-JP" dirty="0"/>
          </a:p>
          <a:p>
            <a:r>
              <a:rPr kumimoji="1" lang="en-US" altLang="ja-JP" b="0" dirty="0" smtClean="0"/>
              <a:t>Al2O3 </a:t>
            </a:r>
            <a:r>
              <a:rPr kumimoji="1" lang="ja-JP" altLang="en-US" b="0" dirty="0" smtClean="0"/>
              <a:t>基板上に作製された</a:t>
            </a:r>
            <a:r>
              <a:rPr kumimoji="1" lang="en-US" altLang="ja-JP" b="0" dirty="0" smtClean="0"/>
              <a:t>VO2 </a:t>
            </a:r>
            <a:r>
              <a:rPr kumimoji="1" lang="ja-JP" altLang="en-US" b="0" dirty="0" smtClean="0"/>
              <a:t>薄膜のドメインサイズは、数十</a:t>
            </a:r>
            <a:r>
              <a:rPr kumimoji="1" lang="en-US" altLang="ja-JP" b="0" dirty="0" smtClean="0"/>
              <a:t>nm </a:t>
            </a:r>
            <a:r>
              <a:rPr kumimoji="1" lang="ja-JP" altLang="en-US" b="0" dirty="0" smtClean="0"/>
              <a:t>～数百</a:t>
            </a:r>
            <a:r>
              <a:rPr kumimoji="1" lang="en-US" altLang="ja-JP" b="0" dirty="0" smtClean="0"/>
              <a:t>nm </a:t>
            </a:r>
            <a:r>
              <a:rPr kumimoji="1" lang="ja-JP" altLang="en-US" b="0" dirty="0" smtClean="0"/>
              <a:t>程度</a:t>
            </a:r>
            <a:endParaRPr kumimoji="1" lang="en-US" altLang="ja-JP" b="0" dirty="0" smtClean="0"/>
          </a:p>
          <a:p>
            <a:endParaRPr lang="ja-JP" altLang="en-US" dirty="0"/>
          </a:p>
          <a:p>
            <a:r>
              <a:rPr lang="en-US" altLang="ja-JP" dirty="0"/>
              <a:t>VO2 is expected to work as a memory or high speed </a:t>
            </a:r>
            <a:r>
              <a:rPr lang="en-US" altLang="ja-JP" dirty="0" err="1"/>
              <a:t>switchng</a:t>
            </a:r>
            <a:r>
              <a:rPr lang="en-US" altLang="ja-JP" dirty="0"/>
              <a:t> device.</a:t>
            </a:r>
          </a:p>
          <a:p>
            <a:endParaRPr lang="en-US" altLang="ja-JP"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23</a:t>
            </a:fld>
            <a:endParaRPr kumimoji="1" lang="ja-JP" altLang="en-US"/>
          </a:p>
        </p:txBody>
      </p:sp>
    </p:spTree>
    <p:extLst>
      <p:ext uri="{BB962C8B-B14F-4D97-AF65-F5344CB8AC3E}">
        <p14:creationId xmlns:p14="http://schemas.microsoft.com/office/powerpoint/2010/main" val="3756695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532">
              <a:defRPr/>
            </a:pPr>
            <a:r>
              <a:rPr lang="en-US" altLang="ja-JP" dirty="0"/>
              <a:t>the metallic and insulating domains often coexist randomly around the transition temperature.</a:t>
            </a:r>
            <a:endParaRPr kumimoji="1" lang="en-US" altLang="ja-JP" dirty="0" smtClean="0"/>
          </a:p>
          <a:p>
            <a:r>
              <a:rPr lang="nl-NL" altLang="ja-JP" dirty="0"/>
              <a:t>My research purpose is to apply tapered fiber to sensing device.</a:t>
            </a:r>
          </a:p>
          <a:p>
            <a:r>
              <a:rPr lang="nl-NL" altLang="ja-JP" dirty="0"/>
              <a:t>So, as first step, I will try to observe this phase separation in VO2 by using tapered fiber.</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24</a:t>
            </a:fld>
            <a:endParaRPr kumimoji="1" lang="ja-JP" altLang="en-US"/>
          </a:p>
        </p:txBody>
      </p:sp>
    </p:spTree>
    <p:extLst>
      <p:ext uri="{BB962C8B-B14F-4D97-AF65-F5344CB8AC3E}">
        <p14:creationId xmlns:p14="http://schemas.microsoft.com/office/powerpoint/2010/main" val="192915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25</a:t>
            </a:fld>
            <a:endParaRPr kumimoji="1" lang="ja-JP" altLang="en-US"/>
          </a:p>
        </p:txBody>
      </p:sp>
    </p:spTree>
    <p:extLst>
      <p:ext uri="{BB962C8B-B14F-4D97-AF65-F5344CB8AC3E}">
        <p14:creationId xmlns:p14="http://schemas.microsoft.com/office/powerpoint/2010/main" val="2174933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26</a:t>
            </a:fld>
            <a:endParaRPr kumimoji="1" lang="ja-JP" altLang="en-US"/>
          </a:p>
        </p:txBody>
      </p:sp>
    </p:spTree>
    <p:extLst>
      <p:ext uri="{BB962C8B-B14F-4D97-AF65-F5344CB8AC3E}">
        <p14:creationId xmlns:p14="http://schemas.microsoft.com/office/powerpoint/2010/main" val="371930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27</a:t>
            </a:fld>
            <a:endParaRPr kumimoji="1" lang="ja-JP" altLang="en-US"/>
          </a:p>
        </p:txBody>
      </p:sp>
    </p:spTree>
    <p:extLst>
      <p:ext uri="{BB962C8B-B14F-4D97-AF65-F5344CB8AC3E}">
        <p14:creationId xmlns:p14="http://schemas.microsoft.com/office/powerpoint/2010/main" val="3017040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上準位にある電子が、光子を放出して下準位に落ちる過程を自然放出という</a:t>
            </a:r>
            <a:endParaRPr kumimoji="1" lang="en-US" altLang="ja-JP" dirty="0" smtClean="0"/>
          </a:p>
          <a:p>
            <a:r>
              <a:rPr kumimoji="1" lang="en-US" altLang="ja-JP" dirty="0" smtClean="0"/>
              <a:t>Fermi</a:t>
            </a:r>
            <a:r>
              <a:rPr kumimoji="1" lang="ja-JP" altLang="en-US" dirty="0" smtClean="0"/>
              <a:t>の黄金律は自然放出が起こる単位時間当たりの確立を表す</a:t>
            </a:r>
            <a:endParaRPr kumimoji="1" lang="en-US" altLang="ja-JP" dirty="0" smtClean="0"/>
          </a:p>
          <a:p>
            <a:endParaRPr kumimoji="1" lang="en-US" altLang="ja-JP" dirty="0" smtClean="0"/>
          </a:p>
          <a:p>
            <a:r>
              <a:rPr kumimoji="1" lang="ja-JP" altLang="en-US" dirty="0" smtClean="0"/>
              <a:t>自由空間</a:t>
            </a:r>
            <a:endParaRPr kumimoji="1" lang="en-US" altLang="ja-JP" dirty="0" smtClean="0"/>
          </a:p>
          <a:p>
            <a:r>
              <a:rPr kumimoji="1" lang="en-US" altLang="ja-JP" dirty="0" smtClean="0"/>
              <a:t>V0</a:t>
            </a:r>
            <a:r>
              <a:rPr kumimoji="1" lang="ja-JP" altLang="en-US" dirty="0" smtClean="0"/>
              <a:t>は十分大きいと考える</a:t>
            </a:r>
            <a:endParaRPr kumimoji="1" lang="en-US" altLang="ja-JP" dirty="0" smtClean="0"/>
          </a:p>
          <a:p>
            <a:endParaRPr kumimoji="1" lang="en-US" altLang="ja-JP" dirty="0" smtClean="0"/>
          </a:p>
          <a:p>
            <a:r>
              <a:rPr kumimoji="1" lang="ja-JP" altLang="en-US" dirty="0" smtClean="0"/>
              <a:t>速度＝単位時間当たりの遷移確率</a:t>
            </a:r>
            <a:endParaRPr kumimoji="1" lang="en-US" altLang="ja-JP" dirty="0" smtClean="0"/>
          </a:p>
          <a:p>
            <a:endParaRPr kumimoji="1" lang="en-US" altLang="ja-JP" dirty="0" smtClean="0"/>
          </a:p>
          <a:p>
            <a:r>
              <a:rPr kumimoji="1" lang="ja-JP" altLang="en-US" dirty="0" smtClean="0"/>
              <a:t>状態密度：ｇｄ</a:t>
            </a:r>
            <a:r>
              <a:rPr kumimoji="1" lang="en-US" altLang="ja-JP" dirty="0" smtClean="0"/>
              <a:t>E</a:t>
            </a:r>
            <a:r>
              <a:rPr kumimoji="1" lang="ja-JP" altLang="en-US" dirty="0" smtClean="0"/>
              <a:t>がエネルギー</a:t>
            </a:r>
            <a:r>
              <a:rPr kumimoji="1" lang="en-US" altLang="ja-JP" dirty="0" smtClean="0"/>
              <a:t>E</a:t>
            </a:r>
            <a:r>
              <a:rPr kumimoji="1" lang="ja-JP" altLang="en-US" dirty="0" smtClean="0"/>
              <a:t>～</a:t>
            </a:r>
            <a:r>
              <a:rPr kumimoji="1" lang="en-US" altLang="ja-JP" dirty="0" err="1" smtClean="0"/>
              <a:t>dE</a:t>
            </a:r>
            <a:r>
              <a:rPr kumimoji="1" lang="ja-JP" altLang="en-US" dirty="0" smtClean="0"/>
              <a:t>の中に落ちる、単位体積当たりの終状態の数</a:t>
            </a:r>
            <a:endParaRPr kumimoji="1" lang="en-US" altLang="ja-JP" dirty="0" smtClean="0"/>
          </a:p>
          <a:p>
            <a:endParaRPr kumimoji="1" lang="en-US" altLang="ja-JP" dirty="0" smtClean="0"/>
          </a:p>
          <a:p>
            <a:r>
              <a:rPr kumimoji="1" lang="en-US" altLang="ja-JP" baseline="0" dirty="0" smtClean="0"/>
              <a:t> μ</a:t>
            </a:r>
            <a:r>
              <a:rPr kumimoji="1" lang="ja-JP" altLang="en-US" baseline="0" dirty="0" smtClean="0"/>
              <a:t>：電気双極子モーメント　（発光体を振動する電気双極子としてあつかう）</a:t>
            </a:r>
            <a:endParaRPr kumimoji="1" lang="en-US" altLang="ja-JP" baseline="0" dirty="0" smtClean="0"/>
          </a:p>
          <a:p>
            <a:endParaRPr kumimoji="1" lang="en-US" altLang="ja-JP" baseline="0" dirty="0" smtClean="0"/>
          </a:p>
          <a:p>
            <a:r>
              <a:rPr kumimoji="1" lang="ja-JP" altLang="en-US" baseline="0" dirty="0" smtClean="0"/>
              <a:t>共振器はその軸方向のモードに対する状態密度だけに影響する。</a:t>
            </a:r>
            <a:endParaRPr kumimoji="1" lang="en-US" altLang="ja-JP" baseline="0"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30</a:t>
            </a:fld>
            <a:endParaRPr kumimoji="1" lang="ja-JP" altLang="en-US"/>
          </a:p>
        </p:txBody>
      </p:sp>
    </p:spTree>
    <p:extLst>
      <p:ext uri="{BB962C8B-B14F-4D97-AF65-F5344CB8AC3E}">
        <p14:creationId xmlns:p14="http://schemas.microsoft.com/office/powerpoint/2010/main" val="1438219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厳密な共振時（</a:t>
            </a:r>
            <a:r>
              <a:rPr kumimoji="1" lang="en-US" altLang="ja-JP" dirty="0" smtClean="0"/>
              <a:t>ω0</a:t>
            </a:r>
            <a:r>
              <a:rPr kumimoji="1" lang="ja-JP" altLang="en-US" dirty="0" smtClean="0"/>
              <a:t>＝</a:t>
            </a:r>
            <a:r>
              <a:rPr kumimoji="1" lang="en-US" altLang="ja-JP" dirty="0" smtClean="0"/>
              <a:t>ω</a:t>
            </a:r>
            <a:r>
              <a:rPr kumimoji="1" lang="ja-JP" altLang="en-US" dirty="0" smtClean="0"/>
              <a:t>ｃ）に</a:t>
            </a:r>
            <a:r>
              <a:rPr kumimoji="1" lang="en-US" altLang="ja-JP" dirty="0" err="1" smtClean="0"/>
              <a:t>Fp</a:t>
            </a:r>
            <a:r>
              <a:rPr kumimoji="1" lang="ja-JP" altLang="en-US" dirty="0" smtClean="0"/>
              <a:t>（パーセル因子）はこう書ける</a:t>
            </a:r>
            <a:endParaRPr kumimoji="1" lang="en-US" altLang="ja-JP" dirty="0" smtClean="0"/>
          </a:p>
          <a:p>
            <a:endParaRPr kumimoji="1" lang="en-US" altLang="ja-JP" dirty="0" smtClean="0"/>
          </a:p>
          <a:p>
            <a:r>
              <a:rPr kumimoji="1" lang="ja-JP" altLang="en-US" dirty="0" smtClean="0"/>
              <a:t>自然放出の増強</a:t>
            </a:r>
            <a:endParaRPr kumimoji="1" lang="en-US" altLang="ja-JP" dirty="0" smtClean="0"/>
          </a:p>
          <a:p>
            <a:r>
              <a:rPr kumimoji="1" lang="ja-JP" altLang="en-US" dirty="0" smtClean="0"/>
              <a:t>（弱結合領域では、まず電子系から共振器モードへエネルギーが移行するが、共振器の光子寿命が短いため再び電子系に吸収されることなく外部に放出される。この時、共振器による光閉じ込めの結果である局所的電磁場強度の増大と電磁場状態密度の増強により、物質との相互作用が増強され真空中における自然放出レートより高いレートで自然放出が起こ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31</a:t>
            </a:fld>
            <a:endParaRPr kumimoji="1" lang="ja-JP" altLang="en-US"/>
          </a:p>
        </p:txBody>
      </p:sp>
    </p:spTree>
    <p:extLst>
      <p:ext uri="{BB962C8B-B14F-4D97-AF65-F5344CB8AC3E}">
        <p14:creationId xmlns:p14="http://schemas.microsoft.com/office/powerpoint/2010/main" val="162211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532">
              <a:defRPr/>
            </a:pPr>
            <a:r>
              <a:rPr kumimoji="1" lang="en-US" altLang="ja-JP" b="1" dirty="0" smtClean="0">
                <a:solidFill>
                  <a:srgbClr val="FF0000"/>
                </a:solidFill>
              </a:rPr>
              <a:t>Cavity is the device which control intensity</a:t>
            </a:r>
            <a:r>
              <a:rPr kumimoji="1" lang="en-US" altLang="ja-JP" b="1" baseline="0" dirty="0" smtClean="0">
                <a:solidFill>
                  <a:srgbClr val="FF0000"/>
                </a:solidFill>
              </a:rPr>
              <a:t> of electromagnetic field or density of states inside the cavity.</a:t>
            </a:r>
          </a:p>
          <a:p>
            <a:pPr defTabSz="921532">
              <a:defRPr/>
            </a:pPr>
            <a:r>
              <a:rPr kumimoji="1" lang="en-US" altLang="ja-JP" baseline="0" dirty="0" smtClean="0"/>
              <a:t>This is the image of cavity.</a:t>
            </a:r>
          </a:p>
          <a:p>
            <a:pPr defTabSz="921532">
              <a:defRPr/>
            </a:pPr>
            <a:r>
              <a:rPr kumimoji="1" lang="en-US" altLang="ja-JP" baseline="0" dirty="0" smtClean="0"/>
              <a:t>Mirror reflect </a:t>
            </a:r>
            <a:r>
              <a:rPr kumimoji="1" lang="en-US" altLang="ja-JP" dirty="0" smtClean="0"/>
              <a:t>Electromagnetic wave</a:t>
            </a:r>
            <a:r>
              <a:rPr kumimoji="1" lang="en-US" altLang="ja-JP" baseline="0" dirty="0" smtClean="0"/>
              <a:t>.</a:t>
            </a:r>
          </a:p>
          <a:p>
            <a:pPr defTabSz="921532">
              <a:defRPr/>
            </a:pPr>
            <a:r>
              <a:rPr kumimoji="1" lang="en-US" altLang="ja-JP" baseline="0" dirty="0" smtClean="0"/>
              <a:t>If we use the cavity which have an ultra-small mode volume, specific phenomenon happen.</a:t>
            </a:r>
          </a:p>
          <a:p>
            <a:pPr defTabSz="921532">
              <a:defRPr/>
            </a:pPr>
            <a:r>
              <a:rPr kumimoji="1" lang="en-US" altLang="ja-JP" baseline="0" dirty="0" smtClean="0"/>
              <a:t>Enhanced spontaneous emission is one of the specific phenomena.</a:t>
            </a:r>
          </a:p>
          <a:p>
            <a:pPr defTabSz="921532">
              <a:defRPr/>
            </a:pPr>
            <a:endParaRPr kumimoji="1" lang="en-US" altLang="ja-JP" baseline="0" dirty="0" smtClean="0"/>
          </a:p>
          <a:p>
            <a:pPr defTabSz="921532">
              <a:defRPr/>
            </a:pPr>
            <a:r>
              <a:rPr kumimoji="1" lang="en-US" altLang="ja-JP" baseline="0" dirty="0" smtClean="0"/>
              <a:t>This is the cavity which I used for my study, nanofiber Bragg cavity.</a:t>
            </a:r>
          </a:p>
          <a:p>
            <a:pPr defTabSz="921532">
              <a:defRPr/>
            </a:pPr>
            <a:r>
              <a:rPr kumimoji="1" lang="en-US" altLang="ja-JP" baseline="0" dirty="0" smtClean="0"/>
              <a:t>This cavity is made of optical fiver.</a:t>
            </a:r>
          </a:p>
          <a:p>
            <a:pPr defTabSz="921532">
              <a:defRPr/>
            </a:pPr>
            <a:r>
              <a:rPr kumimoji="1" lang="en-US" altLang="ja-JP" baseline="0" dirty="0" smtClean="0"/>
              <a:t>This periodic groove work as a mirror.</a:t>
            </a:r>
          </a:p>
          <a:p>
            <a:pPr defTabSz="921532">
              <a:defRPr/>
            </a:pPr>
            <a:r>
              <a:rPr kumimoji="1" lang="en-US" altLang="ja-JP" baseline="0" dirty="0" smtClean="0"/>
              <a:t>I will call this cavity NFBC.</a:t>
            </a:r>
          </a:p>
          <a:p>
            <a:pPr defTabSz="921532">
              <a:defRPr/>
            </a:pPr>
            <a:r>
              <a:rPr kumimoji="1" lang="en-US" altLang="ja-JP" b="1" dirty="0" smtClean="0"/>
              <a:t>My goal is to observe</a:t>
            </a:r>
            <a:r>
              <a:rPr kumimoji="1" lang="en-US" altLang="ja-JP" b="1" baseline="0" dirty="0" smtClean="0"/>
              <a:t> enhanced spontaneous emission using a NFBC.</a:t>
            </a:r>
            <a:endParaRPr kumimoji="1" lang="en-US" altLang="ja-JP" b="1" dirty="0" smtClean="0"/>
          </a:p>
          <a:p>
            <a:pPr defTabSz="921532">
              <a:defRPr/>
            </a:pPr>
            <a:r>
              <a:rPr kumimoji="1" lang="en-US" altLang="ja-JP" dirty="0" smtClean="0"/>
              <a:t>So</a:t>
            </a:r>
            <a:r>
              <a:rPr kumimoji="1" lang="en-US" altLang="ja-JP" baseline="0" dirty="0" smtClean="0"/>
              <a:t> I will explain enhanced spontaneous emission in the next slide.</a:t>
            </a:r>
            <a:endParaRPr kumimoji="1" lang="en-US" altLang="ja-JP" dirty="0" smtClean="0"/>
          </a:p>
          <a:p>
            <a:pPr defTabSz="921532">
              <a:defRPr/>
            </a:pPr>
            <a:endParaRPr kumimoji="1" lang="en-US" altLang="ja-JP" dirty="0" smtClean="0"/>
          </a:p>
          <a:p>
            <a:pPr defTabSz="921532">
              <a:defRPr/>
            </a:pPr>
            <a:endParaRPr kumimoji="1" lang="en-US" altLang="ja-JP" dirty="0" smtClean="0"/>
          </a:p>
          <a:p>
            <a:endParaRPr kumimoji="1" lang="en-US" altLang="ja-JP" dirty="0" smtClean="0"/>
          </a:p>
          <a:p>
            <a:r>
              <a:rPr kumimoji="1" lang="en-US" altLang="ja-JP" b="1" dirty="0" smtClean="0"/>
              <a:t>…</a:t>
            </a:r>
            <a:r>
              <a:rPr kumimoji="1" lang="ja-JP" altLang="en-US" b="1" dirty="0" smtClean="0"/>
              <a:t>メモ</a:t>
            </a:r>
            <a:r>
              <a:rPr kumimoji="1" lang="en-US" altLang="ja-JP" b="1" dirty="0" smtClean="0"/>
              <a:t>…</a:t>
            </a:r>
          </a:p>
          <a:p>
            <a:pPr defTabSz="921532">
              <a:defRPr/>
            </a:pPr>
            <a:r>
              <a:rPr kumimoji="1" lang="ja-JP" altLang="en-US" dirty="0" smtClean="0"/>
              <a:t>共振器モードと物質系の間の可逆的エネルギー交換である真空ラビ振動</a:t>
            </a:r>
            <a:endParaRPr kumimoji="1" lang="en-US" altLang="ja-JP" dirty="0" smtClean="0"/>
          </a:p>
          <a:p>
            <a:r>
              <a:rPr kumimoji="1" lang="ja-JP" altLang="en-US" dirty="0" smtClean="0"/>
              <a:t>共振器モードと原子遷移が非共鳴状態のときに自然放出が抑制される。</a:t>
            </a:r>
            <a:endParaRPr kumimoji="1" lang="en-US" altLang="ja-JP" dirty="0" smtClean="0"/>
          </a:p>
          <a:p>
            <a:endParaRPr kumimoji="1" lang="en-US" altLang="ja-JP" dirty="0" smtClean="0"/>
          </a:p>
          <a:p>
            <a:pPr defTabSz="921532">
              <a:defRPr/>
            </a:pPr>
            <a:r>
              <a:rPr kumimoji="1" lang="ja-JP" altLang="en-US" baseline="0" dirty="0" smtClean="0"/>
              <a:t>共振器はその軸方向のモードに対する状態密度だけに影響する。</a:t>
            </a:r>
            <a:endParaRPr kumimoji="1" lang="en-US" altLang="ja-JP" baseline="0" dirty="0" smtClean="0"/>
          </a:p>
          <a:p>
            <a:endParaRPr kumimoji="1" lang="en-US" altLang="ja-JP" dirty="0" smtClean="0"/>
          </a:p>
          <a:p>
            <a:r>
              <a:rPr kumimoji="1" lang="en-US" altLang="ja-JP" dirty="0" smtClean="0"/>
              <a:t>Cavity Quantum Electrodynamics has been attracting attention as one field of quantum information science.</a:t>
            </a:r>
          </a:p>
          <a:p>
            <a:r>
              <a:rPr kumimoji="1" lang="en-US" altLang="ja-JP" dirty="0" smtClean="0"/>
              <a:t>This is a field researching interaction between a material and photon under the electromagnetic field. </a:t>
            </a:r>
          </a:p>
          <a:p>
            <a:r>
              <a:rPr kumimoji="1" lang="en-US" altLang="ja-JP" dirty="0" smtClean="0"/>
              <a:t>Typical phenomena are [vacuum Ravi oscillation], and [enhanced and inhibited spontaneous emission].</a:t>
            </a:r>
          </a:p>
          <a:p>
            <a:r>
              <a:rPr kumimoji="1" lang="en-US" altLang="ja-JP" dirty="0" smtClean="0"/>
              <a:t>My study is to observe enhanced spontaneous emission, so I will explain this.</a:t>
            </a:r>
          </a:p>
          <a:p>
            <a:r>
              <a:rPr kumimoji="1" lang="ja-JP" altLang="en-US" dirty="0" smtClean="0"/>
              <a:t>量子情報の１ぶんやとして共振器量子電気力学が注目されています。</a:t>
            </a:r>
          </a:p>
          <a:p>
            <a:r>
              <a:rPr kumimoji="1" lang="ja-JP" altLang="en-US" dirty="0" smtClean="0"/>
              <a:t>共振器量子電気力学は電磁場環境における物質と光子の相互作用を研究する分野</a:t>
            </a:r>
          </a:p>
          <a:p>
            <a:r>
              <a:rPr kumimoji="1" lang="ja-JP" altLang="en-US" dirty="0" smtClean="0"/>
              <a:t>代表的な現象として、真空ラビ振動や、物質の自然放出レートの増強、抑制が挙げられる。</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77AC96E-B0F8-40AF-AF47-7885A03F116F}" type="slidenum">
              <a:rPr kumimoji="1" lang="ja-JP" altLang="en-US" smtClean="0"/>
              <a:t>3</a:t>
            </a:fld>
            <a:endParaRPr kumimoji="1" lang="ja-JP" altLang="en-US"/>
          </a:p>
        </p:txBody>
      </p:sp>
    </p:spTree>
    <p:extLst>
      <p:ext uri="{BB962C8B-B14F-4D97-AF65-F5344CB8AC3E}">
        <p14:creationId xmlns:p14="http://schemas.microsoft.com/office/powerpoint/2010/main" val="2397574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光を調和振動子として扱うと、エネルギーが</a:t>
            </a:r>
            <a:r>
              <a:rPr kumimoji="1" lang="en-US" altLang="ja-JP" dirty="0" err="1" smtClean="0"/>
              <a:t>ħω</a:t>
            </a:r>
            <a:r>
              <a:rPr kumimoji="1" lang="ja-JP" altLang="en-US" dirty="0" smtClean="0"/>
              <a:t>の単位で量子化される</a:t>
            </a:r>
            <a:endParaRPr kumimoji="1" lang="en-US" altLang="ja-JP" dirty="0" smtClean="0"/>
          </a:p>
          <a:p>
            <a:endParaRPr kumimoji="1" lang="en-US" altLang="ja-JP" dirty="0" smtClean="0"/>
          </a:p>
          <a:p>
            <a:r>
              <a:rPr kumimoji="1" lang="ja-JP" altLang="en-US" dirty="0" smtClean="0"/>
              <a:t>２番目の式</a:t>
            </a:r>
            <a:endParaRPr kumimoji="1" lang="en-US" altLang="ja-JP" dirty="0" smtClean="0"/>
          </a:p>
          <a:p>
            <a:r>
              <a:rPr kumimoji="1" lang="ja-JP" altLang="en-US" dirty="0" smtClean="0"/>
              <a:t>熱エネルギーが振動子の量子エネルギーより十分低い温度において（ｎ＝０）、</a:t>
            </a:r>
            <a:endParaRPr kumimoji="1" lang="en-US" altLang="ja-JP" dirty="0" smtClean="0"/>
          </a:p>
          <a:p>
            <a:r>
              <a:rPr kumimoji="1" lang="ja-JP" altLang="en-US" dirty="0" smtClean="0"/>
              <a:t>モード体積</a:t>
            </a:r>
            <a:r>
              <a:rPr kumimoji="1" lang="en-US" altLang="ja-JP" dirty="0" smtClean="0"/>
              <a:t>V</a:t>
            </a:r>
            <a:r>
              <a:rPr kumimoji="1" lang="ja-JP" altLang="en-US" dirty="0" smtClean="0"/>
              <a:t>内の電磁波エネルギーはゼロ点エネルギーに等しい</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自然放出は真空場がトリガする誘導放出である。</a:t>
            </a:r>
            <a:endParaRPr kumimoji="1" lang="en-US" altLang="ja-JP" dirty="0" smtClean="0"/>
          </a:p>
          <a:p>
            <a:endParaRPr kumimoji="1" lang="en-US" altLang="ja-JP" dirty="0" smtClean="0"/>
          </a:p>
          <a:p>
            <a:r>
              <a:rPr kumimoji="1" lang="ja-JP" altLang="en-US" dirty="0" smtClean="0"/>
              <a:t>Ｋ</a:t>
            </a:r>
            <a:r>
              <a:rPr kumimoji="1" lang="en-US" altLang="ja-JP" dirty="0" smtClean="0"/>
              <a:t>T</a:t>
            </a:r>
            <a:r>
              <a:rPr kumimoji="1" lang="ja-JP" altLang="en-US" dirty="0" smtClean="0"/>
              <a:t>＜</a:t>
            </a:r>
            <a:r>
              <a:rPr kumimoji="1" lang="en-US" altLang="ja-JP" dirty="0" err="1" smtClean="0"/>
              <a:t>ħω</a:t>
            </a:r>
            <a:r>
              <a:rPr kumimoji="1" lang="ja-JP" altLang="en-US" dirty="0" smtClean="0"/>
              <a:t>のとき熱エネルギーは量子準位のエネルギー間隔より小さい</a:t>
            </a:r>
            <a:endParaRPr kumimoji="1" lang="en-US" altLang="ja-JP" dirty="0" smtClean="0"/>
          </a:p>
          <a:p>
            <a:r>
              <a:rPr kumimoji="1" lang="ja-JP" altLang="en-US" dirty="0" smtClean="0"/>
              <a:t>この条件は光周波数で容易に満たされる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32</a:t>
            </a:fld>
            <a:endParaRPr kumimoji="1" lang="ja-JP" altLang="en-US"/>
          </a:p>
        </p:txBody>
      </p:sp>
    </p:spTree>
    <p:extLst>
      <p:ext uri="{BB962C8B-B14F-4D97-AF65-F5344CB8AC3E}">
        <p14:creationId xmlns:p14="http://schemas.microsoft.com/office/powerpoint/2010/main" val="3056443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光の進行方向に対して周期構造を持つ導波路は、特定の波長において前進波と後退波のカップリングを行うことができる。このような構造はブラッググレーティングと呼ばれる。</a:t>
            </a:r>
            <a:r>
              <a:rPr kumimoji="1" lang="en-US" altLang="ja-JP" dirty="0" smtClean="0"/>
              <a:t>BG</a:t>
            </a:r>
            <a:r>
              <a:rPr kumimoji="1" lang="ja-JP" altLang="en-US" dirty="0" smtClean="0"/>
              <a:t>における前進・後退する電場を求めるために、周期構造を周期構造のない状態（無摂動状態）に対して摂動が加えられたものとして扱い、</a:t>
            </a:r>
            <a:r>
              <a:rPr kumimoji="1" lang="en-US" altLang="ja-JP" dirty="0" smtClean="0"/>
              <a:t>Maxwell</a:t>
            </a:r>
            <a:r>
              <a:rPr kumimoji="1" lang="ja-JP" altLang="en-US" dirty="0" smtClean="0"/>
              <a:t>方程式を解くことで、結合モード方程式が得られる。</a:t>
            </a:r>
            <a:endParaRPr kumimoji="1" lang="en-US" altLang="ja-JP" dirty="0" smtClean="0"/>
          </a:p>
          <a:p>
            <a:r>
              <a:rPr kumimoji="1" lang="ja-JP" altLang="en-US" dirty="0" smtClean="0"/>
              <a:t>この結合モード方程式を解いて、</a:t>
            </a:r>
            <a:r>
              <a:rPr kumimoji="1" lang="en-US" altLang="ja-JP" dirty="0" smtClean="0"/>
              <a:t>A</a:t>
            </a:r>
            <a:r>
              <a:rPr kumimoji="1" lang="ja-JP" altLang="en-US" dirty="0" smtClean="0"/>
              <a:t>（ｚ）、</a:t>
            </a:r>
            <a:r>
              <a:rPr kumimoji="1" lang="en-US" altLang="ja-JP" dirty="0" smtClean="0"/>
              <a:t>B(</a:t>
            </a:r>
            <a:r>
              <a:rPr kumimoji="1" lang="ja-JP" altLang="en-US" dirty="0" err="1" smtClean="0"/>
              <a:t>ｚ</a:t>
            </a:r>
            <a:r>
              <a:rPr kumimoji="1" lang="en-US" altLang="ja-JP" dirty="0" smtClean="0"/>
              <a:t>)</a:t>
            </a:r>
            <a:r>
              <a:rPr kumimoji="1" lang="ja-JP" altLang="en-US" dirty="0" smtClean="0"/>
              <a:t>を求めると、</a:t>
            </a:r>
            <a:r>
              <a:rPr kumimoji="1" lang="en-US" altLang="ja-JP" dirty="0" smtClean="0"/>
              <a:t>BG</a:t>
            </a:r>
            <a:r>
              <a:rPr kumimoji="1" lang="ja-JP" altLang="en-US" dirty="0" smtClean="0"/>
              <a:t>構造は</a:t>
            </a:r>
            <a:r>
              <a:rPr kumimoji="1" lang="en-US" altLang="ja-JP" dirty="0" smtClean="0"/>
              <a:t>λ</a:t>
            </a:r>
            <a:r>
              <a:rPr kumimoji="1" lang="ja-JP" altLang="en-US" dirty="0" err="1" smtClean="0"/>
              <a:t>ｂ</a:t>
            </a:r>
            <a:r>
              <a:rPr kumimoji="1" lang="ja-JP" altLang="en-US" dirty="0" smtClean="0"/>
              <a:t>付近の波長の光を反射することが分かる。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33</a:t>
            </a:fld>
            <a:endParaRPr kumimoji="1" lang="ja-JP" altLang="en-US"/>
          </a:p>
        </p:txBody>
      </p:sp>
    </p:spTree>
    <p:extLst>
      <p:ext uri="{BB962C8B-B14F-4D97-AF65-F5344CB8AC3E}">
        <p14:creationId xmlns:p14="http://schemas.microsoft.com/office/powerpoint/2010/main" val="1195815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34</a:t>
            </a:fld>
            <a:endParaRPr kumimoji="1" lang="ja-JP" altLang="en-US"/>
          </a:p>
        </p:txBody>
      </p:sp>
    </p:spTree>
    <p:extLst>
      <p:ext uri="{BB962C8B-B14F-4D97-AF65-F5344CB8AC3E}">
        <p14:creationId xmlns:p14="http://schemas.microsoft.com/office/powerpoint/2010/main" val="156767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λ/4 (=Ʌ/2=λ</a:t>
            </a:r>
            <a:r>
              <a:rPr kumimoji="1" lang="ja-JP" altLang="en-US" dirty="0" err="1" smtClean="0"/>
              <a:t>ｂ</a:t>
            </a:r>
            <a:r>
              <a:rPr kumimoji="1" lang="en-US" altLang="ja-JP" dirty="0" smtClean="0"/>
              <a:t>/4neff) </a:t>
            </a:r>
            <a:r>
              <a:rPr kumimoji="1" lang="ja-JP" altLang="en-US" dirty="0" smtClean="0"/>
              <a:t>シフトさせることで、一往復の位相のずれが２</a:t>
            </a:r>
            <a:r>
              <a:rPr kumimoji="1" lang="en-US" altLang="ja-JP" dirty="0" smtClean="0"/>
              <a:t>π</a:t>
            </a:r>
            <a:r>
              <a:rPr kumimoji="1" lang="ja-JP" altLang="en-US" dirty="0" smtClean="0"/>
              <a:t>となり位相整合条件（光の１往復のずれが２</a:t>
            </a:r>
            <a:r>
              <a:rPr kumimoji="1" lang="en-US" altLang="ja-JP" dirty="0" smtClean="0"/>
              <a:t>π</a:t>
            </a:r>
            <a:r>
              <a:rPr kumimoji="1" lang="ja-JP" altLang="en-US" dirty="0" err="1" smtClean="0"/>
              <a:t>の整</a:t>
            </a:r>
            <a:r>
              <a:rPr kumimoji="1" lang="ja-JP" altLang="en-US" dirty="0" smtClean="0"/>
              <a:t>数倍）が満たされる</a:t>
            </a:r>
            <a:endParaRPr kumimoji="1" lang="ja-JP" altLang="en-US"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35</a:t>
            </a:fld>
            <a:endParaRPr kumimoji="1" lang="ja-JP" altLang="en-US"/>
          </a:p>
        </p:txBody>
      </p:sp>
    </p:spTree>
    <p:extLst>
      <p:ext uri="{BB962C8B-B14F-4D97-AF65-F5344CB8AC3E}">
        <p14:creationId xmlns:p14="http://schemas.microsoft.com/office/powerpoint/2010/main" val="1583611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06947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optical micrographs of the VO2 thin films at 300 K. Metallic domains are shown in a dark color.</a:t>
            </a:r>
          </a:p>
          <a:p>
            <a:r>
              <a:rPr kumimoji="1" lang="en-US" altLang="ja-JP" dirty="0" smtClean="0"/>
              <a:t>VO2 film thickness affected the domain size, from several</a:t>
            </a:r>
            <a:r>
              <a:rPr kumimoji="1" lang="ja-JP" altLang="en-US" dirty="0" smtClean="0"/>
              <a:t>　</a:t>
            </a:r>
            <a:r>
              <a:rPr kumimoji="1" lang="en-US" altLang="ja-JP" dirty="0" smtClean="0"/>
              <a:t>tens of square micrometers in 15-nm-thick films to less than 1 μm2 in the 50-nm-thick films.</a:t>
            </a:r>
          </a:p>
          <a:p>
            <a:endParaRPr kumimoji="1" lang="ja-JP" altLang="en-US"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39</a:t>
            </a:fld>
            <a:endParaRPr kumimoji="1" lang="ja-JP" altLang="en-US"/>
          </a:p>
        </p:txBody>
      </p:sp>
    </p:spTree>
    <p:extLst>
      <p:ext uri="{BB962C8B-B14F-4D97-AF65-F5344CB8AC3E}">
        <p14:creationId xmlns:p14="http://schemas.microsoft.com/office/powerpoint/2010/main" val="59031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40</a:t>
            </a:fld>
            <a:endParaRPr kumimoji="1" lang="ja-JP" altLang="en-US"/>
          </a:p>
        </p:txBody>
      </p:sp>
    </p:spTree>
    <p:extLst>
      <p:ext uri="{BB962C8B-B14F-4D97-AF65-F5344CB8AC3E}">
        <p14:creationId xmlns:p14="http://schemas.microsoft.com/office/powerpoint/2010/main" val="1167689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将来の低温環境下での実験に向けた測定</a:t>
            </a:r>
            <a:endParaRPr kumimoji="1" lang="en-US" altLang="ja-JP" dirty="0" smtClean="0"/>
          </a:p>
          <a:p>
            <a:r>
              <a:rPr kumimoji="1" lang="ja-JP" altLang="en-US" dirty="0" smtClean="0"/>
              <a:t>伸長距離を測定するレンズはどこにあるのか？</a:t>
            </a:r>
            <a:endParaRPr kumimoji="1" lang="en-US" altLang="ja-JP" dirty="0" smtClean="0"/>
          </a:p>
          <a:p>
            <a:r>
              <a:rPr kumimoji="1" lang="ja-JP" altLang="en-US" dirty="0" smtClean="0"/>
              <a:t>冷却の方法？</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27BC552-83AB-4CC6-9C03-0CE939D63C0D}" type="slidenum">
              <a:rPr kumimoji="1" lang="ja-JP" altLang="en-US" smtClean="0"/>
              <a:t>41</a:t>
            </a:fld>
            <a:endParaRPr kumimoji="1" lang="ja-JP" altLang="en-US"/>
          </a:p>
        </p:txBody>
      </p:sp>
    </p:spTree>
    <p:extLst>
      <p:ext uri="{BB962C8B-B14F-4D97-AF65-F5344CB8AC3E}">
        <p14:creationId xmlns:p14="http://schemas.microsoft.com/office/powerpoint/2010/main" val="568822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532">
              <a:defRPr/>
            </a:pPr>
            <a:r>
              <a:rPr kumimoji="1" lang="ja-JP" altLang="en-US" dirty="0" smtClean="0"/>
              <a:t>発信波長が可視光領域であることは、ダイアモンド結晶中の</a:t>
            </a:r>
            <a:r>
              <a:rPr kumimoji="1" lang="en-US" altLang="ja-JP" dirty="0" smtClean="0"/>
              <a:t>NV</a:t>
            </a:r>
            <a:r>
              <a:rPr kumimoji="1" lang="ja-JP" altLang="en-US" dirty="0" smtClean="0"/>
              <a:t>中心や量子ドットとの光結合に向けて非常に有用な成果であると言えます。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42</a:t>
            </a:fld>
            <a:endParaRPr kumimoji="1" lang="ja-JP" altLang="en-US"/>
          </a:p>
        </p:txBody>
      </p:sp>
    </p:spTree>
    <p:extLst>
      <p:ext uri="{BB962C8B-B14F-4D97-AF65-F5344CB8AC3E}">
        <p14:creationId xmlns:p14="http://schemas.microsoft.com/office/powerpoint/2010/main" val="2964797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140250C-6A87-4F07-BF57-B2823E501E3A}" type="slidenum">
              <a:rPr kumimoji="1" lang="ja-JP" altLang="en-US" smtClean="0"/>
              <a:pPr/>
              <a:t>44</a:t>
            </a:fld>
            <a:endParaRPr kumimoji="1" lang="ja-JP" altLang="en-US" dirty="0"/>
          </a:p>
        </p:txBody>
      </p:sp>
    </p:spTree>
    <p:extLst>
      <p:ext uri="{BB962C8B-B14F-4D97-AF65-F5344CB8AC3E}">
        <p14:creationId xmlns:p14="http://schemas.microsoft.com/office/powerpoint/2010/main" val="382187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532">
              <a:defRPr/>
            </a:pPr>
            <a:r>
              <a:rPr kumimoji="1" lang="en-US" altLang="ja-JP" dirty="0" smtClean="0"/>
              <a:t>An excited</a:t>
            </a:r>
            <a:r>
              <a:rPr kumimoji="1" lang="en-US" altLang="ja-JP" baseline="0" dirty="0" smtClean="0"/>
              <a:t> emitter go to the ground state after a while.</a:t>
            </a:r>
          </a:p>
          <a:p>
            <a:pPr defTabSz="921532">
              <a:defRPr/>
            </a:pPr>
            <a:r>
              <a:rPr kumimoji="1" lang="en-US" altLang="ja-JP" baseline="0" dirty="0" smtClean="0"/>
              <a:t>This time, The emitter radiate photons </a:t>
            </a:r>
            <a:r>
              <a:rPr kumimoji="1" lang="en-US" altLang="ja-JP" baseline="0" dirty="0" err="1" smtClean="0"/>
              <a:t>isotropicaly</a:t>
            </a:r>
            <a:r>
              <a:rPr kumimoji="1" lang="en-US" altLang="ja-JP" baseline="0" dirty="0" smtClean="0"/>
              <a:t> in a vacuum.</a:t>
            </a:r>
            <a:endParaRPr kumimoji="1" lang="en-US" altLang="ja-JP" dirty="0" smtClean="0"/>
          </a:p>
          <a:p>
            <a:pPr defTabSz="921532">
              <a:defRPr/>
            </a:pPr>
            <a:r>
              <a:rPr kumimoji="1" lang="ja-JP" altLang="en-US" dirty="0" smtClean="0"/>
              <a:t>励起状態の発光体はやがて自然放出を起こして基底状態に遷移する。</a:t>
            </a:r>
            <a:endParaRPr kumimoji="1" lang="en-US" altLang="ja-JP" dirty="0" smtClean="0"/>
          </a:p>
          <a:p>
            <a:pPr defTabSz="921532">
              <a:defRPr/>
            </a:pPr>
            <a:r>
              <a:rPr kumimoji="1" lang="ja-JP" altLang="en-US" dirty="0" smtClean="0">
                <a:solidFill>
                  <a:srgbClr val="FF0000"/>
                </a:solidFill>
              </a:rPr>
              <a:t>この時、準位間のエネルギー差に相当する光子を放出する。</a:t>
            </a:r>
            <a:endParaRPr kumimoji="1" lang="en-US" altLang="ja-JP" dirty="0" smtClean="0">
              <a:solidFill>
                <a:srgbClr val="FF0000"/>
              </a:solidFill>
            </a:endParaRPr>
          </a:p>
          <a:p>
            <a:pPr defTabSz="921532">
              <a:defRPr/>
            </a:pPr>
            <a:r>
              <a:rPr kumimoji="1" lang="ja-JP" altLang="en-US" dirty="0" smtClean="0"/>
              <a:t>真空中に発光体がある場合光子の放出は等方的に起こる。</a:t>
            </a:r>
            <a:endParaRPr kumimoji="1" lang="en-US" altLang="ja-JP" dirty="0" smtClean="0"/>
          </a:p>
          <a:p>
            <a:pPr defTabSz="921532">
              <a:defRPr/>
            </a:pPr>
            <a:endParaRPr kumimoji="1" lang="en-US" altLang="ja-JP" dirty="0" smtClean="0"/>
          </a:p>
          <a:p>
            <a:pPr defTabSz="921532">
              <a:defRPr/>
            </a:pPr>
            <a:endParaRPr kumimoji="1" lang="en-US" altLang="ja-JP" dirty="0" smtClean="0"/>
          </a:p>
          <a:p>
            <a:pPr defTabSz="921532">
              <a:defRPr/>
            </a:pPr>
            <a:r>
              <a:rPr kumimoji="1" lang="en-US" altLang="ja-JP" dirty="0" smtClean="0"/>
              <a:t>The emission probability per unit</a:t>
            </a:r>
            <a:r>
              <a:rPr kumimoji="1" lang="en-US" altLang="ja-JP" baseline="0" dirty="0" smtClean="0"/>
              <a:t> time is  called spontaneous emission ratio.</a:t>
            </a:r>
          </a:p>
          <a:p>
            <a:pPr defTabSz="921532">
              <a:defRPr/>
            </a:pPr>
            <a:r>
              <a:rPr kumimoji="1" lang="en-US" altLang="ja-JP" baseline="0" dirty="0" smtClean="0"/>
              <a:t>People had thought this spontaneous emission ratio was inherent value from matter to matter and couldn’t be changed artificially.</a:t>
            </a:r>
          </a:p>
          <a:p>
            <a:pPr defTabSz="921532">
              <a:defRPr/>
            </a:pPr>
            <a:r>
              <a:rPr kumimoji="1" lang="en-US" altLang="ja-JP" baseline="0" dirty="0" smtClean="0"/>
              <a:t>But Purcell predict that by putting the emitter in a </a:t>
            </a:r>
            <a:r>
              <a:rPr kumimoji="1" lang="en-US" altLang="ja-JP" baseline="0" dirty="0" err="1" smtClean="0"/>
              <a:t>microcavity</a:t>
            </a:r>
            <a:r>
              <a:rPr kumimoji="1" lang="en-US" altLang="ja-JP" baseline="0" dirty="0" smtClean="0"/>
              <a:t> resonant with transition frequency of it, it is possible to enhance the spontaneous emission.</a:t>
            </a:r>
          </a:p>
          <a:p>
            <a:pPr defTabSz="921532">
              <a:defRPr/>
            </a:pPr>
            <a:r>
              <a:rPr kumimoji="1" lang="ja-JP" altLang="en-US" dirty="0" smtClean="0"/>
              <a:t>単位時間当たりのこの遷移確率を自然放出レートという。</a:t>
            </a:r>
            <a:endParaRPr kumimoji="1" lang="en-US" altLang="ja-JP" dirty="0" smtClean="0"/>
          </a:p>
          <a:p>
            <a:pPr defTabSz="921532">
              <a:defRPr/>
            </a:pPr>
            <a:r>
              <a:rPr kumimoji="1" lang="ja-JP" altLang="en-US" dirty="0" smtClean="0"/>
              <a:t>自然放出レートは物質固有の値をとり、人為的に変更できないと考えられていた。</a:t>
            </a:r>
            <a:endParaRPr kumimoji="1" lang="en-US" altLang="ja-JP" dirty="0" smtClean="0"/>
          </a:p>
          <a:p>
            <a:pPr defTabSz="921532">
              <a:defRPr/>
            </a:pPr>
            <a:r>
              <a:rPr kumimoji="1" lang="ja-JP" altLang="en-US" dirty="0" smtClean="0"/>
              <a:t>しかし、発光体の遷移周波数に共鳴する微小共振器中に発光体を置くことで、自然放出レートの増強が可能であることが</a:t>
            </a:r>
            <a:r>
              <a:rPr kumimoji="1" lang="en-US" altLang="ja-JP" dirty="0" err="1" smtClean="0"/>
              <a:t>purcell</a:t>
            </a:r>
            <a:r>
              <a:rPr kumimoji="1" lang="ja-JP" altLang="en-US" dirty="0" smtClean="0"/>
              <a:t>により示された。</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4</a:t>
            </a:fld>
            <a:endParaRPr kumimoji="1" lang="ja-JP" altLang="en-US"/>
          </a:p>
        </p:txBody>
      </p:sp>
    </p:spTree>
    <p:extLst>
      <p:ext uri="{BB962C8B-B14F-4D97-AF65-F5344CB8AC3E}">
        <p14:creationId xmlns:p14="http://schemas.microsoft.com/office/powerpoint/2010/main" val="627285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48</a:t>
            </a:fld>
            <a:endParaRPr kumimoji="1" lang="ja-JP" altLang="en-US"/>
          </a:p>
        </p:txBody>
      </p:sp>
    </p:spTree>
    <p:extLst>
      <p:ext uri="{BB962C8B-B14F-4D97-AF65-F5344CB8AC3E}">
        <p14:creationId xmlns:p14="http://schemas.microsoft.com/office/powerpoint/2010/main" val="2741000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49</a:t>
            </a:fld>
            <a:endParaRPr kumimoji="1" lang="ja-JP" altLang="en-US"/>
          </a:p>
        </p:txBody>
      </p:sp>
    </p:spTree>
    <p:extLst>
      <p:ext uri="{BB962C8B-B14F-4D97-AF65-F5344CB8AC3E}">
        <p14:creationId xmlns:p14="http://schemas.microsoft.com/office/powerpoint/2010/main" val="4148254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50</a:t>
            </a:fld>
            <a:endParaRPr kumimoji="1" lang="ja-JP" altLang="en-US"/>
          </a:p>
        </p:txBody>
      </p:sp>
    </p:spTree>
    <p:extLst>
      <p:ext uri="{BB962C8B-B14F-4D97-AF65-F5344CB8AC3E}">
        <p14:creationId xmlns:p14="http://schemas.microsoft.com/office/powerpoint/2010/main" val="2509620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51</a:t>
            </a:fld>
            <a:endParaRPr kumimoji="1" lang="ja-JP" altLang="en-US"/>
          </a:p>
        </p:txBody>
      </p:sp>
    </p:spTree>
    <p:extLst>
      <p:ext uri="{BB962C8B-B14F-4D97-AF65-F5344CB8AC3E}">
        <p14:creationId xmlns:p14="http://schemas.microsoft.com/office/powerpoint/2010/main" val="362521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21038" y="514350"/>
            <a:ext cx="3432175" cy="2573338"/>
          </a:xfrm>
        </p:spPr>
      </p:sp>
      <p:sp>
        <p:nvSpPr>
          <p:cNvPr id="3" name="ノート プレースホルダー 2"/>
          <p:cNvSpPr>
            <a:spLocks noGrp="1"/>
          </p:cNvSpPr>
          <p:nvPr>
            <p:ph type="body" idx="1"/>
          </p:nvPr>
        </p:nvSpPr>
        <p:spPr/>
        <p:txBody>
          <a:bodyPr/>
          <a:lstStyle/>
          <a:p>
            <a:pPr defTabSz="921532">
              <a:defRPr/>
            </a:pPr>
            <a:r>
              <a:rPr kumimoji="1" lang="ja-JP" altLang="en-US" dirty="0" smtClean="0"/>
              <a:t>モード体積：直感的には共振器の物理的大きさ。厳密にはモードおよび共振器内部の誘電率分布を考慮したもの。</a:t>
            </a:r>
            <a:endParaRPr kumimoji="1" lang="en-US" altLang="ja-JP" dirty="0" smtClean="0"/>
          </a:p>
          <a:p>
            <a:endParaRPr kumimoji="1" lang="en-US" altLang="ja-JP" dirty="0" smtClean="0"/>
          </a:p>
          <a:p>
            <a:r>
              <a:rPr kumimoji="1" lang="ja-JP" altLang="en-US" dirty="0" smtClean="0"/>
              <a:t>フォトニック結晶や微小球は、非常に高い光閉じ込め効率</a:t>
            </a:r>
            <a:r>
              <a:rPr kumimoji="1" lang="en-US" altLang="ja-JP" dirty="0" smtClean="0"/>
              <a:t>Q</a:t>
            </a:r>
            <a:r>
              <a:rPr kumimoji="1" lang="ja-JP" altLang="en-US" dirty="0" smtClean="0"/>
              <a:t>値を持つという特徴を持ちます。</a:t>
            </a:r>
          </a:p>
          <a:p>
            <a:r>
              <a:rPr kumimoji="1" lang="ja-JP" altLang="en-US" dirty="0" smtClean="0"/>
              <a:t>また、フォトニック結晶においては非常に小さなモード体積を持つことが知られています。</a:t>
            </a:r>
          </a:p>
          <a:p>
            <a:r>
              <a:rPr kumimoji="1" lang="ja-JP" altLang="en-US" dirty="0" smtClean="0"/>
              <a:t>しかし、シングルモードファイバへの接続という点ではフォトニック結晶は効率が悪く、</a:t>
            </a:r>
          </a:p>
          <a:p>
            <a:r>
              <a:rPr kumimoji="1" lang="ja-JP" altLang="en-US" dirty="0" smtClean="0"/>
              <a:t>また微小球に関しましては、テーパファイバを利用することで高効率にファイバに光接続することができますが、</a:t>
            </a:r>
          </a:p>
          <a:p>
            <a:r>
              <a:rPr kumimoji="1" lang="ja-JP" altLang="en-US" dirty="0" smtClean="0"/>
              <a:t>その際に数十</a:t>
            </a:r>
            <a:r>
              <a:rPr kumimoji="1" lang="en-US" altLang="ja-JP" dirty="0" smtClean="0"/>
              <a:t>nm</a:t>
            </a:r>
            <a:r>
              <a:rPr kumimoji="1" lang="ja-JP" altLang="en-US" dirty="0" smtClean="0"/>
              <a:t>オーダーの精密な位置制御を必要とします。</a:t>
            </a:r>
          </a:p>
          <a:p>
            <a:endParaRPr kumimoji="1" lang="ja-JP" altLang="en-US" dirty="0" smtClean="0"/>
          </a:p>
          <a:p>
            <a:r>
              <a:rPr kumimoji="1" lang="ja-JP" altLang="en-US" dirty="0" smtClean="0"/>
              <a:t>そこで、ファイバへの接続が容易でかつ位置制御が不要な微小共振器を実現するために、</a:t>
            </a:r>
          </a:p>
          <a:p>
            <a:r>
              <a:rPr kumimoji="1" lang="ja-JP" altLang="en-US" dirty="0" smtClean="0"/>
              <a:t>微小球やトロイドへの光入出力に広く用いられているナノ光ファイバ上に直接共振器の機能を持たせる方法を考えた。</a:t>
            </a:r>
          </a:p>
          <a:p>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27BC552-83AB-4CC6-9C03-0CE939D63C0D}" type="slidenum">
              <a:rPr kumimoji="1" lang="ja-JP" altLang="en-US" smtClean="0"/>
              <a:t>52</a:t>
            </a:fld>
            <a:endParaRPr kumimoji="1" lang="ja-JP" altLang="en-US"/>
          </a:p>
        </p:txBody>
      </p:sp>
    </p:spTree>
    <p:extLst>
      <p:ext uri="{BB962C8B-B14F-4D97-AF65-F5344CB8AC3E}">
        <p14:creationId xmlns:p14="http://schemas.microsoft.com/office/powerpoint/2010/main" val="3854003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7BC552-83AB-4CC6-9C03-0CE939D63C0D}" type="slidenum">
              <a:rPr kumimoji="1" lang="ja-JP" altLang="en-US" smtClean="0"/>
              <a:t>53</a:t>
            </a:fld>
            <a:endParaRPr kumimoji="1" lang="ja-JP" altLang="en-US"/>
          </a:p>
        </p:txBody>
      </p:sp>
    </p:spTree>
    <p:extLst>
      <p:ext uri="{BB962C8B-B14F-4D97-AF65-F5344CB8AC3E}">
        <p14:creationId xmlns:p14="http://schemas.microsoft.com/office/powerpoint/2010/main" val="1642907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微小球、トロイドはファイバとの結合に、精密な位置制御が必要</a:t>
            </a:r>
            <a:endParaRPr kumimoji="1" lang="en-US" altLang="ja-JP" dirty="0" smtClean="0"/>
          </a:p>
          <a:p>
            <a:r>
              <a:rPr kumimoji="1" lang="ja-JP" altLang="en-US" dirty="0" smtClean="0"/>
              <a:t>モード体積：直感的には共振器の物理的大きさ。厳密にはモードおよび共振器内部の誘電率分布を考慮したもの。</a:t>
            </a:r>
            <a:endParaRPr kumimoji="1" lang="en-US" altLang="ja-JP" dirty="0" smtClean="0"/>
          </a:p>
          <a:p>
            <a:endParaRPr kumimoji="1" lang="en-US" altLang="ja-JP" dirty="0" smtClean="0"/>
          </a:p>
          <a:p>
            <a:r>
              <a:rPr kumimoji="1" lang="ja-JP" altLang="en-US" dirty="0" smtClean="0"/>
              <a:t>次のスライドへ移る前</a:t>
            </a:r>
            <a:endParaRPr kumimoji="1" lang="en-US" altLang="ja-JP" dirty="0" smtClean="0"/>
          </a:p>
          <a:p>
            <a:r>
              <a:rPr kumimoji="1" lang="ja-JP" altLang="en-US" dirty="0" smtClean="0"/>
              <a:t>この共振器にどのように発光体を結合させたかを説明します。</a:t>
            </a:r>
            <a:endParaRPr kumimoji="1" lang="en-US" altLang="ja-JP" dirty="0" smtClean="0"/>
          </a:p>
          <a:p>
            <a:endParaRPr kumimoji="1" lang="en-US" altLang="ja-JP" dirty="0" smtClean="0"/>
          </a:p>
          <a:p>
            <a:r>
              <a:rPr kumimoji="1" lang="ja-JP" altLang="en-US" dirty="0" smtClean="0"/>
              <a:t>この表を見てわかるとおり、共振器内蔵ナノ光ファイバは従来なかった可視光域での可逆で、巨大な周波数シフトを観測することに成功しました。</a:t>
            </a:r>
            <a:endParaRPr kumimoji="1" lang="en-US" altLang="ja-JP" dirty="0" smtClean="0"/>
          </a:p>
          <a:p>
            <a:r>
              <a:rPr kumimoji="1" lang="ja-JP" altLang="en-US" dirty="0" smtClean="0"/>
              <a:t>これはダイアモンド結晶中の</a:t>
            </a:r>
            <a:r>
              <a:rPr kumimoji="1" lang="en-US" altLang="ja-JP" dirty="0" smtClean="0"/>
              <a:t>NV</a:t>
            </a:r>
            <a:r>
              <a:rPr kumimoji="1" lang="ja-JP" altLang="en-US" dirty="0" smtClean="0"/>
              <a:t>中心や量子ドットとの光結合に向けて非常に有用な成果であると言えます。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27BC552-83AB-4CC6-9C03-0CE939D63C0D}" type="slidenum">
              <a:rPr kumimoji="1" lang="ja-JP" altLang="en-US" smtClean="0"/>
              <a:t>54</a:t>
            </a:fld>
            <a:endParaRPr kumimoji="1" lang="ja-JP" altLang="en-US"/>
          </a:p>
        </p:txBody>
      </p:sp>
    </p:spTree>
    <p:extLst>
      <p:ext uri="{BB962C8B-B14F-4D97-AF65-F5344CB8AC3E}">
        <p14:creationId xmlns:p14="http://schemas.microsoft.com/office/powerpoint/2010/main" val="1165743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ピエゾの稼動範囲：プラスマイナス</a:t>
            </a:r>
            <a:r>
              <a:rPr kumimoji="1" lang="en-US" altLang="ja-JP" dirty="0" smtClean="0"/>
              <a:t>1.5mm</a:t>
            </a:r>
          </a:p>
          <a:p>
            <a:endParaRPr kumimoji="1" lang="en-US" altLang="ja-JP" dirty="0" smtClean="0"/>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a:xfrm>
            <a:off x="5588225" y="6397899"/>
            <a:ext cx="4275785" cy="336788"/>
          </a:xfrm>
          <a:prstGeom prst="rect">
            <a:avLst/>
          </a:prstGeom>
        </p:spPr>
        <p:txBody>
          <a:bodyPr/>
          <a:lstStyle/>
          <a:p>
            <a:fld id="{627BC552-83AB-4CC6-9C03-0CE939D63C0D}" type="slidenum">
              <a:rPr kumimoji="1" lang="ja-JP" altLang="en-US" smtClean="0"/>
              <a:t>57</a:t>
            </a:fld>
            <a:endParaRPr kumimoji="1" lang="ja-JP" altLang="en-US" dirty="0"/>
          </a:p>
        </p:txBody>
      </p:sp>
    </p:spTree>
    <p:extLst>
      <p:ext uri="{BB962C8B-B14F-4D97-AF65-F5344CB8AC3E}">
        <p14:creationId xmlns:p14="http://schemas.microsoft.com/office/powerpoint/2010/main" val="2935463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・デバイスの設計です</a:t>
            </a:r>
            <a:endParaRPr kumimoji="1" lang="en-US" altLang="ja-JP" dirty="0" smtClean="0"/>
          </a:p>
          <a:p>
            <a:r>
              <a:rPr kumimoji="1" lang="ja-JP" altLang="en-US" dirty="0" smtClean="0"/>
              <a:t>・設計のための導波路解析には有限要素法と結合モード理論を用いた</a:t>
            </a:r>
            <a:endParaRPr kumimoji="1" lang="en-US" altLang="ja-JP" dirty="0" smtClean="0"/>
          </a:p>
          <a:p>
            <a:r>
              <a:rPr kumimoji="1" lang="ja-JP" altLang="en-US" dirty="0" smtClean="0"/>
              <a:t>・下の画像は直径</a:t>
            </a:r>
            <a:r>
              <a:rPr kumimoji="1" lang="en-US" altLang="ja-JP" dirty="0" smtClean="0"/>
              <a:t>400nm</a:t>
            </a:r>
            <a:r>
              <a:rPr kumimoji="1" lang="ja-JP" altLang="en-US" dirty="0" smtClean="0"/>
              <a:t>のファイバの断面図で、中を光がドウハしている様子を有限要素法を用いて計算した結果</a:t>
            </a:r>
            <a:endParaRPr kumimoji="1" lang="en-US" altLang="ja-JP" dirty="0" smtClean="0"/>
          </a:p>
          <a:p>
            <a:r>
              <a:rPr kumimoji="1" lang="ja-JP" altLang="en-US" dirty="0" smtClean="0"/>
              <a:t>・白い円がファイバで、外に光がしみだしているのがわかる</a:t>
            </a:r>
            <a:endParaRPr kumimoji="1" lang="en-US" altLang="ja-JP" dirty="0" smtClean="0"/>
          </a:p>
          <a:p>
            <a:r>
              <a:rPr kumimoji="1" lang="ja-JP" altLang="en-US" dirty="0" smtClean="0"/>
              <a:t>・直径や周期と構造の数、溝の深さを変えることで任意の波長に対してミラーとして働かせることができる</a:t>
            </a:r>
            <a:endParaRPr kumimoji="1" lang="en-US" altLang="ja-JP" dirty="0" smtClean="0"/>
          </a:p>
          <a:p>
            <a:r>
              <a:rPr kumimoji="1" lang="ja-JP" altLang="en-US" dirty="0" smtClean="0"/>
              <a:t>・今回は</a:t>
            </a:r>
            <a:r>
              <a:rPr kumimoji="1" lang="en-US" altLang="ja-JP" dirty="0" smtClean="0"/>
              <a:t>800nm</a:t>
            </a:r>
            <a:r>
              <a:rPr kumimoji="1" lang="ja-JP" altLang="en-US" dirty="0" smtClean="0"/>
              <a:t>付近の波長に対してミラーとして働くように設計した</a:t>
            </a:r>
            <a:endParaRPr kumimoji="1" lang="en-US" altLang="ja-JP" dirty="0" smtClean="0"/>
          </a:p>
          <a:p>
            <a:r>
              <a:rPr kumimoji="1" lang="ja-JP" altLang="en-US" dirty="0" smtClean="0"/>
              <a:t>・様々な計算の結果、反射率</a:t>
            </a:r>
            <a:r>
              <a:rPr kumimoji="1" lang="en-US" altLang="ja-JP" dirty="0" smtClean="0"/>
              <a:t>90</a:t>
            </a:r>
            <a:r>
              <a:rPr kumimoji="1" lang="ja-JP" altLang="en-US" dirty="0" smtClean="0"/>
              <a:t>％以上で実際に加工が可能なもっとも最適な構造は、直径</a:t>
            </a:r>
            <a:r>
              <a:rPr kumimoji="1" lang="en-US" altLang="ja-JP" dirty="0" smtClean="0"/>
              <a:t>400nm</a:t>
            </a:r>
            <a:r>
              <a:rPr kumimoji="1" lang="ja-JP" altLang="en-US" dirty="0" smtClean="0"/>
              <a:t>構造の周期</a:t>
            </a:r>
            <a:r>
              <a:rPr kumimoji="1" lang="en-US" altLang="ja-JP" dirty="0" smtClean="0"/>
              <a:t>360nm</a:t>
            </a:r>
            <a:r>
              <a:rPr kumimoji="1" lang="ja-JP" altLang="en-US" dirty="0" smtClean="0"/>
              <a:t>深さ</a:t>
            </a:r>
            <a:r>
              <a:rPr kumimoji="1" lang="en-US" altLang="ja-JP" dirty="0" smtClean="0"/>
              <a:t>50nm</a:t>
            </a:r>
            <a:r>
              <a:rPr kumimoji="1" lang="ja-JP" altLang="en-US" dirty="0" smtClean="0"/>
              <a:t>構造の数</a:t>
            </a:r>
            <a:r>
              <a:rPr kumimoji="1" lang="en-US" altLang="ja-JP" dirty="0" smtClean="0"/>
              <a:t>100</a:t>
            </a:r>
            <a:r>
              <a:rPr kumimoji="1" lang="ja-JP" altLang="en-US" dirty="0" smtClean="0"/>
              <a:t>個という結果</a:t>
            </a:r>
            <a:endParaRPr kumimoji="1" lang="en-US" altLang="ja-JP" dirty="0" smtClean="0"/>
          </a:p>
          <a:p>
            <a:r>
              <a:rPr kumimoji="1" lang="ja-JP" altLang="en-US" dirty="0" smtClean="0"/>
              <a:t>・シミュレーションの結果は</a:t>
            </a:r>
            <a:r>
              <a:rPr kumimoji="1" lang="en-US" altLang="ja-JP" dirty="0" smtClean="0"/>
              <a:t>808nm</a:t>
            </a:r>
            <a:r>
              <a:rPr kumimoji="1" lang="ja-JP" altLang="en-US" dirty="0" smtClean="0"/>
              <a:t>で</a:t>
            </a:r>
            <a:r>
              <a:rPr kumimoji="1" lang="en-US" altLang="ja-JP" dirty="0" smtClean="0"/>
              <a:t>96</a:t>
            </a:r>
            <a:r>
              <a:rPr kumimoji="1" lang="ja-JP" altLang="en-US" dirty="0" smtClean="0"/>
              <a:t>％の反射率</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0C5D1EA7-8428-4E50-96DB-0DD8C979147B}" type="slidenum">
              <a:rPr kumimoji="1" lang="ja-JP" altLang="en-US" smtClean="0"/>
              <a:t>58</a:t>
            </a:fld>
            <a:endParaRPr kumimoji="1" lang="ja-JP" altLang="en-US"/>
          </a:p>
        </p:txBody>
      </p:sp>
    </p:spTree>
    <p:extLst>
      <p:ext uri="{BB962C8B-B14F-4D97-AF65-F5344CB8AC3E}">
        <p14:creationId xmlns:p14="http://schemas.microsoft.com/office/powerpoint/2010/main" val="139534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21038" y="514350"/>
            <a:ext cx="3432175" cy="2573338"/>
          </a:xfrm>
        </p:spPr>
      </p:sp>
      <p:sp>
        <p:nvSpPr>
          <p:cNvPr id="3" name="ノート プレースホルダー 2"/>
          <p:cNvSpPr>
            <a:spLocks noGrp="1"/>
          </p:cNvSpPr>
          <p:nvPr>
            <p:ph type="body" idx="1"/>
          </p:nvPr>
        </p:nvSpPr>
        <p:spPr/>
        <p:txBody>
          <a:bodyPr/>
          <a:lstStyle/>
          <a:p>
            <a:r>
              <a:rPr kumimoji="1" lang="ja-JP" altLang="en-US" dirty="0" smtClean="0"/>
              <a:t>①量子ドット特有の発光スペクトル</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77AC96E-B0F8-40AF-AF47-7885A03F116F}" type="slidenum">
              <a:rPr kumimoji="1" lang="ja-JP" altLang="en-US" smtClean="0"/>
              <a:t>60</a:t>
            </a:fld>
            <a:endParaRPr kumimoji="1" lang="ja-JP" altLang="en-US"/>
          </a:p>
        </p:txBody>
      </p:sp>
    </p:spTree>
    <p:extLst>
      <p:ext uri="{BB962C8B-B14F-4D97-AF65-F5344CB8AC3E}">
        <p14:creationId xmlns:p14="http://schemas.microsoft.com/office/powerpoint/2010/main" val="405235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532">
              <a:defRPr/>
            </a:pPr>
            <a:r>
              <a:rPr kumimoji="1" lang="en-US" altLang="ja-JP" baseline="0" dirty="0" smtClean="0"/>
              <a:t>when the enhancement occur, photon is emitted in the direction of cavity.</a:t>
            </a:r>
          </a:p>
          <a:p>
            <a:pPr defTabSz="921532">
              <a:defRPr/>
            </a:pPr>
            <a:r>
              <a:rPr kumimoji="1" lang="en-US" altLang="ja-JP" baseline="0" dirty="0" smtClean="0"/>
              <a:t>So, it is easy to couple photons to a fiber. </a:t>
            </a:r>
            <a:endParaRPr kumimoji="1" lang="en-US" altLang="ja-JP" dirty="0" smtClean="0"/>
          </a:p>
          <a:p>
            <a:pPr defTabSz="921532">
              <a:defRPr/>
            </a:pPr>
            <a:r>
              <a:rPr kumimoji="1" lang="ja-JP" altLang="en-US" dirty="0" smtClean="0"/>
              <a:t>自然放出の増強が起こっているとき、光子は共振器の軸方向に強く放出されることが分かっています。</a:t>
            </a:r>
            <a:endParaRPr kumimoji="1" lang="en-US" altLang="ja-JP" dirty="0" smtClean="0"/>
          </a:p>
          <a:p>
            <a:endParaRPr kumimoji="1" lang="en-US" altLang="ja-JP" dirty="0" smtClean="0"/>
          </a:p>
          <a:p>
            <a:pPr defTabSz="921532">
              <a:defRPr/>
            </a:pPr>
            <a:r>
              <a:rPr kumimoji="1" lang="en-US" altLang="ja-JP" dirty="0" smtClean="0"/>
              <a:t>Application device of this enhancement is a single photon</a:t>
            </a:r>
            <a:r>
              <a:rPr kumimoji="1" lang="en-US" altLang="ja-JP" baseline="0" dirty="0" smtClean="0"/>
              <a:t> source or low-threshold laser. </a:t>
            </a:r>
          </a:p>
          <a:p>
            <a:endParaRPr kumimoji="1" lang="en-US" altLang="ja-JP" dirty="0" smtClean="0"/>
          </a:p>
          <a:p>
            <a:r>
              <a:rPr kumimoji="1" lang="en-US" altLang="ja-JP" dirty="0" smtClean="0"/>
              <a:t>This is a image of a NFBC coupled</a:t>
            </a:r>
            <a:r>
              <a:rPr kumimoji="1" lang="en-US" altLang="ja-JP" baseline="0" dirty="0" smtClean="0"/>
              <a:t> with emitter.</a:t>
            </a:r>
          </a:p>
          <a:p>
            <a:endParaRPr kumimoji="1" lang="en-US" altLang="ja-JP" baseline="0" dirty="0" smtClean="0"/>
          </a:p>
          <a:p>
            <a:pPr defTabSz="921532">
              <a:defRPr/>
            </a:pPr>
            <a:r>
              <a:rPr kumimoji="1" lang="ja-JP" altLang="en-US" dirty="0" smtClean="0"/>
              <a:t>応用例</a:t>
            </a:r>
            <a:endParaRPr kumimoji="1" lang="en-US" altLang="ja-JP" dirty="0" smtClean="0"/>
          </a:p>
          <a:p>
            <a:pPr defTabSz="921532">
              <a:defRPr/>
            </a:pPr>
            <a:r>
              <a:rPr kumimoji="1" lang="ja-JP" altLang="en-US" dirty="0" smtClean="0"/>
              <a:t>・量子暗号や量子位相ゲートに応用が期待される高効率単一光子源</a:t>
            </a:r>
            <a:endParaRPr kumimoji="1" lang="en-US" altLang="ja-JP" dirty="0" smtClean="0"/>
          </a:p>
          <a:p>
            <a:pPr defTabSz="921532">
              <a:defRPr/>
            </a:pPr>
            <a:r>
              <a:rPr kumimoji="1" lang="ja-JP" altLang="en-US" dirty="0" smtClean="0"/>
              <a:t>・低エネルギー発振が可能な低閾値レーザ（全自然放出におけるレーザモードに寄与する自然放出の割合が増加するため。）</a:t>
            </a:r>
            <a:endParaRPr kumimoji="1" lang="en-US" altLang="ja-JP" dirty="0" smtClean="0"/>
          </a:p>
          <a:p>
            <a:pPr defTabSz="921532">
              <a:defRPr/>
            </a:pPr>
            <a:endParaRPr kumimoji="1" lang="en-US" altLang="ja-JP" dirty="0" smtClean="0"/>
          </a:p>
          <a:p>
            <a:pPr defTabSz="921532">
              <a:defRPr/>
            </a:pPr>
            <a:endParaRPr kumimoji="1" lang="en-US" altLang="ja-JP" dirty="0" smtClean="0"/>
          </a:p>
          <a:p>
            <a:pPr defTabSz="921532">
              <a:defRPr/>
            </a:pPr>
            <a:endParaRPr kumimoji="1" lang="en-US" altLang="ja-JP" dirty="0" smtClean="0"/>
          </a:p>
          <a:p>
            <a:pPr defTabSz="921532">
              <a:defRPr/>
            </a:pPr>
            <a:r>
              <a:rPr kumimoji="1" lang="en-US" altLang="ja-JP" b="1" dirty="0" smtClean="0"/>
              <a:t>memo</a:t>
            </a:r>
          </a:p>
          <a:p>
            <a:pPr defTabSz="921532">
              <a:defRPr/>
            </a:pPr>
            <a:r>
              <a:rPr kumimoji="1" lang="ja-JP" altLang="en-US" dirty="0" smtClean="0"/>
              <a:t>応用例</a:t>
            </a:r>
            <a:endParaRPr kumimoji="1" lang="en-US" altLang="ja-JP" dirty="0" smtClean="0"/>
          </a:p>
          <a:p>
            <a:r>
              <a:rPr kumimoji="1" lang="ja-JP" altLang="en-US" dirty="0" smtClean="0"/>
              <a:t>・パーセル効果による発光寿命の短縮の結果、発光が位相緩和過程に比べて高速に行われるようになるため、それぞれのパルスの間でキャリア位相の跳びがなく識別不可能となる。このような単一光子は量子鍵配送への応用の他、量子もつれ光子対への変換も可能であり、量子情報技術において広い応用が期待され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5</a:t>
            </a:fld>
            <a:endParaRPr kumimoji="1" lang="ja-JP" altLang="en-US"/>
          </a:p>
        </p:txBody>
      </p:sp>
    </p:spTree>
    <p:extLst>
      <p:ext uri="{BB962C8B-B14F-4D97-AF65-F5344CB8AC3E}">
        <p14:creationId xmlns:p14="http://schemas.microsoft.com/office/powerpoint/2010/main" val="4533712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21038" y="514350"/>
            <a:ext cx="3432175" cy="2573338"/>
          </a:xfrm>
        </p:spPr>
      </p:sp>
      <p:sp>
        <p:nvSpPr>
          <p:cNvPr id="3" name="ノート プレースホルダー 2"/>
          <p:cNvSpPr>
            <a:spLocks noGrp="1"/>
          </p:cNvSpPr>
          <p:nvPr>
            <p:ph type="body" idx="1"/>
          </p:nvPr>
        </p:nvSpPr>
        <p:spPr/>
        <p:txBody>
          <a:bodyPr/>
          <a:lstStyle/>
          <a:p>
            <a:r>
              <a:rPr kumimoji="1" lang="ja-JP" altLang="en-US" dirty="0" smtClean="0"/>
              <a:t>こちらが測定系になります。広帯域光源として白色光を使用しました。</a:t>
            </a:r>
            <a:endParaRPr kumimoji="1" lang="en-US" altLang="ja-JP" dirty="0" smtClean="0"/>
          </a:p>
          <a:p>
            <a:r>
              <a:rPr kumimoji="1" lang="ja-JP" altLang="en-US" dirty="0" smtClean="0"/>
              <a:t>シングルモードファイバを通ってナノ光ファイバに入射し、反対側から出てきたスペクトルを分光器で測定しました。</a:t>
            </a:r>
            <a:endParaRPr kumimoji="1" lang="en-US" altLang="ja-JP" dirty="0" smtClean="0"/>
          </a:p>
          <a:p>
            <a:endParaRPr kumimoji="1" lang="en-US" altLang="ja-JP" dirty="0" smtClean="0"/>
          </a:p>
          <a:p>
            <a:r>
              <a:rPr kumimoji="1" lang="ja-JP" altLang="en-US" dirty="0" smtClean="0"/>
              <a:t>こちらが実験結果です。</a:t>
            </a:r>
            <a:endParaRPr kumimoji="1" lang="en-US" altLang="ja-JP" dirty="0" smtClean="0"/>
          </a:p>
          <a:p>
            <a:r>
              <a:rPr kumimoji="1" lang="ja-JP" altLang="en-US" dirty="0" smtClean="0"/>
              <a:t>この広いディップが</a:t>
            </a:r>
            <a:r>
              <a:rPr kumimoji="1" lang="en-US" altLang="ja-JP" dirty="0" smtClean="0"/>
              <a:t>FBG</a:t>
            </a:r>
            <a:r>
              <a:rPr kumimoji="1" lang="ja-JP" altLang="en-US" dirty="0" smtClean="0"/>
              <a:t>によるストップバンドを表しており、その中に小さなピークが共振器モードを表しています。</a:t>
            </a:r>
            <a:endParaRPr kumimoji="1" lang="en-US" altLang="ja-JP" dirty="0" smtClean="0"/>
          </a:p>
          <a:p>
            <a:r>
              <a:rPr kumimoji="1" lang="ja-JP" altLang="en-US" dirty="0" smtClean="0"/>
              <a:t>このピークの半値幅は</a:t>
            </a:r>
            <a:r>
              <a:rPr kumimoji="1" lang="en-US" altLang="ja-JP" dirty="0" smtClean="0"/>
              <a:t>2.8nm</a:t>
            </a:r>
            <a:r>
              <a:rPr kumimoji="1" lang="ja-JP" altLang="en-US" dirty="0" smtClean="0"/>
              <a:t>であり、</a:t>
            </a:r>
            <a:r>
              <a:rPr kumimoji="1" lang="en-US" altLang="ja-JP" dirty="0" smtClean="0"/>
              <a:t>Q</a:t>
            </a:r>
            <a:r>
              <a:rPr kumimoji="1" lang="ja-JP" altLang="en-US" dirty="0" smtClean="0"/>
              <a:t>値</a:t>
            </a:r>
            <a:r>
              <a:rPr kumimoji="1" lang="en-US" altLang="ja-JP" dirty="0" smtClean="0"/>
              <a:t>230</a:t>
            </a:r>
            <a:r>
              <a:rPr kumimoji="1" lang="ja-JP" altLang="en-US" dirty="0" smtClean="0"/>
              <a:t>程度の共振器ができているという結果になりました。</a:t>
            </a:r>
            <a:endParaRPr kumimoji="1" lang="en-US" altLang="ja-JP" dirty="0" smtClean="0"/>
          </a:p>
          <a:p>
            <a:r>
              <a:rPr kumimoji="1" lang="ja-JP" altLang="en-US" dirty="0" smtClean="0"/>
              <a:t>また、先程作製した共振器の構造から大まかに計算すると、</a:t>
            </a:r>
            <a:r>
              <a:rPr kumimoji="1" lang="en-US" altLang="ja-JP" dirty="0" smtClean="0"/>
              <a:t>1um</a:t>
            </a:r>
            <a:r>
              <a:rPr kumimoji="1" lang="ja-JP" altLang="en-US" dirty="0" smtClean="0"/>
              <a:t>程度の微小なモード体積を持つことが予想されます。</a:t>
            </a:r>
            <a:endParaRPr kumimoji="1" lang="en-US" altLang="ja-JP" dirty="0" smtClean="0"/>
          </a:p>
          <a:p>
            <a:endParaRPr kumimoji="1" lang="en-US" altLang="ja-JP" dirty="0" smtClean="0"/>
          </a:p>
          <a:p>
            <a:r>
              <a:rPr kumimoji="1" lang="ja-JP" altLang="en-US" dirty="0" smtClean="0"/>
              <a:t>相互作用の強さは原子の置かれた位置の電場強度により変化する。</a:t>
            </a:r>
            <a:endParaRPr kumimoji="1" lang="en-US" altLang="ja-JP" dirty="0" smtClean="0"/>
          </a:p>
          <a:p>
            <a:r>
              <a:rPr kumimoji="1" lang="ja-JP" altLang="en-US" dirty="0" smtClean="0"/>
              <a:t>原子が電場分布の節におかれた場合は相互作用が起こらない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27BC552-83AB-4CC6-9C03-0CE939D63C0D}" type="slidenum">
              <a:rPr kumimoji="1" lang="ja-JP" altLang="en-US" smtClean="0"/>
              <a:t>64</a:t>
            </a:fld>
            <a:endParaRPr kumimoji="1" lang="ja-JP" altLang="en-US"/>
          </a:p>
        </p:txBody>
      </p:sp>
    </p:spTree>
    <p:extLst>
      <p:ext uri="{BB962C8B-B14F-4D97-AF65-F5344CB8AC3E}">
        <p14:creationId xmlns:p14="http://schemas.microsoft.com/office/powerpoint/2010/main" val="3572295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高い</a:t>
            </a:r>
            <a:r>
              <a:rPr kumimoji="1" lang="en-US" altLang="ja-JP" dirty="0" smtClean="0"/>
              <a:t>Q</a:t>
            </a:r>
            <a:r>
              <a:rPr kumimoji="1" lang="ja-JP" altLang="en-US" dirty="0" smtClean="0"/>
              <a:t>値を持つ共振器は長時間光を閉じ込めることができる</a:t>
            </a:r>
            <a:endParaRPr kumimoji="1" lang="en-US" altLang="ja-JP" dirty="0" smtClean="0"/>
          </a:p>
          <a:p>
            <a:endParaRPr kumimoji="1" lang="en-US" altLang="ja-JP" dirty="0" smtClean="0"/>
          </a:p>
          <a:p>
            <a:r>
              <a:rPr kumimoji="1" lang="en-US" altLang="ja-JP" dirty="0" smtClean="0"/>
              <a:t>Q</a:t>
            </a:r>
            <a:r>
              <a:rPr kumimoji="1" lang="ja-JP" altLang="en-US" dirty="0" smtClean="0"/>
              <a:t>値</a:t>
            </a:r>
            <a:endParaRPr kumimoji="1" lang="en-US" altLang="ja-JP" dirty="0" smtClean="0"/>
          </a:p>
          <a:p>
            <a:r>
              <a:rPr kumimoji="1" lang="ja-JP" altLang="en-US" dirty="0" smtClean="0"/>
              <a:t>２次元フォトニック結晶１０</a:t>
            </a:r>
            <a:r>
              <a:rPr kumimoji="1" lang="en-US" altLang="ja-JP" dirty="0" smtClean="0"/>
              <a:t>^6</a:t>
            </a:r>
          </a:p>
          <a:p>
            <a:r>
              <a:rPr kumimoji="1" lang="ja-JP" altLang="en-US" dirty="0" smtClean="0"/>
              <a:t>微小球共振器１０</a:t>
            </a:r>
            <a:r>
              <a:rPr kumimoji="1" lang="en-US" altLang="ja-JP" dirty="0" smtClean="0"/>
              <a:t>^9</a:t>
            </a:r>
          </a:p>
        </p:txBody>
      </p:sp>
      <p:sp>
        <p:nvSpPr>
          <p:cNvPr id="4" name="スライド番号プレースホルダー 3"/>
          <p:cNvSpPr>
            <a:spLocks noGrp="1"/>
          </p:cNvSpPr>
          <p:nvPr>
            <p:ph type="sldNum" sz="quarter" idx="10"/>
          </p:nvPr>
        </p:nvSpPr>
        <p:spPr/>
        <p:txBody>
          <a:bodyPr/>
          <a:lstStyle/>
          <a:p>
            <a:fld id="{023EEFED-AF0D-4AE1-94AB-B7FE98C1CBEF}" type="slidenum">
              <a:rPr kumimoji="1" lang="ja-JP" altLang="en-US" smtClean="0"/>
              <a:t>65</a:t>
            </a:fld>
            <a:endParaRPr kumimoji="1" lang="ja-JP" altLang="en-US"/>
          </a:p>
        </p:txBody>
      </p:sp>
    </p:spTree>
    <p:extLst>
      <p:ext uri="{BB962C8B-B14F-4D97-AF65-F5344CB8AC3E}">
        <p14:creationId xmlns:p14="http://schemas.microsoft.com/office/powerpoint/2010/main" val="3101158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u="sng" dirty="0"/>
              <a:t>①</a:t>
            </a:r>
            <a:r>
              <a:rPr lang="en-US" altLang="ja-JP" b="1" u="sng" dirty="0"/>
              <a:t>×</a:t>
            </a:r>
            <a:r>
              <a:rPr lang="ja-JP" altLang="en-US" b="1" u="sng" dirty="0"/>
              <a:t>②</a:t>
            </a:r>
            <a:endParaRPr lang="en-US" altLang="ja-JP" b="1" u="sng" dirty="0"/>
          </a:p>
          <a:p>
            <a:r>
              <a:rPr lang="ja-JP" altLang="en-US" b="1" u="sng" dirty="0"/>
              <a:t>共振器がフィルターとして働いた場合予測される</a:t>
            </a:r>
            <a:r>
              <a:rPr lang="en-US" altLang="ja-JP" b="1" u="sng" dirty="0" err="1"/>
              <a:t>CdSe</a:t>
            </a:r>
            <a:r>
              <a:rPr lang="en-US" altLang="ja-JP" b="1" u="sng" dirty="0"/>
              <a:t>/</a:t>
            </a:r>
            <a:r>
              <a:rPr lang="en-US" altLang="ja-JP" b="1" u="sng" dirty="0" err="1"/>
              <a:t>ZnS</a:t>
            </a:r>
            <a:r>
              <a:rPr lang="ja-JP" altLang="en-US" b="1" u="sng" dirty="0"/>
              <a:t>の発光スペクトル</a:t>
            </a:r>
            <a:endParaRPr lang="en-US" altLang="ja-JP" b="1" u="sng" dirty="0"/>
          </a:p>
          <a:p>
            <a:r>
              <a:rPr lang="en-US" altLang="ja-JP" b="1" u="sng" dirty="0" err="1"/>
              <a:t>Qd</a:t>
            </a:r>
            <a:r>
              <a:rPr lang="ja-JP" altLang="en-US" b="1" u="sng" dirty="0"/>
              <a:t>バルク</a:t>
            </a:r>
            <a:r>
              <a:rPr lang="en-US" altLang="ja-JP" b="1" u="sng" dirty="0"/>
              <a:t>×</a:t>
            </a:r>
            <a:r>
              <a:rPr lang="ja-JP" altLang="en-US" b="1" u="sng" dirty="0"/>
              <a:t>透過率としなかったのは、</a:t>
            </a:r>
            <a:r>
              <a:rPr lang="en-US" altLang="ja-JP" b="1" u="sng" dirty="0" err="1"/>
              <a:t>Qd</a:t>
            </a:r>
            <a:r>
              <a:rPr lang="ja-JP" altLang="en-US" b="1" u="sng" dirty="0"/>
              <a:t>のサンプル依存性によって</a:t>
            </a:r>
            <a:r>
              <a:rPr lang="en-US" altLang="ja-JP" b="1" u="sng" dirty="0" err="1"/>
              <a:t>Qd</a:t>
            </a:r>
            <a:r>
              <a:rPr lang="ja-JP" altLang="en-US" b="1" u="sng" dirty="0"/>
              <a:t>のスペクトルが全く違うかもしれないから</a:t>
            </a:r>
          </a:p>
          <a:p>
            <a:endParaRPr kumimoji="1" lang="en-US" altLang="ja-JP" dirty="0" smtClean="0"/>
          </a:p>
          <a:p>
            <a:r>
              <a:rPr lang="ja-JP" altLang="en-US" b="1" u="sng" dirty="0"/>
              <a:t>共振器を通して測定した</a:t>
            </a:r>
            <a:endParaRPr lang="en-US" altLang="ja-JP" b="1" u="sng" dirty="0"/>
          </a:p>
          <a:p>
            <a:r>
              <a:rPr lang="en-US" altLang="ja-JP" b="1" u="sng" dirty="0" err="1"/>
              <a:t>CdSe</a:t>
            </a:r>
            <a:r>
              <a:rPr lang="en-US" altLang="ja-JP" b="1" u="sng" dirty="0"/>
              <a:t>/</a:t>
            </a:r>
            <a:r>
              <a:rPr lang="en-US" altLang="ja-JP" b="1" u="sng" dirty="0" err="1"/>
              <a:t>ZnS</a:t>
            </a:r>
            <a:r>
              <a:rPr lang="ja-JP" altLang="en-US" b="1" u="sng" dirty="0"/>
              <a:t>の発光</a:t>
            </a:r>
            <a:endParaRPr lang="en-US" altLang="ja-JP" b="1" u="sng" dirty="0"/>
          </a:p>
          <a:p>
            <a:endParaRPr lang="en-US" altLang="ja-JP" b="1" u="sng" dirty="0"/>
          </a:p>
          <a:p>
            <a:endParaRPr lang="ja-JP" altLang="en-US" b="1" u="sng" dirty="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77AC96E-B0F8-40AF-AF47-7885A03F116F}" type="slidenum">
              <a:rPr kumimoji="1" lang="ja-JP" altLang="en-US" smtClean="0"/>
              <a:t>68</a:t>
            </a:fld>
            <a:endParaRPr kumimoji="1" lang="ja-JP" altLang="en-US"/>
          </a:p>
        </p:txBody>
      </p:sp>
    </p:spTree>
    <p:extLst>
      <p:ext uri="{BB962C8B-B14F-4D97-AF65-F5344CB8AC3E}">
        <p14:creationId xmlns:p14="http://schemas.microsoft.com/office/powerpoint/2010/main" val="219107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those applications, there are three key requirements: </a:t>
            </a:r>
            <a:r>
              <a:rPr kumimoji="1" lang="en-US" altLang="ja-JP" b="1" dirty="0" smtClean="0"/>
              <a:t>an ultra-small</a:t>
            </a:r>
            <a:r>
              <a:rPr kumimoji="1" lang="en-US" altLang="ja-JP" b="1" baseline="0" dirty="0" smtClean="0"/>
              <a:t> mode volume</a:t>
            </a:r>
            <a:r>
              <a:rPr kumimoji="1" lang="en-US" altLang="ja-JP" baseline="0" dirty="0" smtClean="0"/>
              <a:t>, ideally on the order of a cubic emission wavelength, </a:t>
            </a:r>
            <a:r>
              <a:rPr kumimoji="1" lang="en-US" altLang="ja-JP" b="1" baseline="0" dirty="0" smtClean="0"/>
              <a:t>a wide tuning range of the resonance frequency</a:t>
            </a:r>
            <a:r>
              <a:rPr kumimoji="1" lang="en-US" altLang="ja-JP" baseline="0" dirty="0" smtClean="0"/>
              <a:t>, </a:t>
            </a:r>
            <a:r>
              <a:rPr kumimoji="1" lang="en-US" altLang="ja-JP" b="1" baseline="0" dirty="0" smtClean="0"/>
              <a:t>and lossless coupling of photons to a optical fiber</a:t>
            </a:r>
            <a:r>
              <a:rPr kumimoji="1" lang="en-US" altLang="ja-JP" baseline="0" dirty="0" smtClean="0"/>
              <a:t>.</a:t>
            </a:r>
            <a:endParaRPr kumimoji="1" lang="en-US" altLang="ja-JP" dirty="0" smtClean="0"/>
          </a:p>
          <a:p>
            <a:endParaRPr kumimoji="1" lang="en-US" altLang="ja-JP" dirty="0" smtClean="0"/>
          </a:p>
          <a:p>
            <a:r>
              <a:rPr kumimoji="1" lang="en-US" altLang="ja-JP" dirty="0" smtClean="0"/>
              <a:t>Conventional</a:t>
            </a:r>
            <a:r>
              <a:rPr kumimoji="1" lang="en-US" altLang="ja-JP" baseline="0" dirty="0" smtClean="0"/>
              <a:t> solid </a:t>
            </a:r>
            <a:r>
              <a:rPr kumimoji="1" lang="en-US" altLang="ja-JP" baseline="0" dirty="0" err="1" smtClean="0"/>
              <a:t>microcavities</a:t>
            </a:r>
            <a:r>
              <a:rPr kumimoji="1" lang="en-US" altLang="ja-JP" baseline="0" dirty="0" smtClean="0"/>
              <a:t> don’t meet these three requirement. </a:t>
            </a:r>
            <a:endParaRPr kumimoji="1" lang="en-US" altLang="ja-JP" dirty="0" smtClean="0"/>
          </a:p>
          <a:p>
            <a:r>
              <a:rPr kumimoji="1" lang="en-US" altLang="ja-JP" dirty="0" smtClean="0"/>
              <a:t>For photonic</a:t>
            </a:r>
            <a:r>
              <a:rPr kumimoji="1" lang="en-US" altLang="ja-JP" baseline="0" dirty="0" smtClean="0"/>
              <a:t> crystal, the coupling loss of photons to fibers remains as a problem.  </a:t>
            </a:r>
            <a:endParaRPr kumimoji="1" lang="en-US" altLang="ja-JP" dirty="0" smtClean="0"/>
          </a:p>
          <a:p>
            <a:r>
              <a:rPr kumimoji="1" lang="en-US" altLang="ja-JP" dirty="0" smtClean="0"/>
              <a:t>And</a:t>
            </a:r>
            <a:r>
              <a:rPr kumimoji="1" lang="en-US" altLang="ja-JP" baseline="0" dirty="0" smtClean="0"/>
              <a:t> for </a:t>
            </a:r>
            <a:r>
              <a:rPr kumimoji="1" lang="en-US" altLang="ja-JP" dirty="0" smtClean="0"/>
              <a:t>microspheres</a:t>
            </a:r>
            <a:r>
              <a:rPr kumimoji="1" lang="en-US" altLang="ja-JP" baseline="0" dirty="0" smtClean="0"/>
              <a:t> and </a:t>
            </a:r>
            <a:r>
              <a:rPr kumimoji="1" lang="en-US" altLang="ja-JP" baseline="0" dirty="0" err="1" smtClean="0"/>
              <a:t>microtroids</a:t>
            </a:r>
            <a:r>
              <a:rPr kumimoji="1" lang="en-US" altLang="ja-JP" baseline="0" dirty="0" smtClean="0"/>
              <a:t>, though they can be coupled to fibers with small coupling loss, precise control is demanding(</a:t>
            </a:r>
            <a:r>
              <a:rPr kumimoji="1" lang="ja-JP" altLang="en-US" dirty="0" smtClean="0"/>
              <a:t>微小共振器とテーパファイバ間の数十ナノメートルレベルの精密な位置制御が必要であるという課題があります</a:t>
            </a:r>
            <a:r>
              <a:rPr kumimoji="1" lang="en-US" altLang="ja-JP" baseline="0" dirty="0" smtClean="0"/>
              <a:t>).</a:t>
            </a:r>
          </a:p>
          <a:p>
            <a:r>
              <a:rPr kumimoji="1" lang="en-US" altLang="ja-JP" baseline="0" dirty="0" smtClean="0"/>
              <a:t>Furthermore, tuning range of all these devices is limited to a few nanometers.</a:t>
            </a:r>
            <a:endParaRPr kumimoji="1" lang="en-US" altLang="ja-JP" dirty="0" smtClean="0"/>
          </a:p>
          <a:p>
            <a:endParaRPr kumimoji="1" lang="en-US" altLang="ja-JP" dirty="0" smtClean="0"/>
          </a:p>
          <a:p>
            <a:r>
              <a:rPr kumimoji="1" lang="en-US" altLang="ja-JP" baseline="0" dirty="0" smtClean="0"/>
              <a:t>So, the purpose of my study is </a:t>
            </a:r>
            <a:r>
              <a:rPr kumimoji="1" lang="en-US" altLang="ja-JP" b="1" baseline="0" dirty="0" smtClean="0"/>
              <a:t>to fabricate the cavity meeting these three requirements</a:t>
            </a:r>
            <a:r>
              <a:rPr kumimoji="1" lang="en-US" altLang="ja-JP" b="0" baseline="0" dirty="0" smtClean="0"/>
              <a:t>, </a:t>
            </a:r>
            <a:r>
              <a:rPr kumimoji="1" lang="en-US" altLang="ja-JP" b="1" baseline="0" dirty="0" smtClean="0"/>
              <a:t>tune the range of the cavity resonance frequency, couple an emitter with the cavity and observe enhanced spontaneous emission from the cavity-emitter hybrid system.</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27BC552-83AB-4CC6-9C03-0CE939D63C0D}" type="slidenum">
              <a:rPr kumimoji="1" lang="ja-JP" altLang="en-US" smtClean="0"/>
              <a:t>6</a:t>
            </a:fld>
            <a:endParaRPr kumimoji="1" lang="ja-JP" altLang="en-US"/>
          </a:p>
        </p:txBody>
      </p:sp>
    </p:spTree>
    <p:extLst>
      <p:ext uri="{BB962C8B-B14F-4D97-AF65-F5344CB8AC3E}">
        <p14:creationId xmlns:p14="http://schemas.microsoft.com/office/powerpoint/2010/main" val="127253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532">
              <a:defRPr/>
            </a:pPr>
            <a:r>
              <a:rPr kumimoji="1" lang="ja-JP" altLang="en-US" b="1" dirty="0" smtClean="0"/>
              <a:t>メモ</a:t>
            </a:r>
            <a:endParaRPr kumimoji="1" lang="en-US" altLang="ja-JP" b="1" dirty="0" smtClean="0"/>
          </a:p>
          <a:p>
            <a:pPr defTabSz="921532">
              <a:defRPr/>
            </a:pPr>
            <a:endParaRPr kumimoji="1" lang="en-US" altLang="ja-JP" dirty="0" smtClean="0"/>
          </a:p>
          <a:p>
            <a:pPr defTabSz="921532">
              <a:defRPr/>
            </a:pPr>
            <a:r>
              <a:rPr kumimoji="1" lang="ja-JP" altLang="en-US" dirty="0" smtClean="0"/>
              <a:t>集束イオンビームで構造を刻む</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27BC552-83AB-4CC6-9C03-0CE939D63C0D}" type="slidenum">
              <a:rPr kumimoji="1" lang="ja-JP" altLang="en-US" smtClean="0"/>
              <a:t>7</a:t>
            </a:fld>
            <a:endParaRPr kumimoji="1" lang="ja-JP" altLang="en-US"/>
          </a:p>
        </p:txBody>
      </p:sp>
    </p:spTree>
    <p:extLst>
      <p:ext uri="{BB962C8B-B14F-4D97-AF65-F5344CB8AC3E}">
        <p14:creationId xmlns:p14="http://schemas.microsoft.com/office/powerpoint/2010/main" val="159236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21038" y="514350"/>
            <a:ext cx="3432175" cy="2573338"/>
          </a:xfrm>
        </p:spPr>
      </p:sp>
      <p:sp>
        <p:nvSpPr>
          <p:cNvPr id="3" name="ノート プレースホルダー 2"/>
          <p:cNvSpPr>
            <a:spLocks noGrp="1"/>
          </p:cNvSpPr>
          <p:nvPr>
            <p:ph type="body" idx="1"/>
          </p:nvPr>
        </p:nvSpPr>
        <p:spPr/>
        <p:txBody>
          <a:bodyPr/>
          <a:lstStyle/>
          <a:p>
            <a:r>
              <a:rPr kumimoji="1" lang="ja-JP" altLang="en-US" dirty="0" smtClean="0"/>
              <a:t>ブラッググレーティング構造とは、ファイバのコアの屈折率を周期的に変化させることにより、特定の波長のみを反射するような構造のことです。</a:t>
            </a:r>
            <a:endParaRPr kumimoji="1" lang="en-US" altLang="ja-JP" dirty="0" smtClean="0"/>
          </a:p>
          <a:p>
            <a:r>
              <a:rPr kumimoji="1" lang="ja-JP" altLang="en-US" dirty="0" smtClean="0"/>
              <a:t>つまり、特定の波長に対してのみミラーとしてきのうします。</a:t>
            </a:r>
            <a:endParaRPr kumimoji="1" lang="en-US" altLang="ja-JP" dirty="0" smtClean="0"/>
          </a:p>
          <a:p>
            <a:endParaRPr kumimoji="1" lang="en-US" altLang="ja-JP" dirty="0" smtClean="0"/>
          </a:p>
          <a:p>
            <a:r>
              <a:rPr kumimoji="1" lang="ja-JP" altLang="en-US" dirty="0" smtClean="0"/>
              <a:t>ステップ３では、このブラッググレーティング構造を２つ作製します。</a:t>
            </a:r>
            <a:endParaRPr kumimoji="1" lang="en-US" altLang="ja-JP" dirty="0" smtClean="0"/>
          </a:p>
          <a:p>
            <a:r>
              <a:rPr kumimoji="1" lang="ja-JP" altLang="en-US" dirty="0" smtClean="0"/>
              <a:t>これが</a:t>
            </a:r>
            <a:r>
              <a:rPr kumimoji="1" lang="en-US" altLang="ja-JP" dirty="0" smtClean="0"/>
              <a:t>NFBC</a:t>
            </a:r>
            <a:r>
              <a:rPr kumimoji="1" lang="ja-JP" altLang="en-US" dirty="0" smtClean="0"/>
              <a:t>の</a:t>
            </a:r>
            <a:r>
              <a:rPr kumimoji="1" lang="en-US" altLang="ja-JP" dirty="0" smtClean="0"/>
              <a:t>SIM</a:t>
            </a:r>
            <a:r>
              <a:rPr kumimoji="1" lang="ja-JP" altLang="en-US" dirty="0" smtClean="0"/>
              <a:t>像です。黒がガラスで、まわりが真空です。</a:t>
            </a:r>
            <a:endParaRPr kumimoji="1" lang="en-US" altLang="ja-JP" dirty="0" smtClean="0"/>
          </a:p>
          <a:p>
            <a:r>
              <a:rPr kumimoji="1" lang="ja-JP" altLang="en-US" dirty="0" smtClean="0"/>
              <a:t>直径は約</a:t>
            </a:r>
            <a:r>
              <a:rPr kumimoji="1" lang="en-US" altLang="ja-JP" dirty="0" smtClean="0"/>
              <a:t>270nm</a:t>
            </a:r>
            <a:r>
              <a:rPr kumimoji="1" lang="ja-JP" altLang="en-US" dirty="0" smtClean="0"/>
              <a:t>で溝の深さは４５</a:t>
            </a:r>
            <a:r>
              <a:rPr kumimoji="1" lang="en-US" altLang="ja-JP" dirty="0" smtClean="0"/>
              <a:t>nm</a:t>
            </a:r>
            <a:r>
              <a:rPr kumimoji="1" lang="ja-JP" altLang="en-US" dirty="0" smtClean="0"/>
              <a:t>です。</a:t>
            </a:r>
            <a:endParaRPr kumimoji="1" lang="en-US" altLang="ja-JP" dirty="0" smtClean="0"/>
          </a:p>
          <a:p>
            <a:r>
              <a:rPr kumimoji="1" lang="en-US" altLang="ja-JP" dirty="0" smtClean="0"/>
              <a:t>300nm</a:t>
            </a:r>
            <a:r>
              <a:rPr kumimoji="1" lang="ja-JP" altLang="en-US" dirty="0" smtClean="0"/>
              <a:t>の周期構造を８０個、</a:t>
            </a:r>
            <a:r>
              <a:rPr kumimoji="1" lang="en-US" altLang="ja-JP" dirty="0" smtClean="0"/>
              <a:t>450nm</a:t>
            </a:r>
            <a:r>
              <a:rPr kumimoji="1" lang="ja-JP" altLang="en-US" dirty="0" smtClean="0"/>
              <a:t>の幅をおいて２組作製することで、２枚のミラーを組み合わせた形となっています。</a:t>
            </a:r>
            <a:endParaRPr kumimoji="1" lang="en-US" altLang="ja-JP" dirty="0" smtClean="0"/>
          </a:p>
          <a:p>
            <a:endParaRPr kumimoji="1" lang="en-US" altLang="ja-JP" dirty="0" smtClean="0"/>
          </a:p>
          <a:p>
            <a:endParaRPr kumimoji="1" lang="en-US" altLang="ja-JP" dirty="0" smtClean="0"/>
          </a:p>
          <a:p>
            <a:r>
              <a:rPr kumimoji="1" lang="ja-JP" altLang="en-US" b="1" dirty="0" smtClean="0"/>
              <a:t>メモ</a:t>
            </a:r>
            <a:endParaRPr kumimoji="1" lang="en-US" altLang="ja-JP" b="1" dirty="0" smtClean="0"/>
          </a:p>
          <a:p>
            <a:r>
              <a:rPr kumimoji="1" lang="ja-JP" altLang="en-US" dirty="0" smtClean="0"/>
              <a:t>共振器は２枚のミラーから構成されるため、ファイバに共振器を作製するにはまず、ファイバを道波する光に対してミラーとなる構造を作製する必要があります。</a:t>
            </a:r>
            <a:endParaRPr kumimoji="1" lang="en-US" altLang="ja-JP" dirty="0" smtClean="0"/>
          </a:p>
          <a:p>
            <a:r>
              <a:rPr kumimoji="1" lang="ja-JP" altLang="en-US" dirty="0" smtClean="0"/>
              <a:t>このミラーとしてファイバブラッググレーティングを用いました。</a:t>
            </a:r>
            <a:endParaRPr kumimoji="1" lang="en-US" altLang="ja-JP" dirty="0" smtClean="0"/>
          </a:p>
          <a:p>
            <a:r>
              <a:rPr kumimoji="1" lang="ja-JP" altLang="en-US" dirty="0" smtClean="0"/>
              <a:t>ファイバブラッググレーティングとは、ファイバのコアの屈折率を周期的に変化させることで、特定の波長の光に対してのみミラーとなるような構造です。</a:t>
            </a:r>
            <a:endParaRPr kumimoji="1" lang="en-US" altLang="ja-JP" dirty="0" smtClean="0"/>
          </a:p>
          <a:p>
            <a:r>
              <a:rPr kumimoji="1" lang="ja-JP" altLang="en-US" dirty="0" smtClean="0"/>
              <a:t>この構造をファイバ上に間をあけて２つ作製することで共振器としての機能を持たせました。</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77AC96E-B0F8-40AF-AF47-7885A03F116F}" type="slidenum">
              <a:rPr kumimoji="1" lang="ja-JP" altLang="en-US" smtClean="0"/>
              <a:t>8</a:t>
            </a:fld>
            <a:endParaRPr kumimoji="1" lang="ja-JP" altLang="en-US"/>
          </a:p>
        </p:txBody>
      </p:sp>
    </p:spTree>
    <p:extLst>
      <p:ext uri="{BB962C8B-B14F-4D97-AF65-F5344CB8AC3E}">
        <p14:creationId xmlns:p14="http://schemas.microsoft.com/office/powerpoint/2010/main" val="107313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ピークが現れる原因は</a:t>
            </a:r>
            <a:r>
              <a:rPr kumimoji="1" lang="en-US" altLang="ja-JP" b="0" dirty="0" smtClean="0"/>
              <a:t>defect</a:t>
            </a:r>
          </a:p>
          <a:p>
            <a:endParaRPr kumimoji="1" lang="en-US" altLang="ja-JP" dirty="0" smtClean="0"/>
          </a:p>
          <a:p>
            <a:r>
              <a:rPr kumimoji="1" lang="en-US" altLang="ja-JP" dirty="0" smtClean="0"/>
              <a:t>Q</a:t>
            </a:r>
            <a:r>
              <a:rPr kumimoji="1" lang="ja-JP" altLang="en-US" dirty="0" smtClean="0"/>
              <a:t>値</a:t>
            </a:r>
            <a:r>
              <a:rPr kumimoji="1" lang="en-US" altLang="ja-JP" dirty="0" smtClean="0"/>
              <a:t>230</a:t>
            </a:r>
          </a:p>
          <a:p>
            <a:r>
              <a:rPr kumimoji="1" lang="ja-JP" altLang="en-US" dirty="0" smtClean="0"/>
              <a:t>モード体積　</a:t>
            </a:r>
            <a:r>
              <a:rPr kumimoji="1" lang="en-US" altLang="ja-JP" dirty="0" smtClean="0"/>
              <a:t>0.7μ</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27BC552-83AB-4CC6-9C03-0CE939D63C0D}" type="slidenum">
              <a:rPr kumimoji="1" lang="ja-JP" altLang="en-US" smtClean="0"/>
              <a:t>9</a:t>
            </a:fld>
            <a:endParaRPr kumimoji="1" lang="ja-JP" altLang="en-US"/>
          </a:p>
        </p:txBody>
      </p:sp>
    </p:spTree>
    <p:extLst>
      <p:ext uri="{BB962C8B-B14F-4D97-AF65-F5344CB8AC3E}">
        <p14:creationId xmlns:p14="http://schemas.microsoft.com/office/powerpoint/2010/main" val="224287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49EBEE6-E745-4ACB-80CB-21723048F17B}" type="datetimeFigureOut">
              <a:rPr kumimoji="1" lang="ja-JP" altLang="en-US" smtClean="0"/>
              <a:t>2015/1/12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81459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9EBEE6-E745-4ACB-80CB-21723048F17B}" type="datetimeFigureOut">
              <a:rPr kumimoji="1" lang="ja-JP" altLang="en-US" smtClean="0"/>
              <a:t>2015/1/12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410576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9EBEE6-E745-4ACB-80CB-21723048F17B}" type="datetimeFigureOut">
              <a:rPr kumimoji="1" lang="ja-JP" altLang="en-US" smtClean="0"/>
              <a:t>2015/1/12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405436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9EBEE6-E745-4ACB-80CB-21723048F17B}" type="datetimeFigureOut">
              <a:rPr kumimoji="1" lang="ja-JP" altLang="en-US" smtClean="0"/>
              <a:t>2015/1/12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170339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49EBEE6-E745-4ACB-80CB-21723048F17B}" type="datetimeFigureOut">
              <a:rPr kumimoji="1" lang="ja-JP" altLang="en-US" smtClean="0"/>
              <a:t>2015/1/12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259313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49EBEE6-E745-4ACB-80CB-21723048F17B}" type="datetimeFigureOut">
              <a:rPr kumimoji="1" lang="ja-JP" altLang="en-US" smtClean="0"/>
              <a:t>2015/1/12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401905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49EBEE6-E745-4ACB-80CB-21723048F17B}" type="datetimeFigureOut">
              <a:rPr kumimoji="1" lang="ja-JP" altLang="en-US" smtClean="0"/>
              <a:t>2015/1/12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408004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49EBEE6-E745-4ACB-80CB-21723048F17B}" type="datetimeFigureOut">
              <a:rPr kumimoji="1" lang="ja-JP" altLang="en-US" smtClean="0"/>
              <a:t>2015/1/12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337511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9EBEE6-E745-4ACB-80CB-21723048F17B}" type="datetimeFigureOut">
              <a:rPr kumimoji="1" lang="ja-JP" altLang="en-US" smtClean="0"/>
              <a:t>2015/1/12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90687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9EBEE6-E745-4ACB-80CB-21723048F17B}" type="datetimeFigureOut">
              <a:rPr kumimoji="1" lang="ja-JP" altLang="en-US" smtClean="0"/>
              <a:t>2015/1/12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159695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9EBEE6-E745-4ACB-80CB-21723048F17B}" type="datetimeFigureOut">
              <a:rPr kumimoji="1" lang="ja-JP" altLang="en-US" smtClean="0"/>
              <a:t>2015/1/12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207312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BEE6-E745-4ACB-80CB-21723048F17B}" type="datetimeFigureOut">
              <a:rPr kumimoji="1" lang="ja-JP" altLang="en-US" smtClean="0"/>
              <a:t>2015/1/12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5C3E8-55DF-4C9A-954F-0166D636882C}" type="slidenum">
              <a:rPr kumimoji="1" lang="ja-JP" altLang="en-US" smtClean="0"/>
              <a:t>‹#›</a:t>
            </a:fld>
            <a:endParaRPr kumimoji="1" lang="ja-JP" altLang="en-US"/>
          </a:p>
        </p:txBody>
      </p:sp>
    </p:spTree>
    <p:extLst>
      <p:ext uri="{BB962C8B-B14F-4D97-AF65-F5344CB8AC3E}">
        <p14:creationId xmlns:p14="http://schemas.microsoft.com/office/powerpoint/2010/main" val="1524143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2.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320.png"/><Relationship Id="rId7" Type="http://schemas.openxmlformats.org/officeDocument/2006/relationships/image" Target="../media/image33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image" Target="../media/image290.png"/><Relationship Id="rId4" Type="http://schemas.openxmlformats.org/officeDocument/2006/relationships/image" Target="../media/image280.png"/><Relationship Id="rId9" Type="http://schemas.openxmlformats.org/officeDocument/2006/relationships/image" Target="../media/image560.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6.xml"/><Relationship Id="rId5" Type="http://schemas.openxmlformats.org/officeDocument/2006/relationships/image" Target="../media/image40.emf"/><Relationship Id="rId4" Type="http://schemas.openxmlformats.org/officeDocument/2006/relationships/image" Target="../media/image39.emf"/></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2.wmf"/><Relationship Id="rId4" Type="http://schemas.openxmlformats.org/officeDocument/2006/relationships/image" Target="../media/image51.wmf"/></Relationships>
</file>

<file path=ppt/slides/_rels/slide45.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wmf"/></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60.png"/><Relationship Id="rId4" Type="http://schemas.openxmlformats.org/officeDocument/2006/relationships/image" Target="../media/image250.pn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50.png"/><Relationship Id="rId5" Type="http://schemas.openxmlformats.org/officeDocument/2006/relationships/image" Target="../media/image341.pn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5.emf"/><Relationship Id="rId5" Type="http://schemas.openxmlformats.org/officeDocument/2006/relationships/image" Target="../media/image64.png"/><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6.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6.jpeg"/><Relationship Id="rId3" Type="http://schemas.openxmlformats.org/officeDocument/2006/relationships/image" Target="../media/image6.png"/><Relationship Id="rId7" Type="http://schemas.openxmlformats.org/officeDocument/2006/relationships/image" Target="../media/image70.jpeg"/><Relationship Id="rId12" Type="http://schemas.openxmlformats.org/officeDocument/2006/relationships/image" Target="../media/image75.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5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0.jpeg"/><Relationship Id="rId7" Type="http://schemas.openxmlformats.org/officeDocument/2006/relationships/image" Target="../media/image79.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Layout" Target="../slideLayouts/slideLayout6.xml"/><Relationship Id="rId4" Type="http://schemas.openxmlformats.org/officeDocument/2006/relationships/image" Target="../media/image59.wmf"/></Relationships>
</file>

<file path=ppt/slides/_rels/slide6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85.jpeg"/><Relationship Id="rId4" Type="http://schemas.openxmlformats.org/officeDocument/2006/relationships/image" Target="../media/image84.jpeg"/></Relationships>
</file>

<file path=ppt/slides/_rels/slide65.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emf"/><Relationship Id="rId5" Type="http://schemas.openxmlformats.org/officeDocument/2006/relationships/image" Target="../media/image2.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58770" y="2130425"/>
            <a:ext cx="6226460" cy="1470025"/>
          </a:xfrm>
        </p:spPr>
        <p:txBody>
          <a:bodyPr>
            <a:normAutofit/>
          </a:bodyPr>
          <a:lstStyle/>
          <a:p>
            <a:r>
              <a:rPr lang="en-US" altLang="ja-JP" dirty="0"/>
              <a:t>Coupling quantum dots to </a:t>
            </a:r>
            <a:r>
              <a:rPr lang="en-US" altLang="ja-JP" dirty="0" smtClean="0"/>
              <a:t>a</a:t>
            </a:r>
            <a:r>
              <a:rPr lang="ja-JP" altLang="en-US" dirty="0"/>
              <a:t> </a:t>
            </a:r>
            <a:r>
              <a:rPr lang="en-US" altLang="ja-JP" dirty="0" err="1" smtClean="0"/>
              <a:t>nanofiber</a:t>
            </a:r>
            <a:r>
              <a:rPr lang="en-US" altLang="ja-JP" dirty="0" smtClean="0"/>
              <a:t> Bragg cavity</a:t>
            </a:r>
            <a:endParaRPr kumimoji="1" lang="ja-JP" altLang="en-US" dirty="0"/>
          </a:p>
        </p:txBody>
      </p:sp>
      <p:sp>
        <p:nvSpPr>
          <p:cNvPr id="3" name="サブタイトル 2"/>
          <p:cNvSpPr>
            <a:spLocks noGrp="1"/>
          </p:cNvSpPr>
          <p:nvPr>
            <p:ph type="subTitle" idx="1"/>
          </p:nvPr>
        </p:nvSpPr>
        <p:spPr>
          <a:xfrm>
            <a:off x="1371600" y="5049180"/>
            <a:ext cx="6400800" cy="1752600"/>
          </a:xfrm>
        </p:spPr>
        <p:txBody>
          <a:bodyPr>
            <a:normAutofit/>
          </a:bodyPr>
          <a:lstStyle/>
          <a:p>
            <a:r>
              <a:rPr kumimoji="1" lang="en-US" altLang="ja-JP" sz="2400" dirty="0" smtClean="0">
                <a:solidFill>
                  <a:schemeClr val="tx1"/>
                </a:solidFill>
              </a:rPr>
              <a:t>2014/1/17  </a:t>
            </a:r>
          </a:p>
          <a:p>
            <a:r>
              <a:rPr lang="en-US" altLang="ja-JP" sz="2400" dirty="0" smtClean="0">
                <a:solidFill>
                  <a:schemeClr val="tx1"/>
                </a:solidFill>
              </a:rPr>
              <a:t>Tanaka Lab. M1 Yasuko </a:t>
            </a:r>
            <a:r>
              <a:rPr lang="en-US" altLang="ja-JP" sz="2400" dirty="0" err="1" smtClean="0">
                <a:solidFill>
                  <a:schemeClr val="tx1"/>
                </a:solidFill>
              </a:rPr>
              <a:t>Oe</a:t>
            </a:r>
            <a:r>
              <a:rPr kumimoji="1" lang="en-US" altLang="ja-JP" sz="2400" dirty="0" smtClean="0">
                <a:solidFill>
                  <a:schemeClr val="tx1"/>
                </a:solidFill>
              </a:rPr>
              <a:t> </a:t>
            </a:r>
            <a:endParaRPr kumimoji="1" lang="ja-JP" altLang="en-US" sz="2400" dirty="0">
              <a:solidFill>
                <a:schemeClr val="tx1"/>
              </a:solidFill>
            </a:endParaRPr>
          </a:p>
        </p:txBody>
      </p:sp>
    </p:spTree>
    <p:extLst>
      <p:ext uri="{BB962C8B-B14F-4D97-AF65-F5344CB8AC3E}">
        <p14:creationId xmlns:p14="http://schemas.microsoft.com/office/powerpoint/2010/main" val="1068288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420888"/>
            <a:ext cx="8532948" cy="2308324"/>
          </a:xfrm>
          <a:prstGeom prst="rect">
            <a:avLst/>
          </a:prstGeom>
          <a:noFill/>
        </p:spPr>
        <p:txBody>
          <a:bodyPr wrap="square" rtlCol="0">
            <a:spAutoFit/>
          </a:bodyPr>
          <a:lstStyle/>
          <a:p>
            <a:r>
              <a:rPr lang="en-US" altLang="ja-JP" sz="2400" b="1" u="sng" dirty="0" smtClean="0">
                <a:solidFill>
                  <a:schemeClr val="bg1">
                    <a:lumMod val="75000"/>
                  </a:schemeClr>
                </a:solidFill>
              </a:rPr>
              <a:t>My work</a:t>
            </a:r>
          </a:p>
          <a:p>
            <a:pPr marL="285750" indent="-285750">
              <a:buFont typeface="Arial" panose="020B0604020202020204" pitchFamily="34" charset="0"/>
              <a:buChar char="•"/>
            </a:pPr>
            <a:r>
              <a:rPr lang="en-US" altLang="ja-JP" sz="2400" dirty="0" smtClean="0">
                <a:solidFill>
                  <a:schemeClr val="bg1">
                    <a:lumMod val="75000"/>
                  </a:schemeClr>
                </a:solidFill>
              </a:rPr>
              <a:t>fabrication </a:t>
            </a:r>
            <a:r>
              <a:rPr lang="en-US" altLang="ja-JP" sz="2400" dirty="0">
                <a:solidFill>
                  <a:schemeClr val="bg1">
                    <a:lumMod val="75000"/>
                  </a:schemeClr>
                </a:solidFill>
              </a:rPr>
              <a:t>of the nanofiber Bragg cavity(NFBC)</a:t>
            </a:r>
          </a:p>
          <a:p>
            <a:pPr marL="285750" indent="-285750">
              <a:buFont typeface="Arial" panose="020B0604020202020204" pitchFamily="34" charset="0"/>
              <a:buChar char="•"/>
            </a:pPr>
            <a:r>
              <a:rPr lang="en-US" altLang="ja-JP" sz="2400" dirty="0"/>
              <a:t>control of the cavity resonance wavelength</a:t>
            </a:r>
          </a:p>
          <a:p>
            <a:pPr marL="285750" indent="-285750">
              <a:buFont typeface="Arial" panose="020B0604020202020204" pitchFamily="34" charset="0"/>
              <a:buChar char="•"/>
            </a:pPr>
            <a:r>
              <a:rPr lang="en-US" altLang="ja-JP" sz="2400" dirty="0">
                <a:solidFill>
                  <a:schemeClr val="bg1">
                    <a:lumMod val="75000"/>
                  </a:schemeClr>
                </a:solidFill>
              </a:rPr>
              <a:t>coupling of quantum dots to a NFBC</a:t>
            </a:r>
          </a:p>
          <a:p>
            <a:pPr marL="285750" indent="-285750">
              <a:buFont typeface="Arial" panose="020B0604020202020204" pitchFamily="34" charset="0"/>
              <a:buChar char="•"/>
            </a:pPr>
            <a:r>
              <a:rPr lang="en-US" altLang="ja-JP" sz="2400" dirty="0">
                <a:solidFill>
                  <a:schemeClr val="bg1">
                    <a:lumMod val="75000"/>
                  </a:schemeClr>
                </a:solidFill>
              </a:rPr>
              <a:t>observation of enhanced spontaneous emission </a:t>
            </a:r>
            <a:r>
              <a:rPr lang="en-US" altLang="ja-JP" sz="2400" dirty="0" smtClean="0">
                <a:solidFill>
                  <a:schemeClr val="bg1">
                    <a:lumMod val="75000"/>
                  </a:schemeClr>
                </a:solidFill>
              </a:rPr>
              <a:t>from</a:t>
            </a:r>
            <a:r>
              <a:rPr lang="en-US" altLang="ja-JP" sz="2400" dirty="0">
                <a:solidFill>
                  <a:schemeClr val="bg1">
                    <a:lumMod val="75000"/>
                  </a:schemeClr>
                </a:solidFill>
              </a:rPr>
              <a:t> the cavity-emitter hybrid system</a:t>
            </a:r>
          </a:p>
        </p:txBody>
      </p:sp>
    </p:spTree>
    <p:extLst>
      <p:ext uri="{BB962C8B-B14F-4D97-AF65-F5344CB8AC3E}">
        <p14:creationId xmlns:p14="http://schemas.microsoft.com/office/powerpoint/2010/main" val="625610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416960" y="4192131"/>
            <a:ext cx="4111399" cy="1973663"/>
            <a:chOff x="183771" y="2564996"/>
            <a:chExt cx="4111399" cy="1973663"/>
          </a:xfrm>
        </p:grpSpPr>
        <p:sp>
          <p:nvSpPr>
            <p:cNvPr id="23" name="テキスト ボックス 22"/>
            <p:cNvSpPr txBox="1"/>
            <p:nvPr/>
          </p:nvSpPr>
          <p:spPr>
            <a:xfrm>
              <a:off x="879963" y="4077006"/>
              <a:ext cx="2519963" cy="461653"/>
            </a:xfrm>
            <a:prstGeom prst="rect">
              <a:avLst/>
            </a:prstGeom>
            <a:noFill/>
          </p:spPr>
          <p:txBody>
            <a:bodyPr wrap="none" lIns="91429" tIns="45714" rIns="91429" bIns="45714" rtlCol="0">
              <a:spAutoFit/>
            </a:bodyPr>
            <a:lstStyle/>
            <a:p>
              <a:r>
                <a:rPr lang="en-US" altLang="ja-JP" sz="2400" dirty="0" smtClean="0"/>
                <a:t>elastic fiber holder</a:t>
              </a:r>
              <a:endParaRPr lang="ja-JP" altLang="en-US" sz="2400" dirty="0"/>
            </a:p>
          </p:txBody>
        </p:sp>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771" y="2564996"/>
              <a:ext cx="4111399" cy="153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useBgFill="1">
        <p:nvSpPr>
          <p:cNvPr id="45" name="テキスト ボックス 44"/>
          <p:cNvSpPr txBox="1"/>
          <p:nvPr/>
        </p:nvSpPr>
        <p:spPr>
          <a:xfrm>
            <a:off x="539552" y="190381"/>
            <a:ext cx="7947398" cy="584775"/>
          </a:xfrm>
          <a:prstGeom prst="rect">
            <a:avLst/>
          </a:prstGeom>
          <a:ln>
            <a:noFill/>
          </a:ln>
        </p:spPr>
        <p:txBody>
          <a:bodyPr wrap="square" rtlCol="0">
            <a:spAutoFit/>
          </a:bodyPr>
          <a:lstStyle/>
          <a:p>
            <a:pPr algn="ctr"/>
            <a:r>
              <a:rPr lang="en-US" altLang="ja-JP" sz="3200" u="sng" dirty="0"/>
              <a:t>control of the cavity resonance </a:t>
            </a:r>
            <a:r>
              <a:rPr lang="en-US" altLang="ja-JP" sz="3200" u="sng" dirty="0" smtClean="0"/>
              <a:t>wavelength</a:t>
            </a:r>
            <a:endParaRPr lang="en-US" altLang="ja-JP" sz="3200" u="sng" dirty="0"/>
          </a:p>
        </p:txBody>
      </p:sp>
      <p:grpSp>
        <p:nvGrpSpPr>
          <p:cNvPr id="18" name="グループ化 17"/>
          <p:cNvGrpSpPr/>
          <p:nvPr/>
        </p:nvGrpSpPr>
        <p:grpSpPr>
          <a:xfrm>
            <a:off x="1799692" y="1520788"/>
            <a:ext cx="5697067" cy="1900521"/>
            <a:chOff x="-396553" y="4690948"/>
            <a:chExt cx="5697067" cy="1900521"/>
          </a:xfrm>
        </p:grpSpPr>
        <p:grpSp>
          <p:nvGrpSpPr>
            <p:cNvPr id="33" name="グループ化 32"/>
            <p:cNvGrpSpPr/>
            <p:nvPr/>
          </p:nvGrpSpPr>
          <p:grpSpPr>
            <a:xfrm>
              <a:off x="-396553" y="4690948"/>
              <a:ext cx="5697067" cy="1900521"/>
              <a:chOff x="-468560" y="3466942"/>
              <a:chExt cx="5697067" cy="1900719"/>
            </a:xfrm>
          </p:grpSpPr>
          <p:sp>
            <p:nvSpPr>
              <p:cNvPr id="3" name="左右矢印 2"/>
              <p:cNvSpPr/>
              <p:nvPr/>
            </p:nvSpPr>
            <p:spPr>
              <a:xfrm flipV="1">
                <a:off x="2145777" y="3466942"/>
                <a:ext cx="1270921" cy="260105"/>
              </a:xfrm>
              <a:prstGeom prst="leftRightArrow">
                <a:avLst/>
              </a:prstGeom>
              <a:solidFill>
                <a:srgbClr val="FF0000">
                  <a:alpha val="59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ja-JP" altLang="en-US" sz="1633" dirty="0"/>
              </a:p>
            </p:txBody>
          </p:sp>
          <p:pic>
            <p:nvPicPr>
              <p:cNvPr id="28" name="Picture 3" descr="D:\Users\研究室\プレゼン資料\2011 修論\材料\テーパファイバ3のコピー.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552" y="3799399"/>
                <a:ext cx="4749500" cy="9870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グループ化 29"/>
              <p:cNvGrpSpPr/>
              <p:nvPr/>
            </p:nvGrpSpPr>
            <p:grpSpPr>
              <a:xfrm>
                <a:off x="-468560" y="3475436"/>
                <a:ext cx="5697067" cy="1892225"/>
                <a:chOff x="-17733" y="3717032"/>
                <a:chExt cx="5697067" cy="1892225"/>
              </a:xfrm>
            </p:grpSpPr>
            <p:sp>
              <p:nvSpPr>
                <p:cNvPr id="16" name="テキスト ボックス 15"/>
                <p:cNvSpPr txBox="1"/>
                <p:nvPr/>
              </p:nvSpPr>
              <p:spPr>
                <a:xfrm>
                  <a:off x="1752130" y="5154021"/>
                  <a:ext cx="2688685" cy="455236"/>
                </a:xfrm>
                <a:prstGeom prst="rect">
                  <a:avLst/>
                </a:prstGeom>
                <a:noFill/>
              </p:spPr>
              <p:txBody>
                <a:bodyPr wrap="none" rtlCol="0">
                  <a:spAutoFit/>
                </a:bodyPr>
                <a:lstStyle/>
                <a:p>
                  <a:r>
                    <a:rPr lang="en-US" altLang="ja-JP" sz="2358" dirty="0"/>
                    <a:t>piezo-electric </a:t>
                  </a:r>
                  <a:r>
                    <a:rPr lang="en-US" altLang="ja-JP" sz="2358" dirty="0" smtClean="0"/>
                    <a:t>device</a:t>
                  </a:r>
                  <a:endParaRPr lang="ja-JP" altLang="en-US" sz="2358" dirty="0"/>
                </a:p>
              </p:txBody>
            </p:sp>
            <p:grpSp>
              <p:nvGrpSpPr>
                <p:cNvPr id="12" name="グループ化 11"/>
                <p:cNvGrpSpPr/>
                <p:nvPr/>
              </p:nvGrpSpPr>
              <p:grpSpPr>
                <a:xfrm>
                  <a:off x="-17733" y="3717032"/>
                  <a:ext cx="5040562" cy="1230897"/>
                  <a:chOff x="1259631" y="1685335"/>
                  <a:chExt cx="5040562" cy="1230897"/>
                </a:xfrm>
              </p:grpSpPr>
              <p:grpSp>
                <p:nvGrpSpPr>
                  <p:cNvPr id="8" name="グループ化 7"/>
                  <p:cNvGrpSpPr/>
                  <p:nvPr/>
                </p:nvGrpSpPr>
                <p:grpSpPr>
                  <a:xfrm>
                    <a:off x="1259631" y="1685335"/>
                    <a:ext cx="5040562" cy="1230897"/>
                    <a:chOff x="1297926" y="1685336"/>
                    <a:chExt cx="3438938" cy="879568"/>
                  </a:xfrm>
                </p:grpSpPr>
                <p:sp>
                  <p:nvSpPr>
                    <p:cNvPr id="106" name="正方形/長方形 105"/>
                    <p:cNvSpPr/>
                    <p:nvPr/>
                  </p:nvSpPr>
                  <p:spPr>
                    <a:xfrm>
                      <a:off x="1297926" y="1758818"/>
                      <a:ext cx="444294" cy="604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grpSp>
                  <p:nvGrpSpPr>
                    <p:cNvPr id="7" name="グループ化 6"/>
                    <p:cNvGrpSpPr/>
                    <p:nvPr/>
                  </p:nvGrpSpPr>
                  <p:grpSpPr>
                    <a:xfrm>
                      <a:off x="1793031" y="2060848"/>
                      <a:ext cx="2467389" cy="504056"/>
                      <a:chOff x="1793031" y="2060848"/>
                      <a:chExt cx="2467389" cy="504056"/>
                    </a:xfrm>
                  </p:grpSpPr>
                  <p:sp>
                    <p:nvSpPr>
                      <p:cNvPr id="96" name="正方形/長方形 95"/>
                      <p:cNvSpPr/>
                      <p:nvPr/>
                    </p:nvSpPr>
                    <p:spPr>
                      <a:xfrm>
                        <a:off x="1793031" y="2060848"/>
                        <a:ext cx="799363" cy="747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97" name="正方形/長方形 96"/>
                      <p:cNvSpPr/>
                      <p:nvPr/>
                    </p:nvSpPr>
                    <p:spPr>
                      <a:xfrm rot="5400000">
                        <a:off x="2336949" y="2209681"/>
                        <a:ext cx="329510" cy="1813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98" name="正方形/長方形 97"/>
                      <p:cNvSpPr/>
                      <p:nvPr/>
                    </p:nvSpPr>
                    <p:spPr>
                      <a:xfrm>
                        <a:off x="2411015" y="2471263"/>
                        <a:ext cx="1222795" cy="936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101" name="正方形/長方形 100"/>
                      <p:cNvSpPr/>
                      <p:nvPr/>
                    </p:nvSpPr>
                    <p:spPr>
                      <a:xfrm>
                        <a:off x="3312161" y="2060851"/>
                        <a:ext cx="948259" cy="784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grpSp>
                <p:sp>
                  <p:nvSpPr>
                    <p:cNvPr id="102" name="正方形/長方形 101"/>
                    <p:cNvSpPr/>
                    <p:nvPr/>
                  </p:nvSpPr>
                  <p:spPr>
                    <a:xfrm rot="5400000">
                      <a:off x="3274015" y="2107015"/>
                      <a:ext cx="195515" cy="520709"/>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633" dirty="0"/>
                    </a:p>
                  </p:txBody>
                </p:sp>
                <p:sp>
                  <p:nvSpPr>
                    <p:cNvPr id="19" name="正方形/長方形 18"/>
                    <p:cNvSpPr/>
                    <p:nvPr/>
                  </p:nvSpPr>
                  <p:spPr>
                    <a:xfrm>
                      <a:off x="4311282" y="1685336"/>
                      <a:ext cx="425582" cy="604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36" name="弦 35"/>
                    <p:cNvSpPr/>
                    <p:nvPr/>
                  </p:nvSpPr>
                  <p:spPr>
                    <a:xfrm rot="10800000">
                      <a:off x="4005254" y="1912594"/>
                      <a:ext cx="161421" cy="261461"/>
                    </a:xfrm>
                    <a:prstGeom prst="chord">
                      <a:avLst>
                        <a:gd name="adj1" fmla="val 21496500"/>
                        <a:gd name="adj2" fmla="val 10923566"/>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2" name="弦 1"/>
                    <p:cNvSpPr/>
                    <p:nvPr/>
                  </p:nvSpPr>
                  <p:spPr>
                    <a:xfrm rot="10800000">
                      <a:off x="1865038" y="1916832"/>
                      <a:ext cx="161421" cy="261461"/>
                    </a:xfrm>
                    <a:prstGeom prst="chord">
                      <a:avLst>
                        <a:gd name="adj1" fmla="val 21496500"/>
                        <a:gd name="adj2" fmla="val 10923566"/>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grpSp>
              <p:sp>
                <p:nvSpPr>
                  <p:cNvPr id="42" name="弦 41"/>
                  <p:cNvSpPr/>
                  <p:nvPr/>
                </p:nvSpPr>
                <p:spPr>
                  <a:xfrm rot="10800000">
                    <a:off x="4449434" y="1998487"/>
                    <a:ext cx="231512" cy="365897"/>
                  </a:xfrm>
                  <a:prstGeom prst="chord">
                    <a:avLst>
                      <a:gd name="adj1" fmla="val 21496500"/>
                      <a:gd name="adj2" fmla="val 10923566"/>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43" name="弦 42"/>
                  <p:cNvSpPr/>
                  <p:nvPr/>
                </p:nvSpPr>
                <p:spPr>
                  <a:xfrm rot="10800000">
                    <a:off x="2771801" y="2009298"/>
                    <a:ext cx="236600" cy="365897"/>
                  </a:xfrm>
                  <a:prstGeom prst="chord">
                    <a:avLst>
                      <a:gd name="adj1" fmla="val 21496500"/>
                      <a:gd name="adj2" fmla="val 10923566"/>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grpSp>
            <p:cxnSp>
              <p:nvCxnSpPr>
                <p:cNvPr id="105" name="直線コネクタ 104"/>
                <p:cNvCxnSpPr/>
                <p:nvPr/>
              </p:nvCxnSpPr>
              <p:spPr>
                <a:xfrm flipH="1">
                  <a:off x="2752450" y="4665206"/>
                  <a:ext cx="278549" cy="468032"/>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099119" y="4118780"/>
                  <a:ext cx="87966" cy="489952"/>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629542" y="4534692"/>
                  <a:ext cx="2049792" cy="455236"/>
                </a:xfrm>
                <a:prstGeom prst="rect">
                  <a:avLst/>
                </a:prstGeom>
                <a:noFill/>
              </p:spPr>
              <p:txBody>
                <a:bodyPr wrap="none" rtlCol="0">
                  <a:spAutoFit/>
                </a:bodyPr>
                <a:lstStyle/>
                <a:p>
                  <a:r>
                    <a:rPr lang="en-US" altLang="ja-JP" sz="2358" dirty="0" smtClean="0"/>
                    <a:t>UV curing resin</a:t>
                  </a:r>
                  <a:endParaRPr lang="en-US" altLang="ja-JP" sz="2358" dirty="0"/>
                </a:p>
              </p:txBody>
            </p:sp>
          </p:grpSp>
        </p:grpSp>
        <p:sp>
          <p:nvSpPr>
            <p:cNvPr id="47" name="正方形/長方形 46"/>
            <p:cNvSpPr/>
            <p:nvPr/>
          </p:nvSpPr>
          <p:spPr>
            <a:xfrm rot="5400000">
              <a:off x="2631216" y="5040011"/>
              <a:ext cx="179797" cy="763220"/>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633" dirty="0"/>
            </a:p>
          </p:txBody>
        </p:sp>
      </p:grpSp>
      <p:sp>
        <p:nvSpPr>
          <p:cNvPr id="25" name="テキスト ボックス 24"/>
          <p:cNvSpPr txBox="1"/>
          <p:nvPr/>
        </p:nvSpPr>
        <p:spPr>
          <a:xfrm>
            <a:off x="1043608" y="1106652"/>
            <a:ext cx="1260140" cy="461665"/>
          </a:xfrm>
          <a:prstGeom prst="rect">
            <a:avLst/>
          </a:prstGeom>
          <a:noFill/>
        </p:spPr>
        <p:txBody>
          <a:bodyPr wrap="square" rtlCol="0">
            <a:spAutoFit/>
          </a:bodyPr>
          <a:lstStyle/>
          <a:p>
            <a:r>
              <a:rPr kumimoji="1" lang="en-US" altLang="ja-JP" sz="2400" b="1" u="sng" dirty="0" smtClean="0"/>
              <a:t>method</a:t>
            </a:r>
            <a:endParaRPr kumimoji="1" lang="ja-JP" altLang="en-US" sz="2400" b="1" u="sng" dirty="0"/>
          </a:p>
        </p:txBody>
      </p:sp>
    </p:spTree>
    <p:extLst>
      <p:ext uri="{BB962C8B-B14F-4D97-AF65-F5344CB8AC3E}">
        <p14:creationId xmlns:p14="http://schemas.microsoft.com/office/powerpoint/2010/main" val="3316572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38894" y="985251"/>
            <a:ext cx="4584192" cy="5858256"/>
            <a:chOff x="155866" y="1098151"/>
            <a:chExt cx="4584192" cy="5858256"/>
          </a:xfrm>
        </p:grpSpPr>
        <p:sp>
          <p:nvSpPr>
            <p:cNvPr id="106" name="正方形/長方形 105"/>
            <p:cNvSpPr/>
            <p:nvPr/>
          </p:nvSpPr>
          <p:spPr>
            <a:xfrm>
              <a:off x="834050" y="1758818"/>
              <a:ext cx="411198" cy="604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098151"/>
              <a:ext cx="4584192" cy="5858256"/>
            </a:xfrm>
            <a:prstGeom prst="rect">
              <a:avLst/>
            </a:prstGeom>
          </p:spPr>
        </p:pic>
        <p:sp>
          <p:nvSpPr>
            <p:cNvPr id="3" name="テキスト ボックス 2"/>
            <p:cNvSpPr txBox="1"/>
            <p:nvPr/>
          </p:nvSpPr>
          <p:spPr>
            <a:xfrm rot="10800000">
              <a:off x="274220" y="2236262"/>
              <a:ext cx="492443" cy="3455950"/>
            </a:xfrm>
            <a:prstGeom prst="rect">
              <a:avLst/>
            </a:prstGeom>
            <a:solidFill>
              <a:schemeClr val="bg1"/>
            </a:solidFill>
          </p:spPr>
          <p:txBody>
            <a:bodyPr vert="eaVert" wrap="square" rtlCol="0">
              <a:spAutoFit/>
            </a:bodyPr>
            <a:lstStyle/>
            <a:p>
              <a:r>
                <a:rPr kumimoji="1" lang="en-US" altLang="ja-JP" sz="2000" dirty="0" smtClean="0"/>
                <a:t>transmitted light intensity[</a:t>
              </a:r>
              <a:r>
                <a:rPr kumimoji="1" lang="en-US" altLang="ja-JP" sz="2000" dirty="0" err="1" smtClean="0"/>
                <a:t>a.u</a:t>
              </a:r>
              <a:r>
                <a:rPr kumimoji="1" lang="en-US" altLang="ja-JP" sz="2000" dirty="0" smtClean="0"/>
                <a:t>.]</a:t>
              </a:r>
              <a:endParaRPr kumimoji="1" lang="ja-JP" altLang="en-US" sz="2000" dirty="0"/>
            </a:p>
          </p:txBody>
        </p:sp>
        <p:sp>
          <p:nvSpPr>
            <p:cNvPr id="6" name="テキスト ボックス 5"/>
            <p:cNvSpPr txBox="1"/>
            <p:nvPr/>
          </p:nvSpPr>
          <p:spPr>
            <a:xfrm>
              <a:off x="1569042" y="6361293"/>
              <a:ext cx="2016224" cy="400110"/>
            </a:xfrm>
            <a:prstGeom prst="rect">
              <a:avLst/>
            </a:prstGeom>
            <a:solidFill>
              <a:schemeClr val="bg1"/>
            </a:solidFill>
          </p:spPr>
          <p:txBody>
            <a:bodyPr wrap="square" rtlCol="0">
              <a:spAutoFit/>
            </a:bodyPr>
            <a:lstStyle/>
            <a:p>
              <a:r>
                <a:rPr kumimoji="1" lang="en-US" altLang="ja-JP" sz="2000" dirty="0" smtClean="0"/>
                <a:t>Wavelength[nm]</a:t>
              </a:r>
              <a:endParaRPr kumimoji="1" lang="ja-JP" altLang="en-US" sz="2000" dirty="0"/>
            </a:p>
          </p:txBody>
        </p:sp>
        <p:sp>
          <p:nvSpPr>
            <p:cNvPr id="2" name="テキスト ボックス 1"/>
            <p:cNvSpPr txBox="1"/>
            <p:nvPr/>
          </p:nvSpPr>
          <p:spPr>
            <a:xfrm>
              <a:off x="825018" y="1139998"/>
              <a:ext cx="3848073" cy="461665"/>
            </a:xfrm>
            <a:prstGeom prst="rect">
              <a:avLst/>
            </a:prstGeom>
            <a:solidFill>
              <a:schemeClr val="bg1"/>
            </a:solidFill>
          </p:spPr>
          <p:txBody>
            <a:bodyPr wrap="square" rtlCol="0">
              <a:spAutoFit/>
            </a:bodyPr>
            <a:lstStyle/>
            <a:p>
              <a:pPr algn="ctr"/>
              <a:r>
                <a:rPr kumimoji="1" lang="en-US" altLang="ja-JP" sz="2400" b="1" u="sng" dirty="0" smtClean="0"/>
                <a:t>transmission spectrum shift</a:t>
              </a:r>
              <a:endParaRPr kumimoji="1" lang="ja-JP" altLang="en-US" sz="2400" b="1" u="sng" dirty="0"/>
            </a:p>
          </p:txBody>
        </p:sp>
        <p:sp>
          <p:nvSpPr>
            <p:cNvPr id="8" name="正方形/長方形 7"/>
            <p:cNvSpPr/>
            <p:nvPr/>
          </p:nvSpPr>
          <p:spPr>
            <a:xfrm>
              <a:off x="3295545" y="2282341"/>
              <a:ext cx="963313" cy="274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216963" y="3102881"/>
              <a:ext cx="1083989" cy="274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243239" y="4027279"/>
              <a:ext cx="1083989" cy="274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335075" y="4783582"/>
              <a:ext cx="1083989" cy="274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2543467" y="5671918"/>
              <a:ext cx="2060182" cy="338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3416025" y="5811359"/>
              <a:ext cx="884927" cy="172068"/>
            </a:xfrm>
            <a:prstGeom prst="rect">
              <a:avLst/>
            </a:prstGeom>
          </p:spPr>
        </p:pic>
        <p:pic>
          <p:nvPicPr>
            <p:cNvPr id="49" name="図 48"/>
            <p:cNvPicPr>
              <a:picLocks noChangeAspect="1"/>
            </p:cNvPicPr>
            <p:nvPr/>
          </p:nvPicPr>
          <p:blipFill>
            <a:blip r:embed="rId4"/>
            <a:stretch>
              <a:fillRect/>
            </a:stretch>
          </p:blipFill>
          <p:spPr>
            <a:xfrm>
              <a:off x="3371117" y="4955246"/>
              <a:ext cx="1011904" cy="172068"/>
            </a:xfrm>
            <a:prstGeom prst="rect">
              <a:avLst/>
            </a:prstGeom>
          </p:spPr>
        </p:pic>
        <p:pic>
          <p:nvPicPr>
            <p:cNvPr id="50" name="図 49"/>
            <p:cNvPicPr>
              <a:picLocks noChangeAspect="1"/>
            </p:cNvPicPr>
            <p:nvPr/>
          </p:nvPicPr>
          <p:blipFill>
            <a:blip r:embed="rId4"/>
            <a:stretch>
              <a:fillRect/>
            </a:stretch>
          </p:blipFill>
          <p:spPr>
            <a:xfrm>
              <a:off x="3310045" y="4088403"/>
              <a:ext cx="1113871" cy="151870"/>
            </a:xfrm>
            <a:prstGeom prst="rect">
              <a:avLst/>
            </a:prstGeom>
          </p:spPr>
        </p:pic>
        <p:pic>
          <p:nvPicPr>
            <p:cNvPr id="51" name="図 50"/>
            <p:cNvPicPr>
              <a:picLocks noChangeAspect="1"/>
            </p:cNvPicPr>
            <p:nvPr/>
          </p:nvPicPr>
          <p:blipFill>
            <a:blip r:embed="rId4"/>
            <a:stretch>
              <a:fillRect/>
            </a:stretch>
          </p:blipFill>
          <p:spPr>
            <a:xfrm>
              <a:off x="3254887" y="3318441"/>
              <a:ext cx="1249337" cy="110559"/>
            </a:xfrm>
            <a:prstGeom prst="rect">
              <a:avLst/>
            </a:prstGeom>
          </p:spPr>
        </p:pic>
        <p:pic>
          <p:nvPicPr>
            <p:cNvPr id="52" name="図 51"/>
            <p:cNvPicPr>
              <a:picLocks noChangeAspect="1"/>
            </p:cNvPicPr>
            <p:nvPr/>
          </p:nvPicPr>
          <p:blipFill>
            <a:blip r:embed="rId4"/>
            <a:stretch>
              <a:fillRect/>
            </a:stretch>
          </p:blipFill>
          <p:spPr>
            <a:xfrm>
              <a:off x="3159197" y="2509018"/>
              <a:ext cx="1398077" cy="91890"/>
            </a:xfrm>
            <a:prstGeom prst="rect">
              <a:avLst/>
            </a:prstGeom>
          </p:spPr>
        </p:pic>
        <p:sp>
          <p:nvSpPr>
            <p:cNvPr id="7" name="正方形/長方形 6"/>
            <p:cNvSpPr/>
            <p:nvPr/>
          </p:nvSpPr>
          <p:spPr>
            <a:xfrm>
              <a:off x="1142984" y="1633033"/>
              <a:ext cx="1434170" cy="453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useBgFill="1">
        <p:nvSpPr>
          <p:cNvPr id="4" name="テキスト ボックス 3"/>
          <p:cNvSpPr txBox="1"/>
          <p:nvPr/>
        </p:nvSpPr>
        <p:spPr>
          <a:xfrm>
            <a:off x="207350" y="135015"/>
            <a:ext cx="8729300" cy="584775"/>
          </a:xfrm>
          <a:prstGeom prst="rect">
            <a:avLst/>
          </a:prstGeom>
          <a:ln>
            <a:noFill/>
          </a:ln>
        </p:spPr>
        <p:txBody>
          <a:bodyPr wrap="square" rtlCol="0">
            <a:spAutoFit/>
          </a:bodyPr>
          <a:lstStyle/>
          <a:p>
            <a:pPr algn="ctr"/>
            <a:r>
              <a:rPr lang="en-US" altLang="ja-JP" sz="3200" u="sng" dirty="0"/>
              <a:t>control of the cavity resonance </a:t>
            </a:r>
            <a:r>
              <a:rPr lang="en-US" altLang="ja-JP" sz="3200" u="sng" dirty="0" smtClean="0"/>
              <a:t>wavelength at a R.T.</a:t>
            </a:r>
            <a:endParaRPr lang="en-US" altLang="ja-JP" sz="3200" u="sng" dirty="0"/>
          </a:p>
        </p:txBody>
      </p:sp>
      <p:grpSp>
        <p:nvGrpSpPr>
          <p:cNvPr id="10" name="グループ化 9"/>
          <p:cNvGrpSpPr/>
          <p:nvPr/>
        </p:nvGrpSpPr>
        <p:grpSpPr>
          <a:xfrm>
            <a:off x="4444054" y="882280"/>
            <a:ext cx="4824536" cy="4070905"/>
            <a:chOff x="179512" y="889682"/>
            <a:chExt cx="4824536" cy="4070905"/>
          </a:xfrm>
        </p:grpSpPr>
        <p:pic>
          <p:nvPicPr>
            <p:cNvPr id="4098" name="Picture 2" descr="E:\Experiment\tuning\140121\attocube移動距離と中心波長.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253849"/>
              <a:ext cx="4824536" cy="3368252"/>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p:cNvSpPr txBox="1"/>
            <p:nvPr/>
          </p:nvSpPr>
          <p:spPr>
            <a:xfrm>
              <a:off x="1469502" y="4252701"/>
              <a:ext cx="2852200" cy="707886"/>
            </a:xfrm>
            <a:prstGeom prst="rect">
              <a:avLst/>
            </a:prstGeom>
            <a:noFill/>
          </p:spPr>
          <p:txBody>
            <a:bodyPr wrap="square" rtlCol="0">
              <a:spAutoFit/>
            </a:bodyPr>
            <a:lstStyle/>
            <a:p>
              <a:r>
                <a:rPr lang="en-US" altLang="ja-JP" sz="2000" dirty="0" smtClean="0"/>
                <a:t>extension length of a</a:t>
              </a:r>
              <a:r>
                <a:rPr lang="ja-JP" altLang="en-US" sz="2000" dirty="0"/>
                <a:t> </a:t>
              </a:r>
              <a:r>
                <a:rPr lang="en-US" altLang="ja-JP" sz="2000" dirty="0" smtClean="0"/>
                <a:t>elastic fiber holder [</a:t>
              </a:r>
              <a:r>
                <a:rPr lang="en-US" altLang="ja-JP" sz="2000" dirty="0" err="1" smtClean="0"/>
                <a:t>μm</a:t>
              </a:r>
              <a:r>
                <a:rPr lang="en-US" altLang="ja-JP" sz="2000" dirty="0"/>
                <a:t>]</a:t>
              </a:r>
              <a:endParaRPr kumimoji="1" lang="ja-JP" altLang="en-US" sz="2000" dirty="0"/>
            </a:p>
          </p:txBody>
        </p:sp>
        <p:sp>
          <p:nvSpPr>
            <p:cNvPr id="64" name="テキスト ボックス 63"/>
            <p:cNvSpPr txBox="1"/>
            <p:nvPr/>
          </p:nvSpPr>
          <p:spPr>
            <a:xfrm rot="16200000">
              <a:off x="-990271" y="2629926"/>
              <a:ext cx="3077189" cy="400110"/>
            </a:xfrm>
            <a:prstGeom prst="rect">
              <a:avLst/>
            </a:prstGeom>
            <a:noFill/>
          </p:spPr>
          <p:txBody>
            <a:bodyPr wrap="none" rtlCol="0">
              <a:spAutoFit/>
            </a:bodyPr>
            <a:lstStyle/>
            <a:p>
              <a:r>
                <a:rPr lang="en-US" altLang="ja-JP" sz="2000" dirty="0" smtClean="0"/>
                <a:t>resonance wavelength [nm]</a:t>
              </a:r>
              <a:endParaRPr kumimoji="1" lang="ja-JP" altLang="en-US" sz="2000" dirty="0"/>
            </a:p>
          </p:txBody>
        </p:sp>
        <p:cxnSp>
          <p:nvCxnSpPr>
            <p:cNvPr id="67" name="直線矢印コネクタ 66"/>
            <p:cNvCxnSpPr/>
            <p:nvPr/>
          </p:nvCxnSpPr>
          <p:spPr>
            <a:xfrm flipH="1">
              <a:off x="2411760" y="2060848"/>
              <a:ext cx="713760" cy="76913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2984756" y="2420888"/>
              <a:ext cx="651140" cy="73481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7" name="テキスト ボックス 4106"/>
            <p:cNvSpPr txBox="1"/>
            <p:nvPr/>
          </p:nvSpPr>
          <p:spPr>
            <a:xfrm>
              <a:off x="3131840" y="1351347"/>
              <a:ext cx="1359668" cy="461665"/>
            </a:xfrm>
            <a:prstGeom prst="rect">
              <a:avLst/>
            </a:prstGeom>
            <a:noFill/>
          </p:spPr>
          <p:txBody>
            <a:bodyPr wrap="none" rtlCol="0">
              <a:spAutoFit/>
            </a:bodyPr>
            <a:lstStyle/>
            <a:p>
              <a:r>
                <a:rPr kumimoji="1" lang="en-US" altLang="ja-JP" sz="2400" dirty="0" smtClean="0"/>
                <a:t>638.3 nm</a:t>
              </a:r>
              <a:endParaRPr kumimoji="1" lang="ja-JP" altLang="en-US" sz="2400" dirty="0"/>
            </a:p>
          </p:txBody>
        </p:sp>
        <p:sp>
          <p:nvSpPr>
            <p:cNvPr id="80" name="テキスト ボックス 79"/>
            <p:cNvSpPr txBox="1"/>
            <p:nvPr/>
          </p:nvSpPr>
          <p:spPr>
            <a:xfrm>
              <a:off x="2051720" y="3573016"/>
              <a:ext cx="1359668" cy="461665"/>
            </a:xfrm>
            <a:prstGeom prst="rect">
              <a:avLst/>
            </a:prstGeom>
            <a:noFill/>
          </p:spPr>
          <p:txBody>
            <a:bodyPr wrap="none" rtlCol="0">
              <a:spAutoFit/>
            </a:bodyPr>
            <a:lstStyle/>
            <a:p>
              <a:r>
                <a:rPr kumimoji="1" lang="en-US" altLang="ja-JP" sz="2400" dirty="0" smtClean="0"/>
                <a:t>624.8 nm</a:t>
              </a:r>
              <a:endParaRPr kumimoji="1" lang="ja-JP" altLang="en-US" sz="2400" dirty="0"/>
            </a:p>
          </p:txBody>
        </p:sp>
        <p:grpSp>
          <p:nvGrpSpPr>
            <p:cNvPr id="4127" name="グループ化 4126"/>
            <p:cNvGrpSpPr/>
            <p:nvPr/>
          </p:nvGrpSpPr>
          <p:grpSpPr>
            <a:xfrm>
              <a:off x="927344" y="2805975"/>
              <a:ext cx="1575944" cy="772372"/>
              <a:chOff x="4743768" y="3279468"/>
              <a:chExt cx="1575944" cy="772372"/>
            </a:xfrm>
          </p:grpSpPr>
          <p:sp>
            <p:nvSpPr>
              <p:cNvPr id="4121" name="テキスト ボックス 4120"/>
              <p:cNvSpPr txBox="1"/>
              <p:nvPr/>
            </p:nvSpPr>
            <p:spPr>
              <a:xfrm>
                <a:off x="4743768" y="3279468"/>
                <a:ext cx="1575944" cy="461665"/>
              </a:xfrm>
              <a:prstGeom prst="rect">
                <a:avLst/>
              </a:prstGeom>
              <a:noFill/>
            </p:spPr>
            <p:txBody>
              <a:bodyPr wrap="none" rtlCol="0">
                <a:spAutoFit/>
              </a:bodyPr>
              <a:lstStyle/>
              <a:p>
                <a:r>
                  <a:rPr kumimoji="1" lang="ja-JP" altLang="en-US" sz="2400" dirty="0" smtClean="0"/>
                  <a:t> </a:t>
                </a:r>
                <a:r>
                  <a:rPr lang="en-US" altLang="ja-JP" sz="2400" dirty="0" smtClean="0"/>
                  <a:t>no </a:t>
                </a:r>
                <a:r>
                  <a:rPr kumimoji="1" lang="en-US" altLang="ja-JP" sz="2400" dirty="0" smtClean="0"/>
                  <a:t>tension</a:t>
                </a:r>
                <a:endParaRPr kumimoji="1" lang="ja-JP" altLang="en-US" sz="2400" dirty="0"/>
              </a:p>
            </p:txBody>
          </p:sp>
          <p:sp>
            <p:nvSpPr>
              <p:cNvPr id="103" name="左中かっこ 102"/>
              <p:cNvSpPr/>
              <p:nvPr/>
            </p:nvSpPr>
            <p:spPr>
              <a:xfrm rot="5400000">
                <a:off x="5222696" y="3622416"/>
                <a:ext cx="210776" cy="648072"/>
              </a:xfrm>
              <a:prstGeom prst="leftBrace">
                <a:avLst>
                  <a:gd name="adj1" fmla="val 3671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テキスト ボックス 4"/>
            <p:cNvSpPr txBox="1"/>
            <p:nvPr/>
          </p:nvSpPr>
          <p:spPr>
            <a:xfrm>
              <a:off x="3411388" y="2786372"/>
              <a:ext cx="1044773" cy="461665"/>
            </a:xfrm>
            <a:prstGeom prst="rect">
              <a:avLst/>
            </a:prstGeom>
            <a:noFill/>
          </p:spPr>
          <p:txBody>
            <a:bodyPr wrap="none" rtlCol="0">
              <a:spAutoFit/>
            </a:bodyPr>
            <a:lstStyle/>
            <a:p>
              <a:r>
                <a:rPr lang="en-US" altLang="ja-JP" sz="2400" dirty="0" smtClean="0"/>
                <a:t>extend</a:t>
              </a:r>
              <a:endParaRPr kumimoji="1" lang="ja-JP" altLang="en-US" sz="2400" dirty="0"/>
            </a:p>
          </p:txBody>
        </p:sp>
        <p:sp>
          <p:nvSpPr>
            <p:cNvPr id="24" name="テキスト ボックス 23"/>
            <p:cNvSpPr txBox="1"/>
            <p:nvPr/>
          </p:nvSpPr>
          <p:spPr>
            <a:xfrm>
              <a:off x="1835696" y="1988840"/>
              <a:ext cx="1151149" cy="461665"/>
            </a:xfrm>
            <a:prstGeom prst="rect">
              <a:avLst/>
            </a:prstGeom>
            <a:noFill/>
          </p:spPr>
          <p:txBody>
            <a:bodyPr wrap="none" rtlCol="0">
              <a:spAutoFit/>
            </a:bodyPr>
            <a:lstStyle/>
            <a:p>
              <a:r>
                <a:rPr lang="en-US" altLang="ja-JP" sz="2400" dirty="0" smtClean="0"/>
                <a:t>shorten</a:t>
              </a:r>
              <a:endParaRPr kumimoji="1" lang="ja-JP" altLang="en-US" sz="2400" dirty="0"/>
            </a:p>
          </p:txBody>
        </p:sp>
        <p:sp>
          <p:nvSpPr>
            <p:cNvPr id="9" name="テキスト ボックス 8"/>
            <p:cNvSpPr txBox="1"/>
            <p:nvPr/>
          </p:nvSpPr>
          <p:spPr>
            <a:xfrm>
              <a:off x="1018165" y="889682"/>
              <a:ext cx="3754874" cy="461665"/>
            </a:xfrm>
            <a:prstGeom prst="rect">
              <a:avLst/>
            </a:prstGeom>
            <a:noFill/>
          </p:spPr>
          <p:txBody>
            <a:bodyPr wrap="none" rtlCol="0">
              <a:spAutoFit/>
            </a:bodyPr>
            <a:lstStyle/>
            <a:p>
              <a:r>
                <a:rPr kumimoji="1" lang="en-US" altLang="ja-JP" sz="2400" b="1" u="sng" dirty="0" smtClean="0"/>
                <a:t>resonance wavelength shift</a:t>
              </a:r>
              <a:endParaRPr lang="en-US" altLang="ja-JP" sz="2400" b="1" u="sng" dirty="0" smtClean="0"/>
            </a:p>
          </p:txBody>
        </p:sp>
      </p:grpSp>
      <p:sp>
        <p:nvSpPr>
          <p:cNvPr id="40" name="星 16 39"/>
          <p:cNvSpPr/>
          <p:nvPr/>
        </p:nvSpPr>
        <p:spPr>
          <a:xfrm>
            <a:off x="853108" y="2978181"/>
            <a:ext cx="3240360" cy="1016242"/>
          </a:xfrm>
          <a:prstGeom prst="star1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ja-JP" sz="2400" dirty="0" smtClean="0"/>
              <a:t>19.5nm</a:t>
            </a:r>
            <a:endParaRPr lang="ja-JP" altLang="en-US" sz="2400" dirty="0"/>
          </a:p>
        </p:txBody>
      </p:sp>
      <p:sp>
        <p:nvSpPr>
          <p:cNvPr id="4109" name="テキスト ボックス 4108"/>
          <p:cNvSpPr txBox="1"/>
          <p:nvPr/>
        </p:nvSpPr>
        <p:spPr>
          <a:xfrm>
            <a:off x="4761761" y="4919435"/>
            <a:ext cx="4012137"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en-US" altLang="ja-JP" sz="2800" dirty="0" smtClean="0"/>
              <a:t>Resonance wavelength shift </a:t>
            </a:r>
            <a:r>
              <a:rPr kumimoji="1" lang="en-US" altLang="ja-JP" sz="2800" b="1" u="sng" dirty="0" smtClean="0"/>
              <a:t>reversibly</a:t>
            </a:r>
            <a:r>
              <a:rPr kumimoji="1" lang="en-US" altLang="ja-JP" sz="2800" dirty="0" smtClean="0"/>
              <a:t> and </a:t>
            </a:r>
            <a:r>
              <a:rPr kumimoji="1" lang="en-US" altLang="ja-JP" sz="2800" b="1" u="sng" dirty="0" smtClean="0">
                <a:solidFill>
                  <a:schemeClr val="bg1"/>
                </a:solidFill>
              </a:rPr>
              <a:t>linearly</a:t>
            </a:r>
            <a:r>
              <a:rPr kumimoji="1" lang="en-US" altLang="ja-JP" sz="2800" dirty="0" smtClean="0"/>
              <a:t> to extension length of a NFBC</a:t>
            </a:r>
          </a:p>
        </p:txBody>
      </p:sp>
    </p:spTree>
    <p:extLst>
      <p:ext uri="{BB962C8B-B14F-4D97-AF65-F5344CB8AC3E}">
        <p14:creationId xmlns:p14="http://schemas.microsoft.com/office/powerpoint/2010/main" val="194197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585" y="1738866"/>
            <a:ext cx="2160240" cy="329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グループ化 31"/>
          <p:cNvGrpSpPr/>
          <p:nvPr/>
        </p:nvGrpSpPr>
        <p:grpSpPr>
          <a:xfrm>
            <a:off x="-18756" y="892714"/>
            <a:ext cx="6482798" cy="5201296"/>
            <a:chOff x="562348" y="404664"/>
            <a:chExt cx="8663831" cy="5976664"/>
          </a:xfrm>
        </p:grpSpPr>
        <p:grpSp>
          <p:nvGrpSpPr>
            <p:cNvPr id="33" name="グループ化 32"/>
            <p:cNvGrpSpPr/>
            <p:nvPr/>
          </p:nvGrpSpPr>
          <p:grpSpPr>
            <a:xfrm>
              <a:off x="562348" y="404664"/>
              <a:ext cx="8663831" cy="5976664"/>
              <a:chOff x="558300" y="692696"/>
              <a:chExt cx="8550985" cy="5805264"/>
            </a:xfrm>
          </p:grpSpPr>
          <p:pic>
            <p:nvPicPr>
              <p:cNvPr id="42" name="Picture 3" descr="E:\修論関係\図\透過率フラット.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042" y="692696"/>
                <a:ext cx="8315201" cy="5805264"/>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rot="16200000">
                <a:off x="-1169404" y="3042534"/>
                <a:ext cx="4064358" cy="608949"/>
              </a:xfrm>
              <a:prstGeom prst="rect">
                <a:avLst/>
              </a:prstGeom>
              <a:noFill/>
            </p:spPr>
            <p:txBody>
              <a:bodyPr wrap="none" rtlCol="0">
                <a:spAutoFit/>
              </a:bodyPr>
              <a:lstStyle/>
              <a:p>
                <a:r>
                  <a:rPr kumimoji="1" lang="en-US" altLang="ja-JP" sz="2400" dirty="0" smtClean="0"/>
                  <a:t>resonance wavelength[nm]</a:t>
                </a:r>
                <a:endParaRPr kumimoji="1" lang="ja-JP" altLang="en-US" sz="2400" dirty="0"/>
              </a:p>
            </p:txBody>
          </p:sp>
          <p:sp>
            <p:nvSpPr>
              <p:cNvPr id="45" name="テキスト ボックス 44"/>
              <p:cNvSpPr txBox="1"/>
              <p:nvPr/>
            </p:nvSpPr>
            <p:spPr>
              <a:xfrm rot="5400000">
                <a:off x="7731146" y="3171556"/>
                <a:ext cx="2147329" cy="608949"/>
              </a:xfrm>
              <a:prstGeom prst="rect">
                <a:avLst/>
              </a:prstGeom>
              <a:noFill/>
            </p:spPr>
            <p:txBody>
              <a:bodyPr wrap="none" rtlCol="0">
                <a:spAutoFit/>
              </a:bodyPr>
              <a:lstStyle/>
              <a:p>
                <a:r>
                  <a:rPr lang="en-US" altLang="ja-JP" sz="2400" dirty="0" smtClean="0">
                    <a:solidFill>
                      <a:srgbClr val="FF0000"/>
                    </a:solidFill>
                  </a:rPr>
                  <a:t>transmittance</a:t>
                </a:r>
                <a:endParaRPr kumimoji="1" lang="ja-JP" altLang="en-US" sz="2400" dirty="0">
                  <a:solidFill>
                    <a:srgbClr val="FF0000"/>
                  </a:solidFill>
                </a:endParaRPr>
              </a:p>
            </p:txBody>
          </p:sp>
          <p:sp>
            <p:nvSpPr>
              <p:cNvPr id="46" name="テキスト ボックス 45"/>
              <p:cNvSpPr txBox="1"/>
              <p:nvPr/>
            </p:nvSpPr>
            <p:spPr>
              <a:xfrm>
                <a:off x="3514659" y="4897915"/>
                <a:ext cx="1310989" cy="467436"/>
              </a:xfrm>
              <a:prstGeom prst="rect">
                <a:avLst/>
              </a:prstGeom>
              <a:noFill/>
            </p:spPr>
            <p:txBody>
              <a:bodyPr wrap="none" rtlCol="0">
                <a:spAutoFit/>
              </a:bodyPr>
              <a:lstStyle/>
              <a:p>
                <a:r>
                  <a:rPr kumimoji="1" lang="en-US" altLang="ja-JP" sz="2400" dirty="0" smtClean="0"/>
                  <a:t>646.5 nm</a:t>
                </a:r>
                <a:endParaRPr kumimoji="1" lang="ja-JP" altLang="en-US" sz="2400" dirty="0"/>
              </a:p>
            </p:txBody>
          </p:sp>
          <p:sp>
            <p:nvSpPr>
              <p:cNvPr id="47" name="テキスト ボックス 46"/>
              <p:cNvSpPr txBox="1"/>
              <p:nvPr/>
            </p:nvSpPr>
            <p:spPr>
              <a:xfrm>
                <a:off x="4203601" y="1630722"/>
                <a:ext cx="1310988" cy="467437"/>
              </a:xfrm>
              <a:prstGeom prst="rect">
                <a:avLst/>
              </a:prstGeom>
              <a:noFill/>
            </p:spPr>
            <p:txBody>
              <a:bodyPr wrap="none" rtlCol="0">
                <a:spAutoFit/>
              </a:bodyPr>
              <a:lstStyle/>
              <a:p>
                <a:r>
                  <a:rPr kumimoji="1" lang="en-US" altLang="ja-JP" sz="2400" dirty="0" smtClean="0"/>
                  <a:t>672.3 nm</a:t>
                </a:r>
                <a:endParaRPr kumimoji="1" lang="ja-JP" altLang="en-US" sz="2400" dirty="0"/>
              </a:p>
            </p:txBody>
          </p:sp>
          <p:cxnSp>
            <p:nvCxnSpPr>
              <p:cNvPr id="48" name="直線矢印コネクタ 47"/>
              <p:cNvCxnSpPr>
                <a:stCxn id="46" idx="1"/>
              </p:cNvCxnSpPr>
              <p:nvPr/>
            </p:nvCxnSpPr>
            <p:spPr>
              <a:xfrm flipH="1" flipV="1">
                <a:off x="2912115" y="5090718"/>
                <a:ext cx="602545" cy="409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5940664" y="1697340"/>
                <a:ext cx="1094951" cy="1671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660232" y="5579948"/>
                <a:ext cx="644142" cy="448425"/>
              </a:xfrm>
              <a:prstGeom prst="rect">
                <a:avLst/>
              </a:prstGeom>
              <a:noFill/>
            </p:spPr>
            <p:txBody>
              <a:bodyPr wrap="none" rtlCol="0">
                <a:spAutoFit/>
              </a:bodyPr>
              <a:lstStyle/>
              <a:p>
                <a:r>
                  <a:rPr kumimoji="1" lang="en-US" altLang="ja-JP" sz="2400" dirty="0" smtClean="0"/>
                  <a:t>400</a:t>
                </a:r>
                <a:endParaRPr kumimoji="1" lang="ja-JP" altLang="en-US" sz="2400" dirty="0"/>
              </a:p>
            </p:txBody>
          </p:sp>
          <p:sp>
            <p:nvSpPr>
              <p:cNvPr id="51" name="テキスト ボックス 50"/>
              <p:cNvSpPr txBox="1"/>
              <p:nvPr/>
            </p:nvSpPr>
            <p:spPr>
              <a:xfrm>
                <a:off x="2051720" y="5589240"/>
                <a:ext cx="336221" cy="448425"/>
              </a:xfrm>
              <a:prstGeom prst="rect">
                <a:avLst/>
              </a:prstGeom>
              <a:noFill/>
            </p:spPr>
            <p:txBody>
              <a:bodyPr wrap="none" rtlCol="0">
                <a:spAutoFit/>
              </a:bodyPr>
              <a:lstStyle/>
              <a:p>
                <a:r>
                  <a:rPr kumimoji="1" lang="en-US" altLang="ja-JP" sz="2400" dirty="0" smtClean="0"/>
                  <a:t>0</a:t>
                </a:r>
                <a:endParaRPr kumimoji="1" lang="ja-JP" altLang="en-US" sz="2400" dirty="0"/>
              </a:p>
            </p:txBody>
          </p:sp>
          <p:sp>
            <p:nvSpPr>
              <p:cNvPr id="52" name="テキスト ボックス 51"/>
              <p:cNvSpPr txBox="1"/>
              <p:nvPr/>
            </p:nvSpPr>
            <p:spPr>
              <a:xfrm>
                <a:off x="2890459" y="5574219"/>
                <a:ext cx="490181" cy="448425"/>
              </a:xfrm>
              <a:prstGeom prst="rect">
                <a:avLst/>
              </a:prstGeom>
              <a:noFill/>
            </p:spPr>
            <p:txBody>
              <a:bodyPr wrap="none" rtlCol="0">
                <a:spAutoFit/>
              </a:bodyPr>
              <a:lstStyle/>
              <a:p>
                <a:r>
                  <a:rPr lang="en-US" altLang="ja-JP" sz="2400" dirty="0"/>
                  <a:t>8</a:t>
                </a:r>
                <a:r>
                  <a:rPr kumimoji="1" lang="en-US" altLang="ja-JP" sz="2400" dirty="0" smtClean="0"/>
                  <a:t>0</a:t>
                </a:r>
                <a:endParaRPr kumimoji="1" lang="ja-JP" altLang="en-US" sz="2400" dirty="0"/>
              </a:p>
            </p:txBody>
          </p:sp>
          <p:sp>
            <p:nvSpPr>
              <p:cNvPr id="53" name="テキスト ボックス 52"/>
              <p:cNvSpPr txBox="1"/>
              <p:nvPr/>
            </p:nvSpPr>
            <p:spPr>
              <a:xfrm>
                <a:off x="3779912" y="5579862"/>
                <a:ext cx="644142" cy="448425"/>
              </a:xfrm>
              <a:prstGeom prst="rect">
                <a:avLst/>
              </a:prstGeom>
              <a:noFill/>
            </p:spPr>
            <p:txBody>
              <a:bodyPr wrap="none" rtlCol="0">
                <a:spAutoFit/>
              </a:bodyPr>
              <a:lstStyle/>
              <a:p>
                <a:r>
                  <a:rPr lang="en-US" altLang="ja-JP" sz="2400" dirty="0" smtClean="0"/>
                  <a:t>16</a:t>
                </a:r>
                <a:r>
                  <a:rPr kumimoji="1" lang="en-US" altLang="ja-JP" sz="2400" dirty="0" smtClean="0"/>
                  <a:t>0</a:t>
                </a:r>
                <a:endParaRPr kumimoji="1" lang="ja-JP" altLang="en-US" sz="2400" dirty="0"/>
              </a:p>
            </p:txBody>
          </p:sp>
          <p:sp>
            <p:nvSpPr>
              <p:cNvPr id="54" name="テキスト ボックス 53"/>
              <p:cNvSpPr txBox="1"/>
              <p:nvPr/>
            </p:nvSpPr>
            <p:spPr>
              <a:xfrm>
                <a:off x="4756356" y="5579948"/>
                <a:ext cx="644142" cy="448425"/>
              </a:xfrm>
              <a:prstGeom prst="rect">
                <a:avLst/>
              </a:prstGeom>
              <a:noFill/>
            </p:spPr>
            <p:txBody>
              <a:bodyPr wrap="none" rtlCol="0">
                <a:spAutoFit/>
              </a:bodyPr>
              <a:lstStyle/>
              <a:p>
                <a:r>
                  <a:rPr lang="en-US" altLang="ja-JP" sz="2400" dirty="0"/>
                  <a:t>24</a:t>
                </a:r>
                <a:r>
                  <a:rPr kumimoji="1" lang="en-US" altLang="ja-JP" sz="2400" dirty="0" smtClean="0"/>
                  <a:t>0</a:t>
                </a:r>
                <a:endParaRPr kumimoji="1" lang="ja-JP" altLang="en-US" sz="2400" dirty="0"/>
              </a:p>
            </p:txBody>
          </p:sp>
          <p:sp>
            <p:nvSpPr>
              <p:cNvPr id="55" name="テキスト ボックス 54"/>
              <p:cNvSpPr txBox="1"/>
              <p:nvPr/>
            </p:nvSpPr>
            <p:spPr>
              <a:xfrm>
                <a:off x="5724128" y="5579948"/>
                <a:ext cx="644142" cy="448425"/>
              </a:xfrm>
              <a:prstGeom prst="rect">
                <a:avLst/>
              </a:prstGeom>
              <a:noFill/>
            </p:spPr>
            <p:txBody>
              <a:bodyPr wrap="none" rtlCol="0">
                <a:spAutoFit/>
              </a:bodyPr>
              <a:lstStyle/>
              <a:p>
                <a:r>
                  <a:rPr kumimoji="1" lang="en-US" altLang="ja-JP" sz="2400" dirty="0" smtClean="0"/>
                  <a:t>320</a:t>
                </a:r>
                <a:endParaRPr kumimoji="1" lang="ja-JP" altLang="en-US" sz="2400" dirty="0"/>
              </a:p>
            </p:txBody>
          </p:sp>
        </p:grpSp>
        <p:sp>
          <p:nvSpPr>
            <p:cNvPr id="34" name="テキスト ボックス 33"/>
            <p:cNvSpPr txBox="1"/>
            <p:nvPr/>
          </p:nvSpPr>
          <p:spPr>
            <a:xfrm>
              <a:off x="1117240" y="4076106"/>
              <a:ext cx="952030" cy="555797"/>
            </a:xfrm>
            <a:prstGeom prst="rect">
              <a:avLst/>
            </a:prstGeom>
            <a:solidFill>
              <a:schemeClr val="bg1"/>
            </a:solidFill>
          </p:spPr>
          <p:txBody>
            <a:bodyPr wrap="square" rtlCol="0">
              <a:spAutoFit/>
            </a:bodyPr>
            <a:lstStyle/>
            <a:p>
              <a:r>
                <a:rPr kumimoji="1" lang="en-US" altLang="ja-JP" sz="2400" dirty="0" smtClean="0"/>
                <a:t>650</a:t>
              </a:r>
              <a:endParaRPr kumimoji="1" lang="ja-JP" altLang="en-US" sz="2400" dirty="0"/>
            </a:p>
          </p:txBody>
        </p:sp>
        <p:sp>
          <p:nvSpPr>
            <p:cNvPr id="35" name="テキスト ボックス 34"/>
            <p:cNvSpPr txBox="1"/>
            <p:nvPr/>
          </p:nvSpPr>
          <p:spPr>
            <a:xfrm>
              <a:off x="1063687" y="1515990"/>
              <a:ext cx="959886" cy="555797"/>
            </a:xfrm>
            <a:prstGeom prst="rect">
              <a:avLst/>
            </a:prstGeom>
            <a:solidFill>
              <a:schemeClr val="bg1"/>
            </a:solidFill>
          </p:spPr>
          <p:txBody>
            <a:bodyPr wrap="square" rtlCol="0">
              <a:spAutoFit/>
            </a:bodyPr>
            <a:lstStyle/>
            <a:p>
              <a:r>
                <a:rPr kumimoji="1" lang="en-US" altLang="ja-JP" sz="2400" dirty="0" smtClean="0"/>
                <a:t>670</a:t>
              </a:r>
              <a:endParaRPr kumimoji="1" lang="ja-JP" altLang="en-US" sz="2400" dirty="0"/>
            </a:p>
          </p:txBody>
        </p:sp>
        <p:sp>
          <p:nvSpPr>
            <p:cNvPr id="36" name="テキスト ボックス 35"/>
            <p:cNvSpPr txBox="1"/>
            <p:nvPr/>
          </p:nvSpPr>
          <p:spPr>
            <a:xfrm>
              <a:off x="1117240" y="2786719"/>
              <a:ext cx="958238" cy="555797"/>
            </a:xfrm>
            <a:prstGeom prst="rect">
              <a:avLst/>
            </a:prstGeom>
            <a:solidFill>
              <a:schemeClr val="bg1"/>
            </a:solidFill>
          </p:spPr>
          <p:txBody>
            <a:bodyPr wrap="square" rtlCol="0">
              <a:spAutoFit/>
            </a:bodyPr>
            <a:lstStyle/>
            <a:p>
              <a:r>
                <a:rPr kumimoji="1" lang="en-US" altLang="ja-JP" sz="2400" dirty="0" smtClean="0"/>
                <a:t>660</a:t>
              </a:r>
              <a:endParaRPr kumimoji="1" lang="ja-JP" altLang="en-US" sz="2400" dirty="0"/>
            </a:p>
          </p:txBody>
        </p:sp>
        <p:sp>
          <p:nvSpPr>
            <p:cNvPr id="37" name="テキスト ボックス 36"/>
            <p:cNvSpPr txBox="1"/>
            <p:nvPr/>
          </p:nvSpPr>
          <p:spPr>
            <a:xfrm>
              <a:off x="7904086" y="919792"/>
              <a:ext cx="574346" cy="461665"/>
            </a:xfrm>
            <a:prstGeom prst="rect">
              <a:avLst/>
            </a:prstGeom>
            <a:solidFill>
              <a:schemeClr val="bg1"/>
            </a:solidFill>
          </p:spPr>
          <p:txBody>
            <a:bodyPr wrap="none" rtlCol="0">
              <a:spAutoFit/>
            </a:bodyPr>
            <a:lstStyle/>
            <a:p>
              <a:r>
                <a:rPr lang="en-US" altLang="ja-JP" sz="2400" dirty="0" smtClean="0">
                  <a:solidFill>
                    <a:srgbClr val="FF0000"/>
                  </a:solidFill>
                </a:rPr>
                <a:t>0.8</a:t>
              </a:r>
              <a:endParaRPr kumimoji="1" lang="ja-JP" altLang="en-US" sz="2400" dirty="0">
                <a:solidFill>
                  <a:srgbClr val="FF0000"/>
                </a:solidFill>
              </a:endParaRPr>
            </a:p>
          </p:txBody>
        </p:sp>
        <p:sp>
          <p:nvSpPr>
            <p:cNvPr id="38" name="テキスト ボックス 37"/>
            <p:cNvSpPr txBox="1"/>
            <p:nvPr/>
          </p:nvSpPr>
          <p:spPr>
            <a:xfrm>
              <a:off x="7953780" y="1959223"/>
              <a:ext cx="574346" cy="461665"/>
            </a:xfrm>
            <a:prstGeom prst="rect">
              <a:avLst/>
            </a:prstGeom>
            <a:solidFill>
              <a:schemeClr val="bg1"/>
            </a:solidFill>
          </p:spPr>
          <p:txBody>
            <a:bodyPr wrap="none" rtlCol="0">
              <a:spAutoFit/>
            </a:bodyPr>
            <a:lstStyle/>
            <a:p>
              <a:r>
                <a:rPr lang="en-US" altLang="ja-JP" sz="2400" dirty="0" smtClean="0">
                  <a:solidFill>
                    <a:srgbClr val="FF0000"/>
                  </a:solidFill>
                </a:rPr>
                <a:t>0.6</a:t>
              </a:r>
            </a:p>
          </p:txBody>
        </p:sp>
        <p:sp>
          <p:nvSpPr>
            <p:cNvPr id="39" name="テキスト ボックス 38"/>
            <p:cNvSpPr txBox="1"/>
            <p:nvPr/>
          </p:nvSpPr>
          <p:spPr>
            <a:xfrm>
              <a:off x="7953780" y="3039343"/>
              <a:ext cx="574346" cy="461665"/>
            </a:xfrm>
            <a:prstGeom prst="rect">
              <a:avLst/>
            </a:prstGeom>
            <a:solidFill>
              <a:schemeClr val="bg1"/>
            </a:solidFill>
          </p:spPr>
          <p:txBody>
            <a:bodyPr wrap="none" rtlCol="0">
              <a:spAutoFit/>
            </a:bodyPr>
            <a:lstStyle/>
            <a:p>
              <a:r>
                <a:rPr lang="en-US" altLang="ja-JP" sz="2400" dirty="0" smtClean="0">
                  <a:solidFill>
                    <a:srgbClr val="FF0000"/>
                  </a:solidFill>
                </a:rPr>
                <a:t>0.4</a:t>
              </a:r>
            </a:p>
          </p:txBody>
        </p:sp>
        <p:sp>
          <p:nvSpPr>
            <p:cNvPr id="40" name="テキスト ボックス 39"/>
            <p:cNvSpPr txBox="1"/>
            <p:nvPr/>
          </p:nvSpPr>
          <p:spPr>
            <a:xfrm>
              <a:off x="7956837" y="4119463"/>
              <a:ext cx="574346" cy="461665"/>
            </a:xfrm>
            <a:prstGeom prst="rect">
              <a:avLst/>
            </a:prstGeom>
            <a:solidFill>
              <a:schemeClr val="bg1"/>
            </a:solidFill>
          </p:spPr>
          <p:txBody>
            <a:bodyPr wrap="none" rtlCol="0">
              <a:spAutoFit/>
            </a:bodyPr>
            <a:lstStyle/>
            <a:p>
              <a:r>
                <a:rPr lang="en-US" altLang="ja-JP" sz="2400" dirty="0" smtClean="0">
                  <a:solidFill>
                    <a:srgbClr val="FF0000"/>
                  </a:solidFill>
                </a:rPr>
                <a:t>0.2</a:t>
              </a:r>
            </a:p>
          </p:txBody>
        </p:sp>
        <p:sp>
          <p:nvSpPr>
            <p:cNvPr id="41" name="テキスト ボックス 40"/>
            <p:cNvSpPr txBox="1"/>
            <p:nvPr/>
          </p:nvSpPr>
          <p:spPr>
            <a:xfrm>
              <a:off x="7953780" y="5199583"/>
              <a:ext cx="574346" cy="461665"/>
            </a:xfrm>
            <a:prstGeom prst="rect">
              <a:avLst/>
            </a:prstGeom>
            <a:solidFill>
              <a:schemeClr val="bg1"/>
            </a:solidFill>
          </p:spPr>
          <p:txBody>
            <a:bodyPr wrap="none" rtlCol="0">
              <a:spAutoFit/>
            </a:bodyPr>
            <a:lstStyle/>
            <a:p>
              <a:r>
                <a:rPr lang="en-US" altLang="ja-JP" sz="2400" dirty="0" smtClean="0">
                  <a:solidFill>
                    <a:srgbClr val="FF0000"/>
                  </a:solidFill>
                </a:rPr>
                <a:t>0.0</a:t>
              </a:r>
            </a:p>
          </p:txBody>
        </p:sp>
      </p:grpSp>
      <p:sp useBgFill="1">
        <p:nvSpPr>
          <p:cNvPr id="57" name="テキスト ボックス 56"/>
          <p:cNvSpPr txBox="1"/>
          <p:nvPr/>
        </p:nvSpPr>
        <p:spPr>
          <a:xfrm>
            <a:off x="539552" y="190381"/>
            <a:ext cx="7560840" cy="1077218"/>
          </a:xfrm>
          <a:prstGeom prst="rect">
            <a:avLst/>
          </a:prstGeom>
          <a:ln>
            <a:noFill/>
          </a:ln>
        </p:spPr>
        <p:txBody>
          <a:bodyPr wrap="square" rtlCol="0">
            <a:spAutoFit/>
          </a:bodyPr>
          <a:lstStyle/>
          <a:p>
            <a:pPr algn="ctr"/>
            <a:r>
              <a:rPr lang="en-US" altLang="ja-JP" sz="3200" u="sng" dirty="0"/>
              <a:t>control of the cavity resonance </a:t>
            </a:r>
            <a:r>
              <a:rPr lang="en-US" altLang="ja-JP" sz="3200" u="sng" dirty="0" smtClean="0"/>
              <a:t>wavelength</a:t>
            </a:r>
            <a:r>
              <a:rPr lang="ja-JP" altLang="en-US" sz="3200" u="sng" dirty="0"/>
              <a:t> </a:t>
            </a:r>
            <a:r>
              <a:rPr lang="en-US" altLang="ja-JP" sz="3200" u="sng" dirty="0" smtClean="0"/>
              <a:t>at a cryogenic temperature(85K)</a:t>
            </a:r>
            <a:endParaRPr lang="en-US" altLang="ja-JP" sz="3200" u="sng" dirty="0"/>
          </a:p>
        </p:txBody>
      </p:sp>
      <p:sp>
        <p:nvSpPr>
          <p:cNvPr id="31" name="テキスト ボックス 30"/>
          <p:cNvSpPr txBox="1"/>
          <p:nvPr/>
        </p:nvSpPr>
        <p:spPr>
          <a:xfrm>
            <a:off x="1300511" y="5617456"/>
            <a:ext cx="4210833" cy="461665"/>
          </a:xfrm>
          <a:prstGeom prst="rect">
            <a:avLst/>
          </a:prstGeom>
          <a:noFill/>
        </p:spPr>
        <p:txBody>
          <a:bodyPr wrap="none" rtlCol="0">
            <a:spAutoFit/>
          </a:bodyPr>
          <a:lstStyle/>
          <a:p>
            <a:r>
              <a:rPr lang="en-US" altLang="ja-JP" sz="2400" dirty="0" smtClean="0"/>
              <a:t>extension length of a NFBC [</a:t>
            </a:r>
            <a:r>
              <a:rPr lang="en-US" altLang="ja-JP" sz="2400" dirty="0" err="1" smtClean="0"/>
              <a:t>μm</a:t>
            </a:r>
            <a:r>
              <a:rPr lang="en-US" altLang="ja-JP" sz="2400" dirty="0"/>
              <a:t>]</a:t>
            </a:r>
            <a:endParaRPr kumimoji="1" lang="ja-JP" altLang="en-US" sz="2400" dirty="0"/>
          </a:p>
        </p:txBody>
      </p:sp>
      <p:cxnSp>
        <p:nvCxnSpPr>
          <p:cNvPr id="3" name="直線矢印コネクタ 2"/>
          <p:cNvCxnSpPr/>
          <p:nvPr/>
        </p:nvCxnSpPr>
        <p:spPr>
          <a:xfrm>
            <a:off x="8856476" y="2564904"/>
            <a:ext cx="0" cy="1783534"/>
          </a:xfrm>
          <a:prstGeom prst="straightConnector1">
            <a:avLst/>
          </a:prstGeom>
          <a:ln w="571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2744873" y="2788008"/>
            <a:ext cx="1539095" cy="1397076"/>
          </a:xfrm>
          <a:prstGeom prst="straightConnector1">
            <a:avLst/>
          </a:prstGeom>
          <a:ln w="57150">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星 16 25"/>
          <p:cNvSpPr/>
          <p:nvPr/>
        </p:nvSpPr>
        <p:spPr>
          <a:xfrm>
            <a:off x="1722894" y="2905957"/>
            <a:ext cx="3240360" cy="1016242"/>
          </a:xfrm>
          <a:prstGeom prst="star1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ja-JP" sz="3200" dirty="0"/>
              <a:t>25.8 nm</a:t>
            </a:r>
            <a:endParaRPr lang="ja-JP" altLang="en-US" sz="3200" dirty="0"/>
          </a:p>
        </p:txBody>
      </p:sp>
    </p:spTree>
    <p:extLst>
      <p:ext uri="{BB962C8B-B14F-4D97-AF65-F5344CB8AC3E}">
        <p14:creationId xmlns:p14="http://schemas.microsoft.com/office/powerpoint/2010/main" val="278311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585" y="1738866"/>
            <a:ext cx="2160240" cy="329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グループ化 31"/>
          <p:cNvGrpSpPr/>
          <p:nvPr/>
        </p:nvGrpSpPr>
        <p:grpSpPr>
          <a:xfrm>
            <a:off x="-18756" y="892714"/>
            <a:ext cx="6482798" cy="5201296"/>
            <a:chOff x="562348" y="404664"/>
            <a:chExt cx="8663831" cy="5976664"/>
          </a:xfrm>
        </p:grpSpPr>
        <p:grpSp>
          <p:nvGrpSpPr>
            <p:cNvPr id="33" name="グループ化 32"/>
            <p:cNvGrpSpPr/>
            <p:nvPr/>
          </p:nvGrpSpPr>
          <p:grpSpPr>
            <a:xfrm>
              <a:off x="562348" y="404664"/>
              <a:ext cx="8663831" cy="5976664"/>
              <a:chOff x="558300" y="692696"/>
              <a:chExt cx="8550985" cy="5805264"/>
            </a:xfrm>
          </p:grpSpPr>
          <p:pic>
            <p:nvPicPr>
              <p:cNvPr id="42" name="Picture 3" descr="E:\修論関係\図\透過率フラット.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042" y="692696"/>
                <a:ext cx="8315201" cy="5805264"/>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rot="16200000">
                <a:off x="-1169404" y="3042534"/>
                <a:ext cx="4064358" cy="608949"/>
              </a:xfrm>
              <a:prstGeom prst="rect">
                <a:avLst/>
              </a:prstGeom>
              <a:noFill/>
            </p:spPr>
            <p:txBody>
              <a:bodyPr wrap="none" rtlCol="0">
                <a:spAutoFit/>
              </a:bodyPr>
              <a:lstStyle/>
              <a:p>
                <a:r>
                  <a:rPr kumimoji="1" lang="en-US" altLang="ja-JP" sz="2400" dirty="0" smtClean="0"/>
                  <a:t>resonance wavelength[nm]</a:t>
                </a:r>
                <a:endParaRPr kumimoji="1" lang="ja-JP" altLang="en-US" sz="2400" dirty="0"/>
              </a:p>
            </p:txBody>
          </p:sp>
          <p:sp>
            <p:nvSpPr>
              <p:cNvPr id="45" name="テキスト ボックス 44"/>
              <p:cNvSpPr txBox="1"/>
              <p:nvPr/>
            </p:nvSpPr>
            <p:spPr>
              <a:xfrm rot="5400000">
                <a:off x="7672499" y="3171556"/>
                <a:ext cx="2264624" cy="608949"/>
              </a:xfrm>
              <a:prstGeom prst="rect">
                <a:avLst/>
              </a:prstGeom>
              <a:noFill/>
            </p:spPr>
            <p:txBody>
              <a:bodyPr wrap="none" rtlCol="0">
                <a:spAutoFit/>
              </a:bodyPr>
              <a:lstStyle/>
              <a:p>
                <a:r>
                  <a:rPr lang="en-US" altLang="ja-JP" sz="2400" dirty="0" err="1" smtClean="0">
                    <a:solidFill>
                      <a:srgbClr val="FF0000"/>
                    </a:solidFill>
                  </a:rPr>
                  <a:t>trtansmittance</a:t>
                </a:r>
                <a:endParaRPr kumimoji="1" lang="ja-JP" altLang="en-US" sz="2400" dirty="0">
                  <a:solidFill>
                    <a:srgbClr val="FF0000"/>
                  </a:solidFill>
                </a:endParaRPr>
              </a:p>
            </p:txBody>
          </p:sp>
          <p:sp>
            <p:nvSpPr>
              <p:cNvPr id="46" name="テキスト ボックス 45"/>
              <p:cNvSpPr txBox="1"/>
              <p:nvPr/>
            </p:nvSpPr>
            <p:spPr>
              <a:xfrm>
                <a:off x="3514659" y="4897915"/>
                <a:ext cx="1310989" cy="467436"/>
              </a:xfrm>
              <a:prstGeom prst="rect">
                <a:avLst/>
              </a:prstGeom>
              <a:noFill/>
            </p:spPr>
            <p:txBody>
              <a:bodyPr wrap="none" rtlCol="0">
                <a:spAutoFit/>
              </a:bodyPr>
              <a:lstStyle/>
              <a:p>
                <a:r>
                  <a:rPr kumimoji="1" lang="en-US" altLang="ja-JP" sz="2400" dirty="0" smtClean="0"/>
                  <a:t>646.5 nm</a:t>
                </a:r>
                <a:endParaRPr kumimoji="1" lang="ja-JP" altLang="en-US" sz="2400" dirty="0"/>
              </a:p>
            </p:txBody>
          </p:sp>
          <p:sp>
            <p:nvSpPr>
              <p:cNvPr id="47" name="テキスト ボックス 46"/>
              <p:cNvSpPr txBox="1"/>
              <p:nvPr/>
            </p:nvSpPr>
            <p:spPr>
              <a:xfrm>
                <a:off x="4203601" y="1630722"/>
                <a:ext cx="1310988" cy="467437"/>
              </a:xfrm>
              <a:prstGeom prst="rect">
                <a:avLst/>
              </a:prstGeom>
              <a:noFill/>
            </p:spPr>
            <p:txBody>
              <a:bodyPr wrap="none" rtlCol="0">
                <a:spAutoFit/>
              </a:bodyPr>
              <a:lstStyle/>
              <a:p>
                <a:r>
                  <a:rPr kumimoji="1" lang="en-US" altLang="ja-JP" sz="2400" dirty="0" smtClean="0"/>
                  <a:t>672.3 nm</a:t>
                </a:r>
                <a:endParaRPr kumimoji="1" lang="ja-JP" altLang="en-US" sz="2400" dirty="0"/>
              </a:p>
            </p:txBody>
          </p:sp>
          <p:cxnSp>
            <p:nvCxnSpPr>
              <p:cNvPr id="48" name="直線矢印コネクタ 47"/>
              <p:cNvCxnSpPr>
                <a:stCxn id="46" idx="1"/>
              </p:cNvCxnSpPr>
              <p:nvPr/>
            </p:nvCxnSpPr>
            <p:spPr>
              <a:xfrm flipH="1" flipV="1">
                <a:off x="2912115" y="5090718"/>
                <a:ext cx="602545" cy="409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5940664" y="1697340"/>
                <a:ext cx="1094951" cy="1671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660232" y="5579948"/>
                <a:ext cx="644142" cy="448425"/>
              </a:xfrm>
              <a:prstGeom prst="rect">
                <a:avLst/>
              </a:prstGeom>
              <a:noFill/>
            </p:spPr>
            <p:txBody>
              <a:bodyPr wrap="none" rtlCol="0">
                <a:spAutoFit/>
              </a:bodyPr>
              <a:lstStyle/>
              <a:p>
                <a:r>
                  <a:rPr kumimoji="1" lang="en-US" altLang="ja-JP" sz="2400" dirty="0" smtClean="0"/>
                  <a:t>400</a:t>
                </a:r>
                <a:endParaRPr kumimoji="1" lang="ja-JP" altLang="en-US" sz="2400" dirty="0"/>
              </a:p>
            </p:txBody>
          </p:sp>
          <p:sp>
            <p:nvSpPr>
              <p:cNvPr id="51" name="テキスト ボックス 50"/>
              <p:cNvSpPr txBox="1"/>
              <p:nvPr/>
            </p:nvSpPr>
            <p:spPr>
              <a:xfrm>
                <a:off x="2051720" y="5589240"/>
                <a:ext cx="336221" cy="448425"/>
              </a:xfrm>
              <a:prstGeom prst="rect">
                <a:avLst/>
              </a:prstGeom>
              <a:noFill/>
            </p:spPr>
            <p:txBody>
              <a:bodyPr wrap="none" rtlCol="0">
                <a:spAutoFit/>
              </a:bodyPr>
              <a:lstStyle/>
              <a:p>
                <a:r>
                  <a:rPr kumimoji="1" lang="en-US" altLang="ja-JP" sz="2400" dirty="0" smtClean="0"/>
                  <a:t>0</a:t>
                </a:r>
                <a:endParaRPr kumimoji="1" lang="ja-JP" altLang="en-US" sz="2400" dirty="0"/>
              </a:p>
            </p:txBody>
          </p:sp>
          <p:sp>
            <p:nvSpPr>
              <p:cNvPr id="52" name="テキスト ボックス 51"/>
              <p:cNvSpPr txBox="1"/>
              <p:nvPr/>
            </p:nvSpPr>
            <p:spPr>
              <a:xfrm>
                <a:off x="2890459" y="5574219"/>
                <a:ext cx="490181" cy="448425"/>
              </a:xfrm>
              <a:prstGeom prst="rect">
                <a:avLst/>
              </a:prstGeom>
              <a:noFill/>
            </p:spPr>
            <p:txBody>
              <a:bodyPr wrap="none" rtlCol="0">
                <a:spAutoFit/>
              </a:bodyPr>
              <a:lstStyle/>
              <a:p>
                <a:r>
                  <a:rPr lang="en-US" altLang="ja-JP" sz="2400" dirty="0"/>
                  <a:t>8</a:t>
                </a:r>
                <a:r>
                  <a:rPr kumimoji="1" lang="en-US" altLang="ja-JP" sz="2400" dirty="0" smtClean="0"/>
                  <a:t>0</a:t>
                </a:r>
                <a:endParaRPr kumimoji="1" lang="ja-JP" altLang="en-US" sz="2400" dirty="0"/>
              </a:p>
            </p:txBody>
          </p:sp>
          <p:sp>
            <p:nvSpPr>
              <p:cNvPr id="53" name="テキスト ボックス 52"/>
              <p:cNvSpPr txBox="1"/>
              <p:nvPr/>
            </p:nvSpPr>
            <p:spPr>
              <a:xfrm>
                <a:off x="3779912" y="5579862"/>
                <a:ext cx="644142" cy="448425"/>
              </a:xfrm>
              <a:prstGeom prst="rect">
                <a:avLst/>
              </a:prstGeom>
              <a:noFill/>
            </p:spPr>
            <p:txBody>
              <a:bodyPr wrap="none" rtlCol="0">
                <a:spAutoFit/>
              </a:bodyPr>
              <a:lstStyle/>
              <a:p>
                <a:r>
                  <a:rPr lang="en-US" altLang="ja-JP" sz="2400" dirty="0" smtClean="0"/>
                  <a:t>16</a:t>
                </a:r>
                <a:r>
                  <a:rPr kumimoji="1" lang="en-US" altLang="ja-JP" sz="2400" dirty="0" smtClean="0"/>
                  <a:t>0</a:t>
                </a:r>
                <a:endParaRPr kumimoji="1" lang="ja-JP" altLang="en-US" sz="2400" dirty="0"/>
              </a:p>
            </p:txBody>
          </p:sp>
          <p:sp>
            <p:nvSpPr>
              <p:cNvPr id="54" name="テキスト ボックス 53"/>
              <p:cNvSpPr txBox="1"/>
              <p:nvPr/>
            </p:nvSpPr>
            <p:spPr>
              <a:xfrm>
                <a:off x="4756356" y="5579948"/>
                <a:ext cx="644142" cy="448425"/>
              </a:xfrm>
              <a:prstGeom prst="rect">
                <a:avLst/>
              </a:prstGeom>
              <a:noFill/>
            </p:spPr>
            <p:txBody>
              <a:bodyPr wrap="none" rtlCol="0">
                <a:spAutoFit/>
              </a:bodyPr>
              <a:lstStyle/>
              <a:p>
                <a:r>
                  <a:rPr lang="en-US" altLang="ja-JP" sz="2400" dirty="0"/>
                  <a:t>24</a:t>
                </a:r>
                <a:r>
                  <a:rPr kumimoji="1" lang="en-US" altLang="ja-JP" sz="2400" dirty="0" smtClean="0"/>
                  <a:t>0</a:t>
                </a:r>
                <a:endParaRPr kumimoji="1" lang="ja-JP" altLang="en-US" sz="2400" dirty="0"/>
              </a:p>
            </p:txBody>
          </p:sp>
          <p:sp>
            <p:nvSpPr>
              <p:cNvPr id="55" name="テキスト ボックス 54"/>
              <p:cNvSpPr txBox="1"/>
              <p:nvPr/>
            </p:nvSpPr>
            <p:spPr>
              <a:xfrm>
                <a:off x="5724128" y="5579948"/>
                <a:ext cx="644142" cy="448425"/>
              </a:xfrm>
              <a:prstGeom prst="rect">
                <a:avLst/>
              </a:prstGeom>
              <a:noFill/>
            </p:spPr>
            <p:txBody>
              <a:bodyPr wrap="none" rtlCol="0">
                <a:spAutoFit/>
              </a:bodyPr>
              <a:lstStyle/>
              <a:p>
                <a:r>
                  <a:rPr kumimoji="1" lang="en-US" altLang="ja-JP" sz="2400" dirty="0" smtClean="0"/>
                  <a:t>320</a:t>
                </a:r>
                <a:endParaRPr kumimoji="1" lang="ja-JP" altLang="en-US" sz="2400" dirty="0"/>
              </a:p>
            </p:txBody>
          </p:sp>
        </p:grpSp>
        <p:sp>
          <p:nvSpPr>
            <p:cNvPr id="34" name="テキスト ボックス 33"/>
            <p:cNvSpPr txBox="1"/>
            <p:nvPr/>
          </p:nvSpPr>
          <p:spPr>
            <a:xfrm>
              <a:off x="1117240" y="4076106"/>
              <a:ext cx="952030" cy="555797"/>
            </a:xfrm>
            <a:prstGeom prst="rect">
              <a:avLst/>
            </a:prstGeom>
            <a:solidFill>
              <a:schemeClr val="bg1"/>
            </a:solidFill>
          </p:spPr>
          <p:txBody>
            <a:bodyPr wrap="square" rtlCol="0">
              <a:spAutoFit/>
            </a:bodyPr>
            <a:lstStyle/>
            <a:p>
              <a:r>
                <a:rPr kumimoji="1" lang="en-US" altLang="ja-JP" sz="2400" dirty="0" smtClean="0"/>
                <a:t>650</a:t>
              </a:r>
              <a:endParaRPr kumimoji="1" lang="ja-JP" altLang="en-US" sz="2400" dirty="0"/>
            </a:p>
          </p:txBody>
        </p:sp>
        <p:sp>
          <p:nvSpPr>
            <p:cNvPr id="35" name="テキスト ボックス 34"/>
            <p:cNvSpPr txBox="1"/>
            <p:nvPr/>
          </p:nvSpPr>
          <p:spPr>
            <a:xfrm>
              <a:off x="1063687" y="1515990"/>
              <a:ext cx="959886" cy="555797"/>
            </a:xfrm>
            <a:prstGeom prst="rect">
              <a:avLst/>
            </a:prstGeom>
            <a:solidFill>
              <a:schemeClr val="bg1"/>
            </a:solidFill>
          </p:spPr>
          <p:txBody>
            <a:bodyPr wrap="square" rtlCol="0">
              <a:spAutoFit/>
            </a:bodyPr>
            <a:lstStyle/>
            <a:p>
              <a:r>
                <a:rPr kumimoji="1" lang="en-US" altLang="ja-JP" sz="2400" dirty="0" smtClean="0"/>
                <a:t>670</a:t>
              </a:r>
              <a:endParaRPr kumimoji="1" lang="ja-JP" altLang="en-US" sz="2400" dirty="0"/>
            </a:p>
          </p:txBody>
        </p:sp>
        <p:sp>
          <p:nvSpPr>
            <p:cNvPr id="36" name="テキスト ボックス 35"/>
            <p:cNvSpPr txBox="1"/>
            <p:nvPr/>
          </p:nvSpPr>
          <p:spPr>
            <a:xfrm>
              <a:off x="1117240" y="2786719"/>
              <a:ext cx="958238" cy="555797"/>
            </a:xfrm>
            <a:prstGeom prst="rect">
              <a:avLst/>
            </a:prstGeom>
            <a:solidFill>
              <a:schemeClr val="bg1"/>
            </a:solidFill>
          </p:spPr>
          <p:txBody>
            <a:bodyPr wrap="square" rtlCol="0">
              <a:spAutoFit/>
            </a:bodyPr>
            <a:lstStyle/>
            <a:p>
              <a:r>
                <a:rPr kumimoji="1" lang="en-US" altLang="ja-JP" sz="2400" dirty="0" smtClean="0"/>
                <a:t>660</a:t>
              </a:r>
              <a:endParaRPr kumimoji="1" lang="ja-JP" altLang="en-US" sz="2400" dirty="0"/>
            </a:p>
          </p:txBody>
        </p:sp>
        <p:sp>
          <p:nvSpPr>
            <p:cNvPr id="37" name="テキスト ボックス 36"/>
            <p:cNvSpPr txBox="1"/>
            <p:nvPr/>
          </p:nvSpPr>
          <p:spPr>
            <a:xfrm>
              <a:off x="7904086" y="919792"/>
              <a:ext cx="574346" cy="461665"/>
            </a:xfrm>
            <a:prstGeom prst="rect">
              <a:avLst/>
            </a:prstGeom>
            <a:solidFill>
              <a:schemeClr val="bg1"/>
            </a:solidFill>
          </p:spPr>
          <p:txBody>
            <a:bodyPr wrap="none" rtlCol="0">
              <a:spAutoFit/>
            </a:bodyPr>
            <a:lstStyle/>
            <a:p>
              <a:r>
                <a:rPr lang="en-US" altLang="ja-JP" sz="2400" dirty="0" smtClean="0">
                  <a:solidFill>
                    <a:srgbClr val="FF0000"/>
                  </a:solidFill>
                </a:rPr>
                <a:t>0.8</a:t>
              </a:r>
              <a:endParaRPr kumimoji="1" lang="ja-JP" altLang="en-US" sz="2400" dirty="0">
                <a:solidFill>
                  <a:srgbClr val="FF0000"/>
                </a:solidFill>
              </a:endParaRPr>
            </a:p>
          </p:txBody>
        </p:sp>
        <p:sp>
          <p:nvSpPr>
            <p:cNvPr id="38" name="テキスト ボックス 37"/>
            <p:cNvSpPr txBox="1"/>
            <p:nvPr/>
          </p:nvSpPr>
          <p:spPr>
            <a:xfrm>
              <a:off x="7953780" y="1959223"/>
              <a:ext cx="574346" cy="461665"/>
            </a:xfrm>
            <a:prstGeom prst="rect">
              <a:avLst/>
            </a:prstGeom>
            <a:solidFill>
              <a:schemeClr val="bg1"/>
            </a:solidFill>
          </p:spPr>
          <p:txBody>
            <a:bodyPr wrap="none" rtlCol="0">
              <a:spAutoFit/>
            </a:bodyPr>
            <a:lstStyle/>
            <a:p>
              <a:r>
                <a:rPr lang="en-US" altLang="ja-JP" sz="2400" dirty="0" smtClean="0">
                  <a:solidFill>
                    <a:srgbClr val="FF0000"/>
                  </a:solidFill>
                </a:rPr>
                <a:t>0.6</a:t>
              </a:r>
            </a:p>
          </p:txBody>
        </p:sp>
        <p:sp>
          <p:nvSpPr>
            <p:cNvPr id="39" name="テキスト ボックス 38"/>
            <p:cNvSpPr txBox="1"/>
            <p:nvPr/>
          </p:nvSpPr>
          <p:spPr>
            <a:xfrm>
              <a:off x="7953780" y="3039343"/>
              <a:ext cx="574346" cy="461665"/>
            </a:xfrm>
            <a:prstGeom prst="rect">
              <a:avLst/>
            </a:prstGeom>
            <a:solidFill>
              <a:schemeClr val="bg1"/>
            </a:solidFill>
          </p:spPr>
          <p:txBody>
            <a:bodyPr wrap="none" rtlCol="0">
              <a:spAutoFit/>
            </a:bodyPr>
            <a:lstStyle/>
            <a:p>
              <a:r>
                <a:rPr lang="en-US" altLang="ja-JP" sz="2400" dirty="0" smtClean="0">
                  <a:solidFill>
                    <a:srgbClr val="FF0000"/>
                  </a:solidFill>
                </a:rPr>
                <a:t>0.4</a:t>
              </a:r>
            </a:p>
          </p:txBody>
        </p:sp>
        <p:sp>
          <p:nvSpPr>
            <p:cNvPr id="40" name="テキスト ボックス 39"/>
            <p:cNvSpPr txBox="1"/>
            <p:nvPr/>
          </p:nvSpPr>
          <p:spPr>
            <a:xfrm>
              <a:off x="7956837" y="4119463"/>
              <a:ext cx="574346" cy="461665"/>
            </a:xfrm>
            <a:prstGeom prst="rect">
              <a:avLst/>
            </a:prstGeom>
            <a:solidFill>
              <a:schemeClr val="bg1"/>
            </a:solidFill>
          </p:spPr>
          <p:txBody>
            <a:bodyPr wrap="none" rtlCol="0">
              <a:spAutoFit/>
            </a:bodyPr>
            <a:lstStyle/>
            <a:p>
              <a:r>
                <a:rPr lang="en-US" altLang="ja-JP" sz="2400" dirty="0" smtClean="0">
                  <a:solidFill>
                    <a:srgbClr val="FF0000"/>
                  </a:solidFill>
                </a:rPr>
                <a:t>0.2</a:t>
              </a:r>
            </a:p>
          </p:txBody>
        </p:sp>
        <p:sp>
          <p:nvSpPr>
            <p:cNvPr id="41" name="テキスト ボックス 40"/>
            <p:cNvSpPr txBox="1"/>
            <p:nvPr/>
          </p:nvSpPr>
          <p:spPr>
            <a:xfrm>
              <a:off x="7953780" y="5199583"/>
              <a:ext cx="574346" cy="461665"/>
            </a:xfrm>
            <a:prstGeom prst="rect">
              <a:avLst/>
            </a:prstGeom>
            <a:solidFill>
              <a:schemeClr val="bg1"/>
            </a:solidFill>
          </p:spPr>
          <p:txBody>
            <a:bodyPr wrap="none" rtlCol="0">
              <a:spAutoFit/>
            </a:bodyPr>
            <a:lstStyle/>
            <a:p>
              <a:r>
                <a:rPr lang="en-US" altLang="ja-JP" sz="2400" dirty="0" smtClean="0">
                  <a:solidFill>
                    <a:srgbClr val="FF0000"/>
                  </a:solidFill>
                </a:rPr>
                <a:t>0.0</a:t>
              </a:r>
            </a:p>
          </p:txBody>
        </p:sp>
      </p:grpSp>
      <p:cxnSp>
        <p:nvCxnSpPr>
          <p:cNvPr id="4" name="直線矢印コネクタ 3"/>
          <p:cNvCxnSpPr/>
          <p:nvPr/>
        </p:nvCxnSpPr>
        <p:spPr>
          <a:xfrm flipV="1">
            <a:off x="2667830" y="2838559"/>
            <a:ext cx="1506022" cy="136638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8892480" y="2636912"/>
            <a:ext cx="0" cy="163724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星 16 25"/>
          <p:cNvSpPr/>
          <p:nvPr/>
        </p:nvSpPr>
        <p:spPr>
          <a:xfrm>
            <a:off x="1722894" y="2905957"/>
            <a:ext cx="3240360" cy="1016242"/>
          </a:xfrm>
          <a:prstGeom prst="star1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ja-JP" sz="3200" dirty="0"/>
              <a:t>25.8 nm</a:t>
            </a:r>
            <a:endParaRPr lang="ja-JP" altLang="en-US" sz="3200" dirty="0"/>
          </a:p>
        </p:txBody>
      </p:sp>
      <p:sp useBgFill="1">
        <p:nvSpPr>
          <p:cNvPr id="57" name="テキスト ボックス 56"/>
          <p:cNvSpPr txBox="1"/>
          <p:nvPr/>
        </p:nvSpPr>
        <p:spPr>
          <a:xfrm>
            <a:off x="539552" y="190381"/>
            <a:ext cx="7560840" cy="1077218"/>
          </a:xfrm>
          <a:prstGeom prst="rect">
            <a:avLst/>
          </a:prstGeom>
          <a:ln>
            <a:noFill/>
          </a:ln>
        </p:spPr>
        <p:txBody>
          <a:bodyPr wrap="square" rtlCol="0">
            <a:spAutoFit/>
          </a:bodyPr>
          <a:lstStyle/>
          <a:p>
            <a:pPr algn="ctr"/>
            <a:r>
              <a:rPr lang="en-US" altLang="ja-JP" sz="3200" u="sng" dirty="0"/>
              <a:t>control of the cavity resonance </a:t>
            </a:r>
            <a:r>
              <a:rPr lang="en-US" altLang="ja-JP" sz="3200" u="sng" dirty="0" smtClean="0"/>
              <a:t>wavelength</a:t>
            </a:r>
            <a:r>
              <a:rPr lang="ja-JP" altLang="en-US" sz="3200" u="sng" dirty="0"/>
              <a:t> </a:t>
            </a:r>
            <a:r>
              <a:rPr lang="en-US" altLang="ja-JP" sz="3200" u="sng" dirty="0" smtClean="0"/>
              <a:t>at a cryogenic temperature(85K)</a:t>
            </a:r>
            <a:endParaRPr lang="en-US" altLang="ja-JP" sz="3200" u="sng" dirty="0"/>
          </a:p>
        </p:txBody>
      </p:sp>
      <p:sp>
        <p:nvSpPr>
          <p:cNvPr id="31" name="テキスト ボックス 30"/>
          <p:cNvSpPr txBox="1"/>
          <p:nvPr/>
        </p:nvSpPr>
        <p:spPr>
          <a:xfrm>
            <a:off x="1300511" y="5617456"/>
            <a:ext cx="4210833" cy="461665"/>
          </a:xfrm>
          <a:prstGeom prst="rect">
            <a:avLst/>
          </a:prstGeom>
          <a:noFill/>
        </p:spPr>
        <p:txBody>
          <a:bodyPr wrap="none" rtlCol="0">
            <a:spAutoFit/>
          </a:bodyPr>
          <a:lstStyle/>
          <a:p>
            <a:r>
              <a:rPr lang="en-US" altLang="ja-JP" sz="2400" dirty="0" smtClean="0"/>
              <a:t>extension length of a NFBC [</a:t>
            </a:r>
            <a:r>
              <a:rPr lang="en-US" altLang="ja-JP" sz="2400" dirty="0" err="1" smtClean="0"/>
              <a:t>μm</a:t>
            </a:r>
            <a:r>
              <a:rPr lang="en-US" altLang="ja-JP" sz="2400" dirty="0"/>
              <a:t>]</a:t>
            </a:r>
            <a:endParaRPr kumimoji="1" lang="ja-JP" altLang="en-US" sz="2400" dirty="0"/>
          </a:p>
        </p:txBody>
      </p:sp>
      <p:sp>
        <p:nvSpPr>
          <p:cNvPr id="43" name="正方形/長方形 42"/>
          <p:cNvSpPr/>
          <p:nvPr/>
        </p:nvSpPr>
        <p:spPr>
          <a:xfrm>
            <a:off x="-75469" y="1164534"/>
            <a:ext cx="9104654" cy="5436604"/>
          </a:xfrm>
          <a:prstGeom prst="rect">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236445" y="2644284"/>
            <a:ext cx="8708065" cy="1077218"/>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ja-JP" sz="3200" dirty="0" smtClean="0"/>
              <a:t>It is possible to control a resonance wavelength </a:t>
            </a:r>
          </a:p>
          <a:p>
            <a:pPr algn="ctr"/>
            <a:r>
              <a:rPr lang="en-US" altLang="ja-JP" sz="3200" dirty="0" smtClean="0"/>
              <a:t>at a cryogenic temperature as a R.T.</a:t>
            </a:r>
          </a:p>
        </p:txBody>
      </p:sp>
    </p:spTree>
    <p:extLst>
      <p:ext uri="{BB962C8B-B14F-4D97-AF65-F5344CB8AC3E}">
        <p14:creationId xmlns:p14="http://schemas.microsoft.com/office/powerpoint/2010/main" val="1447911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Research\meeting\もらったOHP\kamioka\s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58" y="2871938"/>
            <a:ext cx="1154430" cy="6972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Research\meeting\もらったOHP\kamioka\toroi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8202" y="2850506"/>
            <a:ext cx="997268" cy="7400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 2"/>
          <p:cNvGraphicFramePr>
            <a:graphicFrameLocks noGrp="1"/>
          </p:cNvGraphicFramePr>
          <p:nvPr>
            <p:extLst>
              <p:ext uri="{D42A27DB-BD31-4B8C-83A1-F6EECF244321}">
                <p14:modId xmlns:p14="http://schemas.microsoft.com/office/powerpoint/2010/main" val="3293775570"/>
              </p:ext>
            </p:extLst>
          </p:nvPr>
        </p:nvGraphicFramePr>
        <p:xfrm>
          <a:off x="287524" y="980728"/>
          <a:ext cx="8748972" cy="5183743"/>
        </p:xfrm>
        <a:graphic>
          <a:graphicData uri="http://schemas.openxmlformats.org/drawingml/2006/table">
            <a:tbl>
              <a:tblPr bandRow="1">
                <a:tableStyleId>{5C22544A-7EE6-4342-B048-85BDC9FD1C3A}</a:tableStyleId>
              </a:tblPr>
              <a:tblGrid>
                <a:gridCol w="2052228"/>
                <a:gridCol w="1620180"/>
                <a:gridCol w="1620180"/>
                <a:gridCol w="3456384"/>
              </a:tblGrid>
              <a:tr h="895525">
                <a:tc>
                  <a:txBody>
                    <a:bodyPr/>
                    <a:lstStyle/>
                    <a:p>
                      <a:pPr algn="ctr"/>
                      <a:r>
                        <a:rPr kumimoji="1" lang="en-US" altLang="ja-JP" sz="2400" dirty="0" smtClean="0">
                          <a:solidFill>
                            <a:schemeClr val="tx1"/>
                          </a:solidFill>
                        </a:rPr>
                        <a:t>cavity</a:t>
                      </a:r>
                      <a:endParaRPr kumimoji="1" lang="ja-JP" alt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solidFill>
                            <a:schemeClr val="tx1"/>
                          </a:solidFill>
                        </a:rPr>
                        <a:t>mode volume</a:t>
                      </a:r>
                      <a:endParaRPr kumimoji="1" lang="ja-JP" alt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solidFill>
                            <a:schemeClr val="tx1"/>
                          </a:solidFill>
                        </a:rPr>
                        <a:t>coupling to a fiber  </a:t>
                      </a:r>
                      <a:r>
                        <a:rPr kumimoji="1" lang="ja-JP" altLang="en-US" sz="2400" dirty="0" smtClean="0">
                          <a:solidFill>
                            <a:schemeClr val="tx1"/>
                          </a:solidFill>
                        </a:rPr>
                        <a:t>　　</a:t>
                      </a:r>
                      <a:endParaRPr kumimoji="1" lang="en-US" altLang="ja-JP" sz="2400" dirty="0" smtClean="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dirty="0" smtClean="0">
                          <a:solidFill>
                            <a:schemeClr val="tx1"/>
                          </a:solidFill>
                        </a:rPr>
                        <a:t>tuning range of a</a:t>
                      </a:r>
                      <a:r>
                        <a:rPr kumimoji="1" lang="en-US" altLang="ja-JP" sz="2000" baseline="0" dirty="0" smtClean="0">
                          <a:solidFill>
                            <a:schemeClr val="tx1"/>
                          </a:solidFill>
                        </a:rPr>
                        <a:t> </a:t>
                      </a:r>
                      <a:r>
                        <a:rPr kumimoji="1" lang="en-US" altLang="ja-JP" sz="2000" dirty="0" smtClean="0">
                          <a:solidFill>
                            <a:schemeClr val="tx1"/>
                          </a:solidFill>
                        </a:rPr>
                        <a:t>resonance wavelength [nm]</a:t>
                      </a:r>
                      <a:endParaRPr kumimoji="1" lang="ja-JP" alt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2526">
                <a:tc>
                  <a:txBody>
                    <a:bodyPr/>
                    <a:lstStyle/>
                    <a:p>
                      <a:pPr algn="ctr"/>
                      <a:r>
                        <a:rPr kumimoji="1" lang="en-US" altLang="ja-JP" sz="2000" dirty="0" smtClean="0">
                          <a:solidFill>
                            <a:schemeClr val="bg1"/>
                          </a:solidFill>
                        </a:rPr>
                        <a:t>NFBC</a:t>
                      </a:r>
                      <a:endParaRPr kumimoji="1" lang="ja-JP" altLang="en-US" sz="2000" dirty="0">
                        <a:solidFill>
                          <a:schemeClr val="bg1"/>
                        </a:solidFill>
                      </a:endParaRPr>
                    </a:p>
                  </a:txBody>
                  <a:tcPr marL="0" marR="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rgbClr val="FF0000"/>
                          </a:solidFill>
                        </a:rPr>
                        <a:t>○ </a:t>
                      </a:r>
                      <a:r>
                        <a:rPr kumimoji="1" lang="en-US" altLang="ja-JP" sz="2400" dirty="0" smtClean="0">
                          <a:solidFill>
                            <a:srgbClr val="FF0000"/>
                          </a:solidFill>
                        </a:rPr>
                        <a:t>25.8</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rgbClr val="FF0000"/>
                          </a:solidFill>
                        </a:rPr>
                        <a:t>（</a:t>
                      </a:r>
                      <a:r>
                        <a:rPr kumimoji="1" lang="en-US" altLang="ja-JP" sz="2400" dirty="0" smtClean="0">
                          <a:solidFill>
                            <a:srgbClr val="FF0000"/>
                          </a:solidFill>
                        </a:rPr>
                        <a:t>reversible</a:t>
                      </a:r>
                      <a:r>
                        <a:rPr kumimoji="1" lang="ja-JP" altLang="en-US" sz="2400" dirty="0" smtClean="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301">
                <a:tc>
                  <a:txBody>
                    <a:bodyPr/>
                    <a:lstStyle/>
                    <a:p>
                      <a:pPr algn="ctr"/>
                      <a:r>
                        <a:rPr kumimoji="1" lang="ja-JP" altLang="en-US" sz="2000" dirty="0" smtClean="0">
                          <a:solidFill>
                            <a:schemeClr val="bg1"/>
                          </a:solidFill>
                        </a:rPr>
                        <a:t>微小球</a:t>
                      </a:r>
                      <a:endParaRPr kumimoji="1" lang="ja-JP" altLang="en-US" sz="20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u="none" strike="noStrike" baseline="0" dirty="0" smtClean="0">
                          <a:effectLst/>
                        </a:rPr>
                        <a:t>△</a:t>
                      </a:r>
                      <a:endParaRPr kumimoji="1" lang="ja-JP" altLang="en-US" sz="2400" u="none" strike="noStrike" baseline="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000" dirty="0" smtClean="0"/>
                        <a:t>△</a:t>
                      </a:r>
                      <a:endParaRPr lang="en-US" altLang="ja-JP" sz="2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dirty="0" smtClean="0"/>
                        <a:t>（</a:t>
                      </a:r>
                      <a:r>
                        <a:rPr lang="en-US" altLang="ja-JP" sz="2000" b="0" i="0" u="none" strike="noStrike" dirty="0" smtClean="0">
                          <a:solidFill>
                            <a:srgbClr val="000000"/>
                          </a:solidFill>
                          <a:effectLst/>
                          <a:latin typeface="ＭＳ Ｐゴシック"/>
                        </a:rPr>
                        <a:t>demand of</a:t>
                      </a:r>
                      <a:r>
                        <a:rPr lang="en-US" altLang="ja-JP" sz="2000" b="0" i="0" u="none" strike="noStrike" baseline="0" dirty="0" smtClean="0">
                          <a:solidFill>
                            <a:srgbClr val="000000"/>
                          </a:solidFill>
                          <a:effectLst/>
                          <a:latin typeface="ＭＳ Ｐゴシック"/>
                        </a:rPr>
                        <a:t> </a:t>
                      </a:r>
                      <a:r>
                        <a:rPr lang="en-US" altLang="ja-JP" sz="2000" b="0" i="0" u="none" strike="noStrike" dirty="0" smtClean="0">
                          <a:solidFill>
                            <a:srgbClr val="000000"/>
                          </a:solidFill>
                          <a:effectLst/>
                          <a:latin typeface="ＭＳ Ｐゴシック"/>
                        </a:rPr>
                        <a:t>precise</a:t>
                      </a:r>
                      <a:r>
                        <a:rPr lang="en-US" altLang="ja-JP" sz="2000" b="0" i="0" u="none" strike="noStrike" baseline="0" dirty="0" smtClean="0">
                          <a:solidFill>
                            <a:srgbClr val="000000"/>
                          </a:solidFill>
                          <a:effectLst/>
                          <a:latin typeface="ＭＳ Ｐゴシック"/>
                        </a:rPr>
                        <a:t> control</a:t>
                      </a:r>
                      <a:r>
                        <a:rPr lang="ja-JP" altLang="en-US" sz="2000" b="0" i="0" u="none" strike="noStrike" dirty="0" smtClean="0">
                          <a:solidFill>
                            <a:srgbClr val="000000"/>
                          </a:solidFill>
                          <a:effectLst/>
                          <a:latin typeface="ＭＳ Ｐゴシック"/>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0.6/2.4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n-ea"/>
                          <a:ea typeface="+mn-ea"/>
                          <a:cs typeface="Times New Roman" panose="02020603050405020304" pitchFamily="18" charset="0"/>
                        </a:rPr>
                        <a:t>Opt. Exp. </a:t>
                      </a:r>
                      <a:r>
                        <a:rPr kumimoji="1" lang="en-US" altLang="ja-JP" sz="1400" b="1" dirty="0" smtClean="0">
                          <a:latin typeface="+mn-ea"/>
                          <a:ea typeface="+mn-ea"/>
                          <a:cs typeface="Times New Roman" panose="02020603050405020304" pitchFamily="18" charset="0"/>
                        </a:rPr>
                        <a:t>19</a:t>
                      </a:r>
                      <a:r>
                        <a:rPr kumimoji="1" lang="en-US" altLang="ja-JP" sz="1400" dirty="0" smtClean="0">
                          <a:latin typeface="+mn-ea"/>
                          <a:ea typeface="+mn-ea"/>
                          <a:cs typeface="Times New Roman" panose="02020603050405020304" pitchFamily="18" charset="0"/>
                        </a:rPr>
                        <a:t> 17966 (2011)</a:t>
                      </a:r>
                      <a:endParaRPr kumimoji="1" lang="ja-JP" altLang="en-US" sz="1400" dirty="0" smtClean="0">
                        <a:latin typeface="+mn-ea"/>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n-ea"/>
                          <a:ea typeface="+mn-ea"/>
                          <a:cs typeface="Times New Roman" panose="02020603050405020304" pitchFamily="18" charset="0"/>
                        </a:rPr>
                        <a:t>App. Phys. Let. </a:t>
                      </a:r>
                      <a:r>
                        <a:rPr kumimoji="1" lang="en-US" altLang="ja-JP" sz="1400" b="1" dirty="0" smtClean="0">
                          <a:latin typeface="+mn-ea"/>
                          <a:ea typeface="+mn-ea"/>
                          <a:cs typeface="Times New Roman" panose="02020603050405020304" pitchFamily="18" charset="0"/>
                        </a:rPr>
                        <a:t>85</a:t>
                      </a:r>
                      <a:r>
                        <a:rPr kumimoji="1" lang="en-US" altLang="ja-JP" sz="1400" dirty="0" smtClean="0">
                          <a:latin typeface="+mn-ea"/>
                          <a:ea typeface="+mn-ea"/>
                          <a:cs typeface="Times New Roman" panose="02020603050405020304" pitchFamily="18" charset="0"/>
                        </a:rPr>
                        <a:t> 5439 (2004)</a:t>
                      </a:r>
                      <a:endParaRPr kumimoji="1" lang="ja-JP" altLang="en-US" sz="1400" dirty="0" smtClean="0">
                        <a:latin typeface="+mn-ea"/>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2526">
                <a:tc>
                  <a:txBody>
                    <a:bodyPr/>
                    <a:lstStyle/>
                    <a:p>
                      <a:pPr algn="ctr"/>
                      <a:r>
                        <a:rPr kumimoji="1" lang="en-US" altLang="ja-JP" sz="1800" dirty="0" err="1" smtClean="0">
                          <a:solidFill>
                            <a:schemeClr val="tx1"/>
                          </a:solidFill>
                        </a:rPr>
                        <a:t>micropost</a:t>
                      </a:r>
                      <a:endParaRPr kumimoji="1" lang="ja-JP" altLang="en-US" sz="1800" dirty="0" smtClean="0">
                        <a:solidFill>
                          <a:schemeClr val="tx1"/>
                        </a:solid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400" dirty="0" smtClean="0"/>
                        <a:t>○</a:t>
                      </a:r>
                      <a:endParaRPr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2400" dirty="0" smtClean="0"/>
                        <a:t>×</a:t>
                      </a:r>
                      <a:endParaRPr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0.3</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ea"/>
                          <a:ea typeface="+mn-ea"/>
                          <a:cs typeface="Times New Roman" panose="02020603050405020304" pitchFamily="18" charset="0"/>
                        </a:rPr>
                        <a:t>OPTICAL MICROCAVITES (World Scientific, 2004)</a:t>
                      </a:r>
                      <a:endParaRPr kumimoji="1" lang="ja-JP" altLang="en-US" sz="1200" dirty="0" smtClean="0">
                        <a:latin typeface="+mn-ea"/>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2526">
                <a:tc>
                  <a:txBody>
                    <a:bodyPr/>
                    <a:lstStyle/>
                    <a:p>
                      <a:pPr algn="ctr"/>
                      <a:r>
                        <a:rPr kumimoji="1" lang="ja-JP" altLang="en-US" sz="1600" b="0" dirty="0" smtClean="0">
                          <a:solidFill>
                            <a:schemeClr val="bg1"/>
                          </a:solidFill>
                        </a:rPr>
                        <a:t>ふぉとに</a:t>
                      </a:r>
                      <a:endParaRPr kumimoji="1" lang="en-US" altLang="ja-JP" sz="1600" b="0" dirty="0" smtClean="0">
                        <a:solidFill>
                          <a:schemeClr val="bg1"/>
                        </a:solid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400" dirty="0" smtClean="0"/>
                        <a:t>○</a:t>
                      </a:r>
                      <a:endParaRPr lang="ja-JP" altLang="en-US" sz="24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2400" baseline="0" dirty="0" smtClean="0"/>
                        <a:t>×</a:t>
                      </a:r>
                      <a:endParaRPr lang="ja-JP" altLang="en-US" sz="2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Typ. &lt;10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n-ea"/>
                          <a:ea typeface="+mn-ea"/>
                          <a:cs typeface="Times New Roman" panose="02020603050405020304" pitchFamily="18" charset="0"/>
                        </a:rPr>
                        <a:t>App. Phys. Let. </a:t>
                      </a:r>
                      <a:r>
                        <a:rPr kumimoji="1" lang="en-US" altLang="ja-JP" sz="1400" b="1" dirty="0" smtClean="0">
                          <a:latin typeface="+mn-ea"/>
                          <a:ea typeface="+mn-ea"/>
                          <a:cs typeface="Times New Roman" panose="02020603050405020304" pitchFamily="18" charset="0"/>
                        </a:rPr>
                        <a:t>87</a:t>
                      </a:r>
                      <a:r>
                        <a:rPr kumimoji="1" lang="en-US" altLang="ja-JP" sz="1400" dirty="0" smtClean="0">
                          <a:latin typeface="+mn-ea"/>
                          <a:ea typeface="+mn-ea"/>
                          <a:cs typeface="Times New Roman" panose="02020603050405020304" pitchFamily="18" charset="0"/>
                        </a:rPr>
                        <a:t> 141105(2005)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useBgFill="1">
        <p:nvSpPr>
          <p:cNvPr id="4" name="テキスト ボックス 3"/>
          <p:cNvSpPr txBox="1"/>
          <p:nvPr/>
        </p:nvSpPr>
        <p:spPr>
          <a:xfrm>
            <a:off x="-198529" y="179928"/>
            <a:ext cx="9541059" cy="584775"/>
          </a:xfrm>
          <a:prstGeom prst="rect">
            <a:avLst/>
          </a:prstGeom>
          <a:ln>
            <a:noFill/>
          </a:ln>
        </p:spPr>
        <p:txBody>
          <a:bodyPr wrap="square" rtlCol="0">
            <a:spAutoFit/>
          </a:bodyPr>
          <a:lstStyle/>
          <a:p>
            <a:pPr algn="ctr"/>
            <a:r>
              <a:rPr lang="en-US" altLang="ja-JP" sz="3200" u="sng" dirty="0"/>
              <a:t>Conventional solid </a:t>
            </a:r>
            <a:r>
              <a:rPr lang="en-US" altLang="ja-JP" sz="3200" u="sng" dirty="0" err="1" smtClean="0"/>
              <a:t>microcavity</a:t>
            </a:r>
            <a:r>
              <a:rPr lang="ja-JP" altLang="en-US" sz="3200" u="sng" dirty="0" smtClean="0"/>
              <a:t> </a:t>
            </a:r>
            <a:r>
              <a:rPr lang="en-US" altLang="ja-JP" sz="3200" u="sng" dirty="0" smtClean="0"/>
              <a:t>and NFBC</a:t>
            </a:r>
            <a:endParaRPr kumimoji="1" lang="en-US" altLang="ja-JP" sz="3200" u="sng" dirty="0" smtClean="0"/>
          </a:p>
        </p:txBody>
      </p:sp>
      <p:sp>
        <p:nvSpPr>
          <p:cNvPr id="5" name="テキスト ボックス 4"/>
          <p:cNvSpPr txBox="1"/>
          <p:nvPr/>
        </p:nvSpPr>
        <p:spPr>
          <a:xfrm>
            <a:off x="606132" y="3501111"/>
            <a:ext cx="1595031" cy="707886"/>
          </a:xfrm>
          <a:prstGeom prst="rect">
            <a:avLst/>
          </a:prstGeom>
          <a:noFill/>
        </p:spPr>
        <p:txBody>
          <a:bodyPr wrap="square" rtlCol="0">
            <a:spAutoFit/>
          </a:bodyPr>
          <a:lstStyle/>
          <a:p>
            <a:r>
              <a:rPr lang="en-US" altLang="ja-JP" sz="2000" dirty="0"/>
              <a:t>microsphere</a:t>
            </a:r>
          </a:p>
          <a:p>
            <a:r>
              <a:rPr lang="ja-JP" altLang="en-US" sz="2000" dirty="0"/>
              <a:t>（</a:t>
            </a:r>
            <a:r>
              <a:rPr lang="en-US" altLang="ja-JP" sz="2000" dirty="0" err="1"/>
              <a:t>microtroid</a:t>
            </a:r>
            <a:r>
              <a:rPr lang="ja-JP" altLang="en-US" sz="2000" dirty="0" smtClean="0"/>
              <a:t>）</a:t>
            </a:r>
            <a:endParaRPr lang="ja-JP" altLang="en-US" sz="2000" dirty="0"/>
          </a:p>
        </p:txBody>
      </p:sp>
      <p:sp>
        <p:nvSpPr>
          <p:cNvPr id="6" name="テキスト ボックス 5"/>
          <p:cNvSpPr txBox="1"/>
          <p:nvPr/>
        </p:nvSpPr>
        <p:spPr>
          <a:xfrm>
            <a:off x="349049" y="5831976"/>
            <a:ext cx="1980220" cy="369332"/>
          </a:xfrm>
          <a:prstGeom prst="rect">
            <a:avLst/>
          </a:prstGeom>
          <a:noFill/>
        </p:spPr>
        <p:txBody>
          <a:bodyPr wrap="square" rtlCol="0">
            <a:spAutoFit/>
          </a:bodyPr>
          <a:lstStyle/>
          <a:p>
            <a:pPr algn="ctr"/>
            <a:r>
              <a:rPr kumimoji="1" lang="en-US" altLang="ja-JP" dirty="0" smtClean="0"/>
              <a:t> photonic crystal</a:t>
            </a:r>
          </a:p>
        </p:txBody>
      </p:sp>
      <p:sp>
        <p:nvSpPr>
          <p:cNvPr id="2" name="正方形/長方形 1"/>
          <p:cNvSpPr/>
          <p:nvPr/>
        </p:nvSpPr>
        <p:spPr>
          <a:xfrm>
            <a:off x="327252" y="1844824"/>
            <a:ext cx="8673239" cy="10081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E:\Research\meeting\もらったOHP\kamioka\micropos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969" y="4158865"/>
            <a:ext cx="919720" cy="7597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0" descr="D:\shares\meeting\meeting\論文\D論\OHP\FC01.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717" y="5263710"/>
            <a:ext cx="1465862" cy="6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933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420888"/>
            <a:ext cx="8532948" cy="2308324"/>
          </a:xfrm>
          <a:prstGeom prst="rect">
            <a:avLst/>
          </a:prstGeom>
          <a:noFill/>
        </p:spPr>
        <p:txBody>
          <a:bodyPr wrap="square" rtlCol="0">
            <a:spAutoFit/>
          </a:bodyPr>
          <a:lstStyle/>
          <a:p>
            <a:r>
              <a:rPr lang="en-US" altLang="ja-JP" sz="2400" b="1" u="sng" dirty="0" smtClean="0">
                <a:solidFill>
                  <a:schemeClr val="bg1">
                    <a:lumMod val="75000"/>
                  </a:schemeClr>
                </a:solidFill>
              </a:rPr>
              <a:t>My work</a:t>
            </a:r>
          </a:p>
          <a:p>
            <a:pPr marL="285750" indent="-285750">
              <a:buFont typeface="Arial" panose="020B0604020202020204" pitchFamily="34" charset="0"/>
              <a:buChar char="•"/>
            </a:pPr>
            <a:r>
              <a:rPr lang="en-US" altLang="ja-JP" sz="2400" dirty="0" smtClean="0">
                <a:solidFill>
                  <a:schemeClr val="bg1">
                    <a:lumMod val="75000"/>
                  </a:schemeClr>
                </a:solidFill>
              </a:rPr>
              <a:t>fabrication </a:t>
            </a:r>
            <a:r>
              <a:rPr lang="en-US" altLang="ja-JP" sz="2400" dirty="0">
                <a:solidFill>
                  <a:schemeClr val="bg1">
                    <a:lumMod val="75000"/>
                  </a:schemeClr>
                </a:solidFill>
              </a:rPr>
              <a:t>of the nanofiber Bragg cavity(NFBC)</a:t>
            </a:r>
          </a:p>
          <a:p>
            <a:pPr marL="285750" indent="-285750">
              <a:buFont typeface="Arial" panose="020B0604020202020204" pitchFamily="34" charset="0"/>
              <a:buChar char="•"/>
            </a:pPr>
            <a:r>
              <a:rPr lang="en-US" altLang="ja-JP" sz="2400" dirty="0">
                <a:solidFill>
                  <a:schemeClr val="bg1">
                    <a:lumMod val="75000"/>
                  </a:schemeClr>
                </a:solidFill>
              </a:rPr>
              <a:t>control of the cavity resonance wavelength</a:t>
            </a:r>
          </a:p>
          <a:p>
            <a:pPr marL="285750" indent="-285750">
              <a:buFont typeface="Arial" panose="020B0604020202020204" pitchFamily="34" charset="0"/>
              <a:buChar char="•"/>
            </a:pPr>
            <a:r>
              <a:rPr lang="en-US" altLang="ja-JP" sz="2400" dirty="0"/>
              <a:t>coupling of quantum dots to a NFBC</a:t>
            </a:r>
          </a:p>
          <a:p>
            <a:pPr marL="285750" indent="-285750">
              <a:buFont typeface="Arial" panose="020B0604020202020204" pitchFamily="34" charset="0"/>
              <a:buChar char="•"/>
            </a:pPr>
            <a:r>
              <a:rPr lang="en-US" altLang="ja-JP" sz="2400" dirty="0">
                <a:solidFill>
                  <a:schemeClr val="bg1">
                    <a:lumMod val="75000"/>
                  </a:schemeClr>
                </a:solidFill>
              </a:rPr>
              <a:t>observation of enhanced spontaneous emission </a:t>
            </a:r>
            <a:r>
              <a:rPr lang="en-US" altLang="ja-JP" sz="2400" dirty="0" smtClean="0">
                <a:solidFill>
                  <a:schemeClr val="bg1">
                    <a:lumMod val="75000"/>
                  </a:schemeClr>
                </a:solidFill>
              </a:rPr>
              <a:t>from </a:t>
            </a:r>
            <a:r>
              <a:rPr lang="en-US" altLang="ja-JP" sz="2400" dirty="0">
                <a:solidFill>
                  <a:schemeClr val="bg1">
                    <a:lumMod val="75000"/>
                  </a:schemeClr>
                </a:solidFill>
              </a:rPr>
              <a:t>the cavity-emitter hybrid system</a:t>
            </a:r>
          </a:p>
        </p:txBody>
      </p:sp>
    </p:spTree>
    <p:extLst>
      <p:ext uri="{BB962C8B-B14F-4D97-AF65-F5344CB8AC3E}">
        <p14:creationId xmlns:p14="http://schemas.microsoft.com/office/powerpoint/2010/main" val="100858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図 1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06" y="3594890"/>
            <a:ext cx="3924391" cy="2943293"/>
          </a:xfrm>
          <a:prstGeom prst="rect">
            <a:avLst/>
          </a:prstGeom>
        </p:spPr>
      </p:pic>
      <p:sp>
        <p:nvSpPr>
          <p:cNvPr id="24" name="円/楕円 23"/>
          <p:cNvSpPr/>
          <p:nvPr/>
        </p:nvSpPr>
        <p:spPr>
          <a:xfrm rot="20856323">
            <a:off x="1731419" y="5285181"/>
            <a:ext cx="673542" cy="41469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419618" y="5204940"/>
            <a:ext cx="1048295" cy="461665"/>
          </a:xfrm>
          <a:prstGeom prst="rect">
            <a:avLst/>
          </a:prstGeom>
          <a:noFill/>
        </p:spPr>
        <p:txBody>
          <a:bodyPr wrap="square" rtlCol="0">
            <a:spAutoFit/>
          </a:bodyPr>
          <a:lstStyle/>
          <a:p>
            <a:r>
              <a:rPr kumimoji="1" lang="en-US" altLang="ja-JP" sz="2400" dirty="0" err="1" smtClean="0">
                <a:solidFill>
                  <a:schemeClr val="bg1"/>
                </a:solidFill>
              </a:rPr>
              <a:t>piezo</a:t>
            </a:r>
            <a:endParaRPr kumimoji="1" lang="ja-JP" altLang="en-US" sz="2400" dirty="0">
              <a:solidFill>
                <a:schemeClr val="bg1"/>
              </a:solidFill>
            </a:endParaRPr>
          </a:p>
        </p:txBody>
      </p:sp>
      <p:cxnSp>
        <p:nvCxnSpPr>
          <p:cNvPr id="73" name="直線コネクタ 72"/>
          <p:cNvCxnSpPr/>
          <p:nvPr/>
        </p:nvCxnSpPr>
        <p:spPr>
          <a:xfrm>
            <a:off x="2496557" y="5066534"/>
            <a:ext cx="296992" cy="2966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3861710" y="6409881"/>
            <a:ext cx="164353" cy="1414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フリーフォーム 99"/>
          <p:cNvSpPr/>
          <p:nvPr/>
        </p:nvSpPr>
        <p:spPr>
          <a:xfrm>
            <a:off x="1426588" y="3581085"/>
            <a:ext cx="636129" cy="1044078"/>
          </a:xfrm>
          <a:custGeom>
            <a:avLst/>
            <a:gdLst>
              <a:gd name="connsiteX0" fmla="*/ 636129 w 636129"/>
              <a:gd name="connsiteY0" fmla="*/ 1044078 h 1044078"/>
              <a:gd name="connsiteX1" fmla="*/ 476641 w 636129"/>
              <a:gd name="connsiteY1" fmla="*/ 544348 h 1044078"/>
              <a:gd name="connsiteX2" fmla="*/ 157664 w 636129"/>
              <a:gd name="connsiteY2" fmla="*/ 299799 h 1044078"/>
              <a:gd name="connsiteX3" fmla="*/ 8808 w 636129"/>
              <a:gd name="connsiteY3" fmla="*/ 23352 h 1044078"/>
              <a:gd name="connsiteX4" fmla="*/ 30073 w 636129"/>
              <a:gd name="connsiteY4" fmla="*/ 33985 h 104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129" h="1044078">
                <a:moveTo>
                  <a:pt x="636129" y="1044078"/>
                </a:moveTo>
                <a:cubicBezTo>
                  <a:pt x="596257" y="856236"/>
                  <a:pt x="556385" y="668395"/>
                  <a:pt x="476641" y="544348"/>
                </a:cubicBezTo>
                <a:cubicBezTo>
                  <a:pt x="396897" y="420301"/>
                  <a:pt x="235636" y="386632"/>
                  <a:pt x="157664" y="299799"/>
                </a:cubicBezTo>
                <a:cubicBezTo>
                  <a:pt x="79692" y="212966"/>
                  <a:pt x="30073" y="67654"/>
                  <a:pt x="8808" y="23352"/>
                </a:cubicBezTo>
                <a:cubicBezTo>
                  <a:pt x="-12457" y="-20950"/>
                  <a:pt x="8808" y="6517"/>
                  <a:pt x="30073" y="3398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フリーフォーム 146"/>
          <p:cNvSpPr/>
          <p:nvPr/>
        </p:nvSpPr>
        <p:spPr>
          <a:xfrm>
            <a:off x="6752423" y="3581085"/>
            <a:ext cx="267849" cy="469364"/>
          </a:xfrm>
          <a:custGeom>
            <a:avLst/>
            <a:gdLst>
              <a:gd name="connsiteX0" fmla="*/ 1031358 w 1031358"/>
              <a:gd name="connsiteY0" fmla="*/ 346490 h 346490"/>
              <a:gd name="connsiteX1" fmla="*/ 680484 w 1031358"/>
              <a:gd name="connsiteY1" fmla="*/ 27513 h 346490"/>
              <a:gd name="connsiteX2" fmla="*/ 0 w 1031358"/>
              <a:gd name="connsiteY2" fmla="*/ 16880 h 346490"/>
            </a:gdLst>
            <a:ahLst/>
            <a:cxnLst>
              <a:cxn ang="0">
                <a:pos x="connsiteX0" y="connsiteY0"/>
              </a:cxn>
              <a:cxn ang="0">
                <a:pos x="connsiteX1" y="connsiteY1"/>
              </a:cxn>
              <a:cxn ang="0">
                <a:pos x="connsiteX2" y="connsiteY2"/>
              </a:cxn>
            </a:cxnLst>
            <a:rect l="l" t="t" r="r" b="b"/>
            <a:pathLst>
              <a:path w="1031358" h="346490">
                <a:moveTo>
                  <a:pt x="1031358" y="346490"/>
                </a:moveTo>
                <a:cubicBezTo>
                  <a:pt x="941867" y="214469"/>
                  <a:pt x="852377" y="82448"/>
                  <a:pt x="680484" y="27513"/>
                </a:cubicBezTo>
                <a:cubicBezTo>
                  <a:pt x="508591" y="-27422"/>
                  <a:pt x="0" y="16880"/>
                  <a:pt x="0" y="16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p:cNvSpPr txBox="1"/>
          <p:nvPr/>
        </p:nvSpPr>
        <p:spPr>
          <a:xfrm>
            <a:off x="5292079" y="3443841"/>
            <a:ext cx="1460343" cy="461665"/>
          </a:xfrm>
          <a:prstGeom prst="rect">
            <a:avLst/>
          </a:prstGeom>
          <a:noFill/>
          <a:ln>
            <a:solidFill>
              <a:schemeClr val="tx1"/>
            </a:solidFill>
          </a:ln>
        </p:spPr>
        <p:txBody>
          <a:bodyPr wrap="square" rtlCol="0">
            <a:spAutoFit/>
          </a:bodyPr>
          <a:lstStyle/>
          <a:p>
            <a:pPr algn="ctr"/>
            <a:r>
              <a:rPr lang="en-US" altLang="ja-JP" sz="2400" dirty="0" smtClean="0"/>
              <a:t>LD </a:t>
            </a:r>
            <a:r>
              <a:rPr kumimoji="1" lang="en-US" altLang="ja-JP" sz="2400" dirty="0" smtClean="0"/>
              <a:t>655nm</a:t>
            </a:r>
            <a:endParaRPr kumimoji="1" lang="ja-JP" altLang="en-US" sz="2400" dirty="0"/>
          </a:p>
        </p:txBody>
      </p:sp>
      <p:sp>
        <p:nvSpPr>
          <p:cNvPr id="76" name="テキスト ボックス 75"/>
          <p:cNvSpPr txBox="1"/>
          <p:nvPr/>
        </p:nvSpPr>
        <p:spPr>
          <a:xfrm>
            <a:off x="1960392" y="3599890"/>
            <a:ext cx="814293" cy="461665"/>
          </a:xfrm>
          <a:prstGeom prst="rect">
            <a:avLst/>
          </a:prstGeom>
          <a:noFill/>
          <a:ln>
            <a:noFill/>
          </a:ln>
        </p:spPr>
        <p:txBody>
          <a:bodyPr wrap="square" rtlCol="0">
            <a:spAutoFit/>
          </a:bodyPr>
          <a:lstStyle/>
          <a:p>
            <a:r>
              <a:rPr lang="en-US" altLang="ja-JP" sz="2400" dirty="0" smtClean="0"/>
              <a:t>fiber</a:t>
            </a:r>
            <a:endParaRPr lang="ja-JP" altLang="en-US" sz="2400" dirty="0"/>
          </a:p>
        </p:txBody>
      </p:sp>
      <p:cxnSp>
        <p:nvCxnSpPr>
          <p:cNvPr id="125" name="直線コネクタ 124"/>
          <p:cNvCxnSpPr>
            <a:stCxn id="76" idx="1"/>
          </p:cNvCxnSpPr>
          <p:nvPr/>
        </p:nvCxnSpPr>
        <p:spPr>
          <a:xfrm flipH="1">
            <a:off x="1677733" y="3830723"/>
            <a:ext cx="282659" cy="89015"/>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2793549" y="4050449"/>
            <a:ext cx="3021919" cy="118744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745151" y="5360623"/>
            <a:ext cx="3070317" cy="117755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1" name="グループ化 70"/>
          <p:cNvGrpSpPr/>
          <p:nvPr/>
        </p:nvGrpSpPr>
        <p:grpSpPr>
          <a:xfrm>
            <a:off x="5805761" y="4050449"/>
            <a:ext cx="3084678" cy="2497204"/>
            <a:chOff x="5805761" y="4050449"/>
            <a:chExt cx="3084678" cy="2497204"/>
          </a:xfrm>
        </p:grpSpPr>
        <p:pic>
          <p:nvPicPr>
            <p:cNvPr id="72" name="Picture 2" descr="E:\修論関係\資料\チップと共振器.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61" y="4050449"/>
              <a:ext cx="1942102" cy="2497204"/>
            </a:xfrm>
            <a:prstGeom prst="rect">
              <a:avLst/>
            </a:prstGeom>
            <a:noFill/>
            <a:extLst>
              <a:ext uri="{909E8E84-426E-40DD-AFC4-6F175D3DCCD1}">
                <a14:hiddenFill xmlns:a14="http://schemas.microsoft.com/office/drawing/2010/main">
                  <a:solidFill>
                    <a:srgbClr val="FFFFFF"/>
                  </a:solidFill>
                </a14:hiddenFill>
              </a:ext>
            </a:extLst>
          </p:spPr>
        </p:pic>
        <p:sp>
          <p:nvSpPr>
            <p:cNvPr id="74" name="左中かっこ 73"/>
            <p:cNvSpPr/>
            <p:nvPr/>
          </p:nvSpPr>
          <p:spPr>
            <a:xfrm rot="10612370">
              <a:off x="7285275" y="4226958"/>
              <a:ext cx="193895" cy="2021866"/>
            </a:xfrm>
            <a:prstGeom prst="leftBrace">
              <a:avLst>
                <a:gd name="adj1" fmla="val 36710"/>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75" name="直線コネクタ 74"/>
            <p:cNvCxnSpPr>
              <a:stCxn id="63" idx="0"/>
            </p:cNvCxnSpPr>
            <p:nvPr/>
          </p:nvCxnSpPr>
          <p:spPr>
            <a:xfrm flipV="1">
              <a:off x="6096540" y="5359026"/>
              <a:ext cx="42494" cy="389240"/>
            </a:xfrm>
            <a:prstGeom prst="line">
              <a:avLst/>
            </a:prstGeom>
            <a:ln w="25400">
              <a:solidFill>
                <a:srgbClr val="FFFF00"/>
              </a:solidFill>
              <a:tailEnd type="ova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7602907" y="4883552"/>
              <a:ext cx="1287532" cy="830997"/>
            </a:xfrm>
            <a:prstGeom prst="rect">
              <a:avLst/>
            </a:prstGeom>
            <a:solidFill>
              <a:schemeClr val="accent3">
                <a:lumMod val="60000"/>
                <a:lumOff val="40000"/>
              </a:schemeClr>
            </a:solidFill>
            <a:ln w="25400">
              <a:solidFill>
                <a:schemeClr val="accent3">
                  <a:lumMod val="60000"/>
                  <a:lumOff val="40000"/>
                </a:schemeClr>
              </a:solidFill>
            </a:ln>
          </p:spPr>
          <p:txBody>
            <a:bodyPr wrap="none" rtlCol="0">
              <a:spAutoFit/>
            </a:bodyPr>
            <a:lstStyle/>
            <a:p>
              <a:pPr algn="ctr"/>
              <a:r>
                <a:rPr lang="en-US" altLang="ja-JP" sz="2400" dirty="0" smtClean="0"/>
                <a:t>NFBC</a:t>
              </a:r>
              <a:endParaRPr lang="en-US" altLang="ja-JP" sz="2400" dirty="0"/>
            </a:p>
            <a:p>
              <a:pPr algn="ctr"/>
              <a:r>
                <a:rPr lang="ja-JP" altLang="en-US" sz="2400" dirty="0"/>
                <a:t>（</a:t>
              </a:r>
              <a:r>
                <a:rPr lang="en-US" altLang="ja-JP" sz="2400" dirty="0"/>
                <a:t>50 </a:t>
              </a:r>
              <a:r>
                <a:rPr lang="en-US" altLang="ja-JP" sz="2400" dirty="0" err="1" smtClean="0"/>
                <a:t>μm</a:t>
              </a:r>
              <a:r>
                <a:rPr lang="ja-JP" altLang="en-US" sz="2400" dirty="0" smtClean="0"/>
                <a:t>）</a:t>
              </a:r>
              <a:endParaRPr lang="ja-JP" altLang="en-US" sz="2400" dirty="0"/>
            </a:p>
          </p:txBody>
        </p:sp>
      </p:grpSp>
      <p:sp>
        <p:nvSpPr>
          <p:cNvPr id="2" name="テキスト ボックス 1"/>
          <p:cNvSpPr txBox="1"/>
          <p:nvPr/>
        </p:nvSpPr>
        <p:spPr>
          <a:xfrm>
            <a:off x="1180441" y="132983"/>
            <a:ext cx="4999057" cy="1077218"/>
          </a:xfrm>
          <a:prstGeom prst="rect">
            <a:avLst/>
          </a:prstGeom>
          <a:noFill/>
        </p:spPr>
        <p:txBody>
          <a:bodyPr wrap="square" rtlCol="0">
            <a:spAutoFit/>
          </a:bodyPr>
          <a:lstStyle/>
          <a:p>
            <a:pPr algn="ctr"/>
            <a:r>
              <a:rPr lang="en-US" altLang="ja-JP" sz="3200" u="sng" dirty="0" err="1" smtClean="0"/>
              <a:t>nano</a:t>
            </a:r>
            <a:r>
              <a:rPr lang="en-US" altLang="ja-JP" sz="3200" u="sng" dirty="0" smtClean="0"/>
              <a:t>-manipulation coupling </a:t>
            </a:r>
          </a:p>
          <a:p>
            <a:pPr algn="ctr"/>
            <a:r>
              <a:rPr lang="en-US" altLang="ja-JP" sz="3200" u="sng" dirty="0" smtClean="0"/>
              <a:t>of emitters to a NFBC</a:t>
            </a:r>
            <a:endParaRPr kumimoji="1" lang="ja-JP" altLang="en-US" sz="3200" u="sng" dirty="0"/>
          </a:p>
        </p:txBody>
      </p:sp>
      <p:cxnSp>
        <p:nvCxnSpPr>
          <p:cNvPr id="15" name="直線矢印コネクタ 14"/>
          <p:cNvCxnSpPr/>
          <p:nvPr/>
        </p:nvCxnSpPr>
        <p:spPr>
          <a:xfrm>
            <a:off x="6625000" y="5030862"/>
            <a:ext cx="371475" cy="21758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717640" y="4604869"/>
            <a:ext cx="966749" cy="461665"/>
          </a:xfrm>
          <a:prstGeom prst="rect">
            <a:avLst/>
          </a:prstGeom>
          <a:solidFill>
            <a:schemeClr val="accent3">
              <a:lumMod val="60000"/>
              <a:lumOff val="40000"/>
            </a:schemeClr>
          </a:solidFill>
        </p:spPr>
        <p:txBody>
          <a:bodyPr wrap="square" rtlCol="0">
            <a:spAutoFit/>
          </a:bodyPr>
          <a:lstStyle/>
          <a:p>
            <a:r>
              <a:rPr lang="en-US" altLang="ja-JP" sz="2400" dirty="0" smtClean="0"/>
              <a:t>defect</a:t>
            </a:r>
            <a:endParaRPr kumimoji="1" lang="ja-JP" altLang="en-US" sz="2400" dirty="0"/>
          </a:p>
        </p:txBody>
      </p:sp>
      <p:cxnSp>
        <p:nvCxnSpPr>
          <p:cNvPr id="61" name="直線矢印コネクタ 60"/>
          <p:cNvCxnSpPr/>
          <p:nvPr/>
        </p:nvCxnSpPr>
        <p:spPr>
          <a:xfrm flipH="1">
            <a:off x="7021876" y="4050449"/>
            <a:ext cx="208395" cy="17272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021875" y="3581087"/>
            <a:ext cx="2122126" cy="461665"/>
          </a:xfrm>
          <a:prstGeom prst="rect">
            <a:avLst/>
          </a:prstGeom>
          <a:noFill/>
        </p:spPr>
        <p:txBody>
          <a:bodyPr wrap="square" rtlCol="0">
            <a:spAutoFit/>
          </a:bodyPr>
          <a:lstStyle/>
          <a:p>
            <a:r>
              <a:rPr kumimoji="1" lang="en-US" altLang="ja-JP" sz="2400" dirty="0" smtClean="0"/>
              <a:t>edge of a cavity</a:t>
            </a:r>
            <a:endParaRPr kumimoji="1" lang="ja-JP" altLang="en-US" sz="2400" dirty="0"/>
          </a:p>
        </p:txBody>
      </p:sp>
      <p:sp>
        <p:nvSpPr>
          <p:cNvPr id="79" name="円弧 78"/>
          <p:cNvSpPr/>
          <p:nvPr/>
        </p:nvSpPr>
        <p:spPr>
          <a:xfrm flipH="1">
            <a:off x="2231740" y="5014406"/>
            <a:ext cx="427215" cy="538830"/>
          </a:xfrm>
          <a:prstGeom prst="arc">
            <a:avLst>
              <a:gd name="adj1" fmla="val 12525780"/>
              <a:gd name="adj2" fmla="val 415"/>
            </a:avLst>
          </a:prstGeom>
          <a:ln w="38100">
            <a:solidFill>
              <a:srgbClr val="FFC000"/>
            </a:solidFill>
            <a:prstDash val="sysDot"/>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フローチャート : 結合子 12"/>
          <p:cNvSpPr/>
          <p:nvPr/>
        </p:nvSpPr>
        <p:spPr>
          <a:xfrm>
            <a:off x="2589121" y="5187035"/>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1" name="円/楕円 30"/>
          <p:cNvSpPr/>
          <p:nvPr/>
        </p:nvSpPr>
        <p:spPr>
          <a:xfrm>
            <a:off x="2195736" y="5301208"/>
            <a:ext cx="108012" cy="143855"/>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p:cNvSpPr txBox="1"/>
          <p:nvPr/>
        </p:nvSpPr>
        <p:spPr>
          <a:xfrm>
            <a:off x="812756" y="5870457"/>
            <a:ext cx="2174989" cy="461665"/>
          </a:xfrm>
          <a:prstGeom prst="rect">
            <a:avLst/>
          </a:prstGeom>
          <a:solidFill>
            <a:srgbClr val="00B0F0"/>
          </a:solidFill>
        </p:spPr>
        <p:txBody>
          <a:bodyPr wrap="square" rtlCol="0">
            <a:spAutoFit/>
          </a:bodyPr>
          <a:lstStyle/>
          <a:p>
            <a:r>
              <a:rPr kumimoji="1" lang="en-US" altLang="ja-JP" sz="2400" dirty="0" smtClean="0"/>
              <a:t>tungsten probe</a:t>
            </a:r>
            <a:endParaRPr kumimoji="1" lang="ja-JP" altLang="en-US" sz="2400" dirty="0"/>
          </a:p>
        </p:txBody>
      </p:sp>
      <p:sp>
        <p:nvSpPr>
          <p:cNvPr id="63" name="テキスト ボックス 62"/>
          <p:cNvSpPr txBox="1"/>
          <p:nvPr/>
        </p:nvSpPr>
        <p:spPr>
          <a:xfrm>
            <a:off x="5437823" y="5748266"/>
            <a:ext cx="1317434" cy="830997"/>
          </a:xfrm>
          <a:prstGeom prst="rect">
            <a:avLst/>
          </a:prstGeom>
          <a:solidFill>
            <a:schemeClr val="accent3">
              <a:lumMod val="60000"/>
              <a:lumOff val="40000"/>
            </a:schemeClr>
          </a:solidFill>
        </p:spPr>
        <p:txBody>
          <a:bodyPr wrap="square" rtlCol="0">
            <a:spAutoFit/>
          </a:bodyPr>
          <a:lstStyle/>
          <a:p>
            <a:pPr algn="ctr"/>
            <a:r>
              <a:rPr kumimoji="1" lang="en-US" altLang="ja-JP" sz="2400" dirty="0" smtClean="0"/>
              <a:t>tungsten probe</a:t>
            </a:r>
            <a:endParaRPr kumimoji="1" lang="ja-JP" altLang="en-US" sz="2400" dirty="0"/>
          </a:p>
        </p:txBody>
      </p:sp>
      <p:grpSp>
        <p:nvGrpSpPr>
          <p:cNvPr id="87" name="グループ化 86"/>
          <p:cNvGrpSpPr/>
          <p:nvPr/>
        </p:nvGrpSpPr>
        <p:grpSpPr>
          <a:xfrm>
            <a:off x="6179498" y="214383"/>
            <a:ext cx="2567013" cy="1168544"/>
            <a:chOff x="4781810" y="5244017"/>
            <a:chExt cx="3190506" cy="1276819"/>
          </a:xfrm>
        </p:grpSpPr>
        <p:pic>
          <p:nvPicPr>
            <p:cNvPr id="88" name="図 87"/>
            <p:cNvPicPr>
              <a:picLocks noChangeAspect="1"/>
            </p:cNvPicPr>
            <p:nvPr/>
          </p:nvPicPr>
          <p:blipFill rotWithShape="1">
            <a:blip r:embed="rId5"/>
            <a:srcRect t="7445" r="1997" b="12528"/>
            <a:stretch/>
          </p:blipFill>
          <p:spPr>
            <a:xfrm>
              <a:off x="4781810" y="5244017"/>
              <a:ext cx="3190506" cy="1276819"/>
            </a:xfrm>
            <a:prstGeom prst="rect">
              <a:avLst/>
            </a:prstGeom>
          </p:spPr>
        </p:pic>
        <p:sp>
          <p:nvSpPr>
            <p:cNvPr id="89" name="フローチャート : 結合子 12"/>
            <p:cNvSpPr/>
            <p:nvPr/>
          </p:nvSpPr>
          <p:spPr>
            <a:xfrm>
              <a:off x="6281537" y="5883101"/>
              <a:ext cx="216493" cy="15911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647564" y="1224410"/>
            <a:ext cx="5270459" cy="1885674"/>
            <a:chOff x="2069896" y="1224515"/>
            <a:chExt cx="5270459" cy="1885674"/>
          </a:xfrm>
        </p:grpSpPr>
        <p:grpSp>
          <p:nvGrpSpPr>
            <p:cNvPr id="4" name="グループ化 3"/>
            <p:cNvGrpSpPr/>
            <p:nvPr/>
          </p:nvGrpSpPr>
          <p:grpSpPr>
            <a:xfrm>
              <a:off x="2069896" y="1224515"/>
              <a:ext cx="2127121" cy="1885674"/>
              <a:chOff x="-288732" y="500795"/>
              <a:chExt cx="2127121" cy="1885674"/>
            </a:xfrm>
          </p:grpSpPr>
          <p:sp>
            <p:nvSpPr>
              <p:cNvPr id="11" name="テキスト ボックス 10"/>
              <p:cNvSpPr txBox="1"/>
              <p:nvPr/>
            </p:nvSpPr>
            <p:spPr>
              <a:xfrm>
                <a:off x="-288732" y="500795"/>
                <a:ext cx="2127121" cy="461665"/>
              </a:xfrm>
              <a:prstGeom prst="rect">
                <a:avLst/>
              </a:prstGeom>
              <a:noFill/>
            </p:spPr>
            <p:txBody>
              <a:bodyPr wrap="none" rtlCol="0">
                <a:spAutoFit/>
              </a:bodyPr>
              <a:lstStyle/>
              <a:p>
                <a:r>
                  <a:rPr kumimoji="1" lang="en-US" altLang="ja-JP" sz="2400" dirty="0" smtClean="0"/>
                  <a:t>tungsten probe</a:t>
                </a:r>
                <a:endParaRPr kumimoji="1" lang="ja-JP" altLang="en-US" sz="2400" dirty="0"/>
              </a:p>
            </p:txBody>
          </p:sp>
          <p:grpSp>
            <p:nvGrpSpPr>
              <p:cNvPr id="175" name="グループ化 174"/>
              <p:cNvGrpSpPr/>
              <p:nvPr/>
            </p:nvGrpSpPr>
            <p:grpSpPr>
              <a:xfrm>
                <a:off x="528775" y="1074541"/>
                <a:ext cx="296599" cy="1311928"/>
                <a:chOff x="2374997" y="1459949"/>
                <a:chExt cx="296599" cy="1311928"/>
              </a:xfrm>
            </p:grpSpPr>
            <p:grpSp>
              <p:nvGrpSpPr>
                <p:cNvPr id="9" name="グループ化 8"/>
                <p:cNvGrpSpPr/>
                <p:nvPr/>
              </p:nvGrpSpPr>
              <p:grpSpPr>
                <a:xfrm>
                  <a:off x="2374997" y="2071646"/>
                  <a:ext cx="296599" cy="700231"/>
                  <a:chOff x="1731103" y="2212690"/>
                  <a:chExt cx="306324" cy="1200025"/>
                </a:xfrm>
              </p:grpSpPr>
              <p:sp>
                <p:nvSpPr>
                  <p:cNvPr id="35" name="フローチャート : 論理積ゲート 34"/>
                  <p:cNvSpPr/>
                  <p:nvPr/>
                </p:nvSpPr>
                <p:spPr>
                  <a:xfrm rot="5400000">
                    <a:off x="1385252" y="2760540"/>
                    <a:ext cx="998026" cy="306324"/>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p:nvPr/>
                </p:nvCxnSpPr>
                <p:spPr>
                  <a:xfrm>
                    <a:off x="1731103" y="2212690"/>
                    <a:ext cx="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037427" y="2212690"/>
                    <a:ext cx="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2472960" y="1459949"/>
                  <a:ext cx="148091" cy="863134"/>
                  <a:chOff x="1034678" y="1412776"/>
                  <a:chExt cx="152946" cy="864096"/>
                </a:xfrm>
              </p:grpSpPr>
              <p:sp>
                <p:nvSpPr>
                  <p:cNvPr id="33" name="正方形/長方形 32"/>
                  <p:cNvSpPr/>
                  <p:nvPr/>
                </p:nvSpPr>
                <p:spPr>
                  <a:xfrm rot="5400000">
                    <a:off x="833360" y="1614094"/>
                    <a:ext cx="555581" cy="15294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a:stCxn id="33" idx="3"/>
                  </p:cNvCxnSpPr>
                  <p:nvPr/>
                </p:nvCxnSpPr>
                <p:spPr>
                  <a:xfrm>
                    <a:off x="1111151" y="1968358"/>
                    <a:ext cx="0" cy="3085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フローチャート : 結合子 11"/>
                <p:cNvSpPr/>
                <p:nvPr/>
              </p:nvSpPr>
              <p:spPr>
                <a:xfrm>
                  <a:off x="2388950" y="2299061"/>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3" name="フローチャート : 結合子 12"/>
                <p:cNvSpPr/>
                <p:nvPr/>
              </p:nvSpPr>
              <p:spPr>
                <a:xfrm>
                  <a:off x="2528394" y="2442917"/>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4" name="フローチャート : 結合子 13"/>
                <p:cNvSpPr/>
                <p:nvPr/>
              </p:nvSpPr>
              <p:spPr>
                <a:xfrm>
                  <a:off x="2417723" y="2586772"/>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7" name="フローチャート : 結合子 26"/>
                <p:cNvSpPr/>
                <p:nvPr/>
              </p:nvSpPr>
              <p:spPr>
                <a:xfrm>
                  <a:off x="2532152" y="2251155"/>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grpSp>
          <p:cxnSp>
            <p:nvCxnSpPr>
              <p:cNvPr id="177" name="直線コネクタ 176"/>
              <p:cNvCxnSpPr/>
              <p:nvPr/>
            </p:nvCxnSpPr>
            <p:spPr>
              <a:xfrm>
                <a:off x="700783" y="934548"/>
                <a:ext cx="0" cy="276231"/>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62" name="テキスト ボックス 61"/>
            <p:cNvSpPr txBox="1"/>
            <p:nvPr/>
          </p:nvSpPr>
          <p:spPr>
            <a:xfrm>
              <a:off x="3400880" y="1981585"/>
              <a:ext cx="3939475" cy="1077218"/>
            </a:xfrm>
            <a:prstGeom prst="rect">
              <a:avLst/>
            </a:prstGeom>
            <a:noFill/>
            <a:ln w="28575">
              <a:solidFill>
                <a:schemeClr val="tx1"/>
              </a:solidFill>
            </a:ln>
          </p:spPr>
          <p:txBody>
            <a:bodyPr wrap="none" rtlCol="0">
              <a:spAutoFit/>
            </a:bodyPr>
            <a:lstStyle/>
            <a:p>
              <a:pPr algn="ctr"/>
              <a:r>
                <a:rPr kumimoji="1" lang="en-US" altLang="ja-JP" sz="2400" dirty="0" err="1" smtClean="0"/>
                <a:t>CdSe</a:t>
              </a:r>
              <a:r>
                <a:rPr kumimoji="1" lang="en-US" altLang="ja-JP" sz="2400" dirty="0" smtClean="0"/>
                <a:t>/</a:t>
              </a:r>
              <a:r>
                <a:rPr kumimoji="1" lang="en-US" altLang="ja-JP" sz="2400" dirty="0" err="1" smtClean="0"/>
                <a:t>ZnS</a:t>
              </a:r>
              <a:r>
                <a:rPr kumimoji="1" lang="ja-JP" altLang="en-US" sz="2400" dirty="0" smtClean="0"/>
                <a:t>（</a:t>
              </a:r>
              <a:r>
                <a:rPr kumimoji="1" lang="en-US" altLang="ja-JP" sz="2400" dirty="0" smtClean="0"/>
                <a:t>quantum dot</a:t>
              </a:r>
              <a:r>
                <a:rPr kumimoji="1" lang="ja-JP" altLang="en-US" sz="2400" dirty="0" smtClean="0"/>
                <a:t>）</a:t>
              </a:r>
              <a:endParaRPr kumimoji="1" lang="en-US" altLang="ja-JP" sz="2400" dirty="0" smtClean="0"/>
            </a:p>
            <a:p>
              <a:pPr algn="ctr"/>
              <a:r>
                <a:rPr lang="en-US" altLang="ja-JP" sz="2000" dirty="0" smtClean="0"/>
                <a:t>center emission wavelength 630 nm</a:t>
              </a:r>
            </a:p>
            <a:p>
              <a:pPr algn="ctr"/>
              <a:r>
                <a:rPr lang="en-US" altLang="ja-JP" sz="2000" dirty="0"/>
                <a:t>diameter: ~</a:t>
              </a:r>
              <a:r>
                <a:rPr lang="en-US" altLang="ja-JP" sz="2000" dirty="0" smtClean="0"/>
                <a:t>5nm</a:t>
              </a:r>
              <a:endParaRPr lang="en-US" altLang="ja-JP" sz="2000" dirty="0"/>
            </a:p>
          </p:txBody>
        </p:sp>
        <p:cxnSp>
          <p:nvCxnSpPr>
            <p:cNvPr id="90" name="直線コネクタ 89"/>
            <p:cNvCxnSpPr/>
            <p:nvPr/>
          </p:nvCxnSpPr>
          <p:spPr>
            <a:xfrm flipH="1">
              <a:off x="3105410" y="2661395"/>
              <a:ext cx="305279" cy="18223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6" name="角丸四角形吹き出し 25"/>
          <p:cNvSpPr/>
          <p:nvPr/>
        </p:nvSpPr>
        <p:spPr>
          <a:xfrm>
            <a:off x="6138813" y="2058314"/>
            <a:ext cx="2804430" cy="1132230"/>
          </a:xfrm>
          <a:prstGeom prst="wedgeRoundRectCallout">
            <a:avLst>
              <a:gd name="adj1" fmla="val -60549"/>
              <a:gd name="adj2" fmla="val -608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a NFBC is designed to have resonance wavelength close to 630nm</a:t>
            </a:r>
            <a:endParaRPr kumimoji="1" lang="ja-JP" altLang="en-US" dirty="0"/>
          </a:p>
        </p:txBody>
      </p:sp>
      <p:sp>
        <p:nvSpPr>
          <p:cNvPr id="19" name="テキスト ボックス 18"/>
          <p:cNvSpPr txBox="1"/>
          <p:nvPr/>
        </p:nvSpPr>
        <p:spPr>
          <a:xfrm>
            <a:off x="2062168" y="2832707"/>
            <a:ext cx="5455461"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ja-JP" sz="4000" dirty="0" smtClean="0"/>
              <a:t>Succeeded in coupling of emitters to a NFBC</a:t>
            </a:r>
            <a:endParaRPr kumimoji="1" lang="ja-JP" altLang="en-US" sz="4000" dirty="0"/>
          </a:p>
        </p:txBody>
      </p:sp>
    </p:spTree>
    <p:extLst>
      <p:ext uri="{BB962C8B-B14F-4D97-AF65-F5344CB8AC3E}">
        <p14:creationId xmlns:p14="http://schemas.microsoft.com/office/powerpoint/2010/main" val="218732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31"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420888"/>
            <a:ext cx="8532948" cy="2308324"/>
          </a:xfrm>
          <a:prstGeom prst="rect">
            <a:avLst/>
          </a:prstGeom>
          <a:noFill/>
        </p:spPr>
        <p:txBody>
          <a:bodyPr wrap="square" rtlCol="0">
            <a:spAutoFit/>
          </a:bodyPr>
          <a:lstStyle/>
          <a:p>
            <a:r>
              <a:rPr lang="en-US" altLang="ja-JP" sz="2400" b="1" u="sng" dirty="0" smtClean="0">
                <a:solidFill>
                  <a:schemeClr val="bg1">
                    <a:lumMod val="75000"/>
                  </a:schemeClr>
                </a:solidFill>
              </a:rPr>
              <a:t>My work</a:t>
            </a:r>
          </a:p>
          <a:p>
            <a:pPr marL="285750" indent="-285750">
              <a:buFont typeface="Arial" panose="020B0604020202020204" pitchFamily="34" charset="0"/>
              <a:buChar char="•"/>
            </a:pPr>
            <a:r>
              <a:rPr lang="en-US" altLang="ja-JP" sz="2400" dirty="0" smtClean="0">
                <a:solidFill>
                  <a:schemeClr val="bg1">
                    <a:lumMod val="75000"/>
                  </a:schemeClr>
                </a:solidFill>
              </a:rPr>
              <a:t>fabrication </a:t>
            </a:r>
            <a:r>
              <a:rPr lang="en-US" altLang="ja-JP" sz="2400" dirty="0">
                <a:solidFill>
                  <a:schemeClr val="bg1">
                    <a:lumMod val="75000"/>
                  </a:schemeClr>
                </a:solidFill>
              </a:rPr>
              <a:t>of the nanofiber Bragg cavity(NFBC)</a:t>
            </a:r>
          </a:p>
          <a:p>
            <a:pPr marL="285750" indent="-285750">
              <a:buFont typeface="Arial" panose="020B0604020202020204" pitchFamily="34" charset="0"/>
              <a:buChar char="•"/>
            </a:pPr>
            <a:r>
              <a:rPr lang="en-US" altLang="ja-JP" sz="2400" dirty="0">
                <a:solidFill>
                  <a:schemeClr val="bg1">
                    <a:lumMod val="75000"/>
                  </a:schemeClr>
                </a:solidFill>
              </a:rPr>
              <a:t>control of the cavity resonance wavelength</a:t>
            </a:r>
          </a:p>
          <a:p>
            <a:pPr marL="285750" indent="-285750">
              <a:buFont typeface="Arial" panose="020B0604020202020204" pitchFamily="34" charset="0"/>
              <a:buChar char="•"/>
            </a:pPr>
            <a:r>
              <a:rPr lang="en-US" altLang="ja-JP" sz="2400" dirty="0">
                <a:solidFill>
                  <a:schemeClr val="bg1">
                    <a:lumMod val="75000"/>
                  </a:schemeClr>
                </a:solidFill>
              </a:rPr>
              <a:t>coupling of quantum dots to a NFBC</a:t>
            </a:r>
          </a:p>
          <a:p>
            <a:pPr marL="285750" indent="-285750">
              <a:buFont typeface="Arial" panose="020B0604020202020204" pitchFamily="34" charset="0"/>
              <a:buChar char="•"/>
            </a:pPr>
            <a:r>
              <a:rPr lang="en-US" altLang="ja-JP" sz="2400" dirty="0"/>
              <a:t>observation of enhanced spontaneous emission from the cavity-emitter hybrid system</a:t>
            </a:r>
          </a:p>
        </p:txBody>
      </p:sp>
    </p:spTree>
    <p:extLst>
      <p:ext uri="{BB962C8B-B14F-4D97-AF65-F5344CB8AC3E}">
        <p14:creationId xmlns:p14="http://schemas.microsoft.com/office/powerpoint/2010/main" val="100858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a:spLocks noGrp="1"/>
          </p:cNvSpPr>
          <p:nvPr>
            <p:ph type="title"/>
          </p:nvPr>
        </p:nvSpPr>
        <p:spPr>
          <a:xfrm>
            <a:off x="473588" y="-190402"/>
            <a:ext cx="8229600" cy="1143000"/>
          </a:xfrm>
        </p:spPr>
        <p:txBody>
          <a:bodyPr>
            <a:normAutofit/>
          </a:bodyPr>
          <a:lstStyle/>
          <a:p>
            <a:r>
              <a:rPr lang="en-US" altLang="ja-JP" sz="3200" u="sng" dirty="0" smtClean="0"/>
              <a:t>enhanced </a:t>
            </a:r>
            <a:r>
              <a:rPr lang="en-US" altLang="ja-JP" sz="3200" u="sng" dirty="0"/>
              <a:t>spontaneous </a:t>
            </a:r>
            <a:r>
              <a:rPr lang="en-US" altLang="ja-JP" sz="3200" u="sng" dirty="0" smtClean="0"/>
              <a:t>emission</a:t>
            </a:r>
            <a:endParaRPr kumimoji="1" lang="ja-JP" altLang="en-US" sz="3200" u="sng" dirty="0"/>
          </a:p>
        </p:txBody>
      </p:sp>
      <p:sp>
        <p:nvSpPr>
          <p:cNvPr id="172" name="テキスト ボックス 171"/>
          <p:cNvSpPr txBox="1"/>
          <p:nvPr/>
        </p:nvSpPr>
        <p:spPr>
          <a:xfrm>
            <a:off x="1037630" y="3918403"/>
            <a:ext cx="490352" cy="461665"/>
          </a:xfrm>
          <a:prstGeom prst="rect">
            <a:avLst/>
          </a:prstGeom>
          <a:noFill/>
        </p:spPr>
        <p:txBody>
          <a:bodyPr wrap="square" rtlCol="0">
            <a:spAutoFit/>
          </a:bodyPr>
          <a:lstStyle/>
          <a:p>
            <a:r>
              <a:rPr kumimoji="1" lang="ja-JP" altLang="en-US" sz="2400" b="1" dirty="0" smtClean="0">
                <a:solidFill>
                  <a:srgbClr val="0066FF"/>
                </a:solidFill>
              </a:rPr>
              <a:t>①</a:t>
            </a:r>
            <a:endParaRPr kumimoji="1" lang="ja-JP" altLang="en-US" sz="2400" b="1" dirty="0">
              <a:solidFill>
                <a:srgbClr val="0066FF"/>
              </a:solidFill>
            </a:endParaRPr>
          </a:p>
        </p:txBody>
      </p:sp>
      <p:sp>
        <p:nvSpPr>
          <p:cNvPr id="174" name="テキスト ボックス 173"/>
          <p:cNvSpPr txBox="1"/>
          <p:nvPr/>
        </p:nvSpPr>
        <p:spPr>
          <a:xfrm>
            <a:off x="6135142" y="3869537"/>
            <a:ext cx="490352" cy="461665"/>
          </a:xfrm>
          <a:prstGeom prst="rect">
            <a:avLst/>
          </a:prstGeom>
          <a:noFill/>
        </p:spPr>
        <p:txBody>
          <a:bodyPr wrap="square" rtlCol="0">
            <a:spAutoFit/>
          </a:bodyPr>
          <a:lstStyle/>
          <a:p>
            <a:r>
              <a:rPr lang="ja-JP" altLang="en-US" sz="2400" b="1" dirty="0">
                <a:solidFill>
                  <a:srgbClr val="0066FF"/>
                </a:solidFill>
              </a:rPr>
              <a:t>②</a:t>
            </a:r>
            <a:endParaRPr kumimoji="1" lang="ja-JP" altLang="en-US" sz="2400" b="1" dirty="0">
              <a:solidFill>
                <a:srgbClr val="0066FF"/>
              </a:solidFill>
            </a:endParaRPr>
          </a:p>
        </p:txBody>
      </p:sp>
      <p:cxnSp>
        <p:nvCxnSpPr>
          <p:cNvPr id="45" name="直線矢印コネクタ 44"/>
          <p:cNvCxnSpPr/>
          <p:nvPr/>
        </p:nvCxnSpPr>
        <p:spPr>
          <a:xfrm flipH="1">
            <a:off x="7236296" y="3508634"/>
            <a:ext cx="16830" cy="2023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6903405" y="3077223"/>
            <a:ext cx="1613705" cy="461665"/>
          </a:xfrm>
          <a:prstGeom prst="rect">
            <a:avLst/>
          </a:prstGeom>
          <a:noFill/>
        </p:spPr>
        <p:txBody>
          <a:bodyPr wrap="square" rtlCol="0">
            <a:spAutoFit/>
          </a:bodyPr>
          <a:lstStyle/>
          <a:p>
            <a:r>
              <a:rPr kumimoji="1" lang="en-US" altLang="ja-JP" sz="2400" dirty="0" smtClean="0"/>
              <a:t>628.7nm</a:t>
            </a:r>
            <a:endParaRPr kumimoji="1" lang="ja-JP" altLang="en-US" sz="2400" dirty="0"/>
          </a:p>
        </p:txBody>
      </p:sp>
      <p:grpSp>
        <p:nvGrpSpPr>
          <p:cNvPr id="181" name="グループ化 180"/>
          <p:cNvGrpSpPr/>
          <p:nvPr/>
        </p:nvGrpSpPr>
        <p:grpSpPr>
          <a:xfrm>
            <a:off x="126112" y="3574952"/>
            <a:ext cx="3880273" cy="2976940"/>
            <a:chOff x="86147" y="3574950"/>
            <a:chExt cx="4003423" cy="3357201"/>
          </a:xfrm>
        </p:grpSpPr>
        <p:grpSp>
          <p:nvGrpSpPr>
            <p:cNvPr id="105" name="Group 37"/>
            <p:cNvGrpSpPr>
              <a:grpSpLocks noChangeAspect="1"/>
            </p:cNvGrpSpPr>
            <p:nvPr/>
          </p:nvGrpSpPr>
          <p:grpSpPr bwMode="auto">
            <a:xfrm>
              <a:off x="574814" y="3574950"/>
              <a:ext cx="3514756" cy="2910994"/>
              <a:chOff x="748" y="2476"/>
              <a:chExt cx="1467" cy="1215"/>
            </a:xfrm>
          </p:grpSpPr>
          <p:sp>
            <p:nvSpPr>
              <p:cNvPr id="107" name="Rectangle 38"/>
              <p:cNvSpPr>
                <a:spLocks noChangeArrowheads="1"/>
              </p:cNvSpPr>
              <p:nvPr/>
            </p:nvSpPr>
            <p:spPr bwMode="auto">
              <a:xfrm>
                <a:off x="1128" y="3563"/>
                <a:ext cx="16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8" name="Rectangle 39"/>
              <p:cNvSpPr>
                <a:spLocks noChangeArrowheads="1"/>
              </p:cNvSpPr>
              <p:nvPr/>
            </p:nvSpPr>
            <p:spPr bwMode="auto">
              <a:xfrm>
                <a:off x="1802" y="3562"/>
                <a:ext cx="16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9" name="Rectangle 40"/>
              <p:cNvSpPr>
                <a:spLocks noChangeArrowheads="1"/>
              </p:cNvSpPr>
              <p:nvPr/>
            </p:nvSpPr>
            <p:spPr bwMode="auto">
              <a:xfrm>
                <a:off x="792" y="3463"/>
                <a:ext cx="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0" name="Rectangle 41"/>
              <p:cNvSpPr>
                <a:spLocks noChangeArrowheads="1"/>
              </p:cNvSpPr>
              <p:nvPr/>
            </p:nvSpPr>
            <p:spPr bwMode="auto">
              <a:xfrm>
                <a:off x="748" y="3198"/>
                <a:ext cx="10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10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1" name="Rectangle 42"/>
              <p:cNvSpPr>
                <a:spLocks noChangeArrowheads="1"/>
              </p:cNvSpPr>
              <p:nvPr/>
            </p:nvSpPr>
            <p:spPr bwMode="auto">
              <a:xfrm>
                <a:off x="758" y="2929"/>
                <a:ext cx="10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2" name="Rectangle 43"/>
              <p:cNvSpPr>
                <a:spLocks noChangeArrowheads="1"/>
              </p:cNvSpPr>
              <p:nvPr/>
            </p:nvSpPr>
            <p:spPr bwMode="auto">
              <a:xfrm>
                <a:off x="758" y="2660"/>
                <a:ext cx="10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30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3" name="Line 44"/>
              <p:cNvSpPr>
                <a:spLocks noChangeShapeType="1"/>
              </p:cNvSpPr>
              <p:nvPr/>
            </p:nvSpPr>
            <p:spPr bwMode="auto">
              <a:xfrm flipV="1">
                <a:off x="889" y="3546"/>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45"/>
              <p:cNvSpPr>
                <a:spLocks noChangeShapeType="1"/>
              </p:cNvSpPr>
              <p:nvPr/>
            </p:nvSpPr>
            <p:spPr bwMode="auto">
              <a:xfrm flipV="1">
                <a:off x="1220" y="3546"/>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Line 46"/>
              <p:cNvSpPr>
                <a:spLocks noChangeShapeType="1"/>
              </p:cNvSpPr>
              <p:nvPr/>
            </p:nvSpPr>
            <p:spPr bwMode="auto">
              <a:xfrm flipV="1">
                <a:off x="1552" y="3546"/>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47"/>
              <p:cNvSpPr>
                <a:spLocks noChangeShapeType="1"/>
              </p:cNvSpPr>
              <p:nvPr/>
            </p:nvSpPr>
            <p:spPr bwMode="auto">
              <a:xfrm flipV="1">
                <a:off x="1883" y="3546"/>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Line 48"/>
              <p:cNvSpPr>
                <a:spLocks noChangeShapeType="1"/>
              </p:cNvSpPr>
              <p:nvPr/>
            </p:nvSpPr>
            <p:spPr bwMode="auto">
              <a:xfrm flipV="1">
                <a:off x="2214" y="3546"/>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49"/>
              <p:cNvSpPr>
                <a:spLocks noChangeShapeType="1"/>
              </p:cNvSpPr>
              <p:nvPr/>
            </p:nvSpPr>
            <p:spPr bwMode="auto">
              <a:xfrm>
                <a:off x="889" y="3546"/>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Line 50"/>
              <p:cNvSpPr>
                <a:spLocks noChangeShapeType="1"/>
              </p:cNvSpPr>
              <p:nvPr/>
            </p:nvSpPr>
            <p:spPr bwMode="auto">
              <a:xfrm>
                <a:off x="869" y="3546"/>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51"/>
              <p:cNvSpPr>
                <a:spLocks noChangeShapeType="1"/>
              </p:cNvSpPr>
              <p:nvPr/>
            </p:nvSpPr>
            <p:spPr bwMode="auto">
              <a:xfrm>
                <a:off x="879" y="340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Line 52"/>
              <p:cNvSpPr>
                <a:spLocks noChangeShapeType="1"/>
              </p:cNvSpPr>
              <p:nvPr/>
            </p:nvSpPr>
            <p:spPr bwMode="auto">
              <a:xfrm>
                <a:off x="869" y="3269"/>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53"/>
              <p:cNvSpPr>
                <a:spLocks noChangeShapeType="1"/>
              </p:cNvSpPr>
              <p:nvPr/>
            </p:nvSpPr>
            <p:spPr bwMode="auto">
              <a:xfrm>
                <a:off x="879" y="3130"/>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Line 54"/>
              <p:cNvSpPr>
                <a:spLocks noChangeShapeType="1"/>
              </p:cNvSpPr>
              <p:nvPr/>
            </p:nvSpPr>
            <p:spPr bwMode="auto">
              <a:xfrm>
                <a:off x="869" y="2992"/>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55"/>
              <p:cNvSpPr>
                <a:spLocks noChangeShapeType="1"/>
              </p:cNvSpPr>
              <p:nvPr/>
            </p:nvSpPr>
            <p:spPr bwMode="auto">
              <a:xfrm>
                <a:off x="879" y="2854"/>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Line 56"/>
              <p:cNvSpPr>
                <a:spLocks noChangeShapeType="1"/>
              </p:cNvSpPr>
              <p:nvPr/>
            </p:nvSpPr>
            <p:spPr bwMode="auto">
              <a:xfrm>
                <a:off x="869" y="271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Line 57"/>
              <p:cNvSpPr>
                <a:spLocks noChangeShapeType="1"/>
              </p:cNvSpPr>
              <p:nvPr/>
            </p:nvSpPr>
            <p:spPr bwMode="auto">
              <a:xfrm>
                <a:off x="879" y="257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Line 58"/>
              <p:cNvSpPr>
                <a:spLocks noChangeShapeType="1"/>
              </p:cNvSpPr>
              <p:nvPr/>
            </p:nvSpPr>
            <p:spPr bwMode="auto">
              <a:xfrm flipV="1">
                <a:off x="889" y="2577"/>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Freeform 59"/>
              <p:cNvSpPr>
                <a:spLocks/>
              </p:cNvSpPr>
              <p:nvPr/>
            </p:nvSpPr>
            <p:spPr bwMode="auto">
              <a:xfrm>
                <a:off x="887" y="2937"/>
                <a:ext cx="1328" cy="609"/>
              </a:xfrm>
              <a:custGeom>
                <a:avLst/>
                <a:gdLst>
                  <a:gd name="T0" fmla="*/ 19 w 1328"/>
                  <a:gd name="T1" fmla="*/ 332 h 609"/>
                  <a:gd name="T2" fmla="*/ 41 w 1328"/>
                  <a:gd name="T3" fmla="*/ 304 h 609"/>
                  <a:gd name="T4" fmla="*/ 63 w 1328"/>
                  <a:gd name="T5" fmla="*/ 360 h 609"/>
                  <a:gd name="T6" fmla="*/ 85 w 1328"/>
                  <a:gd name="T7" fmla="*/ 415 h 609"/>
                  <a:gd name="T8" fmla="*/ 107 w 1328"/>
                  <a:gd name="T9" fmla="*/ 276 h 609"/>
                  <a:gd name="T10" fmla="*/ 129 w 1328"/>
                  <a:gd name="T11" fmla="*/ 470 h 609"/>
                  <a:gd name="T12" fmla="*/ 151 w 1328"/>
                  <a:gd name="T13" fmla="*/ 276 h 609"/>
                  <a:gd name="T14" fmla="*/ 173 w 1328"/>
                  <a:gd name="T15" fmla="*/ 249 h 609"/>
                  <a:gd name="T16" fmla="*/ 195 w 1328"/>
                  <a:gd name="T17" fmla="*/ 387 h 609"/>
                  <a:gd name="T18" fmla="*/ 217 w 1328"/>
                  <a:gd name="T19" fmla="*/ 387 h 609"/>
                  <a:gd name="T20" fmla="*/ 239 w 1328"/>
                  <a:gd name="T21" fmla="*/ 166 h 609"/>
                  <a:gd name="T22" fmla="*/ 261 w 1328"/>
                  <a:gd name="T23" fmla="*/ 304 h 609"/>
                  <a:gd name="T24" fmla="*/ 282 w 1328"/>
                  <a:gd name="T25" fmla="*/ 332 h 609"/>
                  <a:gd name="T26" fmla="*/ 305 w 1328"/>
                  <a:gd name="T27" fmla="*/ 276 h 609"/>
                  <a:gd name="T28" fmla="*/ 326 w 1328"/>
                  <a:gd name="T29" fmla="*/ 221 h 609"/>
                  <a:gd name="T30" fmla="*/ 348 w 1328"/>
                  <a:gd name="T31" fmla="*/ 415 h 609"/>
                  <a:gd name="T32" fmla="*/ 370 w 1328"/>
                  <a:gd name="T33" fmla="*/ 304 h 609"/>
                  <a:gd name="T34" fmla="*/ 392 w 1328"/>
                  <a:gd name="T35" fmla="*/ 276 h 609"/>
                  <a:gd name="T36" fmla="*/ 414 w 1328"/>
                  <a:gd name="T37" fmla="*/ 221 h 609"/>
                  <a:gd name="T38" fmla="*/ 436 w 1328"/>
                  <a:gd name="T39" fmla="*/ 304 h 609"/>
                  <a:gd name="T40" fmla="*/ 457 w 1328"/>
                  <a:gd name="T41" fmla="*/ 249 h 609"/>
                  <a:gd name="T42" fmla="*/ 479 w 1328"/>
                  <a:gd name="T43" fmla="*/ 304 h 609"/>
                  <a:gd name="T44" fmla="*/ 501 w 1328"/>
                  <a:gd name="T45" fmla="*/ 138 h 609"/>
                  <a:gd name="T46" fmla="*/ 523 w 1328"/>
                  <a:gd name="T47" fmla="*/ 443 h 609"/>
                  <a:gd name="T48" fmla="*/ 545 w 1328"/>
                  <a:gd name="T49" fmla="*/ 332 h 609"/>
                  <a:gd name="T50" fmla="*/ 566 w 1328"/>
                  <a:gd name="T51" fmla="*/ 387 h 609"/>
                  <a:gd name="T52" fmla="*/ 588 w 1328"/>
                  <a:gd name="T53" fmla="*/ 221 h 609"/>
                  <a:gd name="T54" fmla="*/ 610 w 1328"/>
                  <a:gd name="T55" fmla="*/ 360 h 609"/>
                  <a:gd name="T56" fmla="*/ 632 w 1328"/>
                  <a:gd name="T57" fmla="*/ 276 h 609"/>
                  <a:gd name="T58" fmla="*/ 654 w 1328"/>
                  <a:gd name="T59" fmla="*/ 276 h 609"/>
                  <a:gd name="T60" fmla="*/ 676 w 1328"/>
                  <a:gd name="T61" fmla="*/ 443 h 609"/>
                  <a:gd name="T62" fmla="*/ 697 w 1328"/>
                  <a:gd name="T63" fmla="*/ 138 h 609"/>
                  <a:gd name="T64" fmla="*/ 719 w 1328"/>
                  <a:gd name="T65" fmla="*/ 276 h 609"/>
                  <a:gd name="T66" fmla="*/ 741 w 1328"/>
                  <a:gd name="T67" fmla="*/ 304 h 609"/>
                  <a:gd name="T68" fmla="*/ 762 w 1328"/>
                  <a:gd name="T69" fmla="*/ 443 h 609"/>
                  <a:gd name="T70" fmla="*/ 784 w 1328"/>
                  <a:gd name="T71" fmla="*/ 360 h 609"/>
                  <a:gd name="T72" fmla="*/ 806 w 1328"/>
                  <a:gd name="T73" fmla="*/ 249 h 609"/>
                  <a:gd name="T74" fmla="*/ 828 w 1328"/>
                  <a:gd name="T75" fmla="*/ 443 h 609"/>
                  <a:gd name="T76" fmla="*/ 849 w 1328"/>
                  <a:gd name="T77" fmla="*/ 387 h 609"/>
                  <a:gd name="T78" fmla="*/ 871 w 1328"/>
                  <a:gd name="T79" fmla="*/ 276 h 609"/>
                  <a:gd name="T80" fmla="*/ 893 w 1328"/>
                  <a:gd name="T81" fmla="*/ 221 h 609"/>
                  <a:gd name="T82" fmla="*/ 915 w 1328"/>
                  <a:gd name="T83" fmla="*/ 276 h 609"/>
                  <a:gd name="T84" fmla="*/ 936 w 1328"/>
                  <a:gd name="T85" fmla="*/ 304 h 609"/>
                  <a:gd name="T86" fmla="*/ 958 w 1328"/>
                  <a:gd name="T87" fmla="*/ 360 h 609"/>
                  <a:gd name="T88" fmla="*/ 979 w 1328"/>
                  <a:gd name="T89" fmla="*/ 276 h 609"/>
                  <a:gd name="T90" fmla="*/ 1001 w 1328"/>
                  <a:gd name="T91" fmla="*/ 332 h 609"/>
                  <a:gd name="T92" fmla="*/ 1023 w 1328"/>
                  <a:gd name="T93" fmla="*/ 360 h 609"/>
                  <a:gd name="T94" fmla="*/ 1044 w 1328"/>
                  <a:gd name="T95" fmla="*/ 360 h 609"/>
                  <a:gd name="T96" fmla="*/ 1066 w 1328"/>
                  <a:gd name="T97" fmla="*/ 609 h 609"/>
                  <a:gd name="T98" fmla="*/ 1088 w 1328"/>
                  <a:gd name="T99" fmla="*/ 470 h 609"/>
                  <a:gd name="T100" fmla="*/ 1109 w 1328"/>
                  <a:gd name="T101" fmla="*/ 443 h 609"/>
                  <a:gd name="T102" fmla="*/ 1131 w 1328"/>
                  <a:gd name="T103" fmla="*/ 415 h 609"/>
                  <a:gd name="T104" fmla="*/ 1152 w 1328"/>
                  <a:gd name="T105" fmla="*/ 470 h 609"/>
                  <a:gd name="T106" fmla="*/ 1174 w 1328"/>
                  <a:gd name="T107" fmla="*/ 249 h 609"/>
                  <a:gd name="T108" fmla="*/ 1196 w 1328"/>
                  <a:gd name="T109" fmla="*/ 443 h 609"/>
                  <a:gd name="T110" fmla="*/ 1217 w 1328"/>
                  <a:gd name="T111" fmla="*/ 526 h 609"/>
                  <a:gd name="T112" fmla="*/ 1239 w 1328"/>
                  <a:gd name="T113" fmla="*/ 332 h 609"/>
                  <a:gd name="T114" fmla="*/ 1260 w 1328"/>
                  <a:gd name="T115" fmla="*/ 304 h 609"/>
                  <a:gd name="T116" fmla="*/ 1282 w 1328"/>
                  <a:gd name="T117" fmla="*/ 360 h 609"/>
                  <a:gd name="T118" fmla="*/ 1303 w 1328"/>
                  <a:gd name="T119" fmla="*/ 332 h 609"/>
                  <a:gd name="T120" fmla="*/ 1325 w 1328"/>
                  <a:gd name="T121" fmla="*/ 41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609">
                    <a:moveTo>
                      <a:pt x="0" y="304"/>
                    </a:moveTo>
                    <a:lnTo>
                      <a:pt x="3" y="470"/>
                    </a:lnTo>
                    <a:lnTo>
                      <a:pt x="6" y="443"/>
                    </a:lnTo>
                    <a:lnTo>
                      <a:pt x="8" y="387"/>
                    </a:lnTo>
                    <a:lnTo>
                      <a:pt x="11" y="498"/>
                    </a:lnTo>
                    <a:lnTo>
                      <a:pt x="14" y="332"/>
                    </a:lnTo>
                    <a:lnTo>
                      <a:pt x="17" y="470"/>
                    </a:lnTo>
                    <a:lnTo>
                      <a:pt x="19" y="332"/>
                    </a:lnTo>
                    <a:lnTo>
                      <a:pt x="22" y="526"/>
                    </a:lnTo>
                    <a:lnTo>
                      <a:pt x="25" y="498"/>
                    </a:lnTo>
                    <a:lnTo>
                      <a:pt x="28" y="332"/>
                    </a:lnTo>
                    <a:lnTo>
                      <a:pt x="30" y="498"/>
                    </a:lnTo>
                    <a:lnTo>
                      <a:pt x="33" y="443"/>
                    </a:lnTo>
                    <a:lnTo>
                      <a:pt x="36" y="470"/>
                    </a:lnTo>
                    <a:lnTo>
                      <a:pt x="39" y="470"/>
                    </a:lnTo>
                    <a:lnTo>
                      <a:pt x="41" y="304"/>
                    </a:lnTo>
                    <a:lnTo>
                      <a:pt x="44" y="443"/>
                    </a:lnTo>
                    <a:lnTo>
                      <a:pt x="47" y="443"/>
                    </a:lnTo>
                    <a:lnTo>
                      <a:pt x="49" y="443"/>
                    </a:lnTo>
                    <a:lnTo>
                      <a:pt x="52" y="387"/>
                    </a:lnTo>
                    <a:lnTo>
                      <a:pt x="55" y="387"/>
                    </a:lnTo>
                    <a:lnTo>
                      <a:pt x="58" y="470"/>
                    </a:lnTo>
                    <a:lnTo>
                      <a:pt x="61" y="387"/>
                    </a:lnTo>
                    <a:lnTo>
                      <a:pt x="63" y="360"/>
                    </a:lnTo>
                    <a:lnTo>
                      <a:pt x="66" y="470"/>
                    </a:lnTo>
                    <a:lnTo>
                      <a:pt x="69" y="221"/>
                    </a:lnTo>
                    <a:lnTo>
                      <a:pt x="72" y="415"/>
                    </a:lnTo>
                    <a:lnTo>
                      <a:pt x="74" y="470"/>
                    </a:lnTo>
                    <a:lnTo>
                      <a:pt x="77" y="304"/>
                    </a:lnTo>
                    <a:lnTo>
                      <a:pt x="80" y="360"/>
                    </a:lnTo>
                    <a:lnTo>
                      <a:pt x="82" y="276"/>
                    </a:lnTo>
                    <a:lnTo>
                      <a:pt x="85" y="415"/>
                    </a:lnTo>
                    <a:lnTo>
                      <a:pt x="88" y="415"/>
                    </a:lnTo>
                    <a:lnTo>
                      <a:pt x="91" y="470"/>
                    </a:lnTo>
                    <a:lnTo>
                      <a:pt x="93" y="360"/>
                    </a:lnTo>
                    <a:lnTo>
                      <a:pt x="96" y="387"/>
                    </a:lnTo>
                    <a:lnTo>
                      <a:pt x="99" y="276"/>
                    </a:lnTo>
                    <a:lnTo>
                      <a:pt x="102" y="498"/>
                    </a:lnTo>
                    <a:lnTo>
                      <a:pt x="105" y="387"/>
                    </a:lnTo>
                    <a:lnTo>
                      <a:pt x="107" y="276"/>
                    </a:lnTo>
                    <a:lnTo>
                      <a:pt x="110" y="443"/>
                    </a:lnTo>
                    <a:lnTo>
                      <a:pt x="113" y="276"/>
                    </a:lnTo>
                    <a:lnTo>
                      <a:pt x="115" y="387"/>
                    </a:lnTo>
                    <a:lnTo>
                      <a:pt x="118" y="304"/>
                    </a:lnTo>
                    <a:lnTo>
                      <a:pt x="121" y="415"/>
                    </a:lnTo>
                    <a:lnTo>
                      <a:pt x="124" y="415"/>
                    </a:lnTo>
                    <a:lnTo>
                      <a:pt x="126" y="249"/>
                    </a:lnTo>
                    <a:lnTo>
                      <a:pt x="129" y="470"/>
                    </a:lnTo>
                    <a:lnTo>
                      <a:pt x="132" y="276"/>
                    </a:lnTo>
                    <a:lnTo>
                      <a:pt x="135" y="387"/>
                    </a:lnTo>
                    <a:lnTo>
                      <a:pt x="137" y="443"/>
                    </a:lnTo>
                    <a:lnTo>
                      <a:pt x="140" y="276"/>
                    </a:lnTo>
                    <a:lnTo>
                      <a:pt x="143" y="387"/>
                    </a:lnTo>
                    <a:lnTo>
                      <a:pt x="146" y="166"/>
                    </a:lnTo>
                    <a:lnTo>
                      <a:pt x="148" y="276"/>
                    </a:lnTo>
                    <a:lnTo>
                      <a:pt x="151" y="276"/>
                    </a:lnTo>
                    <a:lnTo>
                      <a:pt x="154" y="249"/>
                    </a:lnTo>
                    <a:lnTo>
                      <a:pt x="156" y="332"/>
                    </a:lnTo>
                    <a:lnTo>
                      <a:pt x="159" y="470"/>
                    </a:lnTo>
                    <a:lnTo>
                      <a:pt x="162" y="332"/>
                    </a:lnTo>
                    <a:lnTo>
                      <a:pt x="165" y="415"/>
                    </a:lnTo>
                    <a:lnTo>
                      <a:pt x="168" y="249"/>
                    </a:lnTo>
                    <a:lnTo>
                      <a:pt x="170" y="360"/>
                    </a:lnTo>
                    <a:lnTo>
                      <a:pt x="173" y="249"/>
                    </a:lnTo>
                    <a:lnTo>
                      <a:pt x="176" y="221"/>
                    </a:lnTo>
                    <a:lnTo>
                      <a:pt x="179" y="221"/>
                    </a:lnTo>
                    <a:lnTo>
                      <a:pt x="181" y="304"/>
                    </a:lnTo>
                    <a:lnTo>
                      <a:pt x="184" y="360"/>
                    </a:lnTo>
                    <a:lnTo>
                      <a:pt x="187" y="276"/>
                    </a:lnTo>
                    <a:lnTo>
                      <a:pt x="189" y="304"/>
                    </a:lnTo>
                    <a:lnTo>
                      <a:pt x="192" y="332"/>
                    </a:lnTo>
                    <a:lnTo>
                      <a:pt x="195" y="387"/>
                    </a:lnTo>
                    <a:lnTo>
                      <a:pt x="198" y="332"/>
                    </a:lnTo>
                    <a:lnTo>
                      <a:pt x="200" y="249"/>
                    </a:lnTo>
                    <a:lnTo>
                      <a:pt x="203" y="276"/>
                    </a:lnTo>
                    <a:lnTo>
                      <a:pt x="206" y="304"/>
                    </a:lnTo>
                    <a:lnTo>
                      <a:pt x="209" y="304"/>
                    </a:lnTo>
                    <a:lnTo>
                      <a:pt x="211" y="276"/>
                    </a:lnTo>
                    <a:lnTo>
                      <a:pt x="214" y="276"/>
                    </a:lnTo>
                    <a:lnTo>
                      <a:pt x="217" y="387"/>
                    </a:lnTo>
                    <a:lnTo>
                      <a:pt x="220" y="221"/>
                    </a:lnTo>
                    <a:lnTo>
                      <a:pt x="222" y="221"/>
                    </a:lnTo>
                    <a:lnTo>
                      <a:pt x="225" y="415"/>
                    </a:lnTo>
                    <a:lnTo>
                      <a:pt x="228" y="304"/>
                    </a:lnTo>
                    <a:lnTo>
                      <a:pt x="230" y="332"/>
                    </a:lnTo>
                    <a:lnTo>
                      <a:pt x="233" y="332"/>
                    </a:lnTo>
                    <a:lnTo>
                      <a:pt x="236" y="415"/>
                    </a:lnTo>
                    <a:lnTo>
                      <a:pt x="239" y="166"/>
                    </a:lnTo>
                    <a:lnTo>
                      <a:pt x="241" y="276"/>
                    </a:lnTo>
                    <a:lnTo>
                      <a:pt x="244" y="304"/>
                    </a:lnTo>
                    <a:lnTo>
                      <a:pt x="247" y="249"/>
                    </a:lnTo>
                    <a:lnTo>
                      <a:pt x="250" y="276"/>
                    </a:lnTo>
                    <a:lnTo>
                      <a:pt x="253" y="249"/>
                    </a:lnTo>
                    <a:lnTo>
                      <a:pt x="255" y="304"/>
                    </a:lnTo>
                    <a:lnTo>
                      <a:pt x="258" y="110"/>
                    </a:lnTo>
                    <a:lnTo>
                      <a:pt x="261" y="304"/>
                    </a:lnTo>
                    <a:lnTo>
                      <a:pt x="263" y="470"/>
                    </a:lnTo>
                    <a:lnTo>
                      <a:pt x="266" y="470"/>
                    </a:lnTo>
                    <a:lnTo>
                      <a:pt x="269" y="360"/>
                    </a:lnTo>
                    <a:lnTo>
                      <a:pt x="272" y="443"/>
                    </a:lnTo>
                    <a:lnTo>
                      <a:pt x="274" y="249"/>
                    </a:lnTo>
                    <a:lnTo>
                      <a:pt x="277" y="276"/>
                    </a:lnTo>
                    <a:lnTo>
                      <a:pt x="280" y="83"/>
                    </a:lnTo>
                    <a:lnTo>
                      <a:pt x="282" y="332"/>
                    </a:lnTo>
                    <a:lnTo>
                      <a:pt x="285" y="193"/>
                    </a:lnTo>
                    <a:lnTo>
                      <a:pt x="288" y="276"/>
                    </a:lnTo>
                    <a:lnTo>
                      <a:pt x="291" y="304"/>
                    </a:lnTo>
                    <a:lnTo>
                      <a:pt x="294" y="304"/>
                    </a:lnTo>
                    <a:lnTo>
                      <a:pt x="296" y="193"/>
                    </a:lnTo>
                    <a:lnTo>
                      <a:pt x="299" y="415"/>
                    </a:lnTo>
                    <a:lnTo>
                      <a:pt x="302" y="166"/>
                    </a:lnTo>
                    <a:lnTo>
                      <a:pt x="305" y="276"/>
                    </a:lnTo>
                    <a:lnTo>
                      <a:pt x="307" y="221"/>
                    </a:lnTo>
                    <a:lnTo>
                      <a:pt x="310" y="221"/>
                    </a:lnTo>
                    <a:lnTo>
                      <a:pt x="313" y="249"/>
                    </a:lnTo>
                    <a:lnTo>
                      <a:pt x="315" y="249"/>
                    </a:lnTo>
                    <a:lnTo>
                      <a:pt x="318" y="332"/>
                    </a:lnTo>
                    <a:lnTo>
                      <a:pt x="321" y="221"/>
                    </a:lnTo>
                    <a:lnTo>
                      <a:pt x="323" y="276"/>
                    </a:lnTo>
                    <a:lnTo>
                      <a:pt x="326" y="221"/>
                    </a:lnTo>
                    <a:lnTo>
                      <a:pt x="329" y="221"/>
                    </a:lnTo>
                    <a:lnTo>
                      <a:pt x="332" y="193"/>
                    </a:lnTo>
                    <a:lnTo>
                      <a:pt x="335" y="166"/>
                    </a:lnTo>
                    <a:lnTo>
                      <a:pt x="337" y="249"/>
                    </a:lnTo>
                    <a:lnTo>
                      <a:pt x="340" y="193"/>
                    </a:lnTo>
                    <a:lnTo>
                      <a:pt x="343" y="304"/>
                    </a:lnTo>
                    <a:lnTo>
                      <a:pt x="346" y="193"/>
                    </a:lnTo>
                    <a:lnTo>
                      <a:pt x="348" y="415"/>
                    </a:lnTo>
                    <a:lnTo>
                      <a:pt x="351" y="193"/>
                    </a:lnTo>
                    <a:lnTo>
                      <a:pt x="354" y="166"/>
                    </a:lnTo>
                    <a:lnTo>
                      <a:pt x="356" y="249"/>
                    </a:lnTo>
                    <a:lnTo>
                      <a:pt x="359" y="193"/>
                    </a:lnTo>
                    <a:lnTo>
                      <a:pt x="362" y="166"/>
                    </a:lnTo>
                    <a:lnTo>
                      <a:pt x="364" y="304"/>
                    </a:lnTo>
                    <a:lnTo>
                      <a:pt x="367" y="55"/>
                    </a:lnTo>
                    <a:lnTo>
                      <a:pt x="370" y="304"/>
                    </a:lnTo>
                    <a:lnTo>
                      <a:pt x="373" y="193"/>
                    </a:lnTo>
                    <a:lnTo>
                      <a:pt x="375" y="83"/>
                    </a:lnTo>
                    <a:lnTo>
                      <a:pt x="378" y="193"/>
                    </a:lnTo>
                    <a:lnTo>
                      <a:pt x="381" y="193"/>
                    </a:lnTo>
                    <a:lnTo>
                      <a:pt x="384" y="83"/>
                    </a:lnTo>
                    <a:lnTo>
                      <a:pt x="387" y="249"/>
                    </a:lnTo>
                    <a:lnTo>
                      <a:pt x="389" y="332"/>
                    </a:lnTo>
                    <a:lnTo>
                      <a:pt x="392" y="276"/>
                    </a:lnTo>
                    <a:lnTo>
                      <a:pt x="395" y="221"/>
                    </a:lnTo>
                    <a:lnTo>
                      <a:pt x="397" y="138"/>
                    </a:lnTo>
                    <a:lnTo>
                      <a:pt x="400" y="360"/>
                    </a:lnTo>
                    <a:lnTo>
                      <a:pt x="403" y="249"/>
                    </a:lnTo>
                    <a:lnTo>
                      <a:pt x="406" y="166"/>
                    </a:lnTo>
                    <a:lnTo>
                      <a:pt x="408" y="304"/>
                    </a:lnTo>
                    <a:lnTo>
                      <a:pt x="411" y="138"/>
                    </a:lnTo>
                    <a:lnTo>
                      <a:pt x="414" y="221"/>
                    </a:lnTo>
                    <a:lnTo>
                      <a:pt x="416" y="83"/>
                    </a:lnTo>
                    <a:lnTo>
                      <a:pt x="419" y="304"/>
                    </a:lnTo>
                    <a:lnTo>
                      <a:pt x="422" y="304"/>
                    </a:lnTo>
                    <a:lnTo>
                      <a:pt x="425" y="276"/>
                    </a:lnTo>
                    <a:lnTo>
                      <a:pt x="427" y="221"/>
                    </a:lnTo>
                    <a:lnTo>
                      <a:pt x="430" y="110"/>
                    </a:lnTo>
                    <a:lnTo>
                      <a:pt x="433" y="83"/>
                    </a:lnTo>
                    <a:lnTo>
                      <a:pt x="436" y="304"/>
                    </a:lnTo>
                    <a:lnTo>
                      <a:pt x="438" y="193"/>
                    </a:lnTo>
                    <a:lnTo>
                      <a:pt x="441" y="0"/>
                    </a:lnTo>
                    <a:lnTo>
                      <a:pt x="444" y="332"/>
                    </a:lnTo>
                    <a:lnTo>
                      <a:pt x="447" y="138"/>
                    </a:lnTo>
                    <a:lnTo>
                      <a:pt x="449" y="166"/>
                    </a:lnTo>
                    <a:lnTo>
                      <a:pt x="452" y="332"/>
                    </a:lnTo>
                    <a:lnTo>
                      <a:pt x="455" y="276"/>
                    </a:lnTo>
                    <a:lnTo>
                      <a:pt x="457" y="249"/>
                    </a:lnTo>
                    <a:lnTo>
                      <a:pt x="460" y="276"/>
                    </a:lnTo>
                    <a:lnTo>
                      <a:pt x="463" y="166"/>
                    </a:lnTo>
                    <a:lnTo>
                      <a:pt x="466" y="166"/>
                    </a:lnTo>
                    <a:lnTo>
                      <a:pt x="468" y="221"/>
                    </a:lnTo>
                    <a:lnTo>
                      <a:pt x="471" y="332"/>
                    </a:lnTo>
                    <a:lnTo>
                      <a:pt x="474" y="332"/>
                    </a:lnTo>
                    <a:lnTo>
                      <a:pt x="477" y="193"/>
                    </a:lnTo>
                    <a:lnTo>
                      <a:pt x="479" y="304"/>
                    </a:lnTo>
                    <a:lnTo>
                      <a:pt x="482" y="193"/>
                    </a:lnTo>
                    <a:lnTo>
                      <a:pt x="485" y="221"/>
                    </a:lnTo>
                    <a:lnTo>
                      <a:pt x="488" y="332"/>
                    </a:lnTo>
                    <a:lnTo>
                      <a:pt x="490" y="332"/>
                    </a:lnTo>
                    <a:lnTo>
                      <a:pt x="493" y="193"/>
                    </a:lnTo>
                    <a:lnTo>
                      <a:pt x="496" y="193"/>
                    </a:lnTo>
                    <a:lnTo>
                      <a:pt x="498" y="415"/>
                    </a:lnTo>
                    <a:lnTo>
                      <a:pt x="501" y="138"/>
                    </a:lnTo>
                    <a:lnTo>
                      <a:pt x="504" y="193"/>
                    </a:lnTo>
                    <a:lnTo>
                      <a:pt x="507" y="249"/>
                    </a:lnTo>
                    <a:lnTo>
                      <a:pt x="509" y="276"/>
                    </a:lnTo>
                    <a:lnTo>
                      <a:pt x="512" y="83"/>
                    </a:lnTo>
                    <a:lnTo>
                      <a:pt x="515" y="221"/>
                    </a:lnTo>
                    <a:lnTo>
                      <a:pt x="517" y="138"/>
                    </a:lnTo>
                    <a:lnTo>
                      <a:pt x="520" y="332"/>
                    </a:lnTo>
                    <a:lnTo>
                      <a:pt x="523" y="443"/>
                    </a:lnTo>
                    <a:lnTo>
                      <a:pt x="526" y="387"/>
                    </a:lnTo>
                    <a:lnTo>
                      <a:pt x="528" y="304"/>
                    </a:lnTo>
                    <a:lnTo>
                      <a:pt x="531" y="138"/>
                    </a:lnTo>
                    <a:lnTo>
                      <a:pt x="534" y="304"/>
                    </a:lnTo>
                    <a:lnTo>
                      <a:pt x="537" y="332"/>
                    </a:lnTo>
                    <a:lnTo>
                      <a:pt x="539" y="276"/>
                    </a:lnTo>
                    <a:lnTo>
                      <a:pt x="542" y="249"/>
                    </a:lnTo>
                    <a:lnTo>
                      <a:pt x="545" y="332"/>
                    </a:lnTo>
                    <a:lnTo>
                      <a:pt x="548" y="304"/>
                    </a:lnTo>
                    <a:lnTo>
                      <a:pt x="550" y="221"/>
                    </a:lnTo>
                    <a:lnTo>
                      <a:pt x="553" y="332"/>
                    </a:lnTo>
                    <a:lnTo>
                      <a:pt x="556" y="387"/>
                    </a:lnTo>
                    <a:lnTo>
                      <a:pt x="558" y="332"/>
                    </a:lnTo>
                    <a:lnTo>
                      <a:pt x="561" y="193"/>
                    </a:lnTo>
                    <a:lnTo>
                      <a:pt x="564" y="221"/>
                    </a:lnTo>
                    <a:lnTo>
                      <a:pt x="566" y="387"/>
                    </a:lnTo>
                    <a:lnTo>
                      <a:pt x="569" y="249"/>
                    </a:lnTo>
                    <a:lnTo>
                      <a:pt x="572" y="304"/>
                    </a:lnTo>
                    <a:lnTo>
                      <a:pt x="575" y="387"/>
                    </a:lnTo>
                    <a:lnTo>
                      <a:pt x="577" y="221"/>
                    </a:lnTo>
                    <a:lnTo>
                      <a:pt x="580" y="193"/>
                    </a:lnTo>
                    <a:lnTo>
                      <a:pt x="583" y="387"/>
                    </a:lnTo>
                    <a:lnTo>
                      <a:pt x="586" y="276"/>
                    </a:lnTo>
                    <a:lnTo>
                      <a:pt x="588" y="221"/>
                    </a:lnTo>
                    <a:lnTo>
                      <a:pt x="591" y="332"/>
                    </a:lnTo>
                    <a:lnTo>
                      <a:pt x="594" y="138"/>
                    </a:lnTo>
                    <a:lnTo>
                      <a:pt x="597" y="304"/>
                    </a:lnTo>
                    <a:lnTo>
                      <a:pt x="599" y="276"/>
                    </a:lnTo>
                    <a:lnTo>
                      <a:pt x="602" y="332"/>
                    </a:lnTo>
                    <a:lnTo>
                      <a:pt x="605" y="304"/>
                    </a:lnTo>
                    <a:lnTo>
                      <a:pt x="608" y="332"/>
                    </a:lnTo>
                    <a:lnTo>
                      <a:pt x="610" y="360"/>
                    </a:lnTo>
                    <a:lnTo>
                      <a:pt x="613" y="249"/>
                    </a:lnTo>
                    <a:lnTo>
                      <a:pt x="616" y="221"/>
                    </a:lnTo>
                    <a:lnTo>
                      <a:pt x="618" y="249"/>
                    </a:lnTo>
                    <a:lnTo>
                      <a:pt x="621" y="221"/>
                    </a:lnTo>
                    <a:lnTo>
                      <a:pt x="624" y="443"/>
                    </a:lnTo>
                    <a:lnTo>
                      <a:pt x="626" y="415"/>
                    </a:lnTo>
                    <a:lnTo>
                      <a:pt x="629" y="221"/>
                    </a:lnTo>
                    <a:lnTo>
                      <a:pt x="632" y="276"/>
                    </a:lnTo>
                    <a:lnTo>
                      <a:pt x="635" y="387"/>
                    </a:lnTo>
                    <a:lnTo>
                      <a:pt x="637" y="193"/>
                    </a:lnTo>
                    <a:lnTo>
                      <a:pt x="640" y="138"/>
                    </a:lnTo>
                    <a:lnTo>
                      <a:pt x="643" y="193"/>
                    </a:lnTo>
                    <a:lnTo>
                      <a:pt x="646" y="332"/>
                    </a:lnTo>
                    <a:lnTo>
                      <a:pt x="648" y="276"/>
                    </a:lnTo>
                    <a:lnTo>
                      <a:pt x="651" y="415"/>
                    </a:lnTo>
                    <a:lnTo>
                      <a:pt x="654" y="276"/>
                    </a:lnTo>
                    <a:lnTo>
                      <a:pt x="656" y="276"/>
                    </a:lnTo>
                    <a:lnTo>
                      <a:pt x="659" y="249"/>
                    </a:lnTo>
                    <a:lnTo>
                      <a:pt x="662" y="276"/>
                    </a:lnTo>
                    <a:lnTo>
                      <a:pt x="665" y="415"/>
                    </a:lnTo>
                    <a:lnTo>
                      <a:pt x="667" y="221"/>
                    </a:lnTo>
                    <a:lnTo>
                      <a:pt x="670" y="332"/>
                    </a:lnTo>
                    <a:lnTo>
                      <a:pt x="673" y="193"/>
                    </a:lnTo>
                    <a:lnTo>
                      <a:pt x="676" y="443"/>
                    </a:lnTo>
                    <a:lnTo>
                      <a:pt x="678" y="249"/>
                    </a:lnTo>
                    <a:lnTo>
                      <a:pt x="681" y="470"/>
                    </a:lnTo>
                    <a:lnTo>
                      <a:pt x="684" y="166"/>
                    </a:lnTo>
                    <a:lnTo>
                      <a:pt x="686" y="276"/>
                    </a:lnTo>
                    <a:lnTo>
                      <a:pt x="689" y="304"/>
                    </a:lnTo>
                    <a:lnTo>
                      <a:pt x="692" y="304"/>
                    </a:lnTo>
                    <a:lnTo>
                      <a:pt x="694" y="249"/>
                    </a:lnTo>
                    <a:lnTo>
                      <a:pt x="697" y="138"/>
                    </a:lnTo>
                    <a:lnTo>
                      <a:pt x="700" y="221"/>
                    </a:lnTo>
                    <a:lnTo>
                      <a:pt x="703" y="387"/>
                    </a:lnTo>
                    <a:lnTo>
                      <a:pt x="705" y="249"/>
                    </a:lnTo>
                    <a:lnTo>
                      <a:pt x="708" y="387"/>
                    </a:lnTo>
                    <a:lnTo>
                      <a:pt x="711" y="304"/>
                    </a:lnTo>
                    <a:lnTo>
                      <a:pt x="714" y="221"/>
                    </a:lnTo>
                    <a:lnTo>
                      <a:pt x="716" y="249"/>
                    </a:lnTo>
                    <a:lnTo>
                      <a:pt x="719" y="276"/>
                    </a:lnTo>
                    <a:lnTo>
                      <a:pt x="722" y="276"/>
                    </a:lnTo>
                    <a:lnTo>
                      <a:pt x="724" y="332"/>
                    </a:lnTo>
                    <a:lnTo>
                      <a:pt x="727" y="332"/>
                    </a:lnTo>
                    <a:lnTo>
                      <a:pt x="730" y="387"/>
                    </a:lnTo>
                    <a:lnTo>
                      <a:pt x="733" y="249"/>
                    </a:lnTo>
                    <a:lnTo>
                      <a:pt x="735" y="304"/>
                    </a:lnTo>
                    <a:lnTo>
                      <a:pt x="738" y="387"/>
                    </a:lnTo>
                    <a:lnTo>
                      <a:pt x="741" y="304"/>
                    </a:lnTo>
                    <a:lnTo>
                      <a:pt x="744" y="387"/>
                    </a:lnTo>
                    <a:lnTo>
                      <a:pt x="746" y="193"/>
                    </a:lnTo>
                    <a:lnTo>
                      <a:pt x="749" y="138"/>
                    </a:lnTo>
                    <a:lnTo>
                      <a:pt x="752" y="387"/>
                    </a:lnTo>
                    <a:lnTo>
                      <a:pt x="754" y="221"/>
                    </a:lnTo>
                    <a:lnTo>
                      <a:pt x="757" y="498"/>
                    </a:lnTo>
                    <a:lnTo>
                      <a:pt x="760" y="193"/>
                    </a:lnTo>
                    <a:lnTo>
                      <a:pt x="762" y="443"/>
                    </a:lnTo>
                    <a:lnTo>
                      <a:pt x="765" y="193"/>
                    </a:lnTo>
                    <a:lnTo>
                      <a:pt x="768" y="83"/>
                    </a:lnTo>
                    <a:lnTo>
                      <a:pt x="770" y="221"/>
                    </a:lnTo>
                    <a:lnTo>
                      <a:pt x="773" y="387"/>
                    </a:lnTo>
                    <a:lnTo>
                      <a:pt x="776" y="193"/>
                    </a:lnTo>
                    <a:lnTo>
                      <a:pt x="779" y="221"/>
                    </a:lnTo>
                    <a:lnTo>
                      <a:pt x="781" y="249"/>
                    </a:lnTo>
                    <a:lnTo>
                      <a:pt x="784" y="360"/>
                    </a:lnTo>
                    <a:lnTo>
                      <a:pt x="787" y="166"/>
                    </a:lnTo>
                    <a:lnTo>
                      <a:pt x="790" y="193"/>
                    </a:lnTo>
                    <a:lnTo>
                      <a:pt x="792" y="276"/>
                    </a:lnTo>
                    <a:lnTo>
                      <a:pt x="795" y="276"/>
                    </a:lnTo>
                    <a:lnTo>
                      <a:pt x="798" y="193"/>
                    </a:lnTo>
                    <a:lnTo>
                      <a:pt x="801" y="332"/>
                    </a:lnTo>
                    <a:lnTo>
                      <a:pt x="803" y="304"/>
                    </a:lnTo>
                    <a:lnTo>
                      <a:pt x="806" y="249"/>
                    </a:lnTo>
                    <a:lnTo>
                      <a:pt x="809" y="443"/>
                    </a:lnTo>
                    <a:lnTo>
                      <a:pt x="811" y="193"/>
                    </a:lnTo>
                    <a:lnTo>
                      <a:pt x="814" y="193"/>
                    </a:lnTo>
                    <a:lnTo>
                      <a:pt x="817" y="387"/>
                    </a:lnTo>
                    <a:lnTo>
                      <a:pt x="820" y="332"/>
                    </a:lnTo>
                    <a:lnTo>
                      <a:pt x="822" y="193"/>
                    </a:lnTo>
                    <a:lnTo>
                      <a:pt x="825" y="249"/>
                    </a:lnTo>
                    <a:lnTo>
                      <a:pt x="828" y="443"/>
                    </a:lnTo>
                    <a:lnTo>
                      <a:pt x="830" y="110"/>
                    </a:lnTo>
                    <a:lnTo>
                      <a:pt x="833" y="138"/>
                    </a:lnTo>
                    <a:lnTo>
                      <a:pt x="836" y="332"/>
                    </a:lnTo>
                    <a:lnTo>
                      <a:pt x="838" y="360"/>
                    </a:lnTo>
                    <a:lnTo>
                      <a:pt x="841" y="360"/>
                    </a:lnTo>
                    <a:lnTo>
                      <a:pt x="844" y="166"/>
                    </a:lnTo>
                    <a:lnTo>
                      <a:pt x="847" y="276"/>
                    </a:lnTo>
                    <a:lnTo>
                      <a:pt x="849" y="387"/>
                    </a:lnTo>
                    <a:lnTo>
                      <a:pt x="852" y="166"/>
                    </a:lnTo>
                    <a:lnTo>
                      <a:pt x="855" y="443"/>
                    </a:lnTo>
                    <a:lnTo>
                      <a:pt x="857" y="276"/>
                    </a:lnTo>
                    <a:lnTo>
                      <a:pt x="860" y="387"/>
                    </a:lnTo>
                    <a:lnTo>
                      <a:pt x="863" y="221"/>
                    </a:lnTo>
                    <a:lnTo>
                      <a:pt x="866" y="166"/>
                    </a:lnTo>
                    <a:lnTo>
                      <a:pt x="868" y="304"/>
                    </a:lnTo>
                    <a:lnTo>
                      <a:pt x="871" y="276"/>
                    </a:lnTo>
                    <a:lnTo>
                      <a:pt x="874" y="387"/>
                    </a:lnTo>
                    <a:lnTo>
                      <a:pt x="876" y="304"/>
                    </a:lnTo>
                    <a:lnTo>
                      <a:pt x="879" y="304"/>
                    </a:lnTo>
                    <a:lnTo>
                      <a:pt x="882" y="304"/>
                    </a:lnTo>
                    <a:lnTo>
                      <a:pt x="885" y="193"/>
                    </a:lnTo>
                    <a:lnTo>
                      <a:pt x="887" y="387"/>
                    </a:lnTo>
                    <a:lnTo>
                      <a:pt x="890" y="360"/>
                    </a:lnTo>
                    <a:lnTo>
                      <a:pt x="893" y="221"/>
                    </a:lnTo>
                    <a:lnTo>
                      <a:pt x="896" y="332"/>
                    </a:lnTo>
                    <a:lnTo>
                      <a:pt x="898" y="443"/>
                    </a:lnTo>
                    <a:lnTo>
                      <a:pt x="901" y="415"/>
                    </a:lnTo>
                    <a:lnTo>
                      <a:pt x="904" y="360"/>
                    </a:lnTo>
                    <a:lnTo>
                      <a:pt x="906" y="276"/>
                    </a:lnTo>
                    <a:lnTo>
                      <a:pt x="909" y="360"/>
                    </a:lnTo>
                    <a:lnTo>
                      <a:pt x="912" y="387"/>
                    </a:lnTo>
                    <a:lnTo>
                      <a:pt x="915" y="276"/>
                    </a:lnTo>
                    <a:lnTo>
                      <a:pt x="917" y="360"/>
                    </a:lnTo>
                    <a:lnTo>
                      <a:pt x="920" y="304"/>
                    </a:lnTo>
                    <a:lnTo>
                      <a:pt x="923" y="249"/>
                    </a:lnTo>
                    <a:lnTo>
                      <a:pt x="925" y="276"/>
                    </a:lnTo>
                    <a:lnTo>
                      <a:pt x="928" y="387"/>
                    </a:lnTo>
                    <a:lnTo>
                      <a:pt x="931" y="276"/>
                    </a:lnTo>
                    <a:lnTo>
                      <a:pt x="933" y="249"/>
                    </a:lnTo>
                    <a:lnTo>
                      <a:pt x="936" y="304"/>
                    </a:lnTo>
                    <a:lnTo>
                      <a:pt x="939" y="332"/>
                    </a:lnTo>
                    <a:lnTo>
                      <a:pt x="941" y="221"/>
                    </a:lnTo>
                    <a:lnTo>
                      <a:pt x="944" y="193"/>
                    </a:lnTo>
                    <a:lnTo>
                      <a:pt x="947" y="304"/>
                    </a:lnTo>
                    <a:lnTo>
                      <a:pt x="950" y="360"/>
                    </a:lnTo>
                    <a:lnTo>
                      <a:pt x="952" y="526"/>
                    </a:lnTo>
                    <a:lnTo>
                      <a:pt x="955" y="360"/>
                    </a:lnTo>
                    <a:lnTo>
                      <a:pt x="958" y="360"/>
                    </a:lnTo>
                    <a:lnTo>
                      <a:pt x="960" y="415"/>
                    </a:lnTo>
                    <a:lnTo>
                      <a:pt x="963" y="443"/>
                    </a:lnTo>
                    <a:lnTo>
                      <a:pt x="966" y="360"/>
                    </a:lnTo>
                    <a:lnTo>
                      <a:pt x="968" y="304"/>
                    </a:lnTo>
                    <a:lnTo>
                      <a:pt x="971" y="415"/>
                    </a:lnTo>
                    <a:lnTo>
                      <a:pt x="974" y="360"/>
                    </a:lnTo>
                    <a:lnTo>
                      <a:pt x="977" y="360"/>
                    </a:lnTo>
                    <a:lnTo>
                      <a:pt x="979" y="276"/>
                    </a:lnTo>
                    <a:lnTo>
                      <a:pt x="982" y="387"/>
                    </a:lnTo>
                    <a:lnTo>
                      <a:pt x="985" y="304"/>
                    </a:lnTo>
                    <a:lnTo>
                      <a:pt x="988" y="360"/>
                    </a:lnTo>
                    <a:lnTo>
                      <a:pt x="990" y="304"/>
                    </a:lnTo>
                    <a:lnTo>
                      <a:pt x="993" y="332"/>
                    </a:lnTo>
                    <a:lnTo>
                      <a:pt x="996" y="443"/>
                    </a:lnTo>
                    <a:lnTo>
                      <a:pt x="998" y="360"/>
                    </a:lnTo>
                    <a:lnTo>
                      <a:pt x="1001" y="332"/>
                    </a:lnTo>
                    <a:lnTo>
                      <a:pt x="1004" y="415"/>
                    </a:lnTo>
                    <a:lnTo>
                      <a:pt x="1006" y="304"/>
                    </a:lnTo>
                    <a:lnTo>
                      <a:pt x="1009" y="415"/>
                    </a:lnTo>
                    <a:lnTo>
                      <a:pt x="1012" y="304"/>
                    </a:lnTo>
                    <a:lnTo>
                      <a:pt x="1015" y="221"/>
                    </a:lnTo>
                    <a:lnTo>
                      <a:pt x="1017" y="332"/>
                    </a:lnTo>
                    <a:lnTo>
                      <a:pt x="1020" y="360"/>
                    </a:lnTo>
                    <a:lnTo>
                      <a:pt x="1023" y="360"/>
                    </a:lnTo>
                    <a:lnTo>
                      <a:pt x="1026" y="415"/>
                    </a:lnTo>
                    <a:lnTo>
                      <a:pt x="1028" y="443"/>
                    </a:lnTo>
                    <a:lnTo>
                      <a:pt x="1031" y="221"/>
                    </a:lnTo>
                    <a:lnTo>
                      <a:pt x="1034" y="387"/>
                    </a:lnTo>
                    <a:lnTo>
                      <a:pt x="1036" y="276"/>
                    </a:lnTo>
                    <a:lnTo>
                      <a:pt x="1039" y="470"/>
                    </a:lnTo>
                    <a:lnTo>
                      <a:pt x="1042" y="276"/>
                    </a:lnTo>
                    <a:lnTo>
                      <a:pt x="1044" y="360"/>
                    </a:lnTo>
                    <a:lnTo>
                      <a:pt x="1047" y="387"/>
                    </a:lnTo>
                    <a:lnTo>
                      <a:pt x="1050" y="360"/>
                    </a:lnTo>
                    <a:lnTo>
                      <a:pt x="1053" y="443"/>
                    </a:lnTo>
                    <a:lnTo>
                      <a:pt x="1055" y="276"/>
                    </a:lnTo>
                    <a:lnTo>
                      <a:pt x="1058" y="249"/>
                    </a:lnTo>
                    <a:lnTo>
                      <a:pt x="1061" y="276"/>
                    </a:lnTo>
                    <a:lnTo>
                      <a:pt x="1063" y="332"/>
                    </a:lnTo>
                    <a:lnTo>
                      <a:pt x="1066" y="609"/>
                    </a:lnTo>
                    <a:lnTo>
                      <a:pt x="1069" y="249"/>
                    </a:lnTo>
                    <a:lnTo>
                      <a:pt x="1071" y="360"/>
                    </a:lnTo>
                    <a:lnTo>
                      <a:pt x="1074" y="332"/>
                    </a:lnTo>
                    <a:lnTo>
                      <a:pt x="1077" y="360"/>
                    </a:lnTo>
                    <a:lnTo>
                      <a:pt x="1080" y="415"/>
                    </a:lnTo>
                    <a:lnTo>
                      <a:pt x="1082" y="221"/>
                    </a:lnTo>
                    <a:lnTo>
                      <a:pt x="1085" y="221"/>
                    </a:lnTo>
                    <a:lnTo>
                      <a:pt x="1088" y="470"/>
                    </a:lnTo>
                    <a:lnTo>
                      <a:pt x="1090" y="360"/>
                    </a:lnTo>
                    <a:lnTo>
                      <a:pt x="1093" y="332"/>
                    </a:lnTo>
                    <a:lnTo>
                      <a:pt x="1096" y="443"/>
                    </a:lnTo>
                    <a:lnTo>
                      <a:pt x="1098" y="304"/>
                    </a:lnTo>
                    <a:lnTo>
                      <a:pt x="1101" y="304"/>
                    </a:lnTo>
                    <a:lnTo>
                      <a:pt x="1104" y="304"/>
                    </a:lnTo>
                    <a:lnTo>
                      <a:pt x="1106" y="387"/>
                    </a:lnTo>
                    <a:lnTo>
                      <a:pt x="1109" y="443"/>
                    </a:lnTo>
                    <a:lnTo>
                      <a:pt x="1112" y="415"/>
                    </a:lnTo>
                    <a:lnTo>
                      <a:pt x="1115" y="276"/>
                    </a:lnTo>
                    <a:lnTo>
                      <a:pt x="1117" y="304"/>
                    </a:lnTo>
                    <a:lnTo>
                      <a:pt x="1120" y="332"/>
                    </a:lnTo>
                    <a:lnTo>
                      <a:pt x="1123" y="415"/>
                    </a:lnTo>
                    <a:lnTo>
                      <a:pt x="1125" y="304"/>
                    </a:lnTo>
                    <a:lnTo>
                      <a:pt x="1128" y="498"/>
                    </a:lnTo>
                    <a:lnTo>
                      <a:pt x="1131" y="415"/>
                    </a:lnTo>
                    <a:lnTo>
                      <a:pt x="1133" y="332"/>
                    </a:lnTo>
                    <a:lnTo>
                      <a:pt x="1136" y="498"/>
                    </a:lnTo>
                    <a:lnTo>
                      <a:pt x="1139" y="498"/>
                    </a:lnTo>
                    <a:lnTo>
                      <a:pt x="1142" y="360"/>
                    </a:lnTo>
                    <a:lnTo>
                      <a:pt x="1144" y="526"/>
                    </a:lnTo>
                    <a:lnTo>
                      <a:pt x="1147" y="498"/>
                    </a:lnTo>
                    <a:lnTo>
                      <a:pt x="1150" y="415"/>
                    </a:lnTo>
                    <a:lnTo>
                      <a:pt x="1152" y="470"/>
                    </a:lnTo>
                    <a:lnTo>
                      <a:pt x="1155" y="470"/>
                    </a:lnTo>
                    <a:lnTo>
                      <a:pt x="1158" y="387"/>
                    </a:lnTo>
                    <a:lnTo>
                      <a:pt x="1160" y="304"/>
                    </a:lnTo>
                    <a:lnTo>
                      <a:pt x="1163" y="360"/>
                    </a:lnTo>
                    <a:lnTo>
                      <a:pt x="1166" y="332"/>
                    </a:lnTo>
                    <a:lnTo>
                      <a:pt x="1169" y="360"/>
                    </a:lnTo>
                    <a:lnTo>
                      <a:pt x="1171" y="415"/>
                    </a:lnTo>
                    <a:lnTo>
                      <a:pt x="1174" y="249"/>
                    </a:lnTo>
                    <a:lnTo>
                      <a:pt x="1177" y="360"/>
                    </a:lnTo>
                    <a:lnTo>
                      <a:pt x="1179" y="387"/>
                    </a:lnTo>
                    <a:lnTo>
                      <a:pt x="1182" y="332"/>
                    </a:lnTo>
                    <a:lnTo>
                      <a:pt x="1185" y="249"/>
                    </a:lnTo>
                    <a:lnTo>
                      <a:pt x="1187" y="387"/>
                    </a:lnTo>
                    <a:lnTo>
                      <a:pt x="1190" y="470"/>
                    </a:lnTo>
                    <a:lnTo>
                      <a:pt x="1193" y="415"/>
                    </a:lnTo>
                    <a:lnTo>
                      <a:pt x="1196" y="443"/>
                    </a:lnTo>
                    <a:lnTo>
                      <a:pt x="1198" y="304"/>
                    </a:lnTo>
                    <a:lnTo>
                      <a:pt x="1201" y="276"/>
                    </a:lnTo>
                    <a:lnTo>
                      <a:pt x="1204" y="415"/>
                    </a:lnTo>
                    <a:lnTo>
                      <a:pt x="1206" y="360"/>
                    </a:lnTo>
                    <a:lnTo>
                      <a:pt x="1209" y="553"/>
                    </a:lnTo>
                    <a:lnTo>
                      <a:pt x="1212" y="360"/>
                    </a:lnTo>
                    <a:lnTo>
                      <a:pt x="1214" y="581"/>
                    </a:lnTo>
                    <a:lnTo>
                      <a:pt x="1217" y="526"/>
                    </a:lnTo>
                    <a:lnTo>
                      <a:pt x="1220" y="332"/>
                    </a:lnTo>
                    <a:lnTo>
                      <a:pt x="1223" y="553"/>
                    </a:lnTo>
                    <a:lnTo>
                      <a:pt x="1225" y="332"/>
                    </a:lnTo>
                    <a:lnTo>
                      <a:pt x="1228" y="360"/>
                    </a:lnTo>
                    <a:lnTo>
                      <a:pt x="1231" y="332"/>
                    </a:lnTo>
                    <a:lnTo>
                      <a:pt x="1233" y="470"/>
                    </a:lnTo>
                    <a:lnTo>
                      <a:pt x="1236" y="387"/>
                    </a:lnTo>
                    <a:lnTo>
                      <a:pt x="1239" y="332"/>
                    </a:lnTo>
                    <a:lnTo>
                      <a:pt x="1241" y="470"/>
                    </a:lnTo>
                    <a:lnTo>
                      <a:pt x="1244" y="443"/>
                    </a:lnTo>
                    <a:lnTo>
                      <a:pt x="1247" y="221"/>
                    </a:lnTo>
                    <a:lnTo>
                      <a:pt x="1249" y="304"/>
                    </a:lnTo>
                    <a:lnTo>
                      <a:pt x="1252" y="276"/>
                    </a:lnTo>
                    <a:lnTo>
                      <a:pt x="1255" y="249"/>
                    </a:lnTo>
                    <a:lnTo>
                      <a:pt x="1258" y="360"/>
                    </a:lnTo>
                    <a:lnTo>
                      <a:pt x="1260" y="304"/>
                    </a:lnTo>
                    <a:lnTo>
                      <a:pt x="1263" y="360"/>
                    </a:lnTo>
                    <a:lnTo>
                      <a:pt x="1266" y="443"/>
                    </a:lnTo>
                    <a:lnTo>
                      <a:pt x="1268" y="498"/>
                    </a:lnTo>
                    <a:lnTo>
                      <a:pt x="1271" y="415"/>
                    </a:lnTo>
                    <a:lnTo>
                      <a:pt x="1274" y="360"/>
                    </a:lnTo>
                    <a:lnTo>
                      <a:pt x="1276" y="249"/>
                    </a:lnTo>
                    <a:lnTo>
                      <a:pt x="1279" y="498"/>
                    </a:lnTo>
                    <a:lnTo>
                      <a:pt x="1282" y="360"/>
                    </a:lnTo>
                    <a:lnTo>
                      <a:pt x="1285" y="415"/>
                    </a:lnTo>
                    <a:lnTo>
                      <a:pt x="1287" y="415"/>
                    </a:lnTo>
                    <a:lnTo>
                      <a:pt x="1290" y="360"/>
                    </a:lnTo>
                    <a:lnTo>
                      <a:pt x="1293" y="526"/>
                    </a:lnTo>
                    <a:lnTo>
                      <a:pt x="1295" y="332"/>
                    </a:lnTo>
                    <a:lnTo>
                      <a:pt x="1298" y="387"/>
                    </a:lnTo>
                    <a:lnTo>
                      <a:pt x="1301" y="443"/>
                    </a:lnTo>
                    <a:lnTo>
                      <a:pt x="1303" y="332"/>
                    </a:lnTo>
                    <a:lnTo>
                      <a:pt x="1306" y="470"/>
                    </a:lnTo>
                    <a:lnTo>
                      <a:pt x="1309" y="443"/>
                    </a:lnTo>
                    <a:lnTo>
                      <a:pt x="1311" y="360"/>
                    </a:lnTo>
                    <a:lnTo>
                      <a:pt x="1314" y="415"/>
                    </a:lnTo>
                    <a:lnTo>
                      <a:pt x="1317" y="498"/>
                    </a:lnTo>
                    <a:lnTo>
                      <a:pt x="1319" y="360"/>
                    </a:lnTo>
                    <a:lnTo>
                      <a:pt x="1322" y="526"/>
                    </a:lnTo>
                    <a:lnTo>
                      <a:pt x="1325" y="415"/>
                    </a:lnTo>
                    <a:lnTo>
                      <a:pt x="1328" y="27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64"/>
              <p:cNvSpPr>
                <a:spLocks noChangeArrowheads="1"/>
              </p:cNvSpPr>
              <p:nvPr/>
            </p:nvSpPr>
            <p:spPr bwMode="auto">
              <a:xfrm>
                <a:off x="2096" y="2476"/>
                <a:ext cx="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249" name="テキスト ボックス 248"/>
            <p:cNvSpPr txBox="1"/>
            <p:nvPr/>
          </p:nvSpPr>
          <p:spPr>
            <a:xfrm rot="16200000">
              <a:off x="-843226" y="4782221"/>
              <a:ext cx="2335064" cy="476317"/>
            </a:xfrm>
            <a:prstGeom prst="rect">
              <a:avLst/>
            </a:prstGeom>
            <a:noFill/>
          </p:spPr>
          <p:txBody>
            <a:bodyPr wrap="square" rtlCol="0">
              <a:spAutoFit/>
            </a:bodyPr>
            <a:lstStyle/>
            <a:p>
              <a:r>
                <a:rPr lang="en-US" altLang="ja-JP" sz="2400" dirty="0" smtClean="0"/>
                <a:t>intensity</a:t>
              </a:r>
              <a:r>
                <a:rPr kumimoji="1" lang="en-US" altLang="ja-JP" sz="2400" dirty="0" smtClean="0"/>
                <a:t>[</a:t>
              </a:r>
              <a:r>
                <a:rPr kumimoji="1" lang="en-US" altLang="ja-JP" sz="2400" dirty="0" err="1" smtClean="0"/>
                <a:t>a.u</a:t>
              </a:r>
              <a:r>
                <a:rPr lang="en-US" altLang="ja-JP" sz="2400" dirty="0" smtClean="0"/>
                <a:t>.]</a:t>
              </a:r>
              <a:endParaRPr kumimoji="1" lang="ja-JP" altLang="en-US" sz="2400" dirty="0"/>
            </a:p>
          </p:txBody>
        </p:sp>
        <p:sp>
          <p:nvSpPr>
            <p:cNvPr id="250" name="テキスト ボックス 249"/>
            <p:cNvSpPr txBox="1"/>
            <p:nvPr/>
          </p:nvSpPr>
          <p:spPr>
            <a:xfrm>
              <a:off x="1300810" y="6411515"/>
              <a:ext cx="2682960" cy="520636"/>
            </a:xfrm>
            <a:prstGeom prst="rect">
              <a:avLst/>
            </a:prstGeom>
            <a:noFill/>
          </p:spPr>
          <p:txBody>
            <a:bodyPr wrap="square" rtlCol="0">
              <a:spAutoFit/>
            </a:bodyPr>
            <a:lstStyle/>
            <a:p>
              <a:r>
                <a:rPr lang="en-US" altLang="ja-JP" sz="2400" dirty="0" smtClean="0"/>
                <a:t>wavelength</a:t>
              </a:r>
              <a:r>
                <a:rPr kumimoji="1" lang="en-US" altLang="ja-JP" sz="2400" dirty="0" smtClean="0"/>
                <a:t>[nm]</a:t>
              </a:r>
              <a:endParaRPr kumimoji="1" lang="ja-JP" altLang="en-US" sz="2400" dirty="0"/>
            </a:p>
          </p:txBody>
        </p:sp>
      </p:grpSp>
      <p:grpSp>
        <p:nvGrpSpPr>
          <p:cNvPr id="182" name="Group 69"/>
          <p:cNvGrpSpPr>
            <a:grpSpLocks noChangeAspect="1"/>
          </p:cNvGrpSpPr>
          <p:nvPr/>
        </p:nvGrpSpPr>
        <p:grpSpPr bwMode="auto">
          <a:xfrm>
            <a:off x="5643735" y="3678736"/>
            <a:ext cx="3028950" cy="2508251"/>
            <a:chOff x="2793" y="2319"/>
            <a:chExt cx="1908" cy="1580"/>
          </a:xfrm>
        </p:grpSpPr>
        <p:sp>
          <p:nvSpPr>
            <p:cNvPr id="185" name="Rectangle 70"/>
            <p:cNvSpPr>
              <a:spLocks noChangeArrowheads="1"/>
            </p:cNvSpPr>
            <p:nvPr/>
          </p:nvSpPr>
          <p:spPr bwMode="auto">
            <a:xfrm>
              <a:off x="3314" y="3705"/>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86" name="Rectangle 71"/>
            <p:cNvSpPr>
              <a:spLocks noChangeArrowheads="1"/>
            </p:cNvSpPr>
            <p:nvPr/>
          </p:nvSpPr>
          <p:spPr bwMode="auto">
            <a:xfrm>
              <a:off x="4160" y="3684"/>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87" name="Rectangle 72"/>
            <p:cNvSpPr>
              <a:spLocks noChangeArrowheads="1"/>
            </p:cNvSpPr>
            <p:nvPr/>
          </p:nvSpPr>
          <p:spPr bwMode="auto">
            <a:xfrm>
              <a:off x="2883" y="3573"/>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88" name="Rectangle 73"/>
            <p:cNvSpPr>
              <a:spLocks noChangeArrowheads="1"/>
            </p:cNvSpPr>
            <p:nvPr/>
          </p:nvSpPr>
          <p:spPr bwMode="auto">
            <a:xfrm>
              <a:off x="2793" y="3271"/>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10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89" name="Rectangle 74"/>
            <p:cNvSpPr>
              <a:spLocks noChangeArrowheads="1"/>
            </p:cNvSpPr>
            <p:nvPr/>
          </p:nvSpPr>
          <p:spPr bwMode="auto">
            <a:xfrm>
              <a:off x="2797" y="2964"/>
              <a:ext cx="1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90" name="Rectangle 75"/>
            <p:cNvSpPr>
              <a:spLocks noChangeArrowheads="1"/>
            </p:cNvSpPr>
            <p:nvPr/>
          </p:nvSpPr>
          <p:spPr bwMode="auto">
            <a:xfrm>
              <a:off x="2797" y="2657"/>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30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91" name="Rectangle 76"/>
            <p:cNvSpPr>
              <a:spLocks noChangeArrowheads="1"/>
            </p:cNvSpPr>
            <p:nvPr/>
          </p:nvSpPr>
          <p:spPr bwMode="auto">
            <a:xfrm>
              <a:off x="2802" y="2360"/>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92" name="Line 77"/>
            <p:cNvSpPr>
              <a:spLocks noChangeShapeType="1"/>
            </p:cNvSpPr>
            <p:nvPr/>
          </p:nvSpPr>
          <p:spPr bwMode="auto">
            <a:xfrm flipV="1">
              <a:off x="3021" y="3675"/>
              <a:ext cx="0" cy="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78"/>
            <p:cNvSpPr>
              <a:spLocks noChangeShapeType="1"/>
            </p:cNvSpPr>
            <p:nvPr/>
          </p:nvSpPr>
          <p:spPr bwMode="auto">
            <a:xfrm flipV="1">
              <a:off x="3441" y="3675"/>
              <a:ext cx="0" cy="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79"/>
            <p:cNvSpPr>
              <a:spLocks noChangeShapeType="1"/>
            </p:cNvSpPr>
            <p:nvPr/>
          </p:nvSpPr>
          <p:spPr bwMode="auto">
            <a:xfrm flipV="1">
              <a:off x="3861" y="3675"/>
              <a:ext cx="0" cy="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80"/>
            <p:cNvSpPr>
              <a:spLocks noChangeShapeType="1"/>
            </p:cNvSpPr>
            <p:nvPr/>
          </p:nvSpPr>
          <p:spPr bwMode="auto">
            <a:xfrm flipV="1">
              <a:off x="4281" y="3675"/>
              <a:ext cx="0" cy="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81"/>
            <p:cNvSpPr>
              <a:spLocks noChangeShapeType="1"/>
            </p:cNvSpPr>
            <p:nvPr/>
          </p:nvSpPr>
          <p:spPr bwMode="auto">
            <a:xfrm flipV="1">
              <a:off x="4701" y="3675"/>
              <a:ext cx="0" cy="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82"/>
            <p:cNvSpPr>
              <a:spLocks noChangeShapeType="1"/>
            </p:cNvSpPr>
            <p:nvPr/>
          </p:nvSpPr>
          <p:spPr bwMode="auto">
            <a:xfrm>
              <a:off x="3021" y="3675"/>
              <a:ext cx="168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83"/>
            <p:cNvSpPr>
              <a:spLocks noChangeShapeType="1"/>
            </p:cNvSpPr>
            <p:nvPr/>
          </p:nvSpPr>
          <p:spPr bwMode="auto">
            <a:xfrm>
              <a:off x="2996" y="3675"/>
              <a:ext cx="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Line 84"/>
            <p:cNvSpPr>
              <a:spLocks noChangeShapeType="1"/>
            </p:cNvSpPr>
            <p:nvPr/>
          </p:nvSpPr>
          <p:spPr bwMode="auto">
            <a:xfrm>
              <a:off x="3008" y="3521"/>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85"/>
            <p:cNvSpPr>
              <a:spLocks noChangeShapeType="1"/>
            </p:cNvSpPr>
            <p:nvPr/>
          </p:nvSpPr>
          <p:spPr bwMode="auto">
            <a:xfrm>
              <a:off x="2996" y="3368"/>
              <a:ext cx="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Line 86"/>
            <p:cNvSpPr>
              <a:spLocks noChangeShapeType="1"/>
            </p:cNvSpPr>
            <p:nvPr/>
          </p:nvSpPr>
          <p:spPr bwMode="auto">
            <a:xfrm>
              <a:off x="3008" y="3214"/>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Line 87"/>
            <p:cNvSpPr>
              <a:spLocks noChangeShapeType="1"/>
            </p:cNvSpPr>
            <p:nvPr/>
          </p:nvSpPr>
          <p:spPr bwMode="auto">
            <a:xfrm>
              <a:off x="2996" y="3061"/>
              <a:ext cx="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Line 88"/>
            <p:cNvSpPr>
              <a:spLocks noChangeShapeType="1"/>
            </p:cNvSpPr>
            <p:nvPr/>
          </p:nvSpPr>
          <p:spPr bwMode="auto">
            <a:xfrm>
              <a:off x="3008" y="2907"/>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Line 89"/>
            <p:cNvSpPr>
              <a:spLocks noChangeShapeType="1"/>
            </p:cNvSpPr>
            <p:nvPr/>
          </p:nvSpPr>
          <p:spPr bwMode="auto">
            <a:xfrm>
              <a:off x="2996" y="2754"/>
              <a:ext cx="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90"/>
            <p:cNvSpPr>
              <a:spLocks noChangeShapeType="1"/>
            </p:cNvSpPr>
            <p:nvPr/>
          </p:nvSpPr>
          <p:spPr bwMode="auto">
            <a:xfrm>
              <a:off x="3008" y="2600"/>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Line 91"/>
            <p:cNvSpPr>
              <a:spLocks noChangeShapeType="1"/>
            </p:cNvSpPr>
            <p:nvPr/>
          </p:nvSpPr>
          <p:spPr bwMode="auto">
            <a:xfrm>
              <a:off x="2996" y="2447"/>
              <a:ext cx="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Line 92"/>
            <p:cNvSpPr>
              <a:spLocks noChangeShapeType="1"/>
            </p:cNvSpPr>
            <p:nvPr/>
          </p:nvSpPr>
          <p:spPr bwMode="auto">
            <a:xfrm flipV="1">
              <a:off x="3021" y="2447"/>
              <a:ext cx="0" cy="122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93"/>
            <p:cNvSpPr>
              <a:spLocks/>
            </p:cNvSpPr>
            <p:nvPr/>
          </p:nvSpPr>
          <p:spPr bwMode="auto">
            <a:xfrm>
              <a:off x="3019" y="2385"/>
              <a:ext cx="1682" cy="1290"/>
            </a:xfrm>
            <a:custGeom>
              <a:avLst/>
              <a:gdLst>
                <a:gd name="T0" fmla="*/ 24 w 1682"/>
                <a:gd name="T1" fmla="*/ 1044 h 1290"/>
                <a:gd name="T2" fmla="*/ 52 w 1682"/>
                <a:gd name="T3" fmla="*/ 1136 h 1290"/>
                <a:gd name="T4" fmla="*/ 80 w 1682"/>
                <a:gd name="T5" fmla="*/ 922 h 1290"/>
                <a:gd name="T6" fmla="*/ 108 w 1682"/>
                <a:gd name="T7" fmla="*/ 952 h 1290"/>
                <a:gd name="T8" fmla="*/ 135 w 1682"/>
                <a:gd name="T9" fmla="*/ 952 h 1290"/>
                <a:gd name="T10" fmla="*/ 163 w 1682"/>
                <a:gd name="T11" fmla="*/ 983 h 1290"/>
                <a:gd name="T12" fmla="*/ 191 w 1682"/>
                <a:gd name="T13" fmla="*/ 891 h 1290"/>
                <a:gd name="T14" fmla="*/ 219 w 1682"/>
                <a:gd name="T15" fmla="*/ 768 h 1290"/>
                <a:gd name="T16" fmla="*/ 247 w 1682"/>
                <a:gd name="T17" fmla="*/ 891 h 1290"/>
                <a:gd name="T18" fmla="*/ 274 w 1682"/>
                <a:gd name="T19" fmla="*/ 983 h 1290"/>
                <a:gd name="T20" fmla="*/ 302 w 1682"/>
                <a:gd name="T21" fmla="*/ 891 h 1290"/>
                <a:gd name="T22" fmla="*/ 330 w 1682"/>
                <a:gd name="T23" fmla="*/ 983 h 1290"/>
                <a:gd name="T24" fmla="*/ 357 w 1682"/>
                <a:gd name="T25" fmla="*/ 860 h 1290"/>
                <a:gd name="T26" fmla="*/ 385 w 1682"/>
                <a:gd name="T27" fmla="*/ 983 h 1290"/>
                <a:gd name="T28" fmla="*/ 413 w 1682"/>
                <a:gd name="T29" fmla="*/ 983 h 1290"/>
                <a:gd name="T30" fmla="*/ 441 w 1682"/>
                <a:gd name="T31" fmla="*/ 983 h 1290"/>
                <a:gd name="T32" fmla="*/ 468 w 1682"/>
                <a:gd name="T33" fmla="*/ 799 h 1290"/>
                <a:gd name="T34" fmla="*/ 496 w 1682"/>
                <a:gd name="T35" fmla="*/ 860 h 1290"/>
                <a:gd name="T36" fmla="*/ 524 w 1682"/>
                <a:gd name="T37" fmla="*/ 983 h 1290"/>
                <a:gd name="T38" fmla="*/ 552 w 1682"/>
                <a:gd name="T39" fmla="*/ 1106 h 1290"/>
                <a:gd name="T40" fmla="*/ 579 w 1682"/>
                <a:gd name="T41" fmla="*/ 1075 h 1290"/>
                <a:gd name="T42" fmla="*/ 607 w 1682"/>
                <a:gd name="T43" fmla="*/ 1044 h 1290"/>
                <a:gd name="T44" fmla="*/ 635 w 1682"/>
                <a:gd name="T45" fmla="*/ 983 h 1290"/>
                <a:gd name="T46" fmla="*/ 662 w 1682"/>
                <a:gd name="T47" fmla="*/ 1075 h 1290"/>
                <a:gd name="T48" fmla="*/ 690 w 1682"/>
                <a:gd name="T49" fmla="*/ 1014 h 1290"/>
                <a:gd name="T50" fmla="*/ 717 w 1682"/>
                <a:gd name="T51" fmla="*/ 1044 h 1290"/>
                <a:gd name="T52" fmla="*/ 745 w 1682"/>
                <a:gd name="T53" fmla="*/ 522 h 1290"/>
                <a:gd name="T54" fmla="*/ 773 w 1682"/>
                <a:gd name="T55" fmla="*/ 246 h 1290"/>
                <a:gd name="T56" fmla="*/ 800 w 1682"/>
                <a:gd name="T57" fmla="*/ 369 h 1290"/>
                <a:gd name="T58" fmla="*/ 828 w 1682"/>
                <a:gd name="T59" fmla="*/ 645 h 1290"/>
                <a:gd name="T60" fmla="*/ 856 w 1682"/>
                <a:gd name="T61" fmla="*/ 860 h 1290"/>
                <a:gd name="T62" fmla="*/ 883 w 1682"/>
                <a:gd name="T63" fmla="*/ 829 h 1290"/>
                <a:gd name="T64" fmla="*/ 911 w 1682"/>
                <a:gd name="T65" fmla="*/ 799 h 1290"/>
                <a:gd name="T66" fmla="*/ 938 w 1682"/>
                <a:gd name="T67" fmla="*/ 922 h 1290"/>
                <a:gd name="T68" fmla="*/ 966 w 1682"/>
                <a:gd name="T69" fmla="*/ 860 h 1290"/>
                <a:gd name="T70" fmla="*/ 993 w 1682"/>
                <a:gd name="T71" fmla="*/ 891 h 1290"/>
                <a:gd name="T72" fmla="*/ 1021 w 1682"/>
                <a:gd name="T73" fmla="*/ 983 h 1290"/>
                <a:gd name="T74" fmla="*/ 1048 w 1682"/>
                <a:gd name="T75" fmla="*/ 1167 h 1290"/>
                <a:gd name="T76" fmla="*/ 1076 w 1682"/>
                <a:gd name="T77" fmla="*/ 1044 h 1290"/>
                <a:gd name="T78" fmla="*/ 1103 w 1682"/>
                <a:gd name="T79" fmla="*/ 983 h 1290"/>
                <a:gd name="T80" fmla="*/ 1131 w 1682"/>
                <a:gd name="T81" fmla="*/ 1044 h 1290"/>
                <a:gd name="T82" fmla="*/ 1159 w 1682"/>
                <a:gd name="T83" fmla="*/ 983 h 1290"/>
                <a:gd name="T84" fmla="*/ 1186 w 1682"/>
                <a:gd name="T85" fmla="*/ 1044 h 1290"/>
                <a:gd name="T86" fmla="*/ 1214 w 1682"/>
                <a:gd name="T87" fmla="*/ 1106 h 1290"/>
                <a:gd name="T88" fmla="*/ 1241 w 1682"/>
                <a:gd name="T89" fmla="*/ 983 h 1290"/>
                <a:gd name="T90" fmla="*/ 1268 w 1682"/>
                <a:gd name="T91" fmla="*/ 860 h 1290"/>
                <a:gd name="T92" fmla="*/ 1296 w 1682"/>
                <a:gd name="T93" fmla="*/ 1044 h 1290"/>
                <a:gd name="T94" fmla="*/ 1323 w 1682"/>
                <a:gd name="T95" fmla="*/ 952 h 1290"/>
                <a:gd name="T96" fmla="*/ 1351 w 1682"/>
                <a:gd name="T97" fmla="*/ 1167 h 1290"/>
                <a:gd name="T98" fmla="*/ 1378 w 1682"/>
                <a:gd name="T99" fmla="*/ 1075 h 1290"/>
                <a:gd name="T100" fmla="*/ 1406 w 1682"/>
                <a:gd name="T101" fmla="*/ 1075 h 1290"/>
                <a:gd name="T102" fmla="*/ 1433 w 1682"/>
                <a:gd name="T103" fmla="*/ 1044 h 1290"/>
                <a:gd name="T104" fmla="*/ 1460 w 1682"/>
                <a:gd name="T105" fmla="*/ 891 h 1290"/>
                <a:gd name="T106" fmla="*/ 1487 w 1682"/>
                <a:gd name="T107" fmla="*/ 1014 h 1290"/>
                <a:gd name="T108" fmla="*/ 1515 w 1682"/>
                <a:gd name="T109" fmla="*/ 1106 h 1290"/>
                <a:gd name="T110" fmla="*/ 1542 w 1682"/>
                <a:gd name="T111" fmla="*/ 1136 h 1290"/>
                <a:gd name="T112" fmla="*/ 1570 w 1682"/>
                <a:gd name="T113" fmla="*/ 1014 h 1290"/>
                <a:gd name="T114" fmla="*/ 1597 w 1682"/>
                <a:gd name="T115" fmla="*/ 860 h 1290"/>
                <a:gd name="T116" fmla="*/ 1624 w 1682"/>
                <a:gd name="T117" fmla="*/ 983 h 1290"/>
                <a:gd name="T118" fmla="*/ 1651 w 1682"/>
                <a:gd name="T119" fmla="*/ 1075 h 1290"/>
                <a:gd name="T120" fmla="*/ 1679 w 1682"/>
                <a:gd name="T121" fmla="*/ 1229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2" h="1290">
                  <a:moveTo>
                    <a:pt x="0" y="1044"/>
                  </a:moveTo>
                  <a:lnTo>
                    <a:pt x="3" y="1014"/>
                  </a:lnTo>
                  <a:lnTo>
                    <a:pt x="7" y="1290"/>
                  </a:lnTo>
                  <a:lnTo>
                    <a:pt x="10" y="1136"/>
                  </a:lnTo>
                  <a:lnTo>
                    <a:pt x="13" y="1014"/>
                  </a:lnTo>
                  <a:lnTo>
                    <a:pt x="17" y="1044"/>
                  </a:lnTo>
                  <a:lnTo>
                    <a:pt x="21" y="1106"/>
                  </a:lnTo>
                  <a:lnTo>
                    <a:pt x="24" y="1044"/>
                  </a:lnTo>
                  <a:lnTo>
                    <a:pt x="28" y="1106"/>
                  </a:lnTo>
                  <a:lnTo>
                    <a:pt x="31" y="1014"/>
                  </a:lnTo>
                  <a:lnTo>
                    <a:pt x="35" y="1136"/>
                  </a:lnTo>
                  <a:lnTo>
                    <a:pt x="38" y="1044"/>
                  </a:lnTo>
                  <a:lnTo>
                    <a:pt x="41" y="1075"/>
                  </a:lnTo>
                  <a:lnTo>
                    <a:pt x="45" y="1136"/>
                  </a:lnTo>
                  <a:lnTo>
                    <a:pt x="48" y="1075"/>
                  </a:lnTo>
                  <a:lnTo>
                    <a:pt x="52" y="1136"/>
                  </a:lnTo>
                  <a:lnTo>
                    <a:pt x="55" y="1014"/>
                  </a:lnTo>
                  <a:lnTo>
                    <a:pt x="59" y="1075"/>
                  </a:lnTo>
                  <a:lnTo>
                    <a:pt x="62" y="1136"/>
                  </a:lnTo>
                  <a:lnTo>
                    <a:pt x="66" y="1075"/>
                  </a:lnTo>
                  <a:lnTo>
                    <a:pt x="69" y="1044"/>
                  </a:lnTo>
                  <a:lnTo>
                    <a:pt x="73" y="1198"/>
                  </a:lnTo>
                  <a:lnTo>
                    <a:pt x="76" y="860"/>
                  </a:lnTo>
                  <a:lnTo>
                    <a:pt x="80" y="922"/>
                  </a:lnTo>
                  <a:lnTo>
                    <a:pt x="83" y="1014"/>
                  </a:lnTo>
                  <a:lnTo>
                    <a:pt x="87" y="860"/>
                  </a:lnTo>
                  <a:lnTo>
                    <a:pt x="90" y="983"/>
                  </a:lnTo>
                  <a:lnTo>
                    <a:pt x="93" y="1075"/>
                  </a:lnTo>
                  <a:lnTo>
                    <a:pt x="97" y="860"/>
                  </a:lnTo>
                  <a:lnTo>
                    <a:pt x="101" y="1044"/>
                  </a:lnTo>
                  <a:lnTo>
                    <a:pt x="104" y="891"/>
                  </a:lnTo>
                  <a:lnTo>
                    <a:pt x="108" y="952"/>
                  </a:lnTo>
                  <a:lnTo>
                    <a:pt x="111" y="1014"/>
                  </a:lnTo>
                  <a:lnTo>
                    <a:pt x="115" y="1106"/>
                  </a:lnTo>
                  <a:lnTo>
                    <a:pt x="118" y="952"/>
                  </a:lnTo>
                  <a:lnTo>
                    <a:pt x="121" y="891"/>
                  </a:lnTo>
                  <a:lnTo>
                    <a:pt x="125" y="1014"/>
                  </a:lnTo>
                  <a:lnTo>
                    <a:pt x="128" y="983"/>
                  </a:lnTo>
                  <a:lnTo>
                    <a:pt x="132" y="1075"/>
                  </a:lnTo>
                  <a:lnTo>
                    <a:pt x="135" y="952"/>
                  </a:lnTo>
                  <a:lnTo>
                    <a:pt x="139" y="1106"/>
                  </a:lnTo>
                  <a:lnTo>
                    <a:pt x="142" y="860"/>
                  </a:lnTo>
                  <a:lnTo>
                    <a:pt x="146" y="922"/>
                  </a:lnTo>
                  <a:lnTo>
                    <a:pt x="149" y="1075"/>
                  </a:lnTo>
                  <a:lnTo>
                    <a:pt x="153" y="1014"/>
                  </a:lnTo>
                  <a:lnTo>
                    <a:pt x="156" y="952"/>
                  </a:lnTo>
                  <a:lnTo>
                    <a:pt x="160" y="860"/>
                  </a:lnTo>
                  <a:lnTo>
                    <a:pt x="163" y="983"/>
                  </a:lnTo>
                  <a:lnTo>
                    <a:pt x="167" y="860"/>
                  </a:lnTo>
                  <a:lnTo>
                    <a:pt x="170" y="983"/>
                  </a:lnTo>
                  <a:lnTo>
                    <a:pt x="173" y="1044"/>
                  </a:lnTo>
                  <a:lnTo>
                    <a:pt x="177" y="799"/>
                  </a:lnTo>
                  <a:lnTo>
                    <a:pt x="181" y="860"/>
                  </a:lnTo>
                  <a:lnTo>
                    <a:pt x="184" y="952"/>
                  </a:lnTo>
                  <a:lnTo>
                    <a:pt x="188" y="922"/>
                  </a:lnTo>
                  <a:lnTo>
                    <a:pt x="191" y="891"/>
                  </a:lnTo>
                  <a:lnTo>
                    <a:pt x="195" y="768"/>
                  </a:lnTo>
                  <a:lnTo>
                    <a:pt x="198" y="829"/>
                  </a:lnTo>
                  <a:lnTo>
                    <a:pt x="201" y="983"/>
                  </a:lnTo>
                  <a:lnTo>
                    <a:pt x="205" y="860"/>
                  </a:lnTo>
                  <a:lnTo>
                    <a:pt x="208" y="1014"/>
                  </a:lnTo>
                  <a:lnTo>
                    <a:pt x="212" y="952"/>
                  </a:lnTo>
                  <a:lnTo>
                    <a:pt x="215" y="860"/>
                  </a:lnTo>
                  <a:lnTo>
                    <a:pt x="219" y="768"/>
                  </a:lnTo>
                  <a:lnTo>
                    <a:pt x="222" y="829"/>
                  </a:lnTo>
                  <a:lnTo>
                    <a:pt x="226" y="860"/>
                  </a:lnTo>
                  <a:lnTo>
                    <a:pt x="229" y="1075"/>
                  </a:lnTo>
                  <a:lnTo>
                    <a:pt x="233" y="891"/>
                  </a:lnTo>
                  <a:lnTo>
                    <a:pt x="236" y="891"/>
                  </a:lnTo>
                  <a:lnTo>
                    <a:pt x="240" y="860"/>
                  </a:lnTo>
                  <a:lnTo>
                    <a:pt x="243" y="860"/>
                  </a:lnTo>
                  <a:lnTo>
                    <a:pt x="247" y="891"/>
                  </a:lnTo>
                  <a:lnTo>
                    <a:pt x="250" y="922"/>
                  </a:lnTo>
                  <a:lnTo>
                    <a:pt x="253" y="891"/>
                  </a:lnTo>
                  <a:lnTo>
                    <a:pt x="257" y="860"/>
                  </a:lnTo>
                  <a:lnTo>
                    <a:pt x="260" y="891"/>
                  </a:lnTo>
                  <a:lnTo>
                    <a:pt x="264" y="891"/>
                  </a:lnTo>
                  <a:lnTo>
                    <a:pt x="267" y="952"/>
                  </a:lnTo>
                  <a:lnTo>
                    <a:pt x="271" y="737"/>
                  </a:lnTo>
                  <a:lnTo>
                    <a:pt x="274" y="983"/>
                  </a:lnTo>
                  <a:lnTo>
                    <a:pt x="278" y="829"/>
                  </a:lnTo>
                  <a:lnTo>
                    <a:pt x="281" y="829"/>
                  </a:lnTo>
                  <a:lnTo>
                    <a:pt x="285" y="952"/>
                  </a:lnTo>
                  <a:lnTo>
                    <a:pt x="288" y="860"/>
                  </a:lnTo>
                  <a:lnTo>
                    <a:pt x="292" y="983"/>
                  </a:lnTo>
                  <a:lnTo>
                    <a:pt x="295" y="829"/>
                  </a:lnTo>
                  <a:lnTo>
                    <a:pt x="299" y="829"/>
                  </a:lnTo>
                  <a:lnTo>
                    <a:pt x="302" y="891"/>
                  </a:lnTo>
                  <a:lnTo>
                    <a:pt x="305" y="1075"/>
                  </a:lnTo>
                  <a:lnTo>
                    <a:pt x="309" y="891"/>
                  </a:lnTo>
                  <a:lnTo>
                    <a:pt x="312" y="952"/>
                  </a:lnTo>
                  <a:lnTo>
                    <a:pt x="316" y="676"/>
                  </a:lnTo>
                  <a:lnTo>
                    <a:pt x="320" y="922"/>
                  </a:lnTo>
                  <a:lnTo>
                    <a:pt x="323" y="952"/>
                  </a:lnTo>
                  <a:lnTo>
                    <a:pt x="327" y="737"/>
                  </a:lnTo>
                  <a:lnTo>
                    <a:pt x="330" y="983"/>
                  </a:lnTo>
                  <a:lnTo>
                    <a:pt x="333" y="983"/>
                  </a:lnTo>
                  <a:lnTo>
                    <a:pt x="337" y="891"/>
                  </a:lnTo>
                  <a:lnTo>
                    <a:pt x="340" y="829"/>
                  </a:lnTo>
                  <a:lnTo>
                    <a:pt x="344" y="891"/>
                  </a:lnTo>
                  <a:lnTo>
                    <a:pt x="347" y="860"/>
                  </a:lnTo>
                  <a:lnTo>
                    <a:pt x="351" y="983"/>
                  </a:lnTo>
                  <a:lnTo>
                    <a:pt x="354" y="891"/>
                  </a:lnTo>
                  <a:lnTo>
                    <a:pt x="357" y="860"/>
                  </a:lnTo>
                  <a:lnTo>
                    <a:pt x="361" y="952"/>
                  </a:lnTo>
                  <a:lnTo>
                    <a:pt x="364" y="829"/>
                  </a:lnTo>
                  <a:lnTo>
                    <a:pt x="368" y="891"/>
                  </a:lnTo>
                  <a:lnTo>
                    <a:pt x="372" y="983"/>
                  </a:lnTo>
                  <a:lnTo>
                    <a:pt x="375" y="860"/>
                  </a:lnTo>
                  <a:lnTo>
                    <a:pt x="379" y="860"/>
                  </a:lnTo>
                  <a:lnTo>
                    <a:pt x="382" y="799"/>
                  </a:lnTo>
                  <a:lnTo>
                    <a:pt x="385" y="983"/>
                  </a:lnTo>
                  <a:lnTo>
                    <a:pt x="389" y="952"/>
                  </a:lnTo>
                  <a:lnTo>
                    <a:pt x="392" y="829"/>
                  </a:lnTo>
                  <a:lnTo>
                    <a:pt x="396" y="829"/>
                  </a:lnTo>
                  <a:lnTo>
                    <a:pt x="399" y="922"/>
                  </a:lnTo>
                  <a:lnTo>
                    <a:pt x="403" y="1044"/>
                  </a:lnTo>
                  <a:lnTo>
                    <a:pt x="406" y="829"/>
                  </a:lnTo>
                  <a:lnTo>
                    <a:pt x="409" y="829"/>
                  </a:lnTo>
                  <a:lnTo>
                    <a:pt x="413" y="983"/>
                  </a:lnTo>
                  <a:lnTo>
                    <a:pt x="416" y="737"/>
                  </a:lnTo>
                  <a:lnTo>
                    <a:pt x="420" y="768"/>
                  </a:lnTo>
                  <a:lnTo>
                    <a:pt x="424" y="860"/>
                  </a:lnTo>
                  <a:lnTo>
                    <a:pt x="427" y="799"/>
                  </a:lnTo>
                  <a:lnTo>
                    <a:pt x="431" y="768"/>
                  </a:lnTo>
                  <a:lnTo>
                    <a:pt x="434" y="860"/>
                  </a:lnTo>
                  <a:lnTo>
                    <a:pt x="437" y="922"/>
                  </a:lnTo>
                  <a:lnTo>
                    <a:pt x="441" y="983"/>
                  </a:lnTo>
                  <a:lnTo>
                    <a:pt x="444" y="891"/>
                  </a:lnTo>
                  <a:lnTo>
                    <a:pt x="448" y="799"/>
                  </a:lnTo>
                  <a:lnTo>
                    <a:pt x="451" y="768"/>
                  </a:lnTo>
                  <a:lnTo>
                    <a:pt x="455" y="799"/>
                  </a:lnTo>
                  <a:lnTo>
                    <a:pt x="458" y="737"/>
                  </a:lnTo>
                  <a:lnTo>
                    <a:pt x="461" y="707"/>
                  </a:lnTo>
                  <a:lnTo>
                    <a:pt x="465" y="737"/>
                  </a:lnTo>
                  <a:lnTo>
                    <a:pt x="468" y="799"/>
                  </a:lnTo>
                  <a:lnTo>
                    <a:pt x="472" y="799"/>
                  </a:lnTo>
                  <a:lnTo>
                    <a:pt x="475" y="799"/>
                  </a:lnTo>
                  <a:lnTo>
                    <a:pt x="479" y="952"/>
                  </a:lnTo>
                  <a:lnTo>
                    <a:pt x="483" y="922"/>
                  </a:lnTo>
                  <a:lnTo>
                    <a:pt x="486" y="737"/>
                  </a:lnTo>
                  <a:lnTo>
                    <a:pt x="489" y="922"/>
                  </a:lnTo>
                  <a:lnTo>
                    <a:pt x="493" y="983"/>
                  </a:lnTo>
                  <a:lnTo>
                    <a:pt x="496" y="860"/>
                  </a:lnTo>
                  <a:lnTo>
                    <a:pt x="500" y="1044"/>
                  </a:lnTo>
                  <a:lnTo>
                    <a:pt x="503" y="799"/>
                  </a:lnTo>
                  <a:lnTo>
                    <a:pt x="507" y="860"/>
                  </a:lnTo>
                  <a:lnTo>
                    <a:pt x="510" y="952"/>
                  </a:lnTo>
                  <a:lnTo>
                    <a:pt x="513" y="737"/>
                  </a:lnTo>
                  <a:lnTo>
                    <a:pt x="517" y="1014"/>
                  </a:lnTo>
                  <a:lnTo>
                    <a:pt x="520" y="737"/>
                  </a:lnTo>
                  <a:lnTo>
                    <a:pt x="524" y="983"/>
                  </a:lnTo>
                  <a:lnTo>
                    <a:pt x="527" y="891"/>
                  </a:lnTo>
                  <a:lnTo>
                    <a:pt x="531" y="1014"/>
                  </a:lnTo>
                  <a:lnTo>
                    <a:pt x="534" y="952"/>
                  </a:lnTo>
                  <a:lnTo>
                    <a:pt x="538" y="922"/>
                  </a:lnTo>
                  <a:lnTo>
                    <a:pt x="541" y="952"/>
                  </a:lnTo>
                  <a:lnTo>
                    <a:pt x="545" y="829"/>
                  </a:lnTo>
                  <a:lnTo>
                    <a:pt x="548" y="922"/>
                  </a:lnTo>
                  <a:lnTo>
                    <a:pt x="552" y="1106"/>
                  </a:lnTo>
                  <a:lnTo>
                    <a:pt x="555" y="891"/>
                  </a:lnTo>
                  <a:lnTo>
                    <a:pt x="559" y="891"/>
                  </a:lnTo>
                  <a:lnTo>
                    <a:pt x="562" y="952"/>
                  </a:lnTo>
                  <a:lnTo>
                    <a:pt x="565" y="799"/>
                  </a:lnTo>
                  <a:lnTo>
                    <a:pt x="569" y="983"/>
                  </a:lnTo>
                  <a:lnTo>
                    <a:pt x="572" y="952"/>
                  </a:lnTo>
                  <a:lnTo>
                    <a:pt x="576" y="1044"/>
                  </a:lnTo>
                  <a:lnTo>
                    <a:pt x="579" y="1075"/>
                  </a:lnTo>
                  <a:lnTo>
                    <a:pt x="583" y="1014"/>
                  </a:lnTo>
                  <a:lnTo>
                    <a:pt x="586" y="891"/>
                  </a:lnTo>
                  <a:lnTo>
                    <a:pt x="590" y="891"/>
                  </a:lnTo>
                  <a:lnTo>
                    <a:pt x="593" y="1106"/>
                  </a:lnTo>
                  <a:lnTo>
                    <a:pt x="597" y="1106"/>
                  </a:lnTo>
                  <a:lnTo>
                    <a:pt x="600" y="983"/>
                  </a:lnTo>
                  <a:lnTo>
                    <a:pt x="604" y="1167"/>
                  </a:lnTo>
                  <a:lnTo>
                    <a:pt x="607" y="1044"/>
                  </a:lnTo>
                  <a:lnTo>
                    <a:pt x="611" y="922"/>
                  </a:lnTo>
                  <a:lnTo>
                    <a:pt x="614" y="1044"/>
                  </a:lnTo>
                  <a:lnTo>
                    <a:pt x="617" y="1198"/>
                  </a:lnTo>
                  <a:lnTo>
                    <a:pt x="621" y="1106"/>
                  </a:lnTo>
                  <a:lnTo>
                    <a:pt x="624" y="1014"/>
                  </a:lnTo>
                  <a:lnTo>
                    <a:pt x="628" y="983"/>
                  </a:lnTo>
                  <a:lnTo>
                    <a:pt x="631" y="1106"/>
                  </a:lnTo>
                  <a:lnTo>
                    <a:pt x="635" y="983"/>
                  </a:lnTo>
                  <a:lnTo>
                    <a:pt x="638" y="1106"/>
                  </a:lnTo>
                  <a:lnTo>
                    <a:pt x="641" y="952"/>
                  </a:lnTo>
                  <a:lnTo>
                    <a:pt x="645" y="1044"/>
                  </a:lnTo>
                  <a:lnTo>
                    <a:pt x="648" y="1044"/>
                  </a:lnTo>
                  <a:lnTo>
                    <a:pt x="652" y="1014"/>
                  </a:lnTo>
                  <a:lnTo>
                    <a:pt x="655" y="983"/>
                  </a:lnTo>
                  <a:lnTo>
                    <a:pt x="659" y="1136"/>
                  </a:lnTo>
                  <a:lnTo>
                    <a:pt x="662" y="1075"/>
                  </a:lnTo>
                  <a:lnTo>
                    <a:pt x="666" y="922"/>
                  </a:lnTo>
                  <a:lnTo>
                    <a:pt x="669" y="1167"/>
                  </a:lnTo>
                  <a:lnTo>
                    <a:pt x="673" y="922"/>
                  </a:lnTo>
                  <a:lnTo>
                    <a:pt x="676" y="952"/>
                  </a:lnTo>
                  <a:lnTo>
                    <a:pt x="680" y="1014"/>
                  </a:lnTo>
                  <a:lnTo>
                    <a:pt x="683" y="922"/>
                  </a:lnTo>
                  <a:lnTo>
                    <a:pt x="687" y="860"/>
                  </a:lnTo>
                  <a:lnTo>
                    <a:pt x="690" y="1014"/>
                  </a:lnTo>
                  <a:lnTo>
                    <a:pt x="693" y="1044"/>
                  </a:lnTo>
                  <a:lnTo>
                    <a:pt x="697" y="860"/>
                  </a:lnTo>
                  <a:lnTo>
                    <a:pt x="700" y="922"/>
                  </a:lnTo>
                  <a:lnTo>
                    <a:pt x="704" y="922"/>
                  </a:lnTo>
                  <a:lnTo>
                    <a:pt x="707" y="829"/>
                  </a:lnTo>
                  <a:lnTo>
                    <a:pt x="711" y="799"/>
                  </a:lnTo>
                  <a:lnTo>
                    <a:pt x="714" y="952"/>
                  </a:lnTo>
                  <a:lnTo>
                    <a:pt x="717" y="1044"/>
                  </a:lnTo>
                  <a:lnTo>
                    <a:pt x="721" y="676"/>
                  </a:lnTo>
                  <a:lnTo>
                    <a:pt x="724" y="860"/>
                  </a:lnTo>
                  <a:lnTo>
                    <a:pt x="728" y="799"/>
                  </a:lnTo>
                  <a:lnTo>
                    <a:pt x="731" y="584"/>
                  </a:lnTo>
                  <a:lnTo>
                    <a:pt x="735" y="676"/>
                  </a:lnTo>
                  <a:lnTo>
                    <a:pt x="738" y="645"/>
                  </a:lnTo>
                  <a:lnTo>
                    <a:pt x="742" y="614"/>
                  </a:lnTo>
                  <a:lnTo>
                    <a:pt x="745" y="522"/>
                  </a:lnTo>
                  <a:lnTo>
                    <a:pt x="749" y="584"/>
                  </a:lnTo>
                  <a:lnTo>
                    <a:pt x="752" y="369"/>
                  </a:lnTo>
                  <a:lnTo>
                    <a:pt x="756" y="369"/>
                  </a:lnTo>
                  <a:lnTo>
                    <a:pt x="759" y="430"/>
                  </a:lnTo>
                  <a:lnTo>
                    <a:pt x="763" y="123"/>
                  </a:lnTo>
                  <a:lnTo>
                    <a:pt x="766" y="307"/>
                  </a:lnTo>
                  <a:lnTo>
                    <a:pt x="769" y="338"/>
                  </a:lnTo>
                  <a:lnTo>
                    <a:pt x="773" y="246"/>
                  </a:lnTo>
                  <a:lnTo>
                    <a:pt x="776" y="123"/>
                  </a:lnTo>
                  <a:lnTo>
                    <a:pt x="780" y="277"/>
                  </a:lnTo>
                  <a:lnTo>
                    <a:pt x="783" y="0"/>
                  </a:lnTo>
                  <a:lnTo>
                    <a:pt x="787" y="185"/>
                  </a:lnTo>
                  <a:lnTo>
                    <a:pt x="790" y="307"/>
                  </a:lnTo>
                  <a:lnTo>
                    <a:pt x="793" y="185"/>
                  </a:lnTo>
                  <a:lnTo>
                    <a:pt x="797" y="62"/>
                  </a:lnTo>
                  <a:lnTo>
                    <a:pt x="800" y="369"/>
                  </a:lnTo>
                  <a:lnTo>
                    <a:pt x="804" y="338"/>
                  </a:lnTo>
                  <a:lnTo>
                    <a:pt x="807" y="307"/>
                  </a:lnTo>
                  <a:lnTo>
                    <a:pt x="811" y="277"/>
                  </a:lnTo>
                  <a:lnTo>
                    <a:pt x="814" y="369"/>
                  </a:lnTo>
                  <a:lnTo>
                    <a:pt x="818" y="400"/>
                  </a:lnTo>
                  <a:lnTo>
                    <a:pt x="821" y="369"/>
                  </a:lnTo>
                  <a:lnTo>
                    <a:pt x="825" y="707"/>
                  </a:lnTo>
                  <a:lnTo>
                    <a:pt x="828" y="645"/>
                  </a:lnTo>
                  <a:lnTo>
                    <a:pt x="831" y="492"/>
                  </a:lnTo>
                  <a:lnTo>
                    <a:pt x="835" y="645"/>
                  </a:lnTo>
                  <a:lnTo>
                    <a:pt x="838" y="768"/>
                  </a:lnTo>
                  <a:lnTo>
                    <a:pt x="842" y="707"/>
                  </a:lnTo>
                  <a:lnTo>
                    <a:pt x="845" y="737"/>
                  </a:lnTo>
                  <a:lnTo>
                    <a:pt x="849" y="799"/>
                  </a:lnTo>
                  <a:lnTo>
                    <a:pt x="852" y="614"/>
                  </a:lnTo>
                  <a:lnTo>
                    <a:pt x="856" y="860"/>
                  </a:lnTo>
                  <a:lnTo>
                    <a:pt x="859" y="829"/>
                  </a:lnTo>
                  <a:lnTo>
                    <a:pt x="863" y="891"/>
                  </a:lnTo>
                  <a:lnTo>
                    <a:pt x="866" y="676"/>
                  </a:lnTo>
                  <a:lnTo>
                    <a:pt x="869" y="922"/>
                  </a:lnTo>
                  <a:lnTo>
                    <a:pt x="873" y="1136"/>
                  </a:lnTo>
                  <a:lnTo>
                    <a:pt x="876" y="737"/>
                  </a:lnTo>
                  <a:lnTo>
                    <a:pt x="880" y="891"/>
                  </a:lnTo>
                  <a:lnTo>
                    <a:pt x="883" y="829"/>
                  </a:lnTo>
                  <a:lnTo>
                    <a:pt x="887" y="922"/>
                  </a:lnTo>
                  <a:lnTo>
                    <a:pt x="890" y="891"/>
                  </a:lnTo>
                  <a:lnTo>
                    <a:pt x="893" y="737"/>
                  </a:lnTo>
                  <a:lnTo>
                    <a:pt x="897" y="983"/>
                  </a:lnTo>
                  <a:lnTo>
                    <a:pt x="900" y="922"/>
                  </a:lnTo>
                  <a:lnTo>
                    <a:pt x="904" y="829"/>
                  </a:lnTo>
                  <a:lnTo>
                    <a:pt x="907" y="768"/>
                  </a:lnTo>
                  <a:lnTo>
                    <a:pt x="911" y="799"/>
                  </a:lnTo>
                  <a:lnTo>
                    <a:pt x="914" y="707"/>
                  </a:lnTo>
                  <a:lnTo>
                    <a:pt x="917" y="860"/>
                  </a:lnTo>
                  <a:lnTo>
                    <a:pt x="921" y="860"/>
                  </a:lnTo>
                  <a:lnTo>
                    <a:pt x="924" y="829"/>
                  </a:lnTo>
                  <a:lnTo>
                    <a:pt x="928" y="829"/>
                  </a:lnTo>
                  <a:lnTo>
                    <a:pt x="931" y="860"/>
                  </a:lnTo>
                  <a:lnTo>
                    <a:pt x="935" y="1075"/>
                  </a:lnTo>
                  <a:lnTo>
                    <a:pt x="938" y="922"/>
                  </a:lnTo>
                  <a:lnTo>
                    <a:pt x="942" y="860"/>
                  </a:lnTo>
                  <a:lnTo>
                    <a:pt x="945" y="922"/>
                  </a:lnTo>
                  <a:lnTo>
                    <a:pt x="949" y="768"/>
                  </a:lnTo>
                  <a:lnTo>
                    <a:pt x="952" y="891"/>
                  </a:lnTo>
                  <a:lnTo>
                    <a:pt x="956" y="737"/>
                  </a:lnTo>
                  <a:lnTo>
                    <a:pt x="959" y="860"/>
                  </a:lnTo>
                  <a:lnTo>
                    <a:pt x="963" y="737"/>
                  </a:lnTo>
                  <a:lnTo>
                    <a:pt x="966" y="860"/>
                  </a:lnTo>
                  <a:lnTo>
                    <a:pt x="969" y="829"/>
                  </a:lnTo>
                  <a:lnTo>
                    <a:pt x="973" y="645"/>
                  </a:lnTo>
                  <a:lnTo>
                    <a:pt x="976" y="707"/>
                  </a:lnTo>
                  <a:lnTo>
                    <a:pt x="980" y="922"/>
                  </a:lnTo>
                  <a:lnTo>
                    <a:pt x="983" y="829"/>
                  </a:lnTo>
                  <a:lnTo>
                    <a:pt x="987" y="768"/>
                  </a:lnTo>
                  <a:lnTo>
                    <a:pt x="990" y="860"/>
                  </a:lnTo>
                  <a:lnTo>
                    <a:pt x="993" y="891"/>
                  </a:lnTo>
                  <a:lnTo>
                    <a:pt x="997" y="829"/>
                  </a:lnTo>
                  <a:lnTo>
                    <a:pt x="1000" y="952"/>
                  </a:lnTo>
                  <a:lnTo>
                    <a:pt x="1004" y="860"/>
                  </a:lnTo>
                  <a:lnTo>
                    <a:pt x="1007" y="860"/>
                  </a:lnTo>
                  <a:lnTo>
                    <a:pt x="1011" y="799"/>
                  </a:lnTo>
                  <a:lnTo>
                    <a:pt x="1014" y="1075"/>
                  </a:lnTo>
                  <a:lnTo>
                    <a:pt x="1017" y="983"/>
                  </a:lnTo>
                  <a:lnTo>
                    <a:pt x="1021" y="983"/>
                  </a:lnTo>
                  <a:lnTo>
                    <a:pt x="1024" y="983"/>
                  </a:lnTo>
                  <a:lnTo>
                    <a:pt x="1028" y="983"/>
                  </a:lnTo>
                  <a:lnTo>
                    <a:pt x="1031" y="891"/>
                  </a:lnTo>
                  <a:lnTo>
                    <a:pt x="1035" y="1136"/>
                  </a:lnTo>
                  <a:lnTo>
                    <a:pt x="1038" y="891"/>
                  </a:lnTo>
                  <a:lnTo>
                    <a:pt x="1041" y="1075"/>
                  </a:lnTo>
                  <a:lnTo>
                    <a:pt x="1045" y="952"/>
                  </a:lnTo>
                  <a:lnTo>
                    <a:pt x="1048" y="1167"/>
                  </a:lnTo>
                  <a:lnTo>
                    <a:pt x="1052" y="891"/>
                  </a:lnTo>
                  <a:lnTo>
                    <a:pt x="1055" y="952"/>
                  </a:lnTo>
                  <a:lnTo>
                    <a:pt x="1059" y="1014"/>
                  </a:lnTo>
                  <a:lnTo>
                    <a:pt x="1062" y="1167"/>
                  </a:lnTo>
                  <a:lnTo>
                    <a:pt x="1065" y="1075"/>
                  </a:lnTo>
                  <a:lnTo>
                    <a:pt x="1069" y="860"/>
                  </a:lnTo>
                  <a:lnTo>
                    <a:pt x="1072" y="1075"/>
                  </a:lnTo>
                  <a:lnTo>
                    <a:pt x="1076" y="1044"/>
                  </a:lnTo>
                  <a:lnTo>
                    <a:pt x="1079" y="983"/>
                  </a:lnTo>
                  <a:lnTo>
                    <a:pt x="1083" y="1014"/>
                  </a:lnTo>
                  <a:lnTo>
                    <a:pt x="1086" y="1075"/>
                  </a:lnTo>
                  <a:lnTo>
                    <a:pt x="1090" y="1136"/>
                  </a:lnTo>
                  <a:lnTo>
                    <a:pt x="1093" y="922"/>
                  </a:lnTo>
                  <a:lnTo>
                    <a:pt x="1097" y="860"/>
                  </a:lnTo>
                  <a:lnTo>
                    <a:pt x="1100" y="891"/>
                  </a:lnTo>
                  <a:lnTo>
                    <a:pt x="1103" y="983"/>
                  </a:lnTo>
                  <a:lnTo>
                    <a:pt x="1107" y="983"/>
                  </a:lnTo>
                  <a:lnTo>
                    <a:pt x="1110" y="922"/>
                  </a:lnTo>
                  <a:lnTo>
                    <a:pt x="1114" y="1044"/>
                  </a:lnTo>
                  <a:lnTo>
                    <a:pt x="1117" y="1167"/>
                  </a:lnTo>
                  <a:lnTo>
                    <a:pt x="1121" y="829"/>
                  </a:lnTo>
                  <a:lnTo>
                    <a:pt x="1124" y="1075"/>
                  </a:lnTo>
                  <a:lnTo>
                    <a:pt x="1128" y="1136"/>
                  </a:lnTo>
                  <a:lnTo>
                    <a:pt x="1131" y="1044"/>
                  </a:lnTo>
                  <a:lnTo>
                    <a:pt x="1135" y="1014"/>
                  </a:lnTo>
                  <a:lnTo>
                    <a:pt x="1138" y="1075"/>
                  </a:lnTo>
                  <a:lnTo>
                    <a:pt x="1141" y="1229"/>
                  </a:lnTo>
                  <a:lnTo>
                    <a:pt x="1145" y="1075"/>
                  </a:lnTo>
                  <a:lnTo>
                    <a:pt x="1148" y="1044"/>
                  </a:lnTo>
                  <a:lnTo>
                    <a:pt x="1152" y="1136"/>
                  </a:lnTo>
                  <a:lnTo>
                    <a:pt x="1155" y="1075"/>
                  </a:lnTo>
                  <a:lnTo>
                    <a:pt x="1159" y="983"/>
                  </a:lnTo>
                  <a:lnTo>
                    <a:pt x="1162" y="1014"/>
                  </a:lnTo>
                  <a:lnTo>
                    <a:pt x="1166" y="1136"/>
                  </a:lnTo>
                  <a:lnTo>
                    <a:pt x="1169" y="891"/>
                  </a:lnTo>
                  <a:lnTo>
                    <a:pt x="1172" y="922"/>
                  </a:lnTo>
                  <a:lnTo>
                    <a:pt x="1176" y="983"/>
                  </a:lnTo>
                  <a:lnTo>
                    <a:pt x="1179" y="1106"/>
                  </a:lnTo>
                  <a:lnTo>
                    <a:pt x="1183" y="952"/>
                  </a:lnTo>
                  <a:lnTo>
                    <a:pt x="1186" y="1044"/>
                  </a:lnTo>
                  <a:lnTo>
                    <a:pt x="1190" y="1075"/>
                  </a:lnTo>
                  <a:lnTo>
                    <a:pt x="1193" y="891"/>
                  </a:lnTo>
                  <a:lnTo>
                    <a:pt x="1196" y="1106"/>
                  </a:lnTo>
                  <a:lnTo>
                    <a:pt x="1200" y="829"/>
                  </a:lnTo>
                  <a:lnTo>
                    <a:pt x="1203" y="1198"/>
                  </a:lnTo>
                  <a:lnTo>
                    <a:pt x="1207" y="1075"/>
                  </a:lnTo>
                  <a:lnTo>
                    <a:pt x="1210" y="922"/>
                  </a:lnTo>
                  <a:lnTo>
                    <a:pt x="1214" y="1106"/>
                  </a:lnTo>
                  <a:lnTo>
                    <a:pt x="1217" y="1044"/>
                  </a:lnTo>
                  <a:lnTo>
                    <a:pt x="1220" y="1167"/>
                  </a:lnTo>
                  <a:lnTo>
                    <a:pt x="1224" y="1044"/>
                  </a:lnTo>
                  <a:lnTo>
                    <a:pt x="1227" y="952"/>
                  </a:lnTo>
                  <a:lnTo>
                    <a:pt x="1231" y="1106"/>
                  </a:lnTo>
                  <a:lnTo>
                    <a:pt x="1234" y="1075"/>
                  </a:lnTo>
                  <a:lnTo>
                    <a:pt x="1238" y="799"/>
                  </a:lnTo>
                  <a:lnTo>
                    <a:pt x="1241" y="983"/>
                  </a:lnTo>
                  <a:lnTo>
                    <a:pt x="1244" y="1044"/>
                  </a:lnTo>
                  <a:lnTo>
                    <a:pt x="1248" y="922"/>
                  </a:lnTo>
                  <a:lnTo>
                    <a:pt x="1251" y="891"/>
                  </a:lnTo>
                  <a:lnTo>
                    <a:pt x="1255" y="922"/>
                  </a:lnTo>
                  <a:lnTo>
                    <a:pt x="1258" y="1075"/>
                  </a:lnTo>
                  <a:lnTo>
                    <a:pt x="1262" y="983"/>
                  </a:lnTo>
                  <a:lnTo>
                    <a:pt x="1265" y="1075"/>
                  </a:lnTo>
                  <a:lnTo>
                    <a:pt x="1268" y="860"/>
                  </a:lnTo>
                  <a:lnTo>
                    <a:pt x="1272" y="983"/>
                  </a:lnTo>
                  <a:lnTo>
                    <a:pt x="1275" y="952"/>
                  </a:lnTo>
                  <a:lnTo>
                    <a:pt x="1279" y="1106"/>
                  </a:lnTo>
                  <a:lnTo>
                    <a:pt x="1282" y="1044"/>
                  </a:lnTo>
                  <a:lnTo>
                    <a:pt x="1286" y="952"/>
                  </a:lnTo>
                  <a:lnTo>
                    <a:pt x="1289" y="1075"/>
                  </a:lnTo>
                  <a:lnTo>
                    <a:pt x="1292" y="891"/>
                  </a:lnTo>
                  <a:lnTo>
                    <a:pt x="1296" y="1044"/>
                  </a:lnTo>
                  <a:lnTo>
                    <a:pt x="1299" y="1075"/>
                  </a:lnTo>
                  <a:lnTo>
                    <a:pt x="1303" y="1106"/>
                  </a:lnTo>
                  <a:lnTo>
                    <a:pt x="1306" y="922"/>
                  </a:lnTo>
                  <a:lnTo>
                    <a:pt x="1310" y="1044"/>
                  </a:lnTo>
                  <a:lnTo>
                    <a:pt x="1313" y="1075"/>
                  </a:lnTo>
                  <a:lnTo>
                    <a:pt x="1316" y="1167"/>
                  </a:lnTo>
                  <a:lnTo>
                    <a:pt x="1320" y="922"/>
                  </a:lnTo>
                  <a:lnTo>
                    <a:pt x="1323" y="952"/>
                  </a:lnTo>
                  <a:lnTo>
                    <a:pt x="1327" y="1075"/>
                  </a:lnTo>
                  <a:lnTo>
                    <a:pt x="1330" y="1044"/>
                  </a:lnTo>
                  <a:lnTo>
                    <a:pt x="1334" y="1044"/>
                  </a:lnTo>
                  <a:lnTo>
                    <a:pt x="1337" y="922"/>
                  </a:lnTo>
                  <a:lnTo>
                    <a:pt x="1340" y="1014"/>
                  </a:lnTo>
                  <a:lnTo>
                    <a:pt x="1344" y="952"/>
                  </a:lnTo>
                  <a:lnTo>
                    <a:pt x="1347" y="1075"/>
                  </a:lnTo>
                  <a:lnTo>
                    <a:pt x="1351" y="1167"/>
                  </a:lnTo>
                  <a:lnTo>
                    <a:pt x="1354" y="922"/>
                  </a:lnTo>
                  <a:lnTo>
                    <a:pt x="1358" y="1136"/>
                  </a:lnTo>
                  <a:lnTo>
                    <a:pt x="1361" y="1075"/>
                  </a:lnTo>
                  <a:lnTo>
                    <a:pt x="1364" y="1044"/>
                  </a:lnTo>
                  <a:lnTo>
                    <a:pt x="1368" y="1136"/>
                  </a:lnTo>
                  <a:lnTo>
                    <a:pt x="1371" y="922"/>
                  </a:lnTo>
                  <a:lnTo>
                    <a:pt x="1375" y="952"/>
                  </a:lnTo>
                  <a:lnTo>
                    <a:pt x="1378" y="1075"/>
                  </a:lnTo>
                  <a:lnTo>
                    <a:pt x="1382" y="1198"/>
                  </a:lnTo>
                  <a:lnTo>
                    <a:pt x="1385" y="1075"/>
                  </a:lnTo>
                  <a:lnTo>
                    <a:pt x="1388" y="952"/>
                  </a:lnTo>
                  <a:lnTo>
                    <a:pt x="1392" y="952"/>
                  </a:lnTo>
                  <a:lnTo>
                    <a:pt x="1395" y="983"/>
                  </a:lnTo>
                  <a:lnTo>
                    <a:pt x="1399" y="952"/>
                  </a:lnTo>
                  <a:lnTo>
                    <a:pt x="1402" y="1198"/>
                  </a:lnTo>
                  <a:lnTo>
                    <a:pt x="1406" y="1075"/>
                  </a:lnTo>
                  <a:lnTo>
                    <a:pt x="1409" y="1014"/>
                  </a:lnTo>
                  <a:lnTo>
                    <a:pt x="1412" y="1044"/>
                  </a:lnTo>
                  <a:lnTo>
                    <a:pt x="1416" y="1075"/>
                  </a:lnTo>
                  <a:lnTo>
                    <a:pt x="1419" y="1014"/>
                  </a:lnTo>
                  <a:lnTo>
                    <a:pt x="1423" y="952"/>
                  </a:lnTo>
                  <a:lnTo>
                    <a:pt x="1426" y="1014"/>
                  </a:lnTo>
                  <a:lnTo>
                    <a:pt x="1429" y="1136"/>
                  </a:lnTo>
                  <a:lnTo>
                    <a:pt x="1433" y="1044"/>
                  </a:lnTo>
                  <a:lnTo>
                    <a:pt x="1436" y="1014"/>
                  </a:lnTo>
                  <a:lnTo>
                    <a:pt x="1440" y="1075"/>
                  </a:lnTo>
                  <a:lnTo>
                    <a:pt x="1443" y="1198"/>
                  </a:lnTo>
                  <a:lnTo>
                    <a:pt x="1447" y="1014"/>
                  </a:lnTo>
                  <a:lnTo>
                    <a:pt x="1450" y="983"/>
                  </a:lnTo>
                  <a:lnTo>
                    <a:pt x="1453" y="1167"/>
                  </a:lnTo>
                  <a:lnTo>
                    <a:pt x="1457" y="1075"/>
                  </a:lnTo>
                  <a:lnTo>
                    <a:pt x="1460" y="891"/>
                  </a:lnTo>
                  <a:lnTo>
                    <a:pt x="1464" y="1229"/>
                  </a:lnTo>
                  <a:lnTo>
                    <a:pt x="1467" y="1044"/>
                  </a:lnTo>
                  <a:lnTo>
                    <a:pt x="1470" y="1044"/>
                  </a:lnTo>
                  <a:lnTo>
                    <a:pt x="1474" y="1106"/>
                  </a:lnTo>
                  <a:lnTo>
                    <a:pt x="1477" y="1044"/>
                  </a:lnTo>
                  <a:lnTo>
                    <a:pt x="1481" y="1044"/>
                  </a:lnTo>
                  <a:lnTo>
                    <a:pt x="1484" y="1044"/>
                  </a:lnTo>
                  <a:lnTo>
                    <a:pt x="1487" y="1014"/>
                  </a:lnTo>
                  <a:lnTo>
                    <a:pt x="1491" y="952"/>
                  </a:lnTo>
                  <a:lnTo>
                    <a:pt x="1494" y="983"/>
                  </a:lnTo>
                  <a:lnTo>
                    <a:pt x="1498" y="1044"/>
                  </a:lnTo>
                  <a:lnTo>
                    <a:pt x="1501" y="1075"/>
                  </a:lnTo>
                  <a:lnTo>
                    <a:pt x="1504" y="983"/>
                  </a:lnTo>
                  <a:lnTo>
                    <a:pt x="1508" y="1167"/>
                  </a:lnTo>
                  <a:lnTo>
                    <a:pt x="1511" y="983"/>
                  </a:lnTo>
                  <a:lnTo>
                    <a:pt x="1515" y="1106"/>
                  </a:lnTo>
                  <a:lnTo>
                    <a:pt x="1518" y="1106"/>
                  </a:lnTo>
                  <a:lnTo>
                    <a:pt x="1522" y="952"/>
                  </a:lnTo>
                  <a:lnTo>
                    <a:pt x="1525" y="1044"/>
                  </a:lnTo>
                  <a:lnTo>
                    <a:pt x="1528" y="1014"/>
                  </a:lnTo>
                  <a:lnTo>
                    <a:pt x="1532" y="1106"/>
                  </a:lnTo>
                  <a:lnTo>
                    <a:pt x="1535" y="922"/>
                  </a:lnTo>
                  <a:lnTo>
                    <a:pt x="1539" y="1136"/>
                  </a:lnTo>
                  <a:lnTo>
                    <a:pt x="1542" y="1136"/>
                  </a:lnTo>
                  <a:lnTo>
                    <a:pt x="1546" y="922"/>
                  </a:lnTo>
                  <a:lnTo>
                    <a:pt x="1549" y="1106"/>
                  </a:lnTo>
                  <a:lnTo>
                    <a:pt x="1552" y="1014"/>
                  </a:lnTo>
                  <a:lnTo>
                    <a:pt x="1556" y="952"/>
                  </a:lnTo>
                  <a:lnTo>
                    <a:pt x="1559" y="1136"/>
                  </a:lnTo>
                  <a:lnTo>
                    <a:pt x="1563" y="1014"/>
                  </a:lnTo>
                  <a:lnTo>
                    <a:pt x="1566" y="1106"/>
                  </a:lnTo>
                  <a:lnTo>
                    <a:pt x="1570" y="1014"/>
                  </a:lnTo>
                  <a:lnTo>
                    <a:pt x="1573" y="1106"/>
                  </a:lnTo>
                  <a:lnTo>
                    <a:pt x="1576" y="922"/>
                  </a:lnTo>
                  <a:lnTo>
                    <a:pt x="1580" y="891"/>
                  </a:lnTo>
                  <a:lnTo>
                    <a:pt x="1583" y="1075"/>
                  </a:lnTo>
                  <a:lnTo>
                    <a:pt x="1587" y="1044"/>
                  </a:lnTo>
                  <a:lnTo>
                    <a:pt x="1590" y="1106"/>
                  </a:lnTo>
                  <a:lnTo>
                    <a:pt x="1594" y="1167"/>
                  </a:lnTo>
                  <a:lnTo>
                    <a:pt x="1597" y="860"/>
                  </a:lnTo>
                  <a:lnTo>
                    <a:pt x="1600" y="1014"/>
                  </a:lnTo>
                  <a:lnTo>
                    <a:pt x="1604" y="1136"/>
                  </a:lnTo>
                  <a:lnTo>
                    <a:pt x="1607" y="1167"/>
                  </a:lnTo>
                  <a:lnTo>
                    <a:pt x="1611" y="1075"/>
                  </a:lnTo>
                  <a:lnTo>
                    <a:pt x="1614" y="1136"/>
                  </a:lnTo>
                  <a:lnTo>
                    <a:pt x="1617" y="983"/>
                  </a:lnTo>
                  <a:lnTo>
                    <a:pt x="1621" y="1136"/>
                  </a:lnTo>
                  <a:lnTo>
                    <a:pt x="1624" y="983"/>
                  </a:lnTo>
                  <a:lnTo>
                    <a:pt x="1628" y="1136"/>
                  </a:lnTo>
                  <a:lnTo>
                    <a:pt x="1631" y="1229"/>
                  </a:lnTo>
                  <a:lnTo>
                    <a:pt x="1634" y="983"/>
                  </a:lnTo>
                  <a:lnTo>
                    <a:pt x="1638" y="1044"/>
                  </a:lnTo>
                  <a:lnTo>
                    <a:pt x="1641" y="952"/>
                  </a:lnTo>
                  <a:lnTo>
                    <a:pt x="1644" y="1198"/>
                  </a:lnTo>
                  <a:lnTo>
                    <a:pt x="1648" y="1014"/>
                  </a:lnTo>
                  <a:lnTo>
                    <a:pt x="1651" y="1075"/>
                  </a:lnTo>
                  <a:lnTo>
                    <a:pt x="1655" y="1106"/>
                  </a:lnTo>
                  <a:lnTo>
                    <a:pt x="1658" y="1167"/>
                  </a:lnTo>
                  <a:lnTo>
                    <a:pt x="1662" y="1167"/>
                  </a:lnTo>
                  <a:lnTo>
                    <a:pt x="1665" y="983"/>
                  </a:lnTo>
                  <a:lnTo>
                    <a:pt x="1668" y="1229"/>
                  </a:lnTo>
                  <a:lnTo>
                    <a:pt x="1672" y="1014"/>
                  </a:lnTo>
                  <a:lnTo>
                    <a:pt x="1675" y="1229"/>
                  </a:lnTo>
                  <a:lnTo>
                    <a:pt x="1679" y="1229"/>
                  </a:lnTo>
                  <a:lnTo>
                    <a:pt x="1682" y="104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98"/>
            <p:cNvSpPr>
              <a:spLocks noChangeArrowheads="1"/>
            </p:cNvSpPr>
            <p:nvPr/>
          </p:nvSpPr>
          <p:spPr bwMode="auto">
            <a:xfrm>
              <a:off x="4551" y="2319"/>
              <a:ext cx="5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285" name="テキスト ボックス 284"/>
          <p:cNvSpPr txBox="1"/>
          <p:nvPr/>
        </p:nvSpPr>
        <p:spPr>
          <a:xfrm>
            <a:off x="6295913" y="6038620"/>
            <a:ext cx="2490946" cy="461665"/>
          </a:xfrm>
          <a:prstGeom prst="rect">
            <a:avLst/>
          </a:prstGeom>
          <a:noFill/>
        </p:spPr>
        <p:txBody>
          <a:bodyPr wrap="square" rtlCol="0">
            <a:spAutoFit/>
          </a:bodyPr>
          <a:lstStyle/>
          <a:p>
            <a:r>
              <a:rPr lang="en-US" altLang="ja-JP" sz="2400" dirty="0" smtClean="0"/>
              <a:t>wavelength</a:t>
            </a:r>
            <a:r>
              <a:rPr kumimoji="1" lang="en-US" altLang="ja-JP" sz="2400" dirty="0" smtClean="0"/>
              <a:t>[nm]</a:t>
            </a:r>
            <a:endParaRPr kumimoji="1" lang="ja-JP" altLang="en-US" sz="2400" dirty="0"/>
          </a:p>
        </p:txBody>
      </p:sp>
      <p:sp>
        <p:nvSpPr>
          <p:cNvPr id="286" name="テキスト ボックス 285"/>
          <p:cNvSpPr txBox="1"/>
          <p:nvPr/>
        </p:nvSpPr>
        <p:spPr>
          <a:xfrm rot="16200000">
            <a:off x="4423807" y="4434287"/>
            <a:ext cx="1908047" cy="461665"/>
          </a:xfrm>
          <a:prstGeom prst="rect">
            <a:avLst/>
          </a:prstGeom>
          <a:noFill/>
        </p:spPr>
        <p:txBody>
          <a:bodyPr wrap="square" rtlCol="0">
            <a:spAutoFit/>
          </a:bodyPr>
          <a:lstStyle/>
          <a:p>
            <a:r>
              <a:rPr kumimoji="1" lang="en-US" altLang="ja-JP" sz="2400" dirty="0" smtClean="0"/>
              <a:t>intensity[</a:t>
            </a:r>
            <a:r>
              <a:rPr kumimoji="1" lang="en-US" altLang="ja-JP" sz="2400" dirty="0" err="1" smtClean="0"/>
              <a:t>a.u</a:t>
            </a:r>
            <a:r>
              <a:rPr lang="en-US" altLang="ja-JP" sz="2400" dirty="0" smtClean="0"/>
              <a:t>.]</a:t>
            </a:r>
            <a:endParaRPr kumimoji="1" lang="ja-JP" altLang="en-US" sz="2400" dirty="0"/>
          </a:p>
        </p:txBody>
      </p:sp>
      <p:grpSp>
        <p:nvGrpSpPr>
          <p:cNvPr id="7" name="グループ化 6"/>
          <p:cNvGrpSpPr/>
          <p:nvPr/>
        </p:nvGrpSpPr>
        <p:grpSpPr>
          <a:xfrm>
            <a:off x="1208508" y="856581"/>
            <a:ext cx="7892141" cy="2330779"/>
            <a:chOff x="52440" y="900198"/>
            <a:chExt cx="7892141" cy="2330779"/>
          </a:xfrm>
        </p:grpSpPr>
        <p:pic>
          <p:nvPicPr>
            <p:cNvPr id="92" name="Picture 5" descr="D:\Users\研究室\プレゼン資料\材料\テーパファイバ4.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711283">
              <a:off x="2724458" y="754781"/>
              <a:ext cx="427401" cy="2124345"/>
            </a:xfrm>
            <a:prstGeom prst="rect">
              <a:avLst/>
            </a:prstGeom>
            <a:noFill/>
            <a:extLst>
              <a:ext uri="{909E8E84-426E-40DD-AFC4-6F175D3DCCD1}">
                <a14:hiddenFill xmlns:a14="http://schemas.microsoft.com/office/drawing/2010/main">
                  <a:solidFill>
                    <a:srgbClr val="FFFFFF"/>
                  </a:solidFill>
                </a14:hiddenFill>
              </a:ext>
            </a:extLst>
          </p:spPr>
        </p:pic>
        <p:sp>
          <p:nvSpPr>
            <p:cNvPr id="16" name="台形 15"/>
            <p:cNvSpPr/>
            <p:nvPr/>
          </p:nvSpPr>
          <p:spPr>
            <a:xfrm>
              <a:off x="2793754" y="2024844"/>
              <a:ext cx="324036" cy="126014"/>
            </a:xfrm>
            <a:prstGeom prst="trapezoid">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a:off x="2867211" y="1816954"/>
              <a:ext cx="177122" cy="198022"/>
            </a:xfrm>
            <a:prstGeom prst="triangle">
              <a:avLst/>
            </a:prstGeom>
            <a:solidFill>
              <a:srgbClr val="FF5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cxnSp>
          <p:nvCxnSpPr>
            <p:cNvPr id="19" name="カギ線コネクタ 18"/>
            <p:cNvCxnSpPr/>
            <p:nvPr/>
          </p:nvCxnSpPr>
          <p:spPr>
            <a:xfrm flipV="1">
              <a:off x="1619672" y="2438890"/>
              <a:ext cx="1320249" cy="324036"/>
            </a:xfrm>
            <a:prstGeom prst="bentConnector3">
              <a:avLst>
                <a:gd name="adj1" fmla="val 100067"/>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2440" y="2381591"/>
              <a:ext cx="1577939" cy="830997"/>
            </a:xfrm>
            <a:prstGeom prst="rect">
              <a:avLst/>
            </a:prstGeom>
            <a:solidFill>
              <a:schemeClr val="bg1"/>
            </a:solidFill>
            <a:ln>
              <a:solidFill>
                <a:schemeClr val="tx1"/>
              </a:solidFill>
            </a:ln>
          </p:spPr>
          <p:txBody>
            <a:bodyPr wrap="square" rtlCol="0">
              <a:spAutoFit/>
            </a:bodyPr>
            <a:lstStyle/>
            <a:p>
              <a:pPr algn="ctr"/>
              <a:r>
                <a:rPr lang="en-US" altLang="ja-JP" sz="2400" dirty="0" smtClean="0"/>
                <a:t>pulse laser</a:t>
              </a:r>
            </a:p>
            <a:p>
              <a:pPr algn="ctr"/>
              <a:r>
                <a:rPr lang="en-US" altLang="ja-JP" sz="2400" dirty="0" smtClean="0"/>
                <a:t>532nm</a:t>
              </a:r>
            </a:p>
          </p:txBody>
        </p:sp>
        <p:cxnSp>
          <p:nvCxnSpPr>
            <p:cNvPr id="23" name="曲線コネクタ 22"/>
            <p:cNvCxnSpPr/>
            <p:nvPr/>
          </p:nvCxnSpPr>
          <p:spPr>
            <a:xfrm>
              <a:off x="3967836" y="1794094"/>
              <a:ext cx="1863139" cy="516786"/>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endCxn id="28" idx="1"/>
            </p:cNvCxnSpPr>
            <p:nvPr/>
          </p:nvCxnSpPr>
          <p:spPr>
            <a:xfrm>
              <a:off x="2987824" y="2426547"/>
              <a:ext cx="864096" cy="646915"/>
            </a:xfrm>
            <a:prstGeom prst="bentConnector3">
              <a:avLst>
                <a:gd name="adj1" fmla="val 2601"/>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パイ 27"/>
            <p:cNvSpPr/>
            <p:nvPr/>
          </p:nvSpPr>
          <p:spPr>
            <a:xfrm rot="5400000">
              <a:off x="3962625" y="2886247"/>
              <a:ext cx="153020" cy="374430"/>
            </a:xfrm>
            <a:prstGeom prst="pie">
              <a:avLst>
                <a:gd name="adj1" fmla="val 0"/>
                <a:gd name="adj2" fmla="val 107823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9" name="曲線コネクタ 28"/>
            <p:cNvCxnSpPr/>
            <p:nvPr/>
          </p:nvCxnSpPr>
          <p:spPr>
            <a:xfrm flipV="1">
              <a:off x="4040962" y="2433619"/>
              <a:ext cx="1790013" cy="655667"/>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右矢印 37"/>
            <p:cNvSpPr/>
            <p:nvPr/>
          </p:nvSpPr>
          <p:spPr>
            <a:xfrm>
              <a:off x="2435788" y="2624223"/>
              <a:ext cx="311984" cy="6334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2882928" y="2978949"/>
              <a:ext cx="180021" cy="252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下矢印 40"/>
            <p:cNvSpPr/>
            <p:nvPr/>
          </p:nvSpPr>
          <p:spPr>
            <a:xfrm rot="16200000">
              <a:off x="3462870" y="2696944"/>
              <a:ext cx="86294" cy="54119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139845" y="2496400"/>
              <a:ext cx="490352" cy="461665"/>
            </a:xfrm>
            <a:prstGeom prst="rect">
              <a:avLst/>
            </a:prstGeom>
            <a:noFill/>
          </p:spPr>
          <p:txBody>
            <a:bodyPr wrap="square" rtlCol="0">
              <a:spAutoFit/>
            </a:bodyPr>
            <a:lstStyle/>
            <a:p>
              <a:r>
                <a:rPr kumimoji="1" lang="ja-JP" altLang="en-US" sz="2400" b="1" dirty="0" smtClean="0">
                  <a:solidFill>
                    <a:srgbClr val="0066FF"/>
                  </a:solidFill>
                </a:rPr>
                <a:t>①</a:t>
              </a:r>
              <a:endParaRPr kumimoji="1" lang="ja-JP" altLang="en-US" sz="2400" b="1" dirty="0">
                <a:solidFill>
                  <a:srgbClr val="0066FF"/>
                </a:solidFill>
              </a:endParaRPr>
            </a:p>
          </p:txBody>
        </p:sp>
        <p:sp>
          <p:nvSpPr>
            <p:cNvPr id="173" name="テキスト ボックス 172"/>
            <p:cNvSpPr txBox="1"/>
            <p:nvPr/>
          </p:nvSpPr>
          <p:spPr>
            <a:xfrm>
              <a:off x="5139845" y="1836357"/>
              <a:ext cx="490352" cy="461665"/>
            </a:xfrm>
            <a:prstGeom prst="rect">
              <a:avLst/>
            </a:prstGeom>
            <a:noFill/>
          </p:spPr>
          <p:txBody>
            <a:bodyPr wrap="square" rtlCol="0">
              <a:spAutoFit/>
            </a:bodyPr>
            <a:lstStyle/>
            <a:p>
              <a:r>
                <a:rPr lang="ja-JP" altLang="en-US" sz="2400" b="1" dirty="0">
                  <a:solidFill>
                    <a:srgbClr val="0066FF"/>
                  </a:solidFill>
                </a:rPr>
                <a:t>②</a:t>
              </a:r>
              <a:endParaRPr kumimoji="1" lang="ja-JP" altLang="en-US" sz="2400" b="1" dirty="0">
                <a:solidFill>
                  <a:srgbClr val="0066FF"/>
                </a:solidFill>
              </a:endParaRPr>
            </a:p>
          </p:txBody>
        </p:sp>
        <p:sp>
          <p:nvSpPr>
            <p:cNvPr id="176" name="テキスト ボックス 175"/>
            <p:cNvSpPr txBox="1"/>
            <p:nvPr/>
          </p:nvSpPr>
          <p:spPr>
            <a:xfrm>
              <a:off x="2591780" y="900198"/>
              <a:ext cx="5352801" cy="461665"/>
            </a:xfrm>
            <a:prstGeom prst="rect">
              <a:avLst/>
            </a:prstGeom>
            <a:noFill/>
          </p:spPr>
          <p:txBody>
            <a:bodyPr wrap="square" rtlCol="0">
              <a:spAutoFit/>
            </a:bodyPr>
            <a:lstStyle/>
            <a:p>
              <a:pPr algn="ctr"/>
              <a:r>
                <a:rPr lang="en-US" altLang="ja-JP" sz="2400" dirty="0" err="1" smtClean="0"/>
                <a:t>CdSe</a:t>
              </a:r>
              <a:r>
                <a:rPr lang="en-US" altLang="ja-JP" sz="2400" dirty="0" smtClean="0"/>
                <a:t>/</a:t>
              </a:r>
              <a:r>
                <a:rPr lang="en-US" altLang="ja-JP" sz="2400" dirty="0" err="1" smtClean="0"/>
                <a:t>ZnS</a:t>
              </a:r>
              <a:r>
                <a:rPr lang="en-US" altLang="ja-JP" sz="2400" dirty="0"/>
                <a:t> </a:t>
              </a:r>
              <a:r>
                <a:rPr lang="en-US" altLang="ja-JP" sz="2400" dirty="0" smtClean="0"/>
                <a:t>(</a:t>
              </a:r>
              <a:r>
                <a:rPr lang="en-US" altLang="ja-JP" sz="2000" dirty="0" smtClean="0"/>
                <a:t>center emission wavelength 630 nm)</a:t>
              </a:r>
              <a:endParaRPr kumimoji="1" lang="ja-JP" altLang="en-US" sz="2400" dirty="0"/>
            </a:p>
          </p:txBody>
        </p:sp>
        <p:sp>
          <p:nvSpPr>
            <p:cNvPr id="17" name="正方形/長方形 16"/>
            <p:cNvSpPr/>
            <p:nvPr/>
          </p:nvSpPr>
          <p:spPr>
            <a:xfrm>
              <a:off x="2784830" y="2150858"/>
              <a:ext cx="354639" cy="2880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H="1">
              <a:off x="2783138" y="2605756"/>
              <a:ext cx="365937" cy="3186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フローチャート : 結合子 11"/>
            <p:cNvSpPr/>
            <p:nvPr/>
          </p:nvSpPr>
          <p:spPr>
            <a:xfrm>
              <a:off x="2843808" y="1694647"/>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93" name="フローチャート : 結合子 11"/>
            <p:cNvSpPr/>
            <p:nvPr/>
          </p:nvSpPr>
          <p:spPr>
            <a:xfrm>
              <a:off x="2915816" y="1736812"/>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94" name="フローチャート : 結合子 11"/>
            <p:cNvSpPr/>
            <p:nvPr/>
          </p:nvSpPr>
          <p:spPr>
            <a:xfrm>
              <a:off x="2949161" y="1664804"/>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cxnSp>
          <p:nvCxnSpPr>
            <p:cNvPr id="183" name="直線コネクタ 182"/>
            <p:cNvCxnSpPr/>
            <p:nvPr/>
          </p:nvCxnSpPr>
          <p:spPr>
            <a:xfrm flipH="1">
              <a:off x="2977204" y="1385799"/>
              <a:ext cx="115973" cy="3130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3" name="フローチャート: 処理 2"/>
          <p:cNvSpPr/>
          <p:nvPr/>
        </p:nvSpPr>
        <p:spPr>
          <a:xfrm>
            <a:off x="6987043" y="1983328"/>
            <a:ext cx="1905437" cy="666076"/>
          </a:xfrm>
          <a:prstGeom prst="flowChartProcess">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spectrometer</a:t>
            </a:r>
            <a:endParaRPr kumimoji="1" lang="ja-JP" altLang="en-US" sz="2400" dirty="0"/>
          </a:p>
        </p:txBody>
      </p:sp>
      <p:cxnSp>
        <p:nvCxnSpPr>
          <p:cNvPr id="97" name="直線コネクタ 96"/>
          <p:cNvCxnSpPr/>
          <p:nvPr/>
        </p:nvCxnSpPr>
        <p:spPr>
          <a:xfrm>
            <a:off x="3551995" y="1531535"/>
            <a:ext cx="247737" cy="22487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698893" y="1197620"/>
            <a:ext cx="1100839" cy="461665"/>
          </a:xfrm>
          <a:prstGeom prst="rect">
            <a:avLst/>
          </a:prstGeom>
          <a:noFill/>
        </p:spPr>
        <p:txBody>
          <a:bodyPr wrap="square" rtlCol="0">
            <a:spAutoFit/>
          </a:bodyPr>
          <a:lstStyle/>
          <a:p>
            <a:r>
              <a:rPr kumimoji="1" lang="en-US" altLang="ja-JP" sz="2400" dirty="0" smtClean="0"/>
              <a:t>NFBC</a:t>
            </a:r>
            <a:endParaRPr kumimoji="1" lang="ja-JP" altLang="en-US" sz="2400" dirty="0"/>
          </a:p>
        </p:txBody>
      </p:sp>
      <p:sp>
        <p:nvSpPr>
          <p:cNvPr id="87" name="テキスト ボックス 86"/>
          <p:cNvSpPr txBox="1"/>
          <p:nvPr/>
        </p:nvSpPr>
        <p:spPr>
          <a:xfrm>
            <a:off x="1579273" y="3183832"/>
            <a:ext cx="6165623"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en-US" altLang="ja-JP" sz="2800" dirty="0" smtClean="0"/>
              <a:t>observe enhanced spontaneous emission</a:t>
            </a:r>
            <a:endParaRPr kumimoji="1" lang="ja-JP" altLang="en-US" sz="2800" dirty="0"/>
          </a:p>
        </p:txBody>
      </p:sp>
    </p:spTree>
    <p:custDataLst>
      <p:tags r:id="rId1"/>
    </p:custDataLst>
    <p:extLst>
      <p:ext uri="{BB962C8B-B14F-4D97-AF65-F5344CB8AC3E}">
        <p14:creationId xmlns:p14="http://schemas.microsoft.com/office/powerpoint/2010/main" val="9304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u="sng" dirty="0" smtClean="0"/>
              <a:t>outline</a:t>
            </a:r>
            <a:endParaRPr kumimoji="1" lang="ja-JP" altLang="en-US" sz="3200" u="sng" dirty="0"/>
          </a:p>
        </p:txBody>
      </p:sp>
      <p:grpSp>
        <p:nvGrpSpPr>
          <p:cNvPr id="6" name="グループ化 5"/>
          <p:cNvGrpSpPr/>
          <p:nvPr/>
        </p:nvGrpSpPr>
        <p:grpSpPr>
          <a:xfrm>
            <a:off x="323528" y="1516429"/>
            <a:ext cx="8244916" cy="4832092"/>
            <a:chOff x="665208" y="1516429"/>
            <a:chExt cx="8244916" cy="4832092"/>
          </a:xfrm>
        </p:grpSpPr>
        <p:sp>
          <p:nvSpPr>
            <p:cNvPr id="3" name="テキスト ボックス 2"/>
            <p:cNvSpPr txBox="1"/>
            <p:nvPr/>
          </p:nvSpPr>
          <p:spPr>
            <a:xfrm>
              <a:off x="665208" y="1516429"/>
              <a:ext cx="7653572" cy="483209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800" dirty="0" smtClean="0"/>
                <a:t>background</a:t>
              </a:r>
            </a:p>
            <a:p>
              <a:pPr marL="285750" indent="-285750">
                <a:buFont typeface="Wingdings" panose="05000000000000000000" pitchFamily="2" charset="2"/>
                <a:buChar char="l"/>
              </a:pPr>
              <a:endParaRPr lang="en-US" altLang="ja-JP" sz="2800" dirty="0"/>
            </a:p>
            <a:p>
              <a:pPr marL="285750" indent="-285750">
                <a:buFont typeface="Wingdings" panose="05000000000000000000" pitchFamily="2" charset="2"/>
                <a:buChar char="l"/>
              </a:pPr>
              <a:endParaRPr lang="en-US" altLang="ja-JP" sz="2800" dirty="0" smtClean="0"/>
            </a:p>
            <a:p>
              <a:pPr marL="285750" indent="-285750">
                <a:buFont typeface="Wingdings" panose="05000000000000000000" pitchFamily="2" charset="2"/>
                <a:buChar char="l"/>
              </a:pPr>
              <a:r>
                <a:rPr lang="en-US" altLang="ja-JP" sz="2800" dirty="0" smtClean="0"/>
                <a:t>motivation</a:t>
              </a:r>
            </a:p>
            <a:p>
              <a:pPr marL="285750" indent="-285750">
                <a:buFont typeface="Wingdings" panose="05000000000000000000" pitchFamily="2" charset="2"/>
                <a:buChar char="l"/>
              </a:pPr>
              <a:r>
                <a:rPr kumimoji="1" lang="en-US" altLang="ja-JP" sz="2800" dirty="0" smtClean="0"/>
                <a:t>my work</a:t>
              </a:r>
            </a:p>
            <a:p>
              <a:endParaRPr kumimoji="1" lang="en-US" altLang="ja-JP" sz="2800" dirty="0" smtClean="0"/>
            </a:p>
            <a:p>
              <a:endParaRPr lang="en-US" altLang="ja-JP" sz="2800" dirty="0"/>
            </a:p>
            <a:p>
              <a:endParaRPr kumimoji="1" lang="en-US" altLang="ja-JP" sz="2800" dirty="0" smtClean="0"/>
            </a:p>
            <a:p>
              <a:endParaRPr kumimoji="1" lang="en-US" altLang="ja-JP" sz="2800" dirty="0" smtClean="0"/>
            </a:p>
            <a:p>
              <a:pPr marL="342900" indent="-342900">
                <a:buFont typeface="Wingdings" panose="05000000000000000000" pitchFamily="2" charset="2"/>
                <a:buChar char="l"/>
              </a:pPr>
              <a:endParaRPr lang="en-US" altLang="ja-JP" sz="2800" dirty="0" smtClean="0"/>
            </a:p>
            <a:p>
              <a:pPr marL="342900" indent="-342900">
                <a:buFont typeface="Wingdings" panose="05000000000000000000" pitchFamily="2" charset="2"/>
                <a:buChar char="l"/>
              </a:pPr>
              <a:r>
                <a:rPr lang="en-US" altLang="ja-JP" sz="2800" dirty="0" smtClean="0"/>
                <a:t>summary</a:t>
              </a:r>
              <a:endParaRPr kumimoji="1" lang="en-US" altLang="ja-JP" sz="2800" dirty="0" smtClean="0"/>
            </a:p>
          </p:txBody>
        </p:sp>
        <p:sp>
          <p:nvSpPr>
            <p:cNvPr id="4" name="テキスト ボックス 3"/>
            <p:cNvSpPr txBox="1"/>
            <p:nvPr/>
          </p:nvSpPr>
          <p:spPr>
            <a:xfrm>
              <a:off x="935596" y="3866364"/>
              <a:ext cx="7974528" cy="1938992"/>
            </a:xfrm>
            <a:prstGeom prst="rect">
              <a:avLst/>
            </a:prstGeom>
            <a:noFill/>
          </p:spPr>
          <p:txBody>
            <a:bodyPr wrap="square" rtlCol="0">
              <a:spAutoFit/>
            </a:bodyPr>
            <a:lstStyle/>
            <a:p>
              <a:pPr marL="285750" indent="-285750">
                <a:buFont typeface="Arial" panose="020B0604020202020204" pitchFamily="34" charset="0"/>
                <a:buChar char="•"/>
              </a:pPr>
              <a:r>
                <a:rPr lang="en-US" altLang="ja-JP" sz="2400" dirty="0" smtClean="0"/>
                <a:t>fabrication </a:t>
              </a:r>
              <a:r>
                <a:rPr lang="en-US" altLang="ja-JP" sz="2400" dirty="0"/>
                <a:t>of the nanofiber Bragg cavity(NFBC)</a:t>
              </a:r>
            </a:p>
            <a:p>
              <a:pPr marL="285750" indent="-285750">
                <a:buFont typeface="Arial" panose="020B0604020202020204" pitchFamily="34" charset="0"/>
                <a:buChar char="•"/>
              </a:pPr>
              <a:r>
                <a:rPr lang="en-US" altLang="ja-JP" sz="2400" dirty="0"/>
                <a:t>control of the cavity resonance wavelength</a:t>
              </a:r>
            </a:p>
            <a:p>
              <a:pPr marL="285750" indent="-285750">
                <a:buFont typeface="Arial" panose="020B0604020202020204" pitchFamily="34" charset="0"/>
                <a:buChar char="•"/>
              </a:pPr>
              <a:r>
                <a:rPr lang="en-US" altLang="ja-JP" sz="2400" dirty="0"/>
                <a:t>coupling of quantum dots to a NFBC</a:t>
              </a:r>
            </a:p>
            <a:p>
              <a:pPr marL="285750" indent="-285750">
                <a:buFont typeface="Arial" panose="020B0604020202020204" pitchFamily="34" charset="0"/>
                <a:buChar char="•"/>
              </a:pPr>
              <a:r>
                <a:rPr lang="en-US" altLang="ja-JP" sz="2400" dirty="0"/>
                <a:t>observation of enhanced spontaneous emission from </a:t>
              </a:r>
              <a:r>
                <a:rPr lang="en-US" altLang="ja-JP" sz="2400" dirty="0" smtClean="0"/>
                <a:t>the </a:t>
              </a:r>
              <a:r>
                <a:rPr lang="en-US" altLang="ja-JP" sz="2400" dirty="0"/>
                <a:t>cavity-emitter hybrid system  </a:t>
              </a:r>
            </a:p>
          </p:txBody>
        </p:sp>
        <p:sp>
          <p:nvSpPr>
            <p:cNvPr id="5" name="テキスト ボックス 4"/>
            <p:cNvSpPr txBox="1"/>
            <p:nvPr/>
          </p:nvSpPr>
          <p:spPr>
            <a:xfrm>
              <a:off x="935596" y="1988840"/>
              <a:ext cx="5148572" cy="83099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smtClean="0"/>
                <a:t>cavity</a:t>
              </a:r>
            </a:p>
            <a:p>
              <a:pPr marL="285750" indent="-285750">
                <a:buFont typeface="Arial" panose="020B0604020202020204" pitchFamily="34" charset="0"/>
                <a:buChar char="•"/>
              </a:pPr>
              <a:r>
                <a:rPr lang="en-US" altLang="ja-JP" sz="2400" dirty="0" smtClean="0"/>
                <a:t>enhanced spontaneous emission</a:t>
              </a:r>
              <a:endParaRPr kumimoji="1" lang="ja-JP" altLang="en-US" sz="2400" dirty="0"/>
            </a:p>
          </p:txBody>
        </p:sp>
      </p:grpSp>
    </p:spTree>
    <p:extLst>
      <p:ext uri="{BB962C8B-B14F-4D97-AF65-F5344CB8AC3E}">
        <p14:creationId xmlns:p14="http://schemas.microsoft.com/office/powerpoint/2010/main" val="216536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p:cNvSpPr>
            <a:spLocks noGrp="1"/>
          </p:cNvSpPr>
          <p:nvPr>
            <p:ph idx="1"/>
          </p:nvPr>
        </p:nvSpPr>
        <p:spPr>
          <a:xfrm>
            <a:off x="82161" y="1412776"/>
            <a:ext cx="9252520" cy="2412268"/>
          </a:xfrm>
        </p:spPr>
        <p:txBody>
          <a:bodyPr>
            <a:noAutofit/>
          </a:bodyPr>
          <a:lstStyle/>
          <a:p>
            <a:pPr marL="285750" indent="-285750"/>
            <a:r>
              <a:rPr lang="en-US" altLang="ja-JP" sz="2400" dirty="0" smtClean="0"/>
              <a:t>succeeded in fabricating a NFBC whose resonance wavelength can be controlled easily and reversibly</a:t>
            </a:r>
          </a:p>
          <a:p>
            <a:pPr marL="0" indent="0">
              <a:buNone/>
            </a:pPr>
            <a:r>
              <a:rPr lang="en-US" altLang="ja-JP" sz="2400" dirty="0"/>
              <a:t> </a:t>
            </a:r>
            <a:r>
              <a:rPr lang="en-US" altLang="ja-JP" sz="2400" dirty="0" smtClean="0"/>
              <a:t>   </a:t>
            </a:r>
            <a:r>
              <a:rPr lang="ja-JP" altLang="en-US" sz="2400" dirty="0" smtClean="0"/>
              <a:t>（</a:t>
            </a:r>
            <a:r>
              <a:rPr lang="en-US" altLang="ja-JP" sz="2400" dirty="0" smtClean="0"/>
              <a:t>tuning range of a resonance wavelength</a:t>
            </a:r>
            <a:r>
              <a:rPr lang="ja-JP" altLang="en-US" sz="2400" dirty="0" smtClean="0"/>
              <a:t>：</a:t>
            </a:r>
            <a:r>
              <a:rPr lang="en-US" altLang="ja-JP" sz="2400" dirty="0" smtClean="0"/>
              <a:t>19.5 nm(R.T.)25.8 nm(85K)</a:t>
            </a:r>
            <a:r>
              <a:rPr lang="ja-JP" altLang="en-US" sz="2400" dirty="0" smtClean="0"/>
              <a:t>）</a:t>
            </a:r>
            <a:endParaRPr lang="en-US" altLang="ja-JP" sz="2400" dirty="0" smtClean="0"/>
          </a:p>
          <a:p>
            <a:pPr marL="285750" indent="-285750"/>
            <a:r>
              <a:rPr kumimoji="1" lang="en-US" altLang="ja-JP" sz="2400" dirty="0" smtClean="0"/>
              <a:t>succeeded in </a:t>
            </a:r>
            <a:r>
              <a:rPr lang="en-US" altLang="ja-JP" sz="2400" dirty="0" err="1" smtClean="0"/>
              <a:t>nano</a:t>
            </a:r>
            <a:r>
              <a:rPr lang="en-US" altLang="ja-JP" sz="2400" dirty="0" smtClean="0"/>
              <a:t>-manipulation </a:t>
            </a:r>
            <a:r>
              <a:rPr kumimoji="1" lang="en-US" altLang="ja-JP" sz="2400" dirty="0" smtClean="0"/>
              <a:t>coupling of quantum dots to a NFBC </a:t>
            </a:r>
          </a:p>
          <a:p>
            <a:pPr marL="285750" indent="-285750"/>
            <a:r>
              <a:rPr lang="en-US" altLang="ja-JP" sz="2400" dirty="0" smtClean="0"/>
              <a:t>observe enhanced spontaneous emission  from the cavity-emitter hybrid system</a:t>
            </a:r>
          </a:p>
        </p:txBody>
      </p:sp>
      <p:sp>
        <p:nvSpPr>
          <p:cNvPr id="11" name="テキスト ボックス 10"/>
          <p:cNvSpPr txBox="1"/>
          <p:nvPr/>
        </p:nvSpPr>
        <p:spPr>
          <a:xfrm>
            <a:off x="3628238" y="4869160"/>
            <a:ext cx="1908212" cy="461665"/>
          </a:xfrm>
          <a:prstGeom prst="rect">
            <a:avLst/>
          </a:prstGeom>
          <a:noFill/>
        </p:spPr>
        <p:txBody>
          <a:bodyPr wrap="square" rtlCol="0">
            <a:spAutoFit/>
          </a:bodyPr>
          <a:lstStyle/>
          <a:p>
            <a:r>
              <a:rPr lang="en-US" altLang="ja-JP" sz="2400" b="1" u="sng" dirty="0" smtClean="0"/>
              <a:t>Future plan</a:t>
            </a:r>
          </a:p>
        </p:txBody>
      </p:sp>
      <p:sp>
        <p:nvSpPr>
          <p:cNvPr id="3" name="タイトル 2"/>
          <p:cNvSpPr>
            <a:spLocks noGrp="1"/>
          </p:cNvSpPr>
          <p:nvPr>
            <p:ph type="title"/>
          </p:nvPr>
        </p:nvSpPr>
        <p:spPr>
          <a:xfrm>
            <a:off x="467544" y="14641"/>
            <a:ext cx="8229600" cy="1143000"/>
          </a:xfrm>
        </p:spPr>
        <p:txBody>
          <a:bodyPr>
            <a:normAutofit/>
          </a:bodyPr>
          <a:lstStyle/>
          <a:p>
            <a:r>
              <a:rPr kumimoji="1" lang="en-US" altLang="ja-JP" sz="3200" u="sng" dirty="0" smtClean="0"/>
              <a:t>Summary</a:t>
            </a:r>
            <a:endParaRPr kumimoji="1" lang="ja-JP" altLang="en-US" sz="3200" u="sng" dirty="0"/>
          </a:p>
        </p:txBody>
      </p:sp>
      <p:sp>
        <p:nvSpPr>
          <p:cNvPr id="2" name="テキスト ボックス 1"/>
          <p:cNvSpPr txBox="1"/>
          <p:nvPr/>
        </p:nvSpPr>
        <p:spPr>
          <a:xfrm>
            <a:off x="2134072" y="5330825"/>
            <a:ext cx="4896544" cy="461665"/>
          </a:xfrm>
          <a:prstGeom prst="rect">
            <a:avLst/>
          </a:prstGeom>
          <a:noFill/>
        </p:spPr>
        <p:txBody>
          <a:bodyPr wrap="square" rtlCol="0">
            <a:spAutoFit/>
          </a:bodyPr>
          <a:lstStyle/>
          <a:p>
            <a:r>
              <a:rPr lang="en-US" altLang="ja-JP" sz="2400" dirty="0" smtClean="0"/>
              <a:t>use tapered fiber as a sensing device </a:t>
            </a:r>
            <a:endParaRPr kumimoji="1" lang="ja-JP" altLang="en-US" sz="2400" dirty="0"/>
          </a:p>
        </p:txBody>
      </p:sp>
    </p:spTree>
    <p:extLst>
      <p:ext uri="{BB962C8B-B14F-4D97-AF65-F5344CB8AC3E}">
        <p14:creationId xmlns:p14="http://schemas.microsoft.com/office/powerpoint/2010/main" val="265330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38" y="2132856"/>
            <a:ext cx="9306476" cy="1470025"/>
          </a:xfrm>
        </p:spPr>
        <p:txBody>
          <a:bodyPr>
            <a:normAutofit/>
          </a:bodyPr>
          <a:lstStyle/>
          <a:p>
            <a:r>
              <a:rPr kumimoji="1" lang="en-US" altLang="ja-JP" sz="4000" dirty="0" err="1" smtClean="0"/>
              <a:t>nano</a:t>
            </a:r>
            <a:r>
              <a:rPr kumimoji="1" lang="en-US" altLang="ja-JP" sz="4000" dirty="0" smtClean="0"/>
              <a:t>-sensing of VO</a:t>
            </a:r>
            <a:r>
              <a:rPr kumimoji="1" lang="en-US" altLang="ja-JP" sz="3200" dirty="0" smtClean="0"/>
              <a:t>2</a:t>
            </a:r>
            <a:r>
              <a:rPr kumimoji="1" lang="en-US" altLang="ja-JP" sz="4000" dirty="0" smtClean="0"/>
              <a:t> using a </a:t>
            </a:r>
            <a:r>
              <a:rPr lang="en-US" altLang="ja-JP" sz="4000" dirty="0" smtClean="0"/>
              <a:t>tapered</a:t>
            </a:r>
            <a:r>
              <a:rPr kumimoji="1" lang="en-US" altLang="ja-JP" sz="4000" dirty="0" smtClean="0"/>
              <a:t> fiber</a:t>
            </a:r>
            <a:endParaRPr kumimoji="1" lang="ja-JP" altLang="en-US" sz="4000" dirty="0"/>
          </a:p>
        </p:txBody>
      </p:sp>
      <p:sp>
        <p:nvSpPr>
          <p:cNvPr id="3" name="サブタイトル 2"/>
          <p:cNvSpPr>
            <a:spLocks noGrp="1"/>
          </p:cNvSpPr>
          <p:nvPr>
            <p:ph type="subTitle" idx="1"/>
          </p:nvPr>
        </p:nvSpPr>
        <p:spPr>
          <a:xfrm>
            <a:off x="1371600" y="5049180"/>
            <a:ext cx="6400800" cy="1752600"/>
          </a:xfrm>
        </p:spPr>
        <p:txBody>
          <a:bodyPr>
            <a:normAutofit/>
          </a:bodyPr>
          <a:lstStyle/>
          <a:p>
            <a:r>
              <a:rPr kumimoji="1" lang="en-US" altLang="ja-JP" sz="2400" dirty="0" smtClean="0">
                <a:solidFill>
                  <a:schemeClr val="tx1"/>
                </a:solidFill>
              </a:rPr>
              <a:t>2014/1/17  </a:t>
            </a:r>
          </a:p>
          <a:p>
            <a:r>
              <a:rPr lang="en-US" altLang="ja-JP" sz="2400" dirty="0" smtClean="0">
                <a:solidFill>
                  <a:schemeClr val="tx1"/>
                </a:solidFill>
              </a:rPr>
              <a:t>Tanaka Lab. M1 Yasuko </a:t>
            </a:r>
            <a:r>
              <a:rPr lang="en-US" altLang="ja-JP" sz="2400" dirty="0" err="1" smtClean="0">
                <a:solidFill>
                  <a:schemeClr val="tx1"/>
                </a:solidFill>
              </a:rPr>
              <a:t>Oe</a:t>
            </a:r>
            <a:r>
              <a:rPr kumimoji="1" lang="en-US" altLang="ja-JP" sz="2400" dirty="0" smtClean="0">
                <a:solidFill>
                  <a:schemeClr val="tx1"/>
                </a:solidFill>
              </a:rPr>
              <a:t> </a:t>
            </a:r>
            <a:endParaRPr kumimoji="1" lang="ja-JP" altLang="en-US" sz="2400" dirty="0">
              <a:solidFill>
                <a:schemeClr val="tx1"/>
              </a:solidFill>
            </a:endParaRPr>
          </a:p>
        </p:txBody>
      </p:sp>
    </p:spTree>
    <p:extLst>
      <p:ext uri="{BB962C8B-B14F-4D97-AF65-F5344CB8AC3E}">
        <p14:creationId xmlns:p14="http://schemas.microsoft.com/office/powerpoint/2010/main" val="3241996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u="sng" dirty="0" smtClean="0"/>
              <a:t>outline</a:t>
            </a:r>
            <a:endParaRPr kumimoji="1" lang="ja-JP" altLang="en-US" sz="3200" u="sng" dirty="0"/>
          </a:p>
        </p:txBody>
      </p:sp>
      <p:sp>
        <p:nvSpPr>
          <p:cNvPr id="3" name="テキスト ボックス 2"/>
          <p:cNvSpPr txBox="1"/>
          <p:nvPr/>
        </p:nvSpPr>
        <p:spPr>
          <a:xfrm>
            <a:off x="2015716" y="2564904"/>
            <a:ext cx="7653572" cy="181588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800" dirty="0" smtClean="0"/>
              <a:t>sensing object</a:t>
            </a:r>
            <a:r>
              <a:rPr lang="ja-JP" altLang="en-US" sz="2800" dirty="0" smtClean="0"/>
              <a:t>　</a:t>
            </a:r>
            <a:r>
              <a:rPr lang="en-US" altLang="ja-JP" sz="2800" b="1" dirty="0" smtClean="0"/>
              <a:t>VO</a:t>
            </a:r>
            <a:r>
              <a:rPr lang="en-US" altLang="ja-JP" sz="2000" b="1" dirty="0" smtClean="0"/>
              <a:t>2</a:t>
            </a:r>
            <a:r>
              <a:rPr lang="en-US" altLang="ja-JP" sz="2800" b="1" dirty="0" smtClean="0"/>
              <a:t>/TiO</a:t>
            </a:r>
            <a:r>
              <a:rPr lang="en-US" altLang="ja-JP" sz="2000" b="1" dirty="0" smtClean="0"/>
              <a:t>2</a:t>
            </a:r>
            <a:r>
              <a:rPr lang="en-US" altLang="ja-JP" sz="2800" b="1" dirty="0" smtClean="0"/>
              <a:t>(001)</a:t>
            </a:r>
          </a:p>
          <a:p>
            <a:pPr marL="285750" indent="-285750">
              <a:buFont typeface="Wingdings" panose="05000000000000000000" pitchFamily="2" charset="2"/>
              <a:buChar char="l"/>
            </a:pPr>
            <a:r>
              <a:rPr lang="en-US" altLang="ja-JP" sz="2800" dirty="0" smtClean="0"/>
              <a:t>Preceding study using a tapered fiber</a:t>
            </a:r>
          </a:p>
          <a:p>
            <a:pPr marL="285750" indent="-285750">
              <a:buFont typeface="Wingdings" panose="05000000000000000000" pitchFamily="2" charset="2"/>
              <a:buChar char="l"/>
            </a:pPr>
            <a:r>
              <a:rPr lang="en-US" altLang="ja-JP" sz="2800" dirty="0" smtClean="0"/>
              <a:t>my research plan</a:t>
            </a:r>
            <a:endParaRPr kumimoji="1" lang="en-US" altLang="ja-JP" sz="2800" dirty="0" smtClean="0"/>
          </a:p>
          <a:p>
            <a:pPr marL="342900" indent="-342900">
              <a:buFont typeface="Wingdings" panose="05000000000000000000" pitchFamily="2" charset="2"/>
              <a:buChar char="l"/>
            </a:pPr>
            <a:r>
              <a:rPr lang="en-US" altLang="ja-JP" sz="2800" dirty="0" smtClean="0"/>
              <a:t>summary</a:t>
            </a:r>
            <a:endParaRPr kumimoji="1" lang="en-US" altLang="ja-JP" sz="2800" dirty="0" smtClean="0"/>
          </a:p>
        </p:txBody>
      </p:sp>
    </p:spTree>
    <p:extLst>
      <p:ext uri="{BB962C8B-B14F-4D97-AF65-F5344CB8AC3E}">
        <p14:creationId xmlns:p14="http://schemas.microsoft.com/office/powerpoint/2010/main" val="3813489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715292" y="1194574"/>
            <a:ext cx="4814638" cy="3453076"/>
            <a:chOff x="1851810" y="1244213"/>
            <a:chExt cx="4814638" cy="3453076"/>
          </a:xfrm>
        </p:grpSpPr>
        <p:pic>
          <p:nvPicPr>
            <p:cNvPr id="11" name="図 10"/>
            <p:cNvPicPr>
              <a:picLocks noChangeAspect="1"/>
            </p:cNvPicPr>
            <p:nvPr/>
          </p:nvPicPr>
          <p:blipFill>
            <a:blip r:embed="rId3"/>
            <a:stretch>
              <a:fillRect/>
            </a:stretch>
          </p:blipFill>
          <p:spPr>
            <a:xfrm>
              <a:off x="1851810" y="1244213"/>
              <a:ext cx="4814638" cy="3016011"/>
            </a:xfrm>
            <a:prstGeom prst="rect">
              <a:avLst/>
            </a:prstGeom>
          </p:spPr>
        </p:pic>
        <p:pic>
          <p:nvPicPr>
            <p:cNvPr id="25" name="Picture 2" descr="C:\Users\Kohei\Documents\Experiment\Experiment その他\先生Science\Figa2.png"/>
            <p:cNvPicPr>
              <a:picLocks noChangeAspect="1" noChangeArrowheads="1"/>
            </p:cNvPicPr>
            <p:nvPr/>
          </p:nvPicPr>
          <p:blipFill rotWithShape="1">
            <a:blip r:embed="rId4" cstate="print"/>
            <a:srcRect l="30630" t="15609" r="51349" b="55083"/>
            <a:stretch/>
          </p:blipFill>
          <p:spPr bwMode="auto">
            <a:xfrm>
              <a:off x="2735796" y="1628800"/>
              <a:ext cx="1044116" cy="1109373"/>
            </a:xfrm>
            <a:prstGeom prst="rect">
              <a:avLst/>
            </a:prstGeom>
            <a:noFill/>
          </p:spPr>
        </p:pic>
        <p:pic>
          <p:nvPicPr>
            <p:cNvPr id="45" name="Picture 2" descr="C:\Users\Kohei\Documents\Experiment\Experiment その他\先生Science\Figa2.png"/>
            <p:cNvPicPr>
              <a:picLocks noChangeAspect="1" noChangeArrowheads="1"/>
            </p:cNvPicPr>
            <p:nvPr/>
          </p:nvPicPr>
          <p:blipFill rotWithShape="1">
            <a:blip r:embed="rId4" cstate="print"/>
            <a:srcRect l="52156" t="15055" r="27288" b="53482"/>
            <a:stretch/>
          </p:blipFill>
          <p:spPr bwMode="auto">
            <a:xfrm>
              <a:off x="5436096" y="2767458"/>
              <a:ext cx="1086871" cy="1086871"/>
            </a:xfrm>
            <a:prstGeom prst="rect">
              <a:avLst/>
            </a:prstGeom>
            <a:noFill/>
          </p:spPr>
        </p:pic>
        <p:sp>
          <p:nvSpPr>
            <p:cNvPr id="28" name="テキスト ボックス 27"/>
            <p:cNvSpPr txBox="1"/>
            <p:nvPr/>
          </p:nvSpPr>
          <p:spPr>
            <a:xfrm>
              <a:off x="2594786" y="1952653"/>
              <a:ext cx="1326136" cy="461665"/>
            </a:xfrm>
            <a:prstGeom prst="rect">
              <a:avLst/>
            </a:prstGeom>
            <a:noFill/>
          </p:spPr>
          <p:txBody>
            <a:bodyPr wrap="square" rtlCol="0">
              <a:spAutoFit/>
            </a:bodyPr>
            <a:lstStyle/>
            <a:p>
              <a:r>
                <a:rPr lang="en-US" altLang="ja-JP" sz="2400" b="1" dirty="0" smtClean="0">
                  <a:solidFill>
                    <a:srgbClr val="002060"/>
                  </a:solidFill>
                </a:rPr>
                <a:t>insulator</a:t>
              </a:r>
              <a:endParaRPr kumimoji="1" lang="ja-JP" altLang="en-US" sz="2400" b="1" dirty="0">
                <a:solidFill>
                  <a:srgbClr val="002060"/>
                </a:solidFill>
              </a:endParaRPr>
            </a:p>
          </p:txBody>
        </p:sp>
        <p:sp>
          <p:nvSpPr>
            <p:cNvPr id="7" name="テキスト ボックス 6"/>
            <p:cNvSpPr txBox="1"/>
            <p:nvPr/>
          </p:nvSpPr>
          <p:spPr>
            <a:xfrm>
              <a:off x="5503988" y="3080060"/>
              <a:ext cx="1090719" cy="461665"/>
            </a:xfrm>
            <a:prstGeom prst="rect">
              <a:avLst/>
            </a:prstGeom>
            <a:noFill/>
          </p:spPr>
          <p:txBody>
            <a:bodyPr wrap="square" rtlCol="0">
              <a:spAutoFit/>
            </a:bodyPr>
            <a:lstStyle/>
            <a:p>
              <a:r>
                <a:rPr kumimoji="1" lang="en-US" altLang="ja-JP" sz="2400" b="1" dirty="0" smtClean="0">
                  <a:solidFill>
                    <a:srgbClr val="002060"/>
                  </a:solidFill>
                </a:rPr>
                <a:t>metal</a:t>
              </a:r>
              <a:endParaRPr kumimoji="1" lang="ja-JP" altLang="en-US" sz="2400" b="1" dirty="0">
                <a:solidFill>
                  <a:srgbClr val="002060"/>
                </a:solidFill>
              </a:endParaRPr>
            </a:p>
          </p:txBody>
        </p:sp>
        <p:sp>
          <p:nvSpPr>
            <p:cNvPr id="12" name="テキスト ボックス 11"/>
            <p:cNvSpPr txBox="1"/>
            <p:nvPr/>
          </p:nvSpPr>
          <p:spPr>
            <a:xfrm>
              <a:off x="3581890" y="4235624"/>
              <a:ext cx="1980220" cy="461665"/>
            </a:xfrm>
            <a:prstGeom prst="rect">
              <a:avLst/>
            </a:prstGeom>
            <a:noFill/>
          </p:spPr>
          <p:txBody>
            <a:bodyPr wrap="square" rtlCol="0">
              <a:spAutoFit/>
            </a:bodyPr>
            <a:lstStyle/>
            <a:p>
              <a:r>
                <a:rPr kumimoji="1" lang="en-US" altLang="ja-JP" sz="2400" dirty="0" smtClean="0"/>
                <a:t>temperature</a:t>
              </a:r>
              <a:endParaRPr kumimoji="1" lang="ja-JP" altLang="en-US" sz="2400" dirty="0"/>
            </a:p>
          </p:txBody>
        </p:sp>
      </p:grpSp>
      <p:sp>
        <p:nvSpPr>
          <p:cNvPr id="2" name="タイトル 1"/>
          <p:cNvSpPr txBox="1">
            <a:spLocks/>
          </p:cNvSpPr>
          <p:nvPr/>
        </p:nvSpPr>
        <p:spPr>
          <a:xfrm>
            <a:off x="457200" y="274638"/>
            <a:ext cx="8229600" cy="634082"/>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u="sng" dirty="0" smtClean="0"/>
              <a:t>sensing </a:t>
            </a:r>
            <a:r>
              <a:rPr lang="en-US" altLang="ja-JP" sz="3200" u="sng" dirty="0"/>
              <a:t>object </a:t>
            </a:r>
            <a:r>
              <a:rPr lang="en-US" altLang="ja-JP" sz="3200" u="sng" dirty="0" smtClean="0"/>
              <a:t>  </a:t>
            </a:r>
            <a:r>
              <a:rPr lang="en-US" altLang="ja-JP" sz="3200" b="1" u="sng" dirty="0" smtClean="0"/>
              <a:t>VO</a:t>
            </a:r>
            <a:r>
              <a:rPr lang="en-US" altLang="ja-JP" sz="2400" b="1" u="sng" dirty="0" smtClean="0"/>
              <a:t>2</a:t>
            </a:r>
            <a:r>
              <a:rPr lang="en-US" altLang="ja-JP" sz="3200" b="1" u="sng" dirty="0"/>
              <a:t> </a:t>
            </a:r>
            <a:r>
              <a:rPr lang="en-US" altLang="ja-JP" sz="3200" b="1" u="sng" dirty="0" smtClean="0"/>
              <a:t>on TiO</a:t>
            </a:r>
            <a:r>
              <a:rPr lang="en-US" altLang="ja-JP" sz="2400" b="1" u="sng" dirty="0" smtClean="0"/>
              <a:t>2</a:t>
            </a:r>
            <a:r>
              <a:rPr lang="en-US" altLang="ja-JP" sz="3200" b="1" u="sng" dirty="0" smtClean="0"/>
              <a:t>(001) substrate</a:t>
            </a:r>
            <a:r>
              <a:rPr lang="en-US" altLang="ja-JP" sz="3200" u="sng" dirty="0" smtClean="0"/>
              <a:t>   </a:t>
            </a:r>
          </a:p>
        </p:txBody>
      </p:sp>
      <p:sp>
        <p:nvSpPr>
          <p:cNvPr id="9" name="テキスト ボックス 8"/>
          <p:cNvSpPr txBox="1"/>
          <p:nvPr/>
        </p:nvSpPr>
        <p:spPr>
          <a:xfrm>
            <a:off x="5868144" y="2133846"/>
            <a:ext cx="3700280" cy="1569660"/>
          </a:xfrm>
          <a:prstGeom prst="rect">
            <a:avLst/>
          </a:prstGeom>
          <a:noFill/>
        </p:spPr>
        <p:txBody>
          <a:bodyPr wrap="square" rtlCol="0">
            <a:spAutoFit/>
          </a:bodyPr>
          <a:lstStyle/>
          <a:p>
            <a:r>
              <a:rPr lang="nl-NL" altLang="ja-JP" sz="2400" dirty="0" smtClean="0"/>
              <a:t>VO</a:t>
            </a:r>
            <a:r>
              <a:rPr lang="nl-NL" altLang="ja-JP" dirty="0" smtClean="0"/>
              <a:t>2</a:t>
            </a:r>
            <a:r>
              <a:rPr lang="nl-NL" altLang="ja-JP" sz="2400" dirty="0" smtClean="0"/>
              <a:t> </a:t>
            </a:r>
            <a:r>
              <a:rPr lang="nl-NL" altLang="ja-JP" sz="2400" dirty="0"/>
              <a:t>transform from insulator to metal as temperature </a:t>
            </a:r>
            <a:r>
              <a:rPr lang="nl-NL" altLang="ja-JP" sz="2400" dirty="0" smtClean="0"/>
              <a:t>changes.</a:t>
            </a:r>
            <a:endParaRPr lang="nl-NL" altLang="ja-JP" sz="2400" dirty="0"/>
          </a:p>
          <a:p>
            <a:r>
              <a:rPr lang="en-US" altLang="ja-JP" sz="2400" dirty="0" smtClean="0"/>
              <a:t> </a:t>
            </a:r>
            <a:endParaRPr lang="en-US" altLang="ja-JP" sz="2400" dirty="0"/>
          </a:p>
        </p:txBody>
      </p:sp>
      <p:grpSp>
        <p:nvGrpSpPr>
          <p:cNvPr id="36" name="グループ化 35"/>
          <p:cNvGrpSpPr/>
          <p:nvPr/>
        </p:nvGrpSpPr>
        <p:grpSpPr>
          <a:xfrm>
            <a:off x="1450797" y="4789042"/>
            <a:ext cx="6242407" cy="1660361"/>
            <a:chOff x="-10139" y="4789042"/>
            <a:chExt cx="6242407" cy="1660361"/>
          </a:xfrm>
        </p:grpSpPr>
        <p:sp>
          <p:nvSpPr>
            <p:cNvPr id="53" name="正方形/長方形 52"/>
            <p:cNvSpPr/>
            <p:nvPr/>
          </p:nvSpPr>
          <p:spPr>
            <a:xfrm>
              <a:off x="3818054" y="6033905"/>
              <a:ext cx="2412840" cy="369332"/>
            </a:xfrm>
            <a:prstGeom prst="rect">
              <a:avLst/>
            </a:prstGeom>
          </p:spPr>
          <p:txBody>
            <a:bodyPr wrap="none">
              <a:spAutoFit/>
            </a:bodyPr>
            <a:lstStyle/>
            <a:p>
              <a:r>
                <a:rPr lang="fr-FR" altLang="ja-JP" dirty="0" smtClean="0"/>
                <a:t>APL. </a:t>
              </a:r>
              <a:r>
                <a:rPr lang="fr-FR" altLang="ja-JP" b="1" dirty="0" smtClean="0"/>
                <a:t>101</a:t>
              </a:r>
              <a:r>
                <a:rPr lang="fr-FR" altLang="ja-JP" dirty="0"/>
                <a:t> </a:t>
              </a:r>
              <a:r>
                <a:rPr lang="fr-FR" altLang="ja-JP" dirty="0" smtClean="0"/>
                <a:t>263111 </a:t>
              </a:r>
              <a:r>
                <a:rPr lang="fr-FR" altLang="ja-JP" dirty="0"/>
                <a:t>(2012)</a:t>
              </a:r>
              <a:endParaRPr lang="ja-JP" altLang="en-US" dirty="0"/>
            </a:p>
          </p:txBody>
        </p:sp>
        <p:grpSp>
          <p:nvGrpSpPr>
            <p:cNvPr id="33" name="グループ化 32"/>
            <p:cNvGrpSpPr/>
            <p:nvPr/>
          </p:nvGrpSpPr>
          <p:grpSpPr>
            <a:xfrm>
              <a:off x="457200" y="4789042"/>
              <a:ext cx="5775068" cy="1602777"/>
              <a:chOff x="900325" y="4636265"/>
              <a:chExt cx="5775068" cy="1602777"/>
            </a:xfrm>
          </p:grpSpPr>
          <p:pic>
            <p:nvPicPr>
              <p:cNvPr id="18" name="図 17"/>
              <p:cNvPicPr>
                <a:picLocks noChangeAspect="1"/>
              </p:cNvPicPr>
              <p:nvPr/>
            </p:nvPicPr>
            <p:blipFill>
              <a:blip r:embed="rId5"/>
              <a:stretch>
                <a:fillRect/>
              </a:stretch>
            </p:blipFill>
            <p:spPr>
              <a:xfrm>
                <a:off x="900325" y="4636265"/>
                <a:ext cx="1427330" cy="1196232"/>
              </a:xfrm>
              <a:prstGeom prst="rect">
                <a:avLst/>
              </a:prstGeom>
            </p:spPr>
          </p:pic>
          <p:pic>
            <p:nvPicPr>
              <p:cNvPr id="22" name="図 21"/>
              <p:cNvPicPr>
                <a:picLocks noChangeAspect="1"/>
              </p:cNvPicPr>
              <p:nvPr/>
            </p:nvPicPr>
            <p:blipFill>
              <a:blip r:embed="rId6"/>
              <a:stretch>
                <a:fillRect/>
              </a:stretch>
            </p:blipFill>
            <p:spPr>
              <a:xfrm>
                <a:off x="3819362" y="4686452"/>
                <a:ext cx="1372372" cy="1129029"/>
              </a:xfrm>
              <a:prstGeom prst="rect">
                <a:avLst/>
              </a:prstGeom>
            </p:spPr>
          </p:pic>
          <p:pic>
            <p:nvPicPr>
              <p:cNvPr id="23" name="図 22"/>
              <p:cNvPicPr>
                <a:picLocks noChangeAspect="1"/>
              </p:cNvPicPr>
              <p:nvPr/>
            </p:nvPicPr>
            <p:blipFill rotWithShape="1">
              <a:blip r:embed="rId7"/>
              <a:srcRect l="2456" b="4651"/>
              <a:stretch/>
            </p:blipFill>
            <p:spPr>
              <a:xfrm>
                <a:off x="5287151" y="4681248"/>
                <a:ext cx="1388242" cy="1112800"/>
              </a:xfrm>
              <a:prstGeom prst="rect">
                <a:avLst/>
              </a:prstGeom>
            </p:spPr>
          </p:pic>
          <p:grpSp>
            <p:nvGrpSpPr>
              <p:cNvPr id="24" name="グループ化 23"/>
              <p:cNvGrpSpPr/>
              <p:nvPr/>
            </p:nvGrpSpPr>
            <p:grpSpPr>
              <a:xfrm>
                <a:off x="1931794" y="4636265"/>
                <a:ext cx="2104474" cy="1602777"/>
                <a:chOff x="2354959" y="895955"/>
                <a:chExt cx="2104474" cy="1602777"/>
              </a:xfrm>
            </p:grpSpPr>
            <p:sp>
              <p:nvSpPr>
                <p:cNvPr id="38" name="テキスト ボックス 37"/>
                <p:cNvSpPr txBox="1"/>
                <p:nvPr/>
              </p:nvSpPr>
              <p:spPr>
                <a:xfrm>
                  <a:off x="3509684" y="2021181"/>
                  <a:ext cx="949749" cy="461665"/>
                </a:xfrm>
                <a:prstGeom prst="rect">
                  <a:avLst/>
                </a:prstGeom>
                <a:noFill/>
              </p:spPr>
              <p:txBody>
                <a:bodyPr wrap="square" rtlCol="0">
                  <a:spAutoFit/>
                </a:bodyPr>
                <a:lstStyle/>
                <a:p>
                  <a:pPr algn="ctr"/>
                  <a:r>
                    <a:rPr kumimoji="1" lang="en-US" altLang="ja-JP" sz="2400" dirty="0" smtClean="0"/>
                    <a:t>metal</a:t>
                  </a:r>
                  <a:endParaRPr kumimoji="1" lang="ja-JP" altLang="en-US" sz="2400" dirty="0"/>
                </a:p>
              </p:txBody>
            </p:sp>
            <p:sp>
              <p:nvSpPr>
                <p:cNvPr id="41" name="テキスト ボックス 40"/>
                <p:cNvSpPr txBox="1"/>
                <p:nvPr/>
              </p:nvSpPr>
              <p:spPr>
                <a:xfrm>
                  <a:off x="2354959" y="2037067"/>
                  <a:ext cx="1415577" cy="461665"/>
                </a:xfrm>
                <a:prstGeom prst="rect">
                  <a:avLst/>
                </a:prstGeom>
                <a:noFill/>
              </p:spPr>
              <p:txBody>
                <a:bodyPr wrap="square" rtlCol="0">
                  <a:spAutoFit/>
                </a:bodyPr>
                <a:lstStyle/>
                <a:p>
                  <a:r>
                    <a:rPr kumimoji="1" lang="en-US" altLang="ja-JP" sz="2400" dirty="0" smtClean="0"/>
                    <a:t>insulator</a:t>
                  </a:r>
                  <a:endParaRPr kumimoji="1" lang="ja-JP" altLang="en-US" sz="2400" dirty="0"/>
                </a:p>
              </p:txBody>
            </p:sp>
            <p:pic>
              <p:nvPicPr>
                <p:cNvPr id="19" name="図 18"/>
                <p:cNvPicPr>
                  <a:picLocks noChangeAspect="1"/>
                </p:cNvPicPr>
                <p:nvPr/>
              </p:nvPicPr>
              <p:blipFill rotWithShape="1">
                <a:blip r:embed="rId8"/>
                <a:srcRect r="3807"/>
                <a:stretch/>
              </p:blipFill>
              <p:spPr>
                <a:xfrm>
                  <a:off x="2806945" y="895955"/>
                  <a:ext cx="1369011" cy="1154400"/>
                </a:xfrm>
                <a:prstGeom prst="rect">
                  <a:avLst/>
                </a:prstGeom>
              </p:spPr>
            </p:pic>
            <p:cxnSp>
              <p:nvCxnSpPr>
                <p:cNvPr id="42" name="直線コネクタ 41"/>
                <p:cNvCxnSpPr/>
                <p:nvPr/>
              </p:nvCxnSpPr>
              <p:spPr>
                <a:xfrm flipV="1">
                  <a:off x="2840915" y="1850378"/>
                  <a:ext cx="280067" cy="284914"/>
                </a:xfrm>
                <a:prstGeom prst="line">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flipV="1">
                  <a:off x="3616287" y="1702891"/>
                  <a:ext cx="38444" cy="432401"/>
                </a:xfrm>
                <a:prstGeom prst="line">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grpSp>
        </p:grpSp>
        <p:sp>
          <p:nvSpPr>
            <p:cNvPr id="34" name="テキスト ボックス 33"/>
            <p:cNvSpPr txBox="1"/>
            <p:nvPr/>
          </p:nvSpPr>
          <p:spPr>
            <a:xfrm>
              <a:off x="-10139" y="5987738"/>
              <a:ext cx="1368151" cy="461665"/>
            </a:xfrm>
            <a:prstGeom prst="rect">
              <a:avLst/>
            </a:prstGeom>
            <a:noFill/>
          </p:spPr>
          <p:txBody>
            <a:bodyPr wrap="square" rtlCol="0">
              <a:spAutoFit/>
            </a:bodyPr>
            <a:lstStyle/>
            <a:p>
              <a:r>
                <a:rPr kumimoji="1" lang="en-US" altLang="ja-JP" sz="2400" dirty="0" smtClean="0"/>
                <a:t>electrode</a:t>
              </a:r>
              <a:endParaRPr kumimoji="1" lang="ja-JP" altLang="en-US" sz="2400" dirty="0"/>
            </a:p>
          </p:txBody>
        </p:sp>
        <p:cxnSp>
          <p:nvCxnSpPr>
            <p:cNvPr id="51" name="直線コネクタ 50"/>
            <p:cNvCxnSpPr/>
            <p:nvPr/>
          </p:nvCxnSpPr>
          <p:spPr>
            <a:xfrm flipV="1">
              <a:off x="539552" y="5877272"/>
              <a:ext cx="9648" cy="184289"/>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5822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29600" cy="634082"/>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u="sng" dirty="0" smtClean="0"/>
              <a:t>sensing object   </a:t>
            </a:r>
            <a:r>
              <a:rPr lang="en-US" altLang="ja-JP" sz="3200" b="1" u="sng" dirty="0" smtClean="0"/>
              <a:t>VO</a:t>
            </a:r>
            <a:r>
              <a:rPr lang="en-US" altLang="ja-JP" sz="2400" b="1" u="sng" dirty="0" smtClean="0"/>
              <a:t>2</a:t>
            </a:r>
            <a:r>
              <a:rPr lang="en-US" altLang="ja-JP" sz="3200" b="1" u="sng" dirty="0" smtClean="0"/>
              <a:t> on TiO</a:t>
            </a:r>
            <a:r>
              <a:rPr lang="en-US" altLang="ja-JP" sz="2400" b="1" u="sng" dirty="0" smtClean="0"/>
              <a:t>2</a:t>
            </a:r>
            <a:r>
              <a:rPr lang="en-US" altLang="ja-JP" sz="3200" b="1" u="sng" dirty="0" smtClean="0"/>
              <a:t>(001) substrate</a:t>
            </a:r>
            <a:r>
              <a:rPr lang="en-US" altLang="ja-JP" sz="3200" u="sng" dirty="0" smtClean="0"/>
              <a:t>   </a:t>
            </a:r>
          </a:p>
        </p:txBody>
      </p:sp>
      <p:grpSp>
        <p:nvGrpSpPr>
          <p:cNvPr id="36" name="グループ化 35"/>
          <p:cNvGrpSpPr/>
          <p:nvPr/>
        </p:nvGrpSpPr>
        <p:grpSpPr>
          <a:xfrm>
            <a:off x="1450797" y="4789042"/>
            <a:ext cx="6242407" cy="1660361"/>
            <a:chOff x="-10139" y="4789042"/>
            <a:chExt cx="6242407" cy="1660361"/>
          </a:xfrm>
        </p:grpSpPr>
        <p:sp>
          <p:nvSpPr>
            <p:cNvPr id="53" name="正方形/長方形 52"/>
            <p:cNvSpPr/>
            <p:nvPr/>
          </p:nvSpPr>
          <p:spPr>
            <a:xfrm>
              <a:off x="3818054" y="6033905"/>
              <a:ext cx="2412840" cy="369332"/>
            </a:xfrm>
            <a:prstGeom prst="rect">
              <a:avLst/>
            </a:prstGeom>
          </p:spPr>
          <p:txBody>
            <a:bodyPr wrap="none">
              <a:spAutoFit/>
            </a:bodyPr>
            <a:lstStyle/>
            <a:p>
              <a:r>
                <a:rPr lang="fr-FR" altLang="ja-JP" dirty="0" smtClean="0"/>
                <a:t>APL. </a:t>
              </a:r>
              <a:r>
                <a:rPr lang="fr-FR" altLang="ja-JP" b="1" dirty="0" smtClean="0"/>
                <a:t>101</a:t>
              </a:r>
              <a:r>
                <a:rPr lang="fr-FR" altLang="ja-JP" dirty="0"/>
                <a:t> </a:t>
              </a:r>
              <a:r>
                <a:rPr lang="fr-FR" altLang="ja-JP" dirty="0" smtClean="0"/>
                <a:t>263111 </a:t>
              </a:r>
              <a:r>
                <a:rPr lang="fr-FR" altLang="ja-JP" dirty="0"/>
                <a:t>(2012)</a:t>
              </a:r>
              <a:endParaRPr lang="ja-JP" altLang="en-US" dirty="0"/>
            </a:p>
          </p:txBody>
        </p:sp>
        <p:grpSp>
          <p:nvGrpSpPr>
            <p:cNvPr id="33" name="グループ化 32"/>
            <p:cNvGrpSpPr/>
            <p:nvPr/>
          </p:nvGrpSpPr>
          <p:grpSpPr>
            <a:xfrm>
              <a:off x="457200" y="4789042"/>
              <a:ext cx="5775068" cy="1602777"/>
              <a:chOff x="900325" y="4636265"/>
              <a:chExt cx="5775068" cy="1602777"/>
            </a:xfrm>
          </p:grpSpPr>
          <p:pic>
            <p:nvPicPr>
              <p:cNvPr id="18" name="図 17"/>
              <p:cNvPicPr>
                <a:picLocks noChangeAspect="1"/>
              </p:cNvPicPr>
              <p:nvPr/>
            </p:nvPicPr>
            <p:blipFill>
              <a:blip r:embed="rId3"/>
              <a:stretch>
                <a:fillRect/>
              </a:stretch>
            </p:blipFill>
            <p:spPr>
              <a:xfrm>
                <a:off x="900325" y="4636265"/>
                <a:ext cx="1427330" cy="1196232"/>
              </a:xfrm>
              <a:prstGeom prst="rect">
                <a:avLst/>
              </a:prstGeom>
            </p:spPr>
          </p:pic>
          <p:pic>
            <p:nvPicPr>
              <p:cNvPr id="22" name="図 21"/>
              <p:cNvPicPr>
                <a:picLocks noChangeAspect="1"/>
              </p:cNvPicPr>
              <p:nvPr/>
            </p:nvPicPr>
            <p:blipFill>
              <a:blip r:embed="rId4"/>
              <a:stretch>
                <a:fillRect/>
              </a:stretch>
            </p:blipFill>
            <p:spPr>
              <a:xfrm>
                <a:off x="3819362" y="4686452"/>
                <a:ext cx="1372372" cy="1129029"/>
              </a:xfrm>
              <a:prstGeom prst="rect">
                <a:avLst/>
              </a:prstGeom>
            </p:spPr>
          </p:pic>
          <p:pic>
            <p:nvPicPr>
              <p:cNvPr id="23" name="図 22"/>
              <p:cNvPicPr>
                <a:picLocks noChangeAspect="1"/>
              </p:cNvPicPr>
              <p:nvPr/>
            </p:nvPicPr>
            <p:blipFill rotWithShape="1">
              <a:blip r:embed="rId5"/>
              <a:srcRect l="2456" b="4651"/>
              <a:stretch/>
            </p:blipFill>
            <p:spPr>
              <a:xfrm>
                <a:off x="5287151" y="4681248"/>
                <a:ext cx="1388242" cy="1112800"/>
              </a:xfrm>
              <a:prstGeom prst="rect">
                <a:avLst/>
              </a:prstGeom>
            </p:spPr>
          </p:pic>
          <p:grpSp>
            <p:nvGrpSpPr>
              <p:cNvPr id="24" name="グループ化 23"/>
              <p:cNvGrpSpPr/>
              <p:nvPr/>
            </p:nvGrpSpPr>
            <p:grpSpPr>
              <a:xfrm>
                <a:off x="1931794" y="4636265"/>
                <a:ext cx="2104474" cy="1602777"/>
                <a:chOff x="2354959" y="895955"/>
                <a:chExt cx="2104474" cy="1602777"/>
              </a:xfrm>
            </p:grpSpPr>
            <p:sp>
              <p:nvSpPr>
                <p:cNvPr id="38" name="テキスト ボックス 37"/>
                <p:cNvSpPr txBox="1"/>
                <p:nvPr/>
              </p:nvSpPr>
              <p:spPr>
                <a:xfrm>
                  <a:off x="3509684" y="2021181"/>
                  <a:ext cx="949749" cy="461665"/>
                </a:xfrm>
                <a:prstGeom prst="rect">
                  <a:avLst/>
                </a:prstGeom>
                <a:noFill/>
              </p:spPr>
              <p:txBody>
                <a:bodyPr wrap="square" rtlCol="0">
                  <a:spAutoFit/>
                </a:bodyPr>
                <a:lstStyle/>
                <a:p>
                  <a:pPr algn="ctr"/>
                  <a:r>
                    <a:rPr kumimoji="1" lang="en-US" altLang="ja-JP" sz="2400" dirty="0" smtClean="0"/>
                    <a:t>metal</a:t>
                  </a:r>
                  <a:endParaRPr kumimoji="1" lang="ja-JP" altLang="en-US" sz="2400" dirty="0"/>
                </a:p>
              </p:txBody>
            </p:sp>
            <p:sp>
              <p:nvSpPr>
                <p:cNvPr id="41" name="テキスト ボックス 40"/>
                <p:cNvSpPr txBox="1"/>
                <p:nvPr/>
              </p:nvSpPr>
              <p:spPr>
                <a:xfrm>
                  <a:off x="2354959" y="2037067"/>
                  <a:ext cx="1415577" cy="461665"/>
                </a:xfrm>
                <a:prstGeom prst="rect">
                  <a:avLst/>
                </a:prstGeom>
                <a:noFill/>
              </p:spPr>
              <p:txBody>
                <a:bodyPr wrap="square" rtlCol="0">
                  <a:spAutoFit/>
                </a:bodyPr>
                <a:lstStyle/>
                <a:p>
                  <a:r>
                    <a:rPr kumimoji="1" lang="en-US" altLang="ja-JP" sz="2400" dirty="0" smtClean="0"/>
                    <a:t>insulator</a:t>
                  </a:r>
                  <a:endParaRPr kumimoji="1" lang="ja-JP" altLang="en-US" sz="2400" dirty="0"/>
                </a:p>
              </p:txBody>
            </p:sp>
            <p:pic>
              <p:nvPicPr>
                <p:cNvPr id="19" name="図 18"/>
                <p:cNvPicPr>
                  <a:picLocks noChangeAspect="1"/>
                </p:cNvPicPr>
                <p:nvPr/>
              </p:nvPicPr>
              <p:blipFill rotWithShape="1">
                <a:blip r:embed="rId6"/>
                <a:srcRect r="3807"/>
                <a:stretch/>
              </p:blipFill>
              <p:spPr>
                <a:xfrm>
                  <a:off x="2806945" y="895955"/>
                  <a:ext cx="1369011" cy="1154400"/>
                </a:xfrm>
                <a:prstGeom prst="rect">
                  <a:avLst/>
                </a:prstGeom>
              </p:spPr>
            </p:pic>
            <p:cxnSp>
              <p:nvCxnSpPr>
                <p:cNvPr id="42" name="直線コネクタ 41"/>
                <p:cNvCxnSpPr/>
                <p:nvPr/>
              </p:nvCxnSpPr>
              <p:spPr>
                <a:xfrm flipV="1">
                  <a:off x="2840915" y="1850378"/>
                  <a:ext cx="280067" cy="284914"/>
                </a:xfrm>
                <a:prstGeom prst="line">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flipV="1">
                  <a:off x="3616287" y="1702891"/>
                  <a:ext cx="38444" cy="432401"/>
                </a:xfrm>
                <a:prstGeom prst="line">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grpSp>
        </p:grpSp>
        <p:sp>
          <p:nvSpPr>
            <p:cNvPr id="34" name="テキスト ボックス 33"/>
            <p:cNvSpPr txBox="1"/>
            <p:nvPr/>
          </p:nvSpPr>
          <p:spPr>
            <a:xfrm>
              <a:off x="-10139" y="5987738"/>
              <a:ext cx="1368151" cy="461665"/>
            </a:xfrm>
            <a:prstGeom prst="rect">
              <a:avLst/>
            </a:prstGeom>
            <a:noFill/>
          </p:spPr>
          <p:txBody>
            <a:bodyPr wrap="square" rtlCol="0">
              <a:spAutoFit/>
            </a:bodyPr>
            <a:lstStyle/>
            <a:p>
              <a:r>
                <a:rPr kumimoji="1" lang="en-US" altLang="ja-JP" sz="2400" dirty="0" smtClean="0"/>
                <a:t>electrode</a:t>
              </a:r>
              <a:endParaRPr kumimoji="1" lang="ja-JP" altLang="en-US" sz="2400" dirty="0"/>
            </a:p>
          </p:txBody>
        </p:sp>
        <p:cxnSp>
          <p:nvCxnSpPr>
            <p:cNvPr id="51" name="直線コネクタ 50"/>
            <p:cNvCxnSpPr/>
            <p:nvPr/>
          </p:nvCxnSpPr>
          <p:spPr>
            <a:xfrm flipV="1">
              <a:off x="539552" y="5877272"/>
              <a:ext cx="9648" cy="184289"/>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3" name="正方形/長方形 2"/>
          <p:cNvSpPr/>
          <p:nvPr/>
        </p:nvSpPr>
        <p:spPr>
          <a:xfrm>
            <a:off x="3401591" y="4789042"/>
            <a:ext cx="2807954" cy="11792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575594" y="4285280"/>
            <a:ext cx="3275337" cy="461665"/>
          </a:xfrm>
          <a:prstGeom prst="rect">
            <a:avLst/>
          </a:prstGeom>
          <a:noFill/>
        </p:spPr>
        <p:txBody>
          <a:bodyPr wrap="square" rtlCol="0">
            <a:spAutoFit/>
          </a:bodyPr>
          <a:lstStyle/>
          <a:p>
            <a:r>
              <a:rPr kumimoji="1" lang="en-US" altLang="ja-JP" sz="2400" dirty="0" smtClean="0"/>
              <a:t>Phase separation</a:t>
            </a:r>
            <a:endParaRPr kumimoji="1" lang="ja-JP" altLang="en-US" sz="2400" dirty="0"/>
          </a:p>
        </p:txBody>
      </p:sp>
      <p:sp>
        <p:nvSpPr>
          <p:cNvPr id="5" name="テキスト ボックス 4"/>
          <p:cNvSpPr txBox="1"/>
          <p:nvPr/>
        </p:nvSpPr>
        <p:spPr>
          <a:xfrm>
            <a:off x="1109415" y="1542844"/>
            <a:ext cx="6279924" cy="830997"/>
          </a:xfrm>
          <a:prstGeom prst="rect">
            <a:avLst/>
          </a:prstGeom>
          <a:noFill/>
        </p:spPr>
        <p:txBody>
          <a:bodyPr wrap="square" rtlCol="0">
            <a:spAutoFit/>
          </a:bodyPr>
          <a:lstStyle/>
          <a:p>
            <a:r>
              <a:rPr kumimoji="1" lang="en-US" altLang="ja-JP" sz="2400" b="1" dirty="0" smtClean="0"/>
              <a:t>My purpose</a:t>
            </a:r>
          </a:p>
          <a:p>
            <a:r>
              <a:rPr kumimoji="1" lang="en-US" altLang="ja-JP" sz="2400" dirty="0" smtClean="0"/>
              <a:t>Apply tapered fiber to a </a:t>
            </a:r>
            <a:r>
              <a:rPr kumimoji="1" lang="en-US" altLang="ja-JP" sz="2400" dirty="0" err="1" smtClean="0"/>
              <a:t>nano</a:t>
            </a:r>
            <a:r>
              <a:rPr kumimoji="1" lang="en-US" altLang="ja-JP" sz="2400" dirty="0" smtClean="0"/>
              <a:t>-sensing device</a:t>
            </a:r>
            <a:endParaRPr kumimoji="1" lang="ja-JP" altLang="en-US" sz="2400" dirty="0"/>
          </a:p>
        </p:txBody>
      </p:sp>
      <p:sp>
        <p:nvSpPr>
          <p:cNvPr id="6" name="テキスト ボックス 5"/>
          <p:cNvSpPr txBox="1"/>
          <p:nvPr/>
        </p:nvSpPr>
        <p:spPr>
          <a:xfrm>
            <a:off x="1103632" y="2852876"/>
            <a:ext cx="7164216" cy="830997"/>
          </a:xfrm>
          <a:prstGeom prst="rect">
            <a:avLst/>
          </a:prstGeom>
          <a:noFill/>
        </p:spPr>
        <p:txBody>
          <a:bodyPr wrap="square" rtlCol="0">
            <a:spAutoFit/>
          </a:bodyPr>
          <a:lstStyle/>
          <a:p>
            <a:r>
              <a:rPr lang="en-US" altLang="ja-JP" sz="2400" b="1" dirty="0" smtClean="0"/>
              <a:t>Specific plan</a:t>
            </a:r>
          </a:p>
          <a:p>
            <a:r>
              <a:rPr lang="en-US" altLang="ja-JP" sz="2400" dirty="0" smtClean="0"/>
              <a:t>observe phase separation in VO</a:t>
            </a:r>
            <a:r>
              <a:rPr lang="en-US" altLang="ja-JP" dirty="0" smtClean="0"/>
              <a:t>2</a:t>
            </a:r>
            <a:r>
              <a:rPr lang="en-US" altLang="ja-JP" sz="2400" dirty="0" smtClean="0"/>
              <a:t> by using tapered fiber</a:t>
            </a:r>
            <a:endParaRPr kumimoji="1" lang="ja-JP" altLang="en-US" sz="2400" dirty="0"/>
          </a:p>
        </p:txBody>
      </p:sp>
    </p:spTree>
    <p:extLst>
      <p:ext uri="{BB962C8B-B14F-4D97-AF65-F5344CB8AC3E}">
        <p14:creationId xmlns:p14="http://schemas.microsoft.com/office/powerpoint/2010/main" val="3652601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51193" y="1447876"/>
            <a:ext cx="4585477" cy="1909116"/>
            <a:chOff x="-58658" y="3397490"/>
            <a:chExt cx="4585477" cy="1909116"/>
          </a:xfrm>
        </p:grpSpPr>
        <p:grpSp>
          <p:nvGrpSpPr>
            <p:cNvPr id="5" name="グループ化 4"/>
            <p:cNvGrpSpPr/>
            <p:nvPr/>
          </p:nvGrpSpPr>
          <p:grpSpPr>
            <a:xfrm>
              <a:off x="-58658" y="4274801"/>
              <a:ext cx="4585477" cy="1031805"/>
              <a:chOff x="7448" y="4289694"/>
              <a:chExt cx="4585477" cy="1031805"/>
            </a:xfrm>
          </p:grpSpPr>
          <p:pic>
            <p:nvPicPr>
              <p:cNvPr id="13" name="Picture 5" descr="D:\Users\研究室\プレゼン資料\材料\テーパファイバ4.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50467">
                <a:off x="1986742" y="4358653"/>
                <a:ext cx="73883" cy="1322044"/>
              </a:xfrm>
              <a:prstGeom prst="rect">
                <a:avLst/>
              </a:prstGeom>
              <a:noFill/>
              <a:extLst>
                <a:ext uri="{909E8E84-426E-40DD-AFC4-6F175D3DCCD1}">
                  <a14:hiddenFill xmlns:a14="http://schemas.microsoft.com/office/drawing/2010/main">
                    <a:solidFill>
                      <a:srgbClr val="FFFFFF"/>
                    </a:solidFill>
                  </a14:hiddenFill>
                </a:ext>
              </a:extLst>
            </p:spPr>
          </p:pic>
          <p:sp>
            <p:nvSpPr>
              <p:cNvPr id="14" name="二等辺三角形 13"/>
              <p:cNvSpPr/>
              <p:nvPr/>
            </p:nvSpPr>
            <p:spPr>
              <a:xfrm rot="13409877">
                <a:off x="2144092" y="4289694"/>
                <a:ext cx="81552" cy="3924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448" y="4613613"/>
                <a:ext cx="1073198" cy="707886"/>
              </a:xfrm>
              <a:prstGeom prst="rect">
                <a:avLst/>
              </a:prstGeom>
              <a:noFill/>
              <a:ln>
                <a:solidFill>
                  <a:schemeClr val="tx1"/>
                </a:solidFill>
              </a:ln>
            </p:spPr>
            <p:txBody>
              <a:bodyPr wrap="square" rtlCol="0">
                <a:spAutoFit/>
              </a:bodyPr>
              <a:lstStyle/>
              <a:p>
                <a:pPr algn="ctr"/>
                <a:r>
                  <a:rPr kumimoji="1" lang="en-US" altLang="ja-JP" sz="2000" dirty="0" smtClean="0"/>
                  <a:t>LD</a:t>
                </a:r>
              </a:p>
              <a:p>
                <a:pPr algn="ctr"/>
                <a:r>
                  <a:rPr kumimoji="1" lang="en-US" altLang="ja-JP" sz="2000" dirty="0" smtClean="0"/>
                  <a:t>780nm</a:t>
                </a:r>
                <a:endParaRPr kumimoji="1" lang="ja-JP" altLang="en-US" sz="2000" dirty="0"/>
              </a:p>
            </p:txBody>
          </p:sp>
          <p:cxnSp>
            <p:nvCxnSpPr>
              <p:cNvPr id="16" name="直線コネクタ 15"/>
              <p:cNvCxnSpPr/>
              <p:nvPr/>
            </p:nvCxnSpPr>
            <p:spPr>
              <a:xfrm flipV="1">
                <a:off x="1080646" y="5012673"/>
                <a:ext cx="269229" cy="5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685689" y="5019675"/>
                <a:ext cx="155820" cy="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弦 17"/>
              <p:cNvSpPr/>
              <p:nvPr/>
            </p:nvSpPr>
            <p:spPr>
              <a:xfrm rot="10800000">
                <a:off x="2697493" y="4919267"/>
                <a:ext cx="288032" cy="200816"/>
              </a:xfrm>
              <a:prstGeom prst="chord">
                <a:avLst>
                  <a:gd name="adj1" fmla="val 5721977"/>
                  <a:gd name="adj2" fmla="val 15914528"/>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676592" y="4575225"/>
                <a:ext cx="610493" cy="400110"/>
              </a:xfrm>
              <a:prstGeom prst="rect">
                <a:avLst/>
              </a:prstGeom>
              <a:noFill/>
            </p:spPr>
            <p:txBody>
              <a:bodyPr wrap="square" rtlCol="0">
                <a:spAutoFit/>
              </a:bodyPr>
              <a:lstStyle/>
              <a:p>
                <a:r>
                  <a:rPr kumimoji="1" lang="en-US" altLang="ja-JP" sz="2000" dirty="0" smtClean="0"/>
                  <a:t>PD</a:t>
                </a:r>
                <a:endParaRPr kumimoji="1" lang="ja-JP" altLang="en-US" sz="2000" dirty="0"/>
              </a:p>
            </p:txBody>
          </p:sp>
          <p:cxnSp>
            <p:nvCxnSpPr>
              <p:cNvPr id="20" name="直線コネクタ 19"/>
              <p:cNvCxnSpPr/>
              <p:nvPr/>
            </p:nvCxnSpPr>
            <p:spPr>
              <a:xfrm flipV="1">
                <a:off x="2997328" y="5022837"/>
                <a:ext cx="217715" cy="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106185" y="4856386"/>
                <a:ext cx="1486740" cy="400110"/>
              </a:xfrm>
              <a:prstGeom prst="rect">
                <a:avLst/>
              </a:prstGeom>
              <a:solidFill>
                <a:schemeClr val="bg1"/>
              </a:solidFill>
              <a:ln>
                <a:solidFill>
                  <a:schemeClr val="tx1"/>
                </a:solidFill>
              </a:ln>
            </p:spPr>
            <p:txBody>
              <a:bodyPr wrap="square" rtlCol="0">
                <a:spAutoFit/>
              </a:bodyPr>
              <a:lstStyle/>
              <a:p>
                <a:r>
                  <a:rPr kumimoji="1" lang="en-US" altLang="ja-JP" sz="2000" dirty="0" smtClean="0"/>
                  <a:t>oscilloscope</a:t>
                </a:r>
                <a:endParaRPr kumimoji="1" lang="ja-JP" altLang="en-US" sz="2000" dirty="0"/>
              </a:p>
            </p:txBody>
          </p:sp>
        </p:grpSp>
        <p:cxnSp>
          <p:nvCxnSpPr>
            <p:cNvPr id="6" name="直線矢印コネクタ 5"/>
            <p:cNvCxnSpPr>
              <a:endCxn id="13" idx="3"/>
            </p:cNvCxnSpPr>
            <p:nvPr/>
          </p:nvCxnSpPr>
          <p:spPr>
            <a:xfrm>
              <a:off x="1954115" y="4653136"/>
              <a:ext cx="5079" cy="314740"/>
            </a:xfrm>
            <a:prstGeom prst="straightConnector1">
              <a:avLst/>
            </a:prstGeom>
            <a:ln w="2857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796018" y="3397490"/>
              <a:ext cx="3518157" cy="688142"/>
              <a:chOff x="1343321" y="3344576"/>
              <a:chExt cx="3518157" cy="688142"/>
            </a:xfrm>
          </p:grpSpPr>
          <p:grpSp>
            <p:nvGrpSpPr>
              <p:cNvPr id="8" name="グループ化 7"/>
              <p:cNvGrpSpPr/>
              <p:nvPr/>
            </p:nvGrpSpPr>
            <p:grpSpPr>
              <a:xfrm>
                <a:off x="1479433" y="3344576"/>
                <a:ext cx="3382045" cy="400110"/>
                <a:chOff x="2882255" y="3568273"/>
                <a:chExt cx="3382045" cy="400110"/>
              </a:xfrm>
            </p:grpSpPr>
            <p:sp>
              <p:nvSpPr>
                <p:cNvPr id="10" name="テキスト ボックス 9"/>
                <p:cNvSpPr txBox="1"/>
                <p:nvPr/>
              </p:nvSpPr>
              <p:spPr>
                <a:xfrm>
                  <a:off x="2940039" y="3568273"/>
                  <a:ext cx="3324261" cy="400110"/>
                </a:xfrm>
                <a:prstGeom prst="rect">
                  <a:avLst/>
                </a:prstGeom>
                <a:noFill/>
              </p:spPr>
              <p:txBody>
                <a:bodyPr wrap="square" rtlCol="0">
                  <a:spAutoFit/>
                </a:bodyPr>
                <a:lstStyle/>
                <a:p>
                  <a:r>
                    <a:rPr kumimoji="1" lang="en-US" altLang="ja-JP" sz="2000" dirty="0" smtClean="0"/>
                    <a:t>Silicon tip       </a:t>
                  </a:r>
                  <a:r>
                    <a:rPr lang="en-US" altLang="ja-JP" sz="2000" dirty="0" smtClean="0"/>
                    <a:t>Au-coated tip </a:t>
                  </a:r>
                  <a:endParaRPr kumimoji="1" lang="ja-JP" altLang="en-US" sz="2000" dirty="0"/>
                </a:p>
              </p:txBody>
            </p:sp>
            <p:sp>
              <p:nvSpPr>
                <p:cNvPr id="11" name="正方形/長方形 10"/>
                <p:cNvSpPr/>
                <p:nvPr/>
              </p:nvSpPr>
              <p:spPr>
                <a:xfrm>
                  <a:off x="2882255" y="3712289"/>
                  <a:ext cx="115567" cy="1339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229629" y="3712289"/>
                  <a:ext cx="154340" cy="151021"/>
                </a:xfrm>
                <a:prstGeom prst="ellipse">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343321" y="3632608"/>
                <a:ext cx="3446660" cy="400110"/>
              </a:xfrm>
              <a:prstGeom prst="rect">
                <a:avLst/>
              </a:prstGeom>
              <a:noFill/>
            </p:spPr>
            <p:txBody>
              <a:bodyPr wrap="square" rtlCol="0">
                <a:spAutoFit/>
              </a:bodyPr>
              <a:lstStyle/>
              <a:p>
                <a:r>
                  <a:rPr kumimoji="1" lang="en-US" altLang="ja-JP" sz="2000" dirty="0" smtClean="0"/>
                  <a:t>Curvature diameter : 100nm</a:t>
                </a:r>
                <a:endParaRPr kumimoji="1" lang="ja-JP" altLang="en-US" sz="2000" dirty="0"/>
              </a:p>
            </p:txBody>
          </p:sp>
        </p:grpSp>
      </p:grpSp>
      <p:sp>
        <p:nvSpPr>
          <p:cNvPr id="25" name="テキスト ボックス 24"/>
          <p:cNvSpPr txBox="1"/>
          <p:nvPr/>
        </p:nvSpPr>
        <p:spPr>
          <a:xfrm>
            <a:off x="143508" y="6480048"/>
            <a:ext cx="2712316" cy="369332"/>
          </a:xfrm>
          <a:prstGeom prst="rect">
            <a:avLst/>
          </a:prstGeom>
          <a:noFill/>
        </p:spPr>
        <p:txBody>
          <a:bodyPr wrap="square" rtlCol="0">
            <a:spAutoFit/>
          </a:bodyPr>
          <a:lstStyle/>
          <a:p>
            <a:r>
              <a:rPr kumimoji="1" lang="en-US" altLang="ja-JP" dirty="0" smtClean="0"/>
              <a:t>Opt. </a:t>
            </a:r>
            <a:r>
              <a:rPr lang="en-US" altLang="ja-JP" dirty="0" smtClean="0"/>
              <a:t>Exp. </a:t>
            </a:r>
            <a:r>
              <a:rPr lang="en-US" altLang="ja-JP" b="1" dirty="0" smtClean="0"/>
              <a:t>21 </a:t>
            </a:r>
            <a:r>
              <a:rPr lang="en-US" altLang="ja-JP" dirty="0" smtClean="0"/>
              <a:t>27759 (2013)</a:t>
            </a:r>
            <a:endParaRPr kumimoji="1" lang="ja-JP" altLang="en-US" dirty="0"/>
          </a:p>
        </p:txBody>
      </p:sp>
      <p:sp>
        <p:nvSpPr>
          <p:cNvPr id="34" name="タイトル 1"/>
          <p:cNvSpPr txBox="1">
            <a:spLocks/>
          </p:cNvSpPr>
          <p:nvPr/>
        </p:nvSpPr>
        <p:spPr>
          <a:xfrm>
            <a:off x="351193" y="17748"/>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u="sng" dirty="0" smtClean="0"/>
              <a:t>preceding study using a tapered fiber</a:t>
            </a:r>
            <a:endParaRPr lang="ja-JP" altLang="en-US" sz="3200" u="sng" dirty="0"/>
          </a:p>
        </p:txBody>
      </p:sp>
      <p:grpSp>
        <p:nvGrpSpPr>
          <p:cNvPr id="47" name="グループ化 46"/>
          <p:cNvGrpSpPr/>
          <p:nvPr/>
        </p:nvGrpSpPr>
        <p:grpSpPr>
          <a:xfrm>
            <a:off x="120902" y="3681028"/>
            <a:ext cx="4538850" cy="2745302"/>
            <a:chOff x="4506021" y="2111442"/>
            <a:chExt cx="4538850" cy="2745302"/>
          </a:xfrm>
        </p:grpSpPr>
        <p:grpSp>
          <p:nvGrpSpPr>
            <p:cNvPr id="22" name="グループ化 21"/>
            <p:cNvGrpSpPr/>
            <p:nvPr/>
          </p:nvGrpSpPr>
          <p:grpSpPr>
            <a:xfrm>
              <a:off x="5118575" y="2111442"/>
              <a:ext cx="3926296" cy="2158886"/>
              <a:chOff x="4654497" y="3789511"/>
              <a:chExt cx="3926296" cy="2158886"/>
            </a:xfrm>
          </p:grpSpPr>
          <p:pic>
            <p:nvPicPr>
              <p:cNvPr id="23" name="図 22"/>
              <p:cNvPicPr>
                <a:picLocks noChangeAspect="1"/>
              </p:cNvPicPr>
              <p:nvPr/>
            </p:nvPicPr>
            <p:blipFill>
              <a:blip r:embed="rId4"/>
              <a:stretch>
                <a:fillRect/>
              </a:stretch>
            </p:blipFill>
            <p:spPr>
              <a:xfrm>
                <a:off x="4654497" y="3789511"/>
                <a:ext cx="3926296" cy="1852046"/>
              </a:xfrm>
              <a:prstGeom prst="rect">
                <a:avLst/>
              </a:prstGeom>
            </p:spPr>
          </p:pic>
          <p:pic>
            <p:nvPicPr>
              <p:cNvPr id="24" name="図 23"/>
              <p:cNvPicPr>
                <a:picLocks noChangeAspect="1"/>
              </p:cNvPicPr>
              <p:nvPr/>
            </p:nvPicPr>
            <p:blipFill>
              <a:blip r:embed="rId5"/>
              <a:stretch>
                <a:fillRect/>
              </a:stretch>
            </p:blipFill>
            <p:spPr>
              <a:xfrm>
                <a:off x="5006879" y="5702378"/>
                <a:ext cx="3212776" cy="246019"/>
              </a:xfrm>
              <a:prstGeom prst="rect">
                <a:avLst/>
              </a:prstGeom>
            </p:spPr>
          </p:pic>
        </p:grpSp>
        <p:sp>
          <p:nvSpPr>
            <p:cNvPr id="45" name="テキスト ボックス 44"/>
            <p:cNvSpPr txBox="1"/>
            <p:nvPr/>
          </p:nvSpPr>
          <p:spPr>
            <a:xfrm>
              <a:off x="5397916" y="4148858"/>
              <a:ext cx="3646955" cy="707886"/>
            </a:xfrm>
            <a:prstGeom prst="rect">
              <a:avLst/>
            </a:prstGeom>
            <a:solidFill>
              <a:schemeClr val="bg1"/>
            </a:solidFill>
          </p:spPr>
          <p:txBody>
            <a:bodyPr wrap="square" rtlCol="0">
              <a:spAutoFit/>
            </a:bodyPr>
            <a:lstStyle/>
            <a:p>
              <a:pPr algn="ctr"/>
              <a:r>
                <a:rPr kumimoji="1" lang="en-US" altLang="ja-JP" sz="2000" dirty="0" smtClean="0"/>
                <a:t>Distance between the tapered fiber and the tip [nm] </a:t>
              </a:r>
              <a:endParaRPr kumimoji="1" lang="ja-JP" altLang="en-US" sz="2000" dirty="0"/>
            </a:p>
          </p:txBody>
        </p:sp>
        <p:sp>
          <p:nvSpPr>
            <p:cNvPr id="46" name="テキスト ボックス 45"/>
            <p:cNvSpPr txBox="1"/>
            <p:nvPr/>
          </p:nvSpPr>
          <p:spPr>
            <a:xfrm rot="10800000">
              <a:off x="4506021" y="2330648"/>
              <a:ext cx="800219" cy="1788062"/>
            </a:xfrm>
            <a:prstGeom prst="rect">
              <a:avLst/>
            </a:prstGeom>
            <a:solidFill>
              <a:schemeClr val="bg1"/>
            </a:solidFill>
          </p:spPr>
          <p:txBody>
            <a:bodyPr vert="eaVert" wrap="square" rtlCol="0">
              <a:spAutoFit/>
            </a:bodyPr>
            <a:lstStyle/>
            <a:p>
              <a:r>
                <a:rPr kumimoji="1" lang="en-US" altLang="ja-JP" sz="2000" dirty="0" smtClean="0"/>
                <a:t>Transmittance</a:t>
              </a:r>
              <a:r>
                <a:rPr lang="ja-JP" altLang="en-US" sz="2000" dirty="0" smtClean="0"/>
                <a:t> </a:t>
              </a:r>
              <a:r>
                <a:rPr lang="en-US" altLang="ja-JP" sz="2000" dirty="0" smtClean="0"/>
                <a:t>of tapered fiber</a:t>
              </a:r>
              <a:endParaRPr kumimoji="1" lang="en-US" altLang="ja-JP" sz="2000" dirty="0" smtClean="0"/>
            </a:p>
          </p:txBody>
        </p:sp>
      </p:grpSp>
      <p:cxnSp>
        <p:nvCxnSpPr>
          <p:cNvPr id="30" name="直線コネクタ 29"/>
          <p:cNvCxnSpPr/>
          <p:nvPr/>
        </p:nvCxnSpPr>
        <p:spPr>
          <a:xfrm flipH="1" flipV="1">
            <a:off x="5054973" y="802575"/>
            <a:ext cx="40886" cy="573455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0" name="グループ化 39"/>
          <p:cNvGrpSpPr/>
          <p:nvPr/>
        </p:nvGrpSpPr>
        <p:grpSpPr>
          <a:xfrm>
            <a:off x="5372620" y="1807922"/>
            <a:ext cx="3414856" cy="966186"/>
            <a:chOff x="5285359" y="955989"/>
            <a:chExt cx="3414856" cy="966186"/>
          </a:xfrm>
        </p:grpSpPr>
        <p:sp>
          <p:nvSpPr>
            <p:cNvPr id="27" name="平行四辺形 26"/>
            <p:cNvSpPr/>
            <p:nvPr/>
          </p:nvSpPr>
          <p:spPr>
            <a:xfrm>
              <a:off x="5973272" y="1418413"/>
              <a:ext cx="2024584" cy="503762"/>
            </a:xfrm>
            <a:prstGeom prst="parallelogram">
              <a:avLst>
                <a:gd name="adj" fmla="val 6157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 </a:t>
              </a:r>
            </a:p>
          </p:txBody>
        </p:sp>
        <p:pic>
          <p:nvPicPr>
            <p:cNvPr id="37" name="Picture 5" descr="D:\Users\研究室\プレゼン資料\材料\テーパファイバ4.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453326">
              <a:off x="6813965" y="-10468"/>
              <a:ext cx="357644" cy="3414856"/>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6644597" y="955989"/>
              <a:ext cx="825539" cy="461665"/>
            </a:xfrm>
            <a:prstGeom prst="rect">
              <a:avLst/>
            </a:prstGeom>
            <a:noFill/>
          </p:spPr>
          <p:txBody>
            <a:bodyPr wrap="square" rtlCol="0">
              <a:spAutoFit/>
            </a:bodyPr>
            <a:lstStyle/>
            <a:p>
              <a:r>
                <a:rPr kumimoji="1" lang="en-US" altLang="ja-JP" sz="2400" dirty="0" smtClean="0"/>
                <a:t>VO</a:t>
              </a:r>
              <a:r>
                <a:rPr kumimoji="1" lang="en-US" altLang="ja-JP" dirty="0" smtClean="0"/>
                <a:t>2</a:t>
              </a:r>
              <a:endParaRPr kumimoji="1" lang="ja-JP" altLang="en-US" dirty="0"/>
            </a:p>
          </p:txBody>
        </p:sp>
        <p:cxnSp>
          <p:nvCxnSpPr>
            <p:cNvPr id="39" name="直線コネクタ 38"/>
            <p:cNvCxnSpPr/>
            <p:nvPr/>
          </p:nvCxnSpPr>
          <p:spPr>
            <a:xfrm flipH="1">
              <a:off x="6874544" y="1363819"/>
              <a:ext cx="81683" cy="196182"/>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grpSp>
      <p:pic>
        <p:nvPicPr>
          <p:cNvPr id="4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895" y="3477139"/>
            <a:ext cx="2642546" cy="229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テキスト ボックス 42"/>
          <p:cNvSpPr txBox="1"/>
          <p:nvPr/>
        </p:nvSpPr>
        <p:spPr>
          <a:xfrm>
            <a:off x="5634094" y="5709446"/>
            <a:ext cx="3646955" cy="707886"/>
          </a:xfrm>
          <a:prstGeom prst="rect">
            <a:avLst/>
          </a:prstGeom>
          <a:solidFill>
            <a:schemeClr val="bg1"/>
          </a:solidFill>
        </p:spPr>
        <p:txBody>
          <a:bodyPr wrap="square" rtlCol="0">
            <a:spAutoFit/>
          </a:bodyPr>
          <a:lstStyle/>
          <a:p>
            <a:pPr algn="ctr"/>
            <a:r>
              <a:rPr kumimoji="1" lang="en-US" altLang="ja-JP" sz="2000" dirty="0" smtClean="0"/>
              <a:t>Distance between the tapered fiber and </a:t>
            </a:r>
            <a:r>
              <a:rPr lang="en-US" altLang="ja-JP" sz="2000" dirty="0" smtClean="0"/>
              <a:t>VO</a:t>
            </a:r>
            <a:r>
              <a:rPr lang="en-US" altLang="ja-JP" sz="1600" dirty="0" smtClean="0"/>
              <a:t>2</a:t>
            </a:r>
            <a:r>
              <a:rPr kumimoji="1" lang="en-US" altLang="ja-JP" sz="2000" dirty="0" smtClean="0"/>
              <a:t> [nm] </a:t>
            </a:r>
            <a:endParaRPr kumimoji="1" lang="ja-JP" altLang="en-US" sz="2000" dirty="0"/>
          </a:p>
        </p:txBody>
      </p:sp>
      <p:sp>
        <p:nvSpPr>
          <p:cNvPr id="44" name="テキスト ボックス 43"/>
          <p:cNvSpPr txBox="1"/>
          <p:nvPr/>
        </p:nvSpPr>
        <p:spPr>
          <a:xfrm rot="10800000">
            <a:off x="5224792" y="3575451"/>
            <a:ext cx="800219" cy="1788062"/>
          </a:xfrm>
          <a:prstGeom prst="rect">
            <a:avLst/>
          </a:prstGeom>
          <a:solidFill>
            <a:schemeClr val="bg1"/>
          </a:solidFill>
        </p:spPr>
        <p:txBody>
          <a:bodyPr vert="eaVert" wrap="square" rtlCol="0">
            <a:spAutoFit/>
          </a:bodyPr>
          <a:lstStyle/>
          <a:p>
            <a:r>
              <a:rPr kumimoji="1" lang="en-US" altLang="ja-JP" sz="2000" dirty="0" smtClean="0"/>
              <a:t>Transmittance</a:t>
            </a:r>
            <a:r>
              <a:rPr lang="ja-JP" altLang="en-US" sz="2000" dirty="0" smtClean="0"/>
              <a:t> </a:t>
            </a:r>
            <a:r>
              <a:rPr lang="en-US" altLang="ja-JP" sz="2000" dirty="0" smtClean="0"/>
              <a:t>of tapered fiber</a:t>
            </a:r>
            <a:endParaRPr kumimoji="1" lang="en-US" altLang="ja-JP" sz="2000" dirty="0" smtClean="0"/>
          </a:p>
        </p:txBody>
      </p:sp>
      <p:sp>
        <p:nvSpPr>
          <p:cNvPr id="38" name="テキスト ボックス 37"/>
          <p:cNvSpPr txBox="1"/>
          <p:nvPr/>
        </p:nvSpPr>
        <p:spPr>
          <a:xfrm>
            <a:off x="135440" y="879103"/>
            <a:ext cx="2971904" cy="461665"/>
          </a:xfrm>
          <a:prstGeom prst="rect">
            <a:avLst/>
          </a:prstGeom>
          <a:noFill/>
        </p:spPr>
        <p:txBody>
          <a:bodyPr wrap="square" rtlCol="0">
            <a:spAutoFit/>
          </a:bodyPr>
          <a:lstStyle/>
          <a:p>
            <a:pPr marL="285750" indent="-285750">
              <a:buFont typeface="Wingdings" panose="05000000000000000000" pitchFamily="2" charset="2"/>
              <a:buChar char="u"/>
            </a:pPr>
            <a:r>
              <a:rPr kumimoji="1" lang="en-US" altLang="ja-JP" sz="2400" b="1" dirty="0" smtClean="0"/>
              <a:t>Preceding study</a:t>
            </a:r>
            <a:endParaRPr kumimoji="1" lang="ja-JP" altLang="en-US" sz="2400" b="1" dirty="0"/>
          </a:p>
        </p:txBody>
      </p:sp>
      <p:sp>
        <p:nvSpPr>
          <p:cNvPr id="48" name="テキスト ボックス 47"/>
          <p:cNvSpPr txBox="1"/>
          <p:nvPr/>
        </p:nvSpPr>
        <p:spPr>
          <a:xfrm>
            <a:off x="5174280" y="899832"/>
            <a:ext cx="2971904" cy="461665"/>
          </a:xfrm>
          <a:prstGeom prst="rect">
            <a:avLst/>
          </a:prstGeom>
          <a:noFill/>
        </p:spPr>
        <p:txBody>
          <a:bodyPr wrap="square" rtlCol="0">
            <a:spAutoFit/>
          </a:bodyPr>
          <a:lstStyle/>
          <a:p>
            <a:pPr marL="285750" indent="-285750">
              <a:buFont typeface="Wingdings" panose="05000000000000000000" pitchFamily="2" charset="2"/>
              <a:buChar char="u"/>
            </a:pPr>
            <a:r>
              <a:rPr lang="en-US" altLang="ja-JP" sz="2400" b="1" dirty="0" smtClean="0"/>
              <a:t>My research </a:t>
            </a:r>
            <a:endParaRPr kumimoji="1" lang="ja-JP" altLang="en-US" sz="2400" b="1" dirty="0"/>
          </a:p>
        </p:txBody>
      </p:sp>
      <p:sp>
        <p:nvSpPr>
          <p:cNvPr id="41" name="テキスト ボックス 40"/>
          <p:cNvSpPr txBox="1"/>
          <p:nvPr/>
        </p:nvSpPr>
        <p:spPr>
          <a:xfrm>
            <a:off x="5596117" y="1408155"/>
            <a:ext cx="1721231" cy="461665"/>
          </a:xfrm>
          <a:prstGeom prst="rect">
            <a:avLst/>
          </a:prstGeom>
          <a:noFill/>
        </p:spPr>
        <p:txBody>
          <a:bodyPr wrap="square" rtlCol="0">
            <a:spAutoFit/>
          </a:bodyPr>
          <a:lstStyle/>
          <a:p>
            <a:r>
              <a:rPr lang="ja-JP" altLang="en-US" sz="2400" dirty="0">
                <a:solidFill>
                  <a:srgbClr val="FF0000"/>
                </a:solidFill>
              </a:rPr>
              <a:t>◆</a:t>
            </a:r>
            <a:r>
              <a:rPr kumimoji="1" lang="en-US" altLang="ja-JP" sz="2400" dirty="0" smtClean="0"/>
              <a:t>insulator</a:t>
            </a:r>
            <a:endParaRPr kumimoji="1" lang="ja-JP" altLang="en-US" sz="2400" dirty="0"/>
          </a:p>
        </p:txBody>
      </p:sp>
      <p:sp>
        <p:nvSpPr>
          <p:cNvPr id="49" name="テキスト ボックス 48"/>
          <p:cNvSpPr txBox="1"/>
          <p:nvPr/>
        </p:nvSpPr>
        <p:spPr>
          <a:xfrm>
            <a:off x="7232116" y="1428044"/>
            <a:ext cx="1272489" cy="461665"/>
          </a:xfrm>
          <a:prstGeom prst="rect">
            <a:avLst/>
          </a:prstGeom>
          <a:noFill/>
        </p:spPr>
        <p:txBody>
          <a:bodyPr wrap="square" rtlCol="0">
            <a:spAutoFit/>
          </a:bodyPr>
          <a:lstStyle/>
          <a:p>
            <a:r>
              <a:rPr kumimoji="1" lang="ja-JP" altLang="en-US" sz="2400" dirty="0" smtClean="0"/>
              <a:t>●</a:t>
            </a:r>
            <a:r>
              <a:rPr kumimoji="1" lang="en-US" altLang="ja-JP" sz="2400" dirty="0" smtClean="0"/>
              <a:t>metal</a:t>
            </a:r>
            <a:endParaRPr kumimoji="1" lang="ja-JP" altLang="en-US" sz="2400" dirty="0"/>
          </a:p>
        </p:txBody>
      </p:sp>
      <p:sp>
        <p:nvSpPr>
          <p:cNvPr id="50" name="テキスト ボックス 49"/>
          <p:cNvSpPr txBox="1"/>
          <p:nvPr/>
        </p:nvSpPr>
        <p:spPr>
          <a:xfrm>
            <a:off x="6263737" y="3043648"/>
            <a:ext cx="2704337" cy="461664"/>
          </a:xfrm>
          <a:prstGeom prst="rect">
            <a:avLst/>
          </a:prstGeom>
          <a:noFill/>
        </p:spPr>
        <p:txBody>
          <a:bodyPr wrap="square" rtlCol="0">
            <a:spAutoFit/>
          </a:bodyPr>
          <a:lstStyle/>
          <a:p>
            <a:r>
              <a:rPr kumimoji="1" lang="en-US" altLang="ja-JP" sz="2400" b="1" dirty="0" smtClean="0"/>
              <a:t>Expected result</a:t>
            </a:r>
            <a:endParaRPr kumimoji="1" lang="ja-JP" altLang="en-US" sz="2400" b="1" dirty="0"/>
          </a:p>
        </p:txBody>
      </p:sp>
      <p:sp>
        <p:nvSpPr>
          <p:cNvPr id="33" name="テキスト ボックス 32"/>
          <p:cNvSpPr txBox="1"/>
          <p:nvPr/>
        </p:nvSpPr>
        <p:spPr>
          <a:xfrm>
            <a:off x="4813798" y="3265529"/>
            <a:ext cx="4296014"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en-US" altLang="ja-JP" sz="2400" dirty="0" smtClean="0"/>
              <a:t>The difference of transmittance can be used for the </a:t>
            </a:r>
            <a:r>
              <a:rPr kumimoji="1" lang="en-US" altLang="ja-JP" sz="2400" dirty="0" err="1" smtClean="0"/>
              <a:t>nano</a:t>
            </a:r>
            <a:r>
              <a:rPr kumimoji="1" lang="en-US" altLang="ja-JP" sz="2400" dirty="0" smtClean="0"/>
              <a:t>-sensing</a:t>
            </a:r>
            <a:endParaRPr kumimoji="1" lang="ja-JP" altLang="en-US" sz="2400" dirty="0"/>
          </a:p>
        </p:txBody>
      </p:sp>
    </p:spTree>
    <p:extLst>
      <p:ext uri="{BB962C8B-B14F-4D97-AF65-F5344CB8AC3E}">
        <p14:creationId xmlns:p14="http://schemas.microsoft.com/office/powerpoint/2010/main" val="224538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29600" cy="634082"/>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u="sng" dirty="0" smtClean="0"/>
              <a:t>my research plan using a tapered fiber  </a:t>
            </a:r>
          </a:p>
        </p:txBody>
      </p:sp>
      <p:grpSp>
        <p:nvGrpSpPr>
          <p:cNvPr id="106" name="グループ化 105"/>
          <p:cNvGrpSpPr/>
          <p:nvPr/>
        </p:nvGrpSpPr>
        <p:grpSpPr>
          <a:xfrm>
            <a:off x="4569019" y="1147802"/>
            <a:ext cx="2484097" cy="2353731"/>
            <a:chOff x="5766358" y="1206461"/>
            <a:chExt cx="2484097" cy="2353731"/>
          </a:xfrm>
        </p:grpSpPr>
        <p:grpSp>
          <p:nvGrpSpPr>
            <p:cNvPr id="91" name="グループ化 90"/>
            <p:cNvGrpSpPr/>
            <p:nvPr/>
          </p:nvGrpSpPr>
          <p:grpSpPr>
            <a:xfrm>
              <a:off x="7170335" y="1206461"/>
              <a:ext cx="1080120" cy="1141714"/>
              <a:chOff x="308233" y="1574700"/>
              <a:chExt cx="1080120" cy="1141714"/>
            </a:xfrm>
          </p:grpSpPr>
          <p:pic>
            <p:nvPicPr>
              <p:cNvPr id="4" name="図 3"/>
              <p:cNvPicPr>
                <a:picLocks noChangeAspect="1"/>
              </p:cNvPicPr>
              <p:nvPr/>
            </p:nvPicPr>
            <p:blipFill rotWithShape="1">
              <a:blip r:embed="rId3"/>
              <a:srcRect l="11757" r="14966"/>
              <a:stretch/>
            </p:blipFill>
            <p:spPr>
              <a:xfrm>
                <a:off x="308233" y="1574700"/>
                <a:ext cx="1080120" cy="1141714"/>
              </a:xfrm>
              <a:prstGeom prst="rect">
                <a:avLst/>
              </a:prstGeom>
            </p:spPr>
          </p:pic>
          <p:sp>
            <p:nvSpPr>
              <p:cNvPr id="5" name="正方形/長方形 4"/>
              <p:cNvSpPr/>
              <p:nvPr/>
            </p:nvSpPr>
            <p:spPr>
              <a:xfrm>
                <a:off x="308233" y="2252989"/>
                <a:ext cx="1080120" cy="149654"/>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5766358" y="1759859"/>
              <a:ext cx="1518666" cy="1800333"/>
              <a:chOff x="2621590" y="1473264"/>
              <a:chExt cx="1518666" cy="1800333"/>
            </a:xfrm>
          </p:grpSpPr>
          <p:pic>
            <p:nvPicPr>
              <p:cNvPr id="6" name="図 5"/>
              <p:cNvPicPr>
                <a:picLocks noChangeAspect="1"/>
              </p:cNvPicPr>
              <p:nvPr/>
            </p:nvPicPr>
            <p:blipFill rotWithShape="1">
              <a:blip r:embed="rId3"/>
              <a:srcRect l="11757" t="60134" r="14966" b="27252"/>
              <a:stretch/>
            </p:blipFill>
            <p:spPr>
              <a:xfrm>
                <a:off x="2639488" y="2207193"/>
                <a:ext cx="1080120" cy="144017"/>
              </a:xfrm>
              <a:prstGeom prst="rect">
                <a:avLst/>
              </a:prstGeom>
            </p:spPr>
          </p:pic>
          <p:sp>
            <p:nvSpPr>
              <p:cNvPr id="19" name="テキスト ボックス 18"/>
              <p:cNvSpPr txBox="1"/>
              <p:nvPr/>
            </p:nvSpPr>
            <p:spPr>
              <a:xfrm>
                <a:off x="2744878" y="2811932"/>
                <a:ext cx="1395378" cy="461665"/>
              </a:xfrm>
              <a:prstGeom prst="rect">
                <a:avLst/>
              </a:prstGeom>
              <a:noFill/>
            </p:spPr>
            <p:txBody>
              <a:bodyPr wrap="square" rtlCol="0">
                <a:spAutoFit/>
              </a:bodyPr>
              <a:lstStyle/>
              <a:p>
                <a:r>
                  <a:rPr kumimoji="1" lang="en-US" altLang="ja-JP" sz="2400" dirty="0" smtClean="0"/>
                  <a:t>insulator</a:t>
                </a:r>
                <a:endParaRPr kumimoji="1" lang="ja-JP" altLang="en-US" sz="2400" dirty="0"/>
              </a:p>
            </p:txBody>
          </p:sp>
          <p:cxnSp>
            <p:nvCxnSpPr>
              <p:cNvPr id="20" name="直線コネクタ 19"/>
              <p:cNvCxnSpPr/>
              <p:nvPr/>
            </p:nvCxnSpPr>
            <p:spPr>
              <a:xfrm flipV="1">
                <a:off x="2960072" y="2296298"/>
                <a:ext cx="94498" cy="628657"/>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23" name="Picture 5" descr="D:\Users\研究室\プレゼン資料\材料\テーパファイバ4.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2549">
                <a:off x="2655319" y="1473264"/>
                <a:ext cx="220568" cy="1703513"/>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矢印コネクタ 23"/>
              <p:cNvCxnSpPr/>
              <p:nvPr/>
            </p:nvCxnSpPr>
            <p:spPr>
              <a:xfrm flipV="1">
                <a:off x="2621590" y="1835845"/>
                <a:ext cx="676964" cy="2022"/>
              </a:xfrm>
              <a:prstGeom prst="straightConnector1">
                <a:avLst/>
              </a:prstGeom>
              <a:ln w="28575">
                <a:solidFill>
                  <a:schemeClr val="accent6">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144736" y="2420488"/>
                <a:ext cx="948442" cy="461665"/>
              </a:xfrm>
              <a:prstGeom prst="rect">
                <a:avLst/>
              </a:prstGeom>
              <a:noFill/>
            </p:spPr>
            <p:txBody>
              <a:bodyPr wrap="square" rtlCol="0">
                <a:spAutoFit/>
              </a:bodyPr>
              <a:lstStyle/>
              <a:p>
                <a:r>
                  <a:rPr kumimoji="1" lang="en-US" altLang="ja-JP" sz="2400" dirty="0" smtClean="0"/>
                  <a:t>metal</a:t>
                </a:r>
                <a:endParaRPr kumimoji="1" lang="ja-JP" altLang="en-US" sz="2400" dirty="0"/>
              </a:p>
            </p:txBody>
          </p:sp>
          <p:cxnSp>
            <p:nvCxnSpPr>
              <p:cNvPr id="30" name="直線コネクタ 29"/>
              <p:cNvCxnSpPr/>
              <p:nvPr/>
            </p:nvCxnSpPr>
            <p:spPr>
              <a:xfrm flipH="1" flipV="1">
                <a:off x="3424512" y="2274144"/>
                <a:ext cx="18055" cy="220189"/>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grpSp>
        <p:cxnSp>
          <p:nvCxnSpPr>
            <p:cNvPr id="98" name="直線矢印コネクタ 97"/>
            <p:cNvCxnSpPr/>
            <p:nvPr/>
          </p:nvCxnSpPr>
          <p:spPr>
            <a:xfrm flipH="1">
              <a:off x="6747076" y="2221597"/>
              <a:ext cx="381095" cy="22648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p:cNvGrpSpPr/>
          <p:nvPr/>
        </p:nvGrpSpPr>
        <p:grpSpPr>
          <a:xfrm rot="10800000">
            <a:off x="1677395" y="1150940"/>
            <a:ext cx="1589703" cy="2872193"/>
            <a:chOff x="1668690" y="3153161"/>
            <a:chExt cx="1589703" cy="2872193"/>
          </a:xfrm>
        </p:grpSpPr>
        <p:grpSp>
          <p:nvGrpSpPr>
            <p:cNvPr id="11" name="グループ化 10"/>
            <p:cNvGrpSpPr/>
            <p:nvPr/>
          </p:nvGrpSpPr>
          <p:grpSpPr>
            <a:xfrm>
              <a:off x="1668690" y="3153161"/>
              <a:ext cx="1589703" cy="2872193"/>
              <a:chOff x="1681233" y="3465781"/>
              <a:chExt cx="1589703" cy="2872193"/>
            </a:xfrm>
          </p:grpSpPr>
          <p:pic>
            <p:nvPicPr>
              <p:cNvPr id="86" name="図 85"/>
              <p:cNvPicPr>
                <a:picLocks noChangeAspect="1"/>
              </p:cNvPicPr>
              <p:nvPr/>
            </p:nvPicPr>
            <p:blipFill rotWithShape="1">
              <a:blip r:embed="rId3"/>
              <a:srcRect l="11757" t="60134" r="14966" b="27252"/>
              <a:stretch/>
            </p:blipFill>
            <p:spPr>
              <a:xfrm rot="10800000">
                <a:off x="2108679" y="5076567"/>
                <a:ext cx="757802" cy="101041"/>
              </a:xfrm>
              <a:prstGeom prst="rect">
                <a:avLst/>
              </a:prstGeom>
            </p:spPr>
          </p:pic>
          <p:grpSp>
            <p:nvGrpSpPr>
              <p:cNvPr id="60" name="グループ化 59"/>
              <p:cNvGrpSpPr/>
              <p:nvPr/>
            </p:nvGrpSpPr>
            <p:grpSpPr>
              <a:xfrm>
                <a:off x="1681233" y="3465781"/>
                <a:ext cx="1589703" cy="2872193"/>
                <a:chOff x="7034811" y="3574881"/>
                <a:chExt cx="1589703" cy="2872193"/>
              </a:xfrm>
            </p:grpSpPr>
            <p:sp>
              <p:nvSpPr>
                <p:cNvPr id="61" name="テキスト ボックス 60"/>
                <p:cNvSpPr txBox="1"/>
                <p:nvPr/>
              </p:nvSpPr>
              <p:spPr>
                <a:xfrm rot="10800000">
                  <a:off x="7034811" y="3574881"/>
                  <a:ext cx="1545803" cy="707886"/>
                </a:xfrm>
                <a:prstGeom prst="rect">
                  <a:avLst/>
                </a:prstGeom>
                <a:noFill/>
                <a:ln>
                  <a:solidFill>
                    <a:schemeClr val="tx1"/>
                  </a:solidFill>
                </a:ln>
              </p:spPr>
              <p:txBody>
                <a:bodyPr wrap="square" rtlCol="0">
                  <a:spAutoFit/>
                </a:bodyPr>
                <a:lstStyle/>
                <a:p>
                  <a:pPr algn="ctr"/>
                  <a:r>
                    <a:rPr kumimoji="1" lang="en-US" altLang="ja-JP" sz="2000" dirty="0" smtClean="0"/>
                    <a:t>LD</a:t>
                  </a:r>
                </a:p>
                <a:p>
                  <a:pPr algn="ctr"/>
                  <a:r>
                    <a:rPr lang="en-US" altLang="ja-JP" sz="2000" dirty="0" smtClean="0"/>
                    <a:t>771-790nm</a:t>
                  </a:r>
                  <a:endParaRPr kumimoji="1" lang="ja-JP" altLang="en-US" sz="2000" dirty="0"/>
                </a:p>
              </p:txBody>
            </p:sp>
            <p:cxnSp>
              <p:nvCxnSpPr>
                <p:cNvPr id="74" name="直線コネクタ 73"/>
                <p:cNvCxnSpPr/>
                <p:nvPr/>
              </p:nvCxnSpPr>
              <p:spPr>
                <a:xfrm>
                  <a:off x="7819050" y="4282768"/>
                  <a:ext cx="0" cy="5067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7684858" y="5722928"/>
                  <a:ext cx="283484" cy="1386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コネクタ 78"/>
                <p:cNvCxnSpPr/>
                <p:nvPr/>
              </p:nvCxnSpPr>
              <p:spPr>
                <a:xfrm>
                  <a:off x="7826600" y="5856714"/>
                  <a:ext cx="0" cy="190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rot="10800000">
                  <a:off x="7057801" y="6046964"/>
                  <a:ext cx="1566713" cy="400110"/>
                </a:xfrm>
                <a:prstGeom prst="rect">
                  <a:avLst/>
                </a:prstGeom>
                <a:noFill/>
                <a:ln>
                  <a:solidFill>
                    <a:schemeClr val="tx1"/>
                  </a:solidFill>
                </a:ln>
              </p:spPr>
              <p:txBody>
                <a:bodyPr wrap="square" rtlCol="0">
                  <a:spAutoFit/>
                </a:bodyPr>
                <a:lstStyle/>
                <a:p>
                  <a:pPr algn="ctr"/>
                  <a:r>
                    <a:rPr kumimoji="1" lang="en-US" altLang="ja-JP" sz="2000" dirty="0" smtClean="0"/>
                    <a:t>oscilloscope</a:t>
                  </a:r>
                  <a:endParaRPr kumimoji="1" lang="ja-JP" altLang="en-US" sz="2000" dirty="0"/>
                </a:p>
              </p:txBody>
            </p:sp>
          </p:grpSp>
          <p:pic>
            <p:nvPicPr>
              <p:cNvPr id="85" name="Picture 5" descr="D:\Users\研究室\プレゼン資料\材料\テーパファイバ4.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2549">
                <a:off x="2403392" y="4681196"/>
                <a:ext cx="115951" cy="92550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2035323" y="4785736"/>
                <a:ext cx="1059534" cy="641641"/>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rot="10800000">
              <a:off x="1723911" y="5164163"/>
              <a:ext cx="530830" cy="400110"/>
            </a:xfrm>
            <a:prstGeom prst="rect">
              <a:avLst/>
            </a:prstGeom>
            <a:noFill/>
          </p:spPr>
          <p:txBody>
            <a:bodyPr wrap="square" rtlCol="0">
              <a:spAutoFit/>
            </a:bodyPr>
            <a:lstStyle/>
            <a:p>
              <a:r>
                <a:rPr kumimoji="1" lang="en-US" altLang="ja-JP" sz="2000" dirty="0" smtClean="0"/>
                <a:t>PD</a:t>
              </a:r>
              <a:endParaRPr kumimoji="1" lang="ja-JP" altLang="en-US" sz="2000" dirty="0"/>
            </a:p>
          </p:txBody>
        </p:sp>
      </p:grpSp>
      <p:cxnSp>
        <p:nvCxnSpPr>
          <p:cNvPr id="15" name="直線コネクタ 14"/>
          <p:cNvCxnSpPr/>
          <p:nvPr/>
        </p:nvCxnSpPr>
        <p:spPr>
          <a:xfrm flipV="1">
            <a:off x="2926063" y="1181750"/>
            <a:ext cx="1200442" cy="8797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907402" y="2703178"/>
            <a:ext cx="1403174" cy="66026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3984552" y="3920518"/>
            <a:ext cx="3976888" cy="2339514"/>
            <a:chOff x="4656378" y="4020960"/>
            <a:chExt cx="3976888" cy="2339514"/>
          </a:xfrm>
        </p:grpSpPr>
        <p:sp>
          <p:nvSpPr>
            <p:cNvPr id="94" name="正方形/長方形 93"/>
            <p:cNvSpPr/>
            <p:nvPr/>
          </p:nvSpPr>
          <p:spPr>
            <a:xfrm>
              <a:off x="4656378" y="4062196"/>
              <a:ext cx="3970117" cy="229827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p:cNvGrpSpPr/>
            <p:nvPr/>
          </p:nvGrpSpPr>
          <p:grpSpPr>
            <a:xfrm>
              <a:off x="4656379" y="4020960"/>
              <a:ext cx="2981063" cy="2339514"/>
              <a:chOff x="1274477" y="3834582"/>
              <a:chExt cx="3509913" cy="2665605"/>
            </a:xfrm>
          </p:grpSpPr>
          <p:grpSp>
            <p:nvGrpSpPr>
              <p:cNvPr id="92" name="グループ化 91"/>
              <p:cNvGrpSpPr/>
              <p:nvPr/>
            </p:nvGrpSpPr>
            <p:grpSpPr>
              <a:xfrm>
                <a:off x="1274477" y="4284969"/>
                <a:ext cx="3509913" cy="2215218"/>
                <a:chOff x="5420330" y="4724442"/>
                <a:chExt cx="2168183" cy="1524942"/>
              </a:xfrm>
            </p:grpSpPr>
            <p:grpSp>
              <p:nvGrpSpPr>
                <p:cNvPr id="40" name="グループ化 39"/>
                <p:cNvGrpSpPr/>
                <p:nvPr/>
              </p:nvGrpSpPr>
              <p:grpSpPr>
                <a:xfrm>
                  <a:off x="5420330" y="4724442"/>
                  <a:ext cx="2168183" cy="1524942"/>
                  <a:chOff x="4917422" y="3277446"/>
                  <a:chExt cx="2168183" cy="1524942"/>
                </a:xfrm>
              </p:grpSpPr>
              <p:cxnSp>
                <p:nvCxnSpPr>
                  <p:cNvPr id="41" name="直線矢印コネクタ 40"/>
                  <p:cNvCxnSpPr/>
                  <p:nvPr/>
                </p:nvCxnSpPr>
                <p:spPr>
                  <a:xfrm flipH="1" flipV="1">
                    <a:off x="5249398" y="3358539"/>
                    <a:ext cx="7826" cy="11332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5257224" y="4491746"/>
                    <a:ext cx="1828381" cy="19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719487" y="4484581"/>
                    <a:ext cx="1296144" cy="317807"/>
                  </a:xfrm>
                  <a:prstGeom prst="rect">
                    <a:avLst/>
                  </a:prstGeom>
                  <a:noFill/>
                </p:spPr>
                <p:txBody>
                  <a:bodyPr wrap="square" rtlCol="0">
                    <a:spAutoFit/>
                  </a:bodyPr>
                  <a:lstStyle/>
                  <a:p>
                    <a:r>
                      <a:rPr kumimoji="1" lang="en-US" altLang="ja-JP" sz="2000" dirty="0" smtClean="0"/>
                      <a:t>distance</a:t>
                    </a:r>
                    <a:endParaRPr kumimoji="1" lang="ja-JP" altLang="en-US" sz="2000" dirty="0"/>
                  </a:p>
                </p:txBody>
              </p:sp>
              <p:sp>
                <p:nvSpPr>
                  <p:cNvPr id="44" name="テキスト ボックス 43"/>
                  <p:cNvSpPr txBox="1"/>
                  <p:nvPr/>
                </p:nvSpPr>
                <p:spPr>
                  <a:xfrm rot="10800000">
                    <a:off x="4917422" y="3277446"/>
                    <a:ext cx="358163" cy="1332148"/>
                  </a:xfrm>
                  <a:prstGeom prst="rect">
                    <a:avLst/>
                  </a:prstGeom>
                  <a:noFill/>
                </p:spPr>
                <p:txBody>
                  <a:bodyPr vert="eaVert" wrap="square" rtlCol="0">
                    <a:spAutoFit/>
                  </a:bodyPr>
                  <a:lstStyle/>
                  <a:p>
                    <a:r>
                      <a:rPr kumimoji="1" lang="en-US" altLang="ja-JP" sz="2000" dirty="0" smtClean="0"/>
                      <a:t>transmittance</a:t>
                    </a:r>
                    <a:endParaRPr kumimoji="1" lang="ja-JP" altLang="en-US" sz="2000" dirty="0"/>
                  </a:p>
                </p:txBody>
              </p:sp>
            </p:grpSp>
            <p:grpSp>
              <p:nvGrpSpPr>
                <p:cNvPr id="45" name="グループ化 44"/>
                <p:cNvGrpSpPr/>
                <p:nvPr/>
              </p:nvGrpSpPr>
              <p:grpSpPr>
                <a:xfrm>
                  <a:off x="5760132" y="5082436"/>
                  <a:ext cx="1446058" cy="690909"/>
                  <a:chOff x="5616117" y="3515912"/>
                  <a:chExt cx="1446058" cy="690909"/>
                </a:xfrm>
              </p:grpSpPr>
              <p:cxnSp>
                <p:nvCxnSpPr>
                  <p:cNvPr id="46" name="直線コネクタ 45"/>
                  <p:cNvCxnSpPr/>
                  <p:nvPr/>
                </p:nvCxnSpPr>
                <p:spPr>
                  <a:xfrm flipV="1">
                    <a:off x="5616117" y="3515912"/>
                    <a:ext cx="295900" cy="2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914592" y="3530542"/>
                    <a:ext cx="1475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019814" y="3521774"/>
                    <a:ext cx="183435" cy="9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905758" y="4206185"/>
                    <a:ext cx="1039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782814" y="4205001"/>
                    <a:ext cx="131778" cy="1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5912017" y="3522109"/>
                    <a:ext cx="0"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914592" y="3522745"/>
                    <a:ext cx="0"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6009715" y="3522109"/>
                    <a:ext cx="5395"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776113" y="3522745"/>
                    <a:ext cx="0"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203249" y="3522109"/>
                    <a:ext cx="0"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6733062" y="3515912"/>
                    <a:ext cx="0"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203249" y="4206520"/>
                    <a:ext cx="5232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726453" y="3515914"/>
                    <a:ext cx="49660" cy="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3" name="テキスト ボックス 92"/>
              <p:cNvSpPr txBox="1"/>
              <p:nvPr/>
            </p:nvSpPr>
            <p:spPr>
              <a:xfrm>
                <a:off x="1496621" y="3834582"/>
                <a:ext cx="3184095" cy="526013"/>
              </a:xfrm>
              <a:prstGeom prst="rect">
                <a:avLst/>
              </a:prstGeom>
              <a:noFill/>
            </p:spPr>
            <p:txBody>
              <a:bodyPr wrap="square" rtlCol="0">
                <a:spAutoFit/>
              </a:bodyPr>
              <a:lstStyle/>
              <a:p>
                <a:pPr marL="342900" indent="-342900">
                  <a:buFont typeface="Wingdings" panose="05000000000000000000" pitchFamily="2" charset="2"/>
                  <a:buChar char="u"/>
                </a:pPr>
                <a:r>
                  <a:rPr kumimoji="1" lang="en-US" altLang="ja-JP" sz="2400" b="1" dirty="0" smtClean="0"/>
                  <a:t>Expected result</a:t>
                </a:r>
                <a:endParaRPr kumimoji="1" lang="ja-JP" altLang="en-US" sz="2400" b="1" dirty="0"/>
              </a:p>
            </p:txBody>
          </p:sp>
        </p:grpSp>
        <p:sp>
          <p:nvSpPr>
            <p:cNvPr id="8" name="円/楕円 7"/>
            <p:cNvSpPr/>
            <p:nvPr/>
          </p:nvSpPr>
          <p:spPr>
            <a:xfrm>
              <a:off x="5044368" y="4732969"/>
              <a:ext cx="2134329" cy="280219"/>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5373481" y="5597053"/>
              <a:ext cx="1738300" cy="280219"/>
            </a:xfrm>
            <a:prstGeom prst="ellipse">
              <a:avLst/>
            </a:prstGeom>
            <a:noFill/>
            <a:ln>
              <a:solidFill>
                <a:srgbClr val="0066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7237888" y="4628610"/>
              <a:ext cx="1395378" cy="461665"/>
            </a:xfrm>
            <a:prstGeom prst="rect">
              <a:avLst/>
            </a:prstGeom>
            <a:noFill/>
            <a:ln>
              <a:noFill/>
            </a:ln>
          </p:spPr>
          <p:txBody>
            <a:bodyPr wrap="square" rtlCol="0">
              <a:spAutoFit/>
            </a:bodyPr>
            <a:lstStyle/>
            <a:p>
              <a:r>
                <a:rPr kumimoji="1" lang="en-US" altLang="ja-JP" sz="2400" dirty="0" smtClean="0">
                  <a:solidFill>
                    <a:srgbClr val="FF0000"/>
                  </a:solidFill>
                </a:rPr>
                <a:t>insulator</a:t>
              </a:r>
              <a:endParaRPr kumimoji="1" lang="ja-JP" altLang="en-US" sz="2400" dirty="0">
                <a:solidFill>
                  <a:srgbClr val="FF0000"/>
                </a:solidFill>
              </a:endParaRPr>
            </a:p>
          </p:txBody>
        </p:sp>
        <p:sp>
          <p:nvSpPr>
            <p:cNvPr id="80" name="テキスト ボックス 79"/>
            <p:cNvSpPr txBox="1"/>
            <p:nvPr/>
          </p:nvSpPr>
          <p:spPr>
            <a:xfrm>
              <a:off x="7166571" y="5477031"/>
              <a:ext cx="948442" cy="461665"/>
            </a:xfrm>
            <a:prstGeom prst="rect">
              <a:avLst/>
            </a:prstGeom>
            <a:noFill/>
          </p:spPr>
          <p:txBody>
            <a:bodyPr wrap="square" rtlCol="0">
              <a:spAutoFit/>
            </a:bodyPr>
            <a:lstStyle/>
            <a:p>
              <a:r>
                <a:rPr kumimoji="1" lang="en-US" altLang="ja-JP" sz="2400" dirty="0" smtClean="0">
                  <a:solidFill>
                    <a:srgbClr val="0066FF"/>
                  </a:solidFill>
                </a:rPr>
                <a:t>metal</a:t>
              </a:r>
              <a:endParaRPr kumimoji="1" lang="ja-JP" altLang="en-US" sz="2400" dirty="0">
                <a:solidFill>
                  <a:srgbClr val="0066FF"/>
                </a:solidFill>
              </a:endParaRPr>
            </a:p>
          </p:txBody>
        </p:sp>
      </p:grpSp>
    </p:spTree>
    <p:extLst>
      <p:ext uri="{BB962C8B-B14F-4D97-AF65-F5344CB8AC3E}">
        <p14:creationId xmlns:p14="http://schemas.microsoft.com/office/powerpoint/2010/main" val="640750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29600" cy="634082"/>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u="sng" dirty="0" smtClean="0"/>
              <a:t>Summary</a:t>
            </a:r>
          </a:p>
          <a:p>
            <a:endParaRPr lang="ja-JP" altLang="en-US" sz="3200" u="sng" dirty="0"/>
          </a:p>
        </p:txBody>
      </p:sp>
      <p:sp>
        <p:nvSpPr>
          <p:cNvPr id="3" name="テキスト ボックス 2"/>
          <p:cNvSpPr txBox="1"/>
          <p:nvPr/>
        </p:nvSpPr>
        <p:spPr>
          <a:xfrm>
            <a:off x="0" y="1772816"/>
            <a:ext cx="9649072" cy="3108543"/>
          </a:xfrm>
          <a:prstGeom prst="rect">
            <a:avLst/>
          </a:prstGeom>
          <a:noFill/>
        </p:spPr>
        <p:txBody>
          <a:bodyPr wrap="square" rtlCol="0">
            <a:spAutoFit/>
          </a:bodyPr>
          <a:lstStyle/>
          <a:p>
            <a:pPr marL="285750" indent="-285750">
              <a:buFont typeface="Wingdings" panose="05000000000000000000" pitchFamily="2" charset="2"/>
              <a:buChar char="l"/>
            </a:pPr>
            <a:r>
              <a:rPr lang="en-US" altLang="ja-JP" sz="2800" dirty="0"/>
              <a:t>the metallic and insulating domains </a:t>
            </a:r>
            <a:r>
              <a:rPr lang="en-US" altLang="ja-JP" sz="2800" dirty="0" smtClean="0"/>
              <a:t>of VO</a:t>
            </a:r>
            <a:r>
              <a:rPr lang="en-US" altLang="ja-JP" sz="2000" dirty="0" smtClean="0"/>
              <a:t>2</a:t>
            </a:r>
            <a:r>
              <a:rPr lang="en-US" altLang="ja-JP" sz="2800" dirty="0" smtClean="0"/>
              <a:t> coexist </a:t>
            </a:r>
            <a:r>
              <a:rPr lang="en-US" altLang="ja-JP" sz="2800" dirty="0"/>
              <a:t>randomly around the transition temperature</a:t>
            </a:r>
            <a:r>
              <a:rPr lang="en-US" altLang="ja-JP" sz="2800" dirty="0" smtClean="0"/>
              <a:t>.       </a:t>
            </a:r>
          </a:p>
          <a:p>
            <a:endParaRPr lang="en-US" altLang="ja-JP" sz="2800" dirty="0" smtClean="0"/>
          </a:p>
          <a:p>
            <a:pPr marL="457200" indent="-457200">
              <a:buFont typeface="Wingdings" panose="05000000000000000000" pitchFamily="2" charset="2"/>
              <a:buChar char="l"/>
            </a:pPr>
            <a:r>
              <a:rPr lang="en-US" altLang="ja-JP" sz="2800" dirty="0" smtClean="0"/>
              <a:t>Dependence of transmittance on material in the vicinity of tapered fiber can be used for the </a:t>
            </a:r>
            <a:r>
              <a:rPr lang="en-US" altLang="ja-JP" sz="2800" dirty="0" err="1" smtClean="0"/>
              <a:t>nano</a:t>
            </a:r>
            <a:r>
              <a:rPr lang="en-US" altLang="ja-JP" sz="2800" dirty="0"/>
              <a:t>-</a:t>
            </a:r>
            <a:r>
              <a:rPr lang="en-US" altLang="ja-JP" sz="2800" dirty="0" smtClean="0"/>
              <a:t>sensing.</a:t>
            </a:r>
          </a:p>
          <a:p>
            <a:pPr marL="457200" indent="-457200">
              <a:buFont typeface="Wingdings" panose="05000000000000000000" pitchFamily="2" charset="2"/>
              <a:buChar char="l"/>
            </a:pPr>
            <a:endParaRPr lang="en-US" altLang="ja-JP" sz="2800" dirty="0"/>
          </a:p>
          <a:p>
            <a:pPr marL="457200" indent="-457200">
              <a:buFont typeface="Wingdings" panose="05000000000000000000" pitchFamily="2" charset="2"/>
              <a:buChar char="l"/>
            </a:pPr>
            <a:r>
              <a:rPr lang="en-US" altLang="ja-JP" sz="2800" dirty="0" smtClean="0"/>
              <a:t>I made up optical system for tapered fiber sensing .</a:t>
            </a:r>
          </a:p>
        </p:txBody>
      </p:sp>
    </p:spTree>
    <p:extLst>
      <p:ext uri="{BB962C8B-B14F-4D97-AF65-F5344CB8AC3E}">
        <p14:creationId xmlns:p14="http://schemas.microsoft.com/office/powerpoint/2010/main" val="1195741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774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053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9922" y="93036"/>
            <a:ext cx="8229600" cy="1143000"/>
          </a:xfrm>
        </p:spPr>
        <p:txBody>
          <a:bodyPr>
            <a:normAutofit/>
          </a:bodyPr>
          <a:lstStyle/>
          <a:p>
            <a:r>
              <a:rPr lang="en-US" altLang="ja-JP" sz="3200" u="sng" dirty="0" smtClean="0"/>
              <a:t>background (</a:t>
            </a:r>
            <a:r>
              <a:rPr lang="en-US" altLang="ja-JP" sz="3200" b="1" u="sng" dirty="0" smtClean="0"/>
              <a:t>cavity)</a:t>
            </a:r>
            <a:endParaRPr kumimoji="1" lang="ja-JP" altLang="en-US" sz="3200" b="1" u="sng" dirty="0"/>
          </a:p>
        </p:txBody>
      </p:sp>
      <p:sp>
        <p:nvSpPr>
          <p:cNvPr id="122" name="フローチャート: 処理 121"/>
          <p:cNvSpPr/>
          <p:nvPr/>
        </p:nvSpPr>
        <p:spPr>
          <a:xfrm>
            <a:off x="5796136" y="-1215515"/>
            <a:ext cx="5548736" cy="184532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テキスト ボックス 69"/>
          <p:cNvSpPr txBox="1"/>
          <p:nvPr/>
        </p:nvSpPr>
        <p:spPr>
          <a:xfrm>
            <a:off x="676927" y="1241349"/>
            <a:ext cx="4524173" cy="1569660"/>
          </a:xfrm>
          <a:prstGeom prst="rect">
            <a:avLst/>
          </a:prstGeom>
          <a:noFill/>
        </p:spPr>
        <p:txBody>
          <a:bodyPr wrap="square" rtlCol="0">
            <a:spAutoFit/>
          </a:bodyPr>
          <a:lstStyle/>
          <a:p>
            <a:pPr marL="342900" indent="-342900">
              <a:buFont typeface="Wingdings" panose="05000000000000000000" pitchFamily="2" charset="2"/>
              <a:buChar char="u"/>
            </a:pPr>
            <a:r>
              <a:rPr kumimoji="1" lang="en-US" altLang="ja-JP" sz="2400" b="1" dirty="0" smtClean="0"/>
              <a:t>cavity</a:t>
            </a:r>
            <a:r>
              <a:rPr kumimoji="1" lang="en-US" altLang="ja-JP" sz="2400" dirty="0" smtClean="0"/>
              <a:t>: the device which control intensity of electromagnetic field or density of states inside the cavity</a:t>
            </a:r>
            <a:endParaRPr kumimoji="1" lang="ja-JP" altLang="en-US" sz="2400" dirty="0"/>
          </a:p>
        </p:txBody>
      </p:sp>
      <p:grpSp>
        <p:nvGrpSpPr>
          <p:cNvPr id="39" name="グループ化 38"/>
          <p:cNvGrpSpPr/>
          <p:nvPr/>
        </p:nvGrpSpPr>
        <p:grpSpPr>
          <a:xfrm>
            <a:off x="5426459" y="1037684"/>
            <a:ext cx="3318196" cy="2526691"/>
            <a:chOff x="1082793" y="1449801"/>
            <a:chExt cx="3318196" cy="2526691"/>
          </a:xfrm>
        </p:grpSpPr>
        <p:grpSp>
          <p:nvGrpSpPr>
            <p:cNvPr id="67" name="グループ化 66"/>
            <p:cNvGrpSpPr/>
            <p:nvPr/>
          </p:nvGrpSpPr>
          <p:grpSpPr>
            <a:xfrm>
              <a:off x="1082793" y="1731385"/>
              <a:ext cx="2684537" cy="1856043"/>
              <a:chOff x="2598460" y="1608961"/>
              <a:chExt cx="2684537" cy="1856043"/>
            </a:xfrm>
          </p:grpSpPr>
          <p:sp>
            <p:nvSpPr>
              <p:cNvPr id="74" name="月 73"/>
              <p:cNvSpPr/>
              <p:nvPr/>
            </p:nvSpPr>
            <p:spPr>
              <a:xfrm>
                <a:off x="2598460" y="1644966"/>
                <a:ext cx="389364" cy="1820038"/>
              </a:xfrm>
              <a:prstGeom prst="moon">
                <a:avLst>
                  <a:gd name="adj" fmla="val 3532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月 74"/>
              <p:cNvSpPr/>
              <p:nvPr/>
            </p:nvSpPr>
            <p:spPr>
              <a:xfrm rot="10800000">
                <a:off x="4893633" y="1608961"/>
                <a:ext cx="389364" cy="1820038"/>
              </a:xfrm>
              <a:prstGeom prst="moon">
                <a:avLst>
                  <a:gd name="adj" fmla="val 3532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フリーフォーム 75"/>
              <p:cNvSpPr/>
              <p:nvPr/>
            </p:nvSpPr>
            <p:spPr>
              <a:xfrm>
                <a:off x="2764480" y="1969291"/>
                <a:ext cx="794759" cy="1151928"/>
              </a:xfrm>
              <a:custGeom>
                <a:avLst/>
                <a:gdLst>
                  <a:gd name="connsiteX0" fmla="*/ 0 w 794759"/>
                  <a:gd name="connsiteY0" fmla="*/ 588286 h 1151928"/>
                  <a:gd name="connsiteX1" fmla="*/ 230737 w 794759"/>
                  <a:gd name="connsiteY1" fmla="*/ 15718 h 1151928"/>
                  <a:gd name="connsiteX2" fmla="*/ 555477 w 794759"/>
                  <a:gd name="connsiteY2" fmla="*/ 1143763 h 1151928"/>
                  <a:gd name="connsiteX3" fmla="*/ 794759 w 794759"/>
                  <a:gd name="connsiteY3" fmla="*/ 554103 h 1151928"/>
                  <a:gd name="connsiteX4" fmla="*/ 794759 w 794759"/>
                  <a:gd name="connsiteY4" fmla="*/ 554103 h 115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59" h="1151928">
                    <a:moveTo>
                      <a:pt x="0" y="588286"/>
                    </a:moveTo>
                    <a:cubicBezTo>
                      <a:pt x="69079" y="255712"/>
                      <a:pt x="138158" y="-76861"/>
                      <a:pt x="230737" y="15718"/>
                    </a:cubicBezTo>
                    <a:cubicBezTo>
                      <a:pt x="323316" y="108297"/>
                      <a:pt x="461473" y="1054032"/>
                      <a:pt x="555477" y="1143763"/>
                    </a:cubicBezTo>
                    <a:cubicBezTo>
                      <a:pt x="649481" y="1233494"/>
                      <a:pt x="794759" y="554103"/>
                      <a:pt x="794759" y="554103"/>
                    </a:cubicBezTo>
                    <a:lnTo>
                      <a:pt x="794759" y="55410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76"/>
              <p:cNvSpPr/>
              <p:nvPr/>
            </p:nvSpPr>
            <p:spPr>
              <a:xfrm>
                <a:off x="3559239" y="1974224"/>
                <a:ext cx="794759" cy="1151928"/>
              </a:xfrm>
              <a:custGeom>
                <a:avLst/>
                <a:gdLst>
                  <a:gd name="connsiteX0" fmla="*/ 0 w 794759"/>
                  <a:gd name="connsiteY0" fmla="*/ 588286 h 1151928"/>
                  <a:gd name="connsiteX1" fmla="*/ 230737 w 794759"/>
                  <a:gd name="connsiteY1" fmla="*/ 15718 h 1151928"/>
                  <a:gd name="connsiteX2" fmla="*/ 555477 w 794759"/>
                  <a:gd name="connsiteY2" fmla="*/ 1143763 h 1151928"/>
                  <a:gd name="connsiteX3" fmla="*/ 794759 w 794759"/>
                  <a:gd name="connsiteY3" fmla="*/ 554103 h 1151928"/>
                  <a:gd name="connsiteX4" fmla="*/ 794759 w 794759"/>
                  <a:gd name="connsiteY4" fmla="*/ 554103 h 115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59" h="1151928">
                    <a:moveTo>
                      <a:pt x="0" y="588286"/>
                    </a:moveTo>
                    <a:cubicBezTo>
                      <a:pt x="69079" y="255712"/>
                      <a:pt x="138158" y="-76861"/>
                      <a:pt x="230737" y="15718"/>
                    </a:cubicBezTo>
                    <a:cubicBezTo>
                      <a:pt x="323316" y="108297"/>
                      <a:pt x="461473" y="1054032"/>
                      <a:pt x="555477" y="1143763"/>
                    </a:cubicBezTo>
                    <a:cubicBezTo>
                      <a:pt x="649481" y="1233494"/>
                      <a:pt x="794759" y="554103"/>
                      <a:pt x="794759" y="554103"/>
                    </a:cubicBezTo>
                    <a:lnTo>
                      <a:pt x="794759" y="55410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353998" y="1948774"/>
                <a:ext cx="794759" cy="1151928"/>
              </a:xfrm>
              <a:custGeom>
                <a:avLst/>
                <a:gdLst>
                  <a:gd name="connsiteX0" fmla="*/ 0 w 794759"/>
                  <a:gd name="connsiteY0" fmla="*/ 588286 h 1151928"/>
                  <a:gd name="connsiteX1" fmla="*/ 230737 w 794759"/>
                  <a:gd name="connsiteY1" fmla="*/ 15718 h 1151928"/>
                  <a:gd name="connsiteX2" fmla="*/ 555477 w 794759"/>
                  <a:gd name="connsiteY2" fmla="*/ 1143763 h 1151928"/>
                  <a:gd name="connsiteX3" fmla="*/ 794759 w 794759"/>
                  <a:gd name="connsiteY3" fmla="*/ 554103 h 1151928"/>
                  <a:gd name="connsiteX4" fmla="*/ 794759 w 794759"/>
                  <a:gd name="connsiteY4" fmla="*/ 554103 h 115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59" h="1151928">
                    <a:moveTo>
                      <a:pt x="0" y="588286"/>
                    </a:moveTo>
                    <a:cubicBezTo>
                      <a:pt x="69079" y="255712"/>
                      <a:pt x="138158" y="-76861"/>
                      <a:pt x="230737" y="15718"/>
                    </a:cubicBezTo>
                    <a:cubicBezTo>
                      <a:pt x="323316" y="108297"/>
                      <a:pt x="461473" y="1054032"/>
                      <a:pt x="555477" y="1143763"/>
                    </a:cubicBezTo>
                    <a:cubicBezTo>
                      <a:pt x="649481" y="1233494"/>
                      <a:pt x="794759" y="554103"/>
                      <a:pt x="794759" y="554103"/>
                    </a:cubicBezTo>
                    <a:lnTo>
                      <a:pt x="794759" y="55410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358367" y="1948774"/>
                <a:ext cx="786213" cy="1188254"/>
              </a:xfrm>
              <a:custGeom>
                <a:avLst/>
                <a:gdLst>
                  <a:gd name="connsiteX0" fmla="*/ 786213 w 786213"/>
                  <a:gd name="connsiteY0" fmla="*/ 573669 h 1188254"/>
                  <a:gd name="connsiteX1" fmla="*/ 564022 w 786213"/>
                  <a:gd name="connsiteY1" fmla="*/ 18193 h 1188254"/>
                  <a:gd name="connsiteX2" fmla="*/ 239282 w 786213"/>
                  <a:gd name="connsiteY2" fmla="*/ 1171875 h 1188254"/>
                  <a:gd name="connsiteX3" fmla="*/ 0 w 786213"/>
                  <a:gd name="connsiteY3" fmla="*/ 590761 h 1188254"/>
                </a:gdLst>
                <a:ahLst/>
                <a:cxnLst>
                  <a:cxn ang="0">
                    <a:pos x="connsiteX0" y="connsiteY0"/>
                  </a:cxn>
                  <a:cxn ang="0">
                    <a:pos x="connsiteX1" y="connsiteY1"/>
                  </a:cxn>
                  <a:cxn ang="0">
                    <a:pos x="connsiteX2" y="connsiteY2"/>
                  </a:cxn>
                  <a:cxn ang="0">
                    <a:pos x="connsiteX3" y="connsiteY3"/>
                  </a:cxn>
                </a:cxnLst>
                <a:rect l="l" t="t" r="r" b="b"/>
                <a:pathLst>
                  <a:path w="786213" h="1188254">
                    <a:moveTo>
                      <a:pt x="786213" y="573669"/>
                    </a:moveTo>
                    <a:cubicBezTo>
                      <a:pt x="720695" y="246080"/>
                      <a:pt x="655177" y="-81508"/>
                      <a:pt x="564022" y="18193"/>
                    </a:cubicBezTo>
                    <a:cubicBezTo>
                      <a:pt x="472867" y="117894"/>
                      <a:pt x="333286" y="1076447"/>
                      <a:pt x="239282" y="1171875"/>
                    </a:cubicBezTo>
                    <a:cubicBezTo>
                      <a:pt x="145278" y="1267303"/>
                      <a:pt x="72639" y="929032"/>
                      <a:pt x="0" y="590761"/>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3561328" y="1985156"/>
                <a:ext cx="786213" cy="1188254"/>
              </a:xfrm>
              <a:custGeom>
                <a:avLst/>
                <a:gdLst>
                  <a:gd name="connsiteX0" fmla="*/ 786213 w 786213"/>
                  <a:gd name="connsiteY0" fmla="*/ 573669 h 1188254"/>
                  <a:gd name="connsiteX1" fmla="*/ 564022 w 786213"/>
                  <a:gd name="connsiteY1" fmla="*/ 18193 h 1188254"/>
                  <a:gd name="connsiteX2" fmla="*/ 239282 w 786213"/>
                  <a:gd name="connsiteY2" fmla="*/ 1171875 h 1188254"/>
                  <a:gd name="connsiteX3" fmla="*/ 0 w 786213"/>
                  <a:gd name="connsiteY3" fmla="*/ 590761 h 1188254"/>
                </a:gdLst>
                <a:ahLst/>
                <a:cxnLst>
                  <a:cxn ang="0">
                    <a:pos x="connsiteX0" y="connsiteY0"/>
                  </a:cxn>
                  <a:cxn ang="0">
                    <a:pos x="connsiteX1" y="connsiteY1"/>
                  </a:cxn>
                  <a:cxn ang="0">
                    <a:pos x="connsiteX2" y="connsiteY2"/>
                  </a:cxn>
                  <a:cxn ang="0">
                    <a:pos x="connsiteX3" y="connsiteY3"/>
                  </a:cxn>
                </a:cxnLst>
                <a:rect l="l" t="t" r="r" b="b"/>
                <a:pathLst>
                  <a:path w="786213" h="1188254">
                    <a:moveTo>
                      <a:pt x="786213" y="573669"/>
                    </a:moveTo>
                    <a:cubicBezTo>
                      <a:pt x="720695" y="246080"/>
                      <a:pt x="655177" y="-81508"/>
                      <a:pt x="564022" y="18193"/>
                    </a:cubicBezTo>
                    <a:cubicBezTo>
                      <a:pt x="472867" y="117894"/>
                      <a:pt x="333286" y="1076447"/>
                      <a:pt x="239282" y="1171875"/>
                    </a:cubicBezTo>
                    <a:cubicBezTo>
                      <a:pt x="145278" y="1267303"/>
                      <a:pt x="72639" y="929032"/>
                      <a:pt x="0" y="590761"/>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2753980" y="1957640"/>
                <a:ext cx="786213" cy="1188254"/>
              </a:xfrm>
              <a:custGeom>
                <a:avLst/>
                <a:gdLst>
                  <a:gd name="connsiteX0" fmla="*/ 786213 w 786213"/>
                  <a:gd name="connsiteY0" fmla="*/ 573669 h 1188254"/>
                  <a:gd name="connsiteX1" fmla="*/ 564022 w 786213"/>
                  <a:gd name="connsiteY1" fmla="*/ 18193 h 1188254"/>
                  <a:gd name="connsiteX2" fmla="*/ 239282 w 786213"/>
                  <a:gd name="connsiteY2" fmla="*/ 1171875 h 1188254"/>
                  <a:gd name="connsiteX3" fmla="*/ 0 w 786213"/>
                  <a:gd name="connsiteY3" fmla="*/ 590761 h 1188254"/>
                </a:gdLst>
                <a:ahLst/>
                <a:cxnLst>
                  <a:cxn ang="0">
                    <a:pos x="connsiteX0" y="connsiteY0"/>
                  </a:cxn>
                  <a:cxn ang="0">
                    <a:pos x="connsiteX1" y="connsiteY1"/>
                  </a:cxn>
                  <a:cxn ang="0">
                    <a:pos x="connsiteX2" y="connsiteY2"/>
                  </a:cxn>
                  <a:cxn ang="0">
                    <a:pos x="connsiteX3" y="connsiteY3"/>
                  </a:cxn>
                </a:cxnLst>
                <a:rect l="l" t="t" r="r" b="b"/>
                <a:pathLst>
                  <a:path w="786213" h="1188254">
                    <a:moveTo>
                      <a:pt x="786213" y="573669"/>
                    </a:moveTo>
                    <a:cubicBezTo>
                      <a:pt x="720695" y="246080"/>
                      <a:pt x="655177" y="-81508"/>
                      <a:pt x="564022" y="18193"/>
                    </a:cubicBezTo>
                    <a:cubicBezTo>
                      <a:pt x="472867" y="117894"/>
                      <a:pt x="333286" y="1076447"/>
                      <a:pt x="239282" y="1171875"/>
                    </a:cubicBezTo>
                    <a:cubicBezTo>
                      <a:pt x="145278" y="1267303"/>
                      <a:pt x="72639" y="929032"/>
                      <a:pt x="0" y="590761"/>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テキスト ボックス 70"/>
            <p:cNvSpPr txBox="1"/>
            <p:nvPr/>
          </p:nvSpPr>
          <p:spPr>
            <a:xfrm>
              <a:off x="1925559" y="1449801"/>
              <a:ext cx="1016309" cy="461665"/>
            </a:xfrm>
            <a:prstGeom prst="rect">
              <a:avLst/>
            </a:prstGeom>
            <a:noFill/>
          </p:spPr>
          <p:txBody>
            <a:bodyPr wrap="square" rtlCol="0">
              <a:spAutoFit/>
            </a:bodyPr>
            <a:lstStyle/>
            <a:p>
              <a:pPr algn="ctr"/>
              <a:r>
                <a:rPr kumimoji="1" lang="en-US" altLang="ja-JP" sz="2400" dirty="0" smtClean="0"/>
                <a:t>mirror</a:t>
              </a:r>
              <a:endParaRPr kumimoji="1" lang="ja-JP" altLang="en-US" sz="2400" dirty="0"/>
            </a:p>
          </p:txBody>
        </p:sp>
        <p:cxnSp>
          <p:nvCxnSpPr>
            <p:cNvPr id="72" name="直線コネクタ 71"/>
            <p:cNvCxnSpPr>
              <a:endCxn id="71" idx="1"/>
            </p:cNvCxnSpPr>
            <p:nvPr/>
          </p:nvCxnSpPr>
          <p:spPr>
            <a:xfrm flipV="1">
              <a:off x="1357430" y="1680634"/>
              <a:ext cx="568129" cy="183653"/>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endCxn id="71" idx="3"/>
            </p:cNvCxnSpPr>
            <p:nvPr/>
          </p:nvCxnSpPr>
          <p:spPr>
            <a:xfrm flipH="1" flipV="1">
              <a:off x="2941868" y="1680634"/>
              <a:ext cx="521214" cy="114386"/>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1107388" y="3514827"/>
              <a:ext cx="3293601" cy="461665"/>
            </a:xfrm>
            <a:prstGeom prst="rect">
              <a:avLst/>
            </a:prstGeom>
            <a:noFill/>
          </p:spPr>
          <p:txBody>
            <a:bodyPr wrap="square" rtlCol="0">
              <a:spAutoFit/>
            </a:bodyPr>
            <a:lstStyle/>
            <a:p>
              <a:r>
                <a:rPr kumimoji="1" lang="en-US" altLang="ja-JP" sz="2400" dirty="0" smtClean="0">
                  <a:solidFill>
                    <a:srgbClr val="FF0000"/>
                  </a:solidFill>
                </a:rPr>
                <a:t>electromagnetic wave</a:t>
              </a:r>
              <a:endParaRPr kumimoji="1" lang="ja-JP" altLang="en-US" sz="2400" dirty="0">
                <a:solidFill>
                  <a:srgbClr val="FF0000"/>
                </a:solidFill>
              </a:endParaRPr>
            </a:p>
          </p:txBody>
        </p:sp>
      </p:grpSp>
      <p:grpSp>
        <p:nvGrpSpPr>
          <p:cNvPr id="24" name="グループ化 23"/>
          <p:cNvGrpSpPr/>
          <p:nvPr/>
        </p:nvGrpSpPr>
        <p:grpSpPr>
          <a:xfrm>
            <a:off x="758281" y="4045622"/>
            <a:ext cx="4668666" cy="2451955"/>
            <a:chOff x="431406" y="4468066"/>
            <a:chExt cx="4668666" cy="2451955"/>
          </a:xfrm>
        </p:grpSpPr>
        <p:grpSp>
          <p:nvGrpSpPr>
            <p:cNvPr id="22" name="グループ化 21"/>
            <p:cNvGrpSpPr/>
            <p:nvPr/>
          </p:nvGrpSpPr>
          <p:grpSpPr>
            <a:xfrm>
              <a:off x="916124" y="5023277"/>
              <a:ext cx="4183458" cy="1896744"/>
              <a:chOff x="4916130" y="4974700"/>
              <a:chExt cx="4183458" cy="1896744"/>
            </a:xfrm>
          </p:grpSpPr>
          <p:grpSp>
            <p:nvGrpSpPr>
              <p:cNvPr id="18" name="グループ化 17"/>
              <p:cNvGrpSpPr/>
              <p:nvPr/>
            </p:nvGrpSpPr>
            <p:grpSpPr>
              <a:xfrm>
                <a:off x="4916130" y="4974700"/>
                <a:ext cx="3868564" cy="1896744"/>
                <a:chOff x="3226440" y="4813993"/>
                <a:chExt cx="3868564" cy="1896744"/>
              </a:xfrm>
            </p:grpSpPr>
            <p:pic>
              <p:nvPicPr>
                <p:cNvPr id="94" name="図 93"/>
                <p:cNvPicPr>
                  <a:picLocks noChangeAspect="1"/>
                </p:cNvPicPr>
                <p:nvPr/>
              </p:nvPicPr>
              <p:blipFill rotWithShape="1">
                <a:blip r:embed="rId3"/>
                <a:srcRect t="7445" r="1997" b="12528"/>
                <a:stretch/>
              </p:blipFill>
              <p:spPr>
                <a:xfrm>
                  <a:off x="3226440" y="4813993"/>
                  <a:ext cx="3868564" cy="1548173"/>
                </a:xfrm>
                <a:prstGeom prst="rect">
                  <a:avLst/>
                </a:prstGeom>
              </p:spPr>
            </p:pic>
            <p:sp>
              <p:nvSpPr>
                <p:cNvPr id="11" name="円/楕円 10"/>
                <p:cNvSpPr/>
                <p:nvPr/>
              </p:nvSpPr>
              <p:spPr>
                <a:xfrm>
                  <a:off x="5402273" y="5478364"/>
                  <a:ext cx="1405196" cy="792088"/>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3530065" y="5497380"/>
                  <a:ext cx="1405196" cy="792088"/>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97094" y="6249072"/>
                  <a:ext cx="1490295" cy="461665"/>
                </a:xfrm>
                <a:prstGeom prst="rect">
                  <a:avLst/>
                </a:prstGeom>
                <a:noFill/>
              </p:spPr>
              <p:txBody>
                <a:bodyPr wrap="square" rtlCol="0">
                  <a:spAutoFit/>
                </a:bodyPr>
                <a:lstStyle/>
                <a:p>
                  <a:r>
                    <a:rPr kumimoji="1" lang="en-US" altLang="ja-JP" sz="2400" dirty="0" smtClean="0"/>
                    <a:t>mirror</a:t>
                  </a:r>
                  <a:endParaRPr kumimoji="1" lang="ja-JP" altLang="en-US" sz="2400" dirty="0"/>
                </a:p>
              </p:txBody>
            </p:sp>
            <p:cxnSp>
              <p:nvCxnSpPr>
                <p:cNvPr id="14" name="直線コネクタ 13"/>
                <p:cNvCxnSpPr/>
                <p:nvPr/>
              </p:nvCxnSpPr>
              <p:spPr>
                <a:xfrm>
                  <a:off x="4309908" y="6277773"/>
                  <a:ext cx="301317" cy="20870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5475321" y="6237312"/>
                  <a:ext cx="252028" cy="249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00" name="テキスト ボックス 99"/>
              <p:cNvSpPr txBox="1"/>
              <p:nvPr/>
            </p:nvSpPr>
            <p:spPr>
              <a:xfrm>
                <a:off x="8150791" y="5013593"/>
                <a:ext cx="948797" cy="461665"/>
              </a:xfrm>
              <a:prstGeom prst="rect">
                <a:avLst/>
              </a:prstGeom>
              <a:noFill/>
            </p:spPr>
            <p:txBody>
              <a:bodyPr wrap="square" rtlCol="0">
                <a:spAutoFit/>
              </a:bodyPr>
              <a:lstStyle/>
              <a:p>
                <a:r>
                  <a:rPr lang="en-US" altLang="ja-JP" sz="2400" dirty="0" smtClean="0"/>
                  <a:t>fiber</a:t>
                </a:r>
                <a:endParaRPr kumimoji="1" lang="ja-JP" altLang="en-US" sz="2400" dirty="0"/>
              </a:p>
            </p:txBody>
          </p:sp>
        </p:grpSp>
        <p:sp>
          <p:nvSpPr>
            <p:cNvPr id="23" name="テキスト ボックス 22"/>
            <p:cNvSpPr txBox="1"/>
            <p:nvPr/>
          </p:nvSpPr>
          <p:spPr>
            <a:xfrm>
              <a:off x="431406" y="4468066"/>
              <a:ext cx="4668666" cy="461665"/>
            </a:xfrm>
            <a:prstGeom prst="rect">
              <a:avLst/>
            </a:prstGeom>
            <a:noFill/>
          </p:spPr>
          <p:txBody>
            <a:bodyPr wrap="square" rtlCol="0">
              <a:spAutoFit/>
            </a:bodyPr>
            <a:lstStyle/>
            <a:p>
              <a:pPr marL="342900" indent="-342900">
                <a:buFont typeface="Wingdings" panose="05000000000000000000" pitchFamily="2" charset="2"/>
                <a:buChar char="u"/>
              </a:pPr>
              <a:r>
                <a:rPr kumimoji="1" lang="en-US" altLang="ja-JP" sz="2400" b="1" dirty="0" smtClean="0"/>
                <a:t>nanofiber Bragg cavity (NFBC)</a:t>
              </a:r>
              <a:endParaRPr kumimoji="1" lang="ja-JP" altLang="en-US" sz="2400" b="1" dirty="0"/>
            </a:p>
          </p:txBody>
        </p:sp>
      </p:grpSp>
      <p:sp>
        <p:nvSpPr>
          <p:cNvPr id="37" name="テキスト ボックス 36"/>
          <p:cNvSpPr txBox="1"/>
          <p:nvPr/>
        </p:nvSpPr>
        <p:spPr>
          <a:xfrm>
            <a:off x="5548136" y="4639726"/>
            <a:ext cx="326772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en-US" altLang="ja-JP" sz="2400" dirty="0" smtClean="0"/>
              <a:t>My goal is to observe enhanced spontaneous </a:t>
            </a:r>
            <a:r>
              <a:rPr lang="en-US" altLang="ja-JP" sz="2400" dirty="0" smtClean="0"/>
              <a:t>emission using a NFBC.</a:t>
            </a:r>
            <a:endParaRPr kumimoji="1" lang="ja-JP" altLang="en-US" sz="2400" dirty="0"/>
          </a:p>
        </p:txBody>
      </p:sp>
      <p:sp>
        <p:nvSpPr>
          <p:cNvPr id="3" name="下矢印 2"/>
          <p:cNvSpPr/>
          <p:nvPr/>
        </p:nvSpPr>
        <p:spPr>
          <a:xfrm>
            <a:off x="2497627" y="2791008"/>
            <a:ext cx="644851" cy="246509"/>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511008" y="3033421"/>
            <a:ext cx="3237139" cy="461665"/>
          </a:xfrm>
          <a:prstGeom prst="rect">
            <a:avLst/>
          </a:prstGeom>
          <a:noFill/>
        </p:spPr>
        <p:txBody>
          <a:bodyPr wrap="square" rtlCol="0">
            <a:spAutoFit/>
          </a:bodyPr>
          <a:lstStyle/>
          <a:p>
            <a:r>
              <a:rPr kumimoji="1" lang="en-US" altLang="ja-JP" sz="2400" b="1" dirty="0" smtClean="0"/>
              <a:t>specific phenomenon</a:t>
            </a:r>
            <a:endParaRPr kumimoji="1" lang="ja-JP" altLang="en-US" sz="2400" b="1" dirty="0"/>
          </a:p>
        </p:txBody>
      </p:sp>
      <p:sp>
        <p:nvSpPr>
          <p:cNvPr id="5" name="テキスト ボックス 4"/>
          <p:cNvSpPr txBox="1"/>
          <p:nvPr/>
        </p:nvSpPr>
        <p:spPr>
          <a:xfrm>
            <a:off x="1037228" y="3374643"/>
            <a:ext cx="4937857" cy="461665"/>
          </a:xfrm>
          <a:prstGeom prst="rect">
            <a:avLst/>
          </a:prstGeom>
          <a:noFill/>
        </p:spPr>
        <p:txBody>
          <a:bodyPr wrap="square" rtlCol="0">
            <a:spAutoFit/>
          </a:bodyPr>
          <a:lstStyle/>
          <a:p>
            <a:r>
              <a:rPr kumimoji="1" lang="en-US" altLang="ja-JP" sz="2400" dirty="0" smtClean="0"/>
              <a:t>enhanced spontaneous emission</a:t>
            </a:r>
            <a:endParaRPr kumimoji="1" lang="ja-JP" altLang="en-US" sz="2400" dirty="0"/>
          </a:p>
        </p:txBody>
      </p:sp>
    </p:spTree>
    <p:extLst>
      <p:ext uri="{BB962C8B-B14F-4D97-AF65-F5344CB8AC3E}">
        <p14:creationId xmlns:p14="http://schemas.microsoft.com/office/powerpoint/2010/main" val="19149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51520" y="260648"/>
            <a:ext cx="8568952" cy="2736304"/>
            <a:chOff x="251520" y="260648"/>
            <a:chExt cx="8568952" cy="2736304"/>
          </a:xfrm>
        </p:grpSpPr>
        <p:grpSp>
          <p:nvGrpSpPr>
            <p:cNvPr id="8" name="グループ化 7"/>
            <p:cNvGrpSpPr/>
            <p:nvPr/>
          </p:nvGrpSpPr>
          <p:grpSpPr>
            <a:xfrm>
              <a:off x="476025" y="368660"/>
              <a:ext cx="8164343" cy="2563979"/>
              <a:chOff x="489829" y="503533"/>
              <a:chExt cx="8164343" cy="2563979"/>
            </a:xfrm>
          </p:grpSpPr>
          <mc:AlternateContent xmlns:mc="http://schemas.openxmlformats.org/markup-compatibility/2006" xmlns:a14="http://schemas.microsoft.com/office/drawing/2010/main">
            <mc:Choice Requires="a14">
              <p:sp>
                <p:nvSpPr>
                  <p:cNvPr id="3" name="テキスト ボックス 2"/>
                  <p:cNvSpPr txBox="1"/>
                  <p:nvPr/>
                </p:nvSpPr>
                <p:spPr>
                  <a:xfrm>
                    <a:off x="3126027" y="1073203"/>
                    <a:ext cx="2891946" cy="783804"/>
                  </a:xfrm>
                  <a:prstGeom prst="rect">
                    <a:avLst/>
                  </a:prstGeom>
                  <a:solidFill>
                    <a:schemeClr val="accent3">
                      <a:lumMod val="40000"/>
                      <a:lumOff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𝑊</m:t>
                          </m:r>
                          <m:r>
                            <a:rPr kumimoji="1" lang="en-US" altLang="ja-JP" sz="2400" b="0" i="1" smtClean="0">
                              <a:latin typeface="Cambria Math"/>
                              <a:ea typeface="Cambria Math"/>
                            </a:rPr>
                            <m:t>=</m:t>
                          </m:r>
                          <m:f>
                            <m:fPr>
                              <m:ctrlPr>
                                <a:rPr kumimoji="1" lang="en-US" altLang="ja-JP" sz="2400" b="0" i="1" smtClean="0">
                                  <a:latin typeface="Cambria Math" panose="02040503050406030204" pitchFamily="18" charset="0"/>
                                  <a:ea typeface="Cambria Math"/>
                                </a:rPr>
                              </m:ctrlPr>
                            </m:fPr>
                            <m:num>
                              <m:r>
                                <a:rPr kumimoji="1" lang="en-US" altLang="ja-JP" sz="2400" b="0" i="1" smtClean="0">
                                  <a:latin typeface="Cambria Math"/>
                                  <a:ea typeface="Cambria Math"/>
                                </a:rPr>
                                <m:t>2</m:t>
                              </m:r>
                              <m:r>
                                <a:rPr kumimoji="1" lang="ja-JP" altLang="en-US" sz="2400" b="0" i="1" smtClean="0">
                                  <a:latin typeface="Cambria Math"/>
                                  <a:ea typeface="Cambria Math"/>
                                </a:rPr>
                                <m:t>𝜋</m:t>
                              </m:r>
                            </m:num>
                            <m:den>
                              <m:sSup>
                                <m:sSupPr>
                                  <m:ctrlPr>
                                    <a:rPr kumimoji="1" lang="en-US" altLang="ja-JP" sz="2400" b="0" i="1" smtClean="0">
                                      <a:latin typeface="Cambria Math" panose="02040503050406030204" pitchFamily="18" charset="0"/>
                                      <a:ea typeface="Cambria Math"/>
                                    </a:rPr>
                                  </m:ctrlPr>
                                </m:sSupPr>
                                <m:e>
                                  <m:r>
                                    <a:rPr lang="en-US" altLang="ja-JP" sz="2400" i="1">
                                      <a:latin typeface="Cambria Math"/>
                                      <a:ea typeface="Cambria Math"/>
                                    </a:rPr>
                                    <m:t>ħ</m:t>
                                  </m:r>
                                </m:e>
                                <m:sup>
                                  <m:r>
                                    <a:rPr kumimoji="1" lang="en-US" altLang="ja-JP" sz="2400" b="0" i="1" smtClean="0">
                                      <a:latin typeface="Cambria Math"/>
                                      <a:ea typeface="Cambria Math"/>
                                    </a:rPr>
                                    <m:t>2</m:t>
                                  </m:r>
                                </m:sup>
                              </m:sSup>
                            </m:den>
                          </m:f>
                          <m:sSup>
                            <m:sSupPr>
                              <m:ctrlPr>
                                <a:rPr kumimoji="1" lang="en-US" altLang="ja-JP" sz="2400" b="0" i="1" smtClean="0">
                                  <a:latin typeface="Cambria Math" panose="02040503050406030204" pitchFamily="18" charset="0"/>
                                  <a:ea typeface="Cambria Math"/>
                                </a:rPr>
                              </m:ctrlPr>
                            </m:sSupPr>
                            <m:e>
                              <m:d>
                                <m:dPr>
                                  <m:begChr m:val="|"/>
                                  <m:endChr m:val="|"/>
                                  <m:ctrlPr>
                                    <a:rPr kumimoji="1" lang="en-US" altLang="ja-JP" sz="2400" b="0" i="1" smtClean="0">
                                      <a:latin typeface="Cambria Math" panose="02040503050406030204" pitchFamily="18" charset="0"/>
                                      <a:ea typeface="Cambria Math"/>
                                    </a:rPr>
                                  </m:ctrlPr>
                                </m:dPr>
                                <m:e>
                                  <m:sSub>
                                    <m:sSubPr>
                                      <m:ctrlPr>
                                        <a:rPr kumimoji="1" lang="en-US" altLang="ja-JP" sz="2400" b="0" i="1" smtClean="0">
                                          <a:latin typeface="Cambria Math" panose="02040503050406030204" pitchFamily="18" charset="0"/>
                                          <a:ea typeface="Cambria Math"/>
                                        </a:rPr>
                                      </m:ctrlPr>
                                    </m:sSubPr>
                                    <m:e>
                                      <m:r>
                                        <a:rPr kumimoji="1" lang="en-US" altLang="ja-JP" sz="2400" b="0" i="1" smtClean="0">
                                          <a:latin typeface="Cambria Math"/>
                                          <a:ea typeface="Cambria Math"/>
                                        </a:rPr>
                                        <m:t>𝑀</m:t>
                                      </m:r>
                                    </m:e>
                                    <m:sub>
                                      <m:r>
                                        <a:rPr kumimoji="1" lang="en-US" altLang="ja-JP" sz="2400" b="0" i="1" smtClean="0">
                                          <a:latin typeface="Cambria Math"/>
                                          <a:ea typeface="Cambria Math"/>
                                        </a:rPr>
                                        <m:t>12</m:t>
                                      </m:r>
                                    </m:sub>
                                  </m:sSub>
                                </m:e>
                              </m:d>
                            </m:e>
                            <m:sup>
                              <m:r>
                                <a:rPr kumimoji="1" lang="en-US" altLang="ja-JP" sz="2400" b="0" i="1" smtClean="0">
                                  <a:latin typeface="Cambria Math"/>
                                  <a:ea typeface="Cambria Math"/>
                                </a:rPr>
                                <m:t>2</m:t>
                              </m:r>
                            </m:sup>
                          </m:sSup>
                          <m:r>
                            <a:rPr kumimoji="1" lang="en-US" altLang="ja-JP" sz="2400" b="0" i="1" smtClean="0">
                              <a:latin typeface="Cambria Math"/>
                              <a:ea typeface="Cambria Math"/>
                            </a:rPr>
                            <m:t>𝑔</m:t>
                          </m:r>
                          <m:d>
                            <m:dPr>
                              <m:ctrlPr>
                                <a:rPr kumimoji="1" lang="en-US" altLang="ja-JP" sz="2400" b="0" i="1" smtClean="0">
                                  <a:latin typeface="Cambria Math" panose="02040503050406030204" pitchFamily="18" charset="0"/>
                                  <a:ea typeface="Cambria Math"/>
                                </a:rPr>
                              </m:ctrlPr>
                            </m:dPr>
                            <m:e>
                              <m:r>
                                <a:rPr kumimoji="1" lang="ja-JP" altLang="en-US" sz="2400" b="0" i="1" smtClean="0">
                                  <a:latin typeface="Cambria Math"/>
                                  <a:ea typeface="Cambria Math"/>
                                </a:rPr>
                                <m:t>𝜔</m:t>
                              </m:r>
                            </m:e>
                          </m:d>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126027" y="1073203"/>
                    <a:ext cx="2891946" cy="783804"/>
                  </a:xfrm>
                  <a:prstGeom prst="rect">
                    <a:avLst/>
                  </a:prstGeom>
                  <a:blipFill rotWithShape="1">
                    <a:blip r:embed="rId3"/>
                    <a:stretch>
                      <a:fillRect/>
                    </a:stretch>
                  </a:blipFill>
                </p:spPr>
                <p:txBody>
                  <a:bodyPr/>
                  <a:lstStyle/>
                  <a:p>
                    <a:r>
                      <a:rPr lang="ja-JP" altLang="en-US">
                        <a:noFill/>
                      </a:rPr>
                      <a:t> </a:t>
                    </a:r>
                  </a:p>
                </p:txBody>
              </p:sp>
            </mc:Fallback>
          </mc:AlternateContent>
          <p:sp>
            <p:nvSpPr>
              <p:cNvPr id="4" name="テキスト ボックス 3"/>
              <p:cNvSpPr txBox="1"/>
              <p:nvPr/>
            </p:nvSpPr>
            <p:spPr>
              <a:xfrm>
                <a:off x="489829" y="503533"/>
                <a:ext cx="8164343" cy="461665"/>
              </a:xfrm>
              <a:prstGeom prst="rect">
                <a:avLst/>
              </a:prstGeom>
              <a:noFill/>
            </p:spPr>
            <p:txBody>
              <a:bodyPr wrap="square" rtlCol="0">
                <a:spAutoFit/>
              </a:bodyPr>
              <a:lstStyle/>
              <a:p>
                <a:r>
                  <a:rPr lang="ja-JP" altLang="en-US" sz="2400" u="sng" dirty="0"/>
                  <a:t>自由空間における発光体の自然</a:t>
                </a:r>
                <a:r>
                  <a:rPr kumimoji="1" lang="ja-JP" altLang="en-US" sz="2400" u="sng" dirty="0" smtClean="0"/>
                  <a:t>放出</a:t>
                </a:r>
                <a:r>
                  <a:rPr lang="ja-JP" altLang="en-US" sz="2400" u="sng" dirty="0"/>
                  <a:t>レート</a:t>
                </a:r>
                <a:r>
                  <a:rPr kumimoji="1" lang="ja-JP" altLang="en-US" sz="2400" u="sng" dirty="0" smtClean="0"/>
                  <a:t>（</a:t>
                </a:r>
                <a:r>
                  <a:rPr kumimoji="1" lang="en-US" altLang="ja-JP" sz="2400" u="sng" dirty="0" smtClean="0"/>
                  <a:t>Fe</a:t>
                </a:r>
                <a:r>
                  <a:rPr kumimoji="1" lang="ja-JP" altLang="en-US" sz="2400" u="sng" dirty="0" err="1" smtClean="0"/>
                  <a:t>ｒ</a:t>
                </a:r>
                <a:r>
                  <a:rPr kumimoji="1" lang="en-US" altLang="ja-JP" sz="2400" u="sng" dirty="0" smtClean="0"/>
                  <a:t>mi</a:t>
                </a:r>
                <a:r>
                  <a:rPr kumimoji="1" lang="ja-JP" altLang="en-US" sz="2400" u="sng" dirty="0" smtClean="0"/>
                  <a:t>の黄金律）</a:t>
                </a:r>
                <a:endParaRPr kumimoji="1" lang="ja-JP" altLang="en-US" sz="2400" u="sng" dirty="0"/>
              </a:p>
            </p:txBody>
          </p:sp>
          <mc:AlternateContent xmlns:mc="http://schemas.openxmlformats.org/markup-compatibility/2006" xmlns:a14="http://schemas.microsoft.com/office/drawing/2010/main">
            <mc:Choice Requires="a14">
              <p:sp>
                <p:nvSpPr>
                  <p:cNvPr id="6" name="テキスト ボックス 5"/>
                  <p:cNvSpPr txBox="1"/>
                  <p:nvPr/>
                </p:nvSpPr>
                <p:spPr>
                  <a:xfrm>
                    <a:off x="2209540" y="1904824"/>
                    <a:ext cx="5692007" cy="610745"/>
                  </a:xfrm>
                  <a:prstGeom prst="rect">
                    <a:avLst/>
                  </a:prstGeom>
                  <a:noFill/>
                </p:spPr>
                <p:txBody>
                  <a:bodyPr wrap="none" rtlCol="0">
                    <a:spAutoFit/>
                  </a:bodyPr>
                  <a:lstStyle/>
                  <a:p>
                    <a14:m>
                      <m:oMath xmlns:m="http://schemas.openxmlformats.org/officeDocument/2006/math">
                        <m:sSup>
                          <m:sSupPr>
                            <m:ctrlPr>
                              <a:rPr kumimoji="1" lang="en-US" altLang="ja-JP" sz="2000" i="1" smtClean="0">
                                <a:latin typeface="Cambria Math" panose="02040503050406030204" pitchFamily="18" charset="0"/>
                              </a:rPr>
                            </m:ctrlPr>
                          </m:sSupPr>
                          <m:e>
                            <m:sSub>
                              <m:sSubPr>
                                <m:ctrlPr>
                                  <a:rPr lang="en-US" altLang="ja-JP" sz="2000" i="1">
                                    <a:latin typeface="Cambria Math" panose="02040503050406030204" pitchFamily="18" charset="0"/>
                                  </a:rPr>
                                </m:ctrlPr>
                              </m:sSubPr>
                              <m:e>
                                <m:r>
                                  <a:rPr lang="en-US" altLang="ja-JP" sz="2000" i="1">
                                    <a:latin typeface="Cambria Math"/>
                                  </a:rPr>
                                  <m:t>𝑀</m:t>
                                </m:r>
                              </m:e>
                              <m:sub>
                                <m:r>
                                  <a:rPr lang="en-US" altLang="ja-JP" sz="2000" i="1">
                                    <a:latin typeface="Cambria Math"/>
                                  </a:rPr>
                                  <m:t>12</m:t>
                                </m:r>
                              </m:sub>
                            </m:sSub>
                          </m:e>
                          <m:sup>
                            <m:r>
                              <a:rPr kumimoji="1" lang="en-US" altLang="ja-JP" sz="2000" b="0" i="1" smtClean="0">
                                <a:latin typeface="Cambria Math"/>
                              </a:rPr>
                              <m:t>2</m:t>
                            </m:r>
                          </m:sup>
                        </m:sSup>
                        <m:r>
                          <a:rPr kumimoji="1" lang="en-US" altLang="ja-JP" sz="2000" i="1" smtClean="0">
                            <a:latin typeface="Cambria Math"/>
                            <a:ea typeface="Cambria Math"/>
                          </a:rPr>
                          <m:t>=</m:t>
                        </m:r>
                        <m:f>
                          <m:fPr>
                            <m:ctrlPr>
                              <a:rPr kumimoji="1" lang="en-US" altLang="ja-JP" sz="2000" i="1" smtClean="0">
                                <a:latin typeface="Cambria Math" panose="02040503050406030204" pitchFamily="18" charset="0"/>
                                <a:ea typeface="Cambria Math"/>
                              </a:rPr>
                            </m:ctrlPr>
                          </m:fPr>
                          <m:num>
                            <m:r>
                              <a:rPr kumimoji="1" lang="en-US" altLang="ja-JP" sz="2000" b="0" i="1" smtClean="0">
                                <a:latin typeface="Cambria Math"/>
                                <a:ea typeface="Cambria Math"/>
                              </a:rPr>
                              <m:t>1</m:t>
                            </m:r>
                          </m:num>
                          <m:den>
                            <m:r>
                              <a:rPr kumimoji="1" lang="en-US" altLang="ja-JP" sz="2000" b="0" i="1" smtClean="0">
                                <a:latin typeface="Cambria Math"/>
                                <a:ea typeface="Cambria Math"/>
                              </a:rPr>
                              <m:t>3</m:t>
                            </m:r>
                          </m:den>
                        </m:f>
                        <m:sSup>
                          <m:sSupPr>
                            <m:ctrlPr>
                              <a:rPr kumimoji="1" lang="en-US" altLang="ja-JP" sz="2000" i="1" smtClean="0">
                                <a:latin typeface="Cambria Math" panose="02040503050406030204" pitchFamily="18" charset="0"/>
                                <a:ea typeface="Cambria Math"/>
                              </a:rPr>
                            </m:ctrlPr>
                          </m:sSupPr>
                          <m:e>
                            <m:sSub>
                              <m:sSubPr>
                                <m:ctrlPr>
                                  <a:rPr lang="en-US" altLang="ja-JP" sz="2000" i="1">
                                    <a:latin typeface="Cambria Math" panose="02040503050406030204" pitchFamily="18" charset="0"/>
                                    <a:ea typeface="Cambria Math"/>
                                  </a:rPr>
                                </m:ctrlPr>
                              </m:sSubPr>
                              <m:e>
                                <m:r>
                                  <a:rPr lang="ja-JP" altLang="en-US" sz="2000" i="1">
                                    <a:latin typeface="Cambria Math"/>
                                    <a:ea typeface="Cambria Math"/>
                                  </a:rPr>
                                  <m:t>𝜇</m:t>
                                </m:r>
                              </m:e>
                              <m:sub>
                                <m:r>
                                  <a:rPr lang="en-US" altLang="ja-JP" sz="2000" i="1">
                                    <a:latin typeface="Cambria Math"/>
                                    <a:ea typeface="Cambria Math"/>
                                  </a:rPr>
                                  <m:t>12</m:t>
                                </m:r>
                              </m:sub>
                            </m:sSub>
                          </m:e>
                          <m:sup>
                            <m:r>
                              <a:rPr kumimoji="1" lang="en-US" altLang="ja-JP" sz="2000" b="0" i="1" smtClean="0">
                                <a:latin typeface="Cambria Math"/>
                                <a:ea typeface="Cambria Math"/>
                              </a:rPr>
                              <m:t>2</m:t>
                            </m:r>
                          </m:sup>
                        </m:sSup>
                        <m:sSup>
                          <m:sSupPr>
                            <m:ctrlPr>
                              <a:rPr kumimoji="1" lang="en-US" altLang="ja-JP" sz="2000" i="1" smtClean="0">
                                <a:latin typeface="Cambria Math" panose="02040503050406030204" pitchFamily="18" charset="0"/>
                                <a:ea typeface="Cambria Math"/>
                              </a:rPr>
                            </m:ctrlPr>
                          </m:sSupPr>
                          <m:e>
                            <m:sSub>
                              <m:sSubPr>
                                <m:ctrlPr>
                                  <a:rPr kumimoji="1" lang="en-US" altLang="ja-JP" sz="2000" i="1" smtClean="0">
                                    <a:latin typeface="Cambria Math" panose="02040503050406030204" pitchFamily="18" charset="0"/>
                                    <a:ea typeface="Cambria Math"/>
                                  </a:rPr>
                                </m:ctrlPr>
                              </m:sSubPr>
                              <m:e>
                                <m:r>
                                  <a:rPr kumimoji="1" lang="ja-JP" altLang="en-US" sz="2000" i="1" smtClean="0">
                                    <a:latin typeface="Cambria Math"/>
                                    <a:ea typeface="Cambria Math"/>
                                  </a:rPr>
                                  <m:t>𝜀</m:t>
                                </m:r>
                              </m:e>
                              <m:sub>
                                <m:r>
                                  <a:rPr kumimoji="1" lang="en-US" altLang="ja-JP" sz="2000" b="0" i="1" smtClean="0">
                                    <a:latin typeface="Cambria Math"/>
                                    <a:ea typeface="Cambria Math"/>
                                  </a:rPr>
                                  <m:t>𝑣𝑎𝑐</m:t>
                                </m:r>
                              </m:sub>
                            </m:sSub>
                          </m:e>
                          <m:sup>
                            <m:r>
                              <a:rPr kumimoji="1" lang="en-US" altLang="ja-JP" sz="2000" b="0" i="1" smtClean="0">
                                <a:latin typeface="Cambria Math"/>
                                <a:ea typeface="Cambria Math"/>
                              </a:rPr>
                              <m:t>2</m:t>
                            </m:r>
                          </m:sup>
                        </m:sSup>
                        <m:r>
                          <a:rPr kumimoji="1" lang="en-US" altLang="ja-JP" sz="2000" i="1" smtClean="0">
                            <a:latin typeface="Cambria Math"/>
                            <a:ea typeface="Cambria Math"/>
                          </a:rPr>
                          <m:t>=</m:t>
                        </m:r>
                        <m:f>
                          <m:fPr>
                            <m:ctrlPr>
                              <a:rPr kumimoji="1" lang="en-US" altLang="ja-JP" sz="2000" i="1" smtClean="0">
                                <a:latin typeface="Cambria Math" panose="02040503050406030204" pitchFamily="18" charset="0"/>
                                <a:ea typeface="Cambria Math"/>
                              </a:rPr>
                            </m:ctrlPr>
                          </m:fPr>
                          <m:num>
                            <m:sSup>
                              <m:sSupPr>
                                <m:ctrlPr>
                                  <a:rPr kumimoji="1" lang="en-US" altLang="ja-JP" sz="2000" i="1" smtClean="0">
                                    <a:latin typeface="Cambria Math" panose="02040503050406030204" pitchFamily="18" charset="0"/>
                                    <a:ea typeface="Cambria Math"/>
                                  </a:rPr>
                                </m:ctrlPr>
                              </m:sSupPr>
                              <m:e>
                                <m:sSub>
                                  <m:sSubPr>
                                    <m:ctrlPr>
                                      <a:rPr lang="en-US" altLang="ja-JP" sz="2000" i="1">
                                        <a:latin typeface="Cambria Math" panose="02040503050406030204" pitchFamily="18" charset="0"/>
                                        <a:ea typeface="Cambria Math"/>
                                      </a:rPr>
                                    </m:ctrlPr>
                                  </m:sSubPr>
                                  <m:e>
                                    <m:r>
                                      <a:rPr lang="ja-JP" altLang="en-US" sz="2000" i="1">
                                        <a:latin typeface="Cambria Math"/>
                                        <a:ea typeface="Cambria Math"/>
                                      </a:rPr>
                                      <m:t>𝜇</m:t>
                                    </m:r>
                                  </m:e>
                                  <m:sub>
                                    <m:r>
                                      <a:rPr lang="en-US" altLang="ja-JP" sz="2000" i="1">
                                        <a:latin typeface="Cambria Math"/>
                                        <a:ea typeface="Cambria Math"/>
                                      </a:rPr>
                                      <m:t>12</m:t>
                                    </m:r>
                                  </m:sub>
                                </m:sSub>
                              </m:e>
                              <m:sup>
                                <m:r>
                                  <a:rPr kumimoji="1" lang="en-US" altLang="ja-JP" sz="2000" b="0" i="1" smtClean="0">
                                    <a:latin typeface="Cambria Math"/>
                                    <a:ea typeface="Cambria Math"/>
                                  </a:rPr>
                                  <m:t>2</m:t>
                                </m:r>
                              </m:sup>
                            </m:sSup>
                            <m:r>
                              <a:rPr lang="en-US" altLang="ja-JP" sz="2000" i="1">
                                <a:latin typeface="Cambria Math"/>
                                <a:ea typeface="Cambria Math"/>
                              </a:rPr>
                              <m:t>ħ</m:t>
                            </m:r>
                            <m:r>
                              <a:rPr kumimoji="1" lang="ja-JP" altLang="en-US" sz="2000" b="0" i="1" smtClean="0">
                                <a:latin typeface="Cambria Math"/>
                                <a:ea typeface="Cambria Math"/>
                              </a:rPr>
                              <m:t>𝜔</m:t>
                            </m:r>
                          </m:num>
                          <m:den>
                            <m:r>
                              <a:rPr kumimoji="1" lang="en-US" altLang="ja-JP" sz="2000" b="0" i="1" smtClean="0">
                                <a:latin typeface="Cambria Math"/>
                                <a:ea typeface="Cambria Math"/>
                              </a:rPr>
                              <m:t>6</m:t>
                            </m:r>
                            <m:sSub>
                              <m:sSubPr>
                                <m:ctrlPr>
                                  <a:rPr kumimoji="1" lang="en-US" altLang="ja-JP" sz="2000" b="0" i="1" smtClean="0">
                                    <a:latin typeface="Cambria Math" panose="02040503050406030204" pitchFamily="18" charset="0"/>
                                    <a:ea typeface="Cambria Math"/>
                                  </a:rPr>
                                </m:ctrlPr>
                              </m:sSubPr>
                              <m:e>
                                <m:r>
                                  <a:rPr kumimoji="1" lang="ja-JP" altLang="en-US" sz="2000" b="0" i="1" smtClean="0">
                                    <a:latin typeface="Cambria Math"/>
                                    <a:ea typeface="Cambria Math"/>
                                  </a:rPr>
                                  <m:t>𝜖</m:t>
                                </m:r>
                              </m:e>
                              <m:sub>
                                <m:r>
                                  <a:rPr kumimoji="1" lang="en-US" altLang="ja-JP" sz="2000" b="0" i="1" smtClean="0">
                                    <a:latin typeface="Cambria Math"/>
                                    <a:ea typeface="Cambria Math"/>
                                  </a:rPr>
                                  <m:t>0</m:t>
                                </m:r>
                              </m:sub>
                            </m:sSub>
                            <m:sSub>
                              <m:sSubPr>
                                <m:ctrlPr>
                                  <a:rPr kumimoji="1" lang="en-US" altLang="ja-JP" sz="2000" b="0" i="1" smtClean="0">
                                    <a:latin typeface="Cambria Math" panose="02040503050406030204" pitchFamily="18" charset="0"/>
                                    <a:ea typeface="Cambria Math"/>
                                  </a:rPr>
                                </m:ctrlPr>
                              </m:sSubPr>
                              <m:e>
                                <m:r>
                                  <a:rPr kumimoji="1" lang="en-US" altLang="ja-JP" sz="2000" b="0" i="1" smtClean="0">
                                    <a:latin typeface="Cambria Math"/>
                                    <a:ea typeface="Cambria Math"/>
                                  </a:rPr>
                                  <m:t>𝑉</m:t>
                                </m:r>
                              </m:e>
                              <m:sub>
                                <m:r>
                                  <a:rPr kumimoji="1" lang="en-US" altLang="ja-JP" sz="2000" b="0" i="1" smtClean="0">
                                    <a:latin typeface="Cambria Math"/>
                                    <a:ea typeface="Cambria Math"/>
                                  </a:rPr>
                                  <m:t>0</m:t>
                                </m:r>
                              </m:sub>
                            </m:sSub>
                          </m:den>
                        </m:f>
                        <m:r>
                          <a:rPr kumimoji="1" lang="en-US" altLang="ja-JP" sz="2000" b="0" i="0" smtClean="0">
                            <a:latin typeface="Cambria Math"/>
                            <a:ea typeface="Cambria Math"/>
                          </a:rPr>
                          <m:t> </m:t>
                        </m:r>
                      </m:oMath>
                    </a14:m>
                    <a:r>
                      <a:rPr kumimoji="1" lang="ja-JP" altLang="en-US" sz="2000" b="0" i="0" dirty="0" smtClean="0">
                        <a:latin typeface="Cambria Math"/>
                        <a:ea typeface="Cambria Math"/>
                      </a:rPr>
                      <a:t>　（</a:t>
                    </a:r>
                    <a:r>
                      <a:rPr kumimoji="1" lang="ja-JP" altLang="en-US" sz="2000" b="0" i="0" dirty="0" smtClean="0">
                        <a:latin typeface="+mn-ea"/>
                      </a:rPr>
                      <a:t>遷移行列要素</a:t>
                    </a:r>
                    <a:r>
                      <a:rPr kumimoji="1" lang="ja-JP" altLang="en-US" sz="2000" b="0" i="0" dirty="0" smtClean="0">
                        <a:latin typeface="Cambria Math"/>
                        <a:ea typeface="Cambria Math"/>
                      </a:rPr>
                      <a:t>）</a:t>
                    </a:r>
                    <a14:m>
                      <m:oMath xmlns:m="http://schemas.openxmlformats.org/officeDocument/2006/math">
                        <m:r>
                          <a:rPr kumimoji="1" lang="en-US" altLang="ja-JP" sz="2000" b="0" i="0" smtClean="0">
                            <a:latin typeface="Cambria Math"/>
                            <a:ea typeface="Cambria Math"/>
                          </a:rPr>
                          <m:t> </m:t>
                        </m:r>
                      </m:oMath>
                    </a14:m>
                    <a:endParaRPr kumimoji="1" lang="en-US" altLang="ja-JP" sz="2000" b="0" dirty="0" smtClean="0">
                      <a:ea typeface="Cambria Math"/>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09540" y="1904824"/>
                    <a:ext cx="5692007" cy="610745"/>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3003315" y="2495111"/>
                    <a:ext cx="4104456" cy="572401"/>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a:rPr>
                          <m:t>𝑔</m:t>
                        </m:r>
                        <m:d>
                          <m:dPr>
                            <m:ctrlPr>
                              <a:rPr kumimoji="1" lang="en-US" altLang="ja-JP" sz="2000" b="0" i="1" smtClean="0">
                                <a:latin typeface="Cambria Math" panose="02040503050406030204" pitchFamily="18" charset="0"/>
                              </a:rPr>
                            </m:ctrlPr>
                          </m:dPr>
                          <m:e>
                            <m:r>
                              <a:rPr kumimoji="1" lang="ja-JP" altLang="en-US" sz="2000" b="0" i="1" smtClean="0">
                                <a:latin typeface="Cambria Math"/>
                              </a:rPr>
                              <m:t>𝜔</m:t>
                            </m:r>
                          </m:e>
                        </m:d>
                        <m:r>
                          <a:rPr kumimoji="1" lang="en-US" altLang="ja-JP" sz="2000" b="0" i="1" smtClean="0">
                            <a:latin typeface="Cambria Math"/>
                            <a:ea typeface="Cambria Math"/>
                          </a:rPr>
                          <m:t>=</m:t>
                        </m:r>
                        <m:f>
                          <m:fPr>
                            <m:ctrlPr>
                              <a:rPr kumimoji="1" lang="en-US" altLang="ja-JP" sz="2000" b="0" i="1" smtClean="0">
                                <a:latin typeface="Cambria Math" panose="02040503050406030204" pitchFamily="18" charset="0"/>
                                <a:ea typeface="Cambria Math"/>
                              </a:rPr>
                            </m:ctrlPr>
                          </m:fPr>
                          <m:num>
                            <m:sSup>
                              <m:sSupPr>
                                <m:ctrlPr>
                                  <a:rPr kumimoji="1" lang="en-US" altLang="ja-JP" sz="2000" b="0" i="1" smtClean="0">
                                    <a:latin typeface="Cambria Math" panose="02040503050406030204" pitchFamily="18" charset="0"/>
                                    <a:ea typeface="Cambria Math"/>
                                  </a:rPr>
                                </m:ctrlPr>
                              </m:sSupPr>
                              <m:e>
                                <m:r>
                                  <a:rPr kumimoji="1" lang="ja-JP" altLang="en-US" sz="2000" b="0" i="1" smtClean="0">
                                    <a:latin typeface="Cambria Math"/>
                                    <a:ea typeface="Cambria Math"/>
                                  </a:rPr>
                                  <m:t>𝜔</m:t>
                                </m:r>
                              </m:e>
                              <m:sup>
                                <m:r>
                                  <a:rPr kumimoji="1" lang="en-US" altLang="ja-JP" sz="2000" b="0" i="1" smtClean="0">
                                    <a:latin typeface="Cambria Math"/>
                                    <a:ea typeface="Cambria Math"/>
                                  </a:rPr>
                                  <m:t>2</m:t>
                                </m:r>
                              </m:sup>
                            </m:sSup>
                            <m:sSub>
                              <m:sSubPr>
                                <m:ctrlPr>
                                  <a:rPr kumimoji="1" lang="en-US" altLang="ja-JP" sz="2000" b="0" i="1" smtClean="0">
                                    <a:latin typeface="Cambria Math" panose="02040503050406030204" pitchFamily="18" charset="0"/>
                                    <a:ea typeface="Cambria Math"/>
                                  </a:rPr>
                                </m:ctrlPr>
                              </m:sSubPr>
                              <m:e>
                                <m:r>
                                  <a:rPr kumimoji="1" lang="en-US" altLang="ja-JP" sz="2000" b="0" i="1" smtClean="0">
                                    <a:latin typeface="Cambria Math"/>
                                    <a:ea typeface="Cambria Math"/>
                                  </a:rPr>
                                  <m:t>𝑉</m:t>
                                </m:r>
                              </m:e>
                              <m:sub>
                                <m:r>
                                  <a:rPr kumimoji="1" lang="en-US" altLang="ja-JP" sz="2000" b="0" i="1" smtClean="0">
                                    <a:latin typeface="Cambria Math"/>
                                    <a:ea typeface="Cambria Math"/>
                                  </a:rPr>
                                  <m:t>0</m:t>
                                </m:r>
                              </m:sub>
                            </m:sSub>
                          </m:num>
                          <m:den>
                            <m:sSup>
                              <m:sSupPr>
                                <m:ctrlPr>
                                  <a:rPr kumimoji="1" lang="en-US" altLang="ja-JP" sz="2000" b="0" i="1" smtClean="0">
                                    <a:latin typeface="Cambria Math" panose="02040503050406030204" pitchFamily="18" charset="0"/>
                                    <a:ea typeface="Cambria Math"/>
                                  </a:rPr>
                                </m:ctrlPr>
                              </m:sSupPr>
                              <m:e>
                                <m:r>
                                  <a:rPr kumimoji="1" lang="ja-JP" altLang="en-US" sz="2000" b="0" i="1" smtClean="0">
                                    <a:latin typeface="Cambria Math"/>
                                    <a:ea typeface="Cambria Math"/>
                                  </a:rPr>
                                  <m:t>𝜋</m:t>
                                </m:r>
                              </m:e>
                              <m:sup>
                                <m:r>
                                  <a:rPr kumimoji="1" lang="en-US" altLang="ja-JP" sz="2000" b="0" i="1" smtClean="0">
                                    <a:latin typeface="Cambria Math"/>
                                    <a:ea typeface="Cambria Math"/>
                                  </a:rPr>
                                  <m:t>2</m:t>
                                </m:r>
                              </m:sup>
                            </m:sSup>
                            <m:sSup>
                              <m:sSupPr>
                                <m:ctrlPr>
                                  <a:rPr kumimoji="1" lang="en-US" altLang="ja-JP" sz="2000" b="0" i="1" smtClean="0">
                                    <a:latin typeface="Cambria Math" panose="02040503050406030204" pitchFamily="18" charset="0"/>
                                    <a:ea typeface="Cambria Math"/>
                                  </a:rPr>
                                </m:ctrlPr>
                              </m:sSupPr>
                              <m:e>
                                <m:r>
                                  <a:rPr kumimoji="1" lang="en-US" altLang="ja-JP" sz="2000" b="0" i="1" smtClean="0">
                                    <a:latin typeface="Cambria Math"/>
                                    <a:ea typeface="Cambria Math"/>
                                  </a:rPr>
                                  <m:t>𝑐</m:t>
                                </m:r>
                              </m:e>
                              <m:sup>
                                <m:r>
                                  <a:rPr kumimoji="1" lang="en-US" altLang="ja-JP" sz="2000" b="0" i="1" smtClean="0">
                                    <a:latin typeface="Cambria Math"/>
                                    <a:ea typeface="Cambria Math"/>
                                  </a:rPr>
                                  <m:t>3</m:t>
                                </m:r>
                              </m:sup>
                            </m:sSup>
                          </m:den>
                        </m:f>
                      </m:oMath>
                    </a14:m>
                    <a:r>
                      <a:rPr kumimoji="1" lang="ja-JP" altLang="en-US" sz="2000" dirty="0" smtClean="0"/>
                      <a:t>　（状態密度）</a:t>
                    </a:r>
                    <a:endParaRPr kumimoji="1" lang="ja-JP" altLang="en-US" sz="20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003315" y="2495111"/>
                    <a:ext cx="4104456" cy="572401"/>
                  </a:xfrm>
                  <a:prstGeom prst="rect">
                    <a:avLst/>
                  </a:prstGeom>
                  <a:blipFill rotWithShape="1">
                    <a:blip r:embed="rId5"/>
                    <a:stretch>
                      <a:fillRect b="-3191"/>
                    </a:stretch>
                  </a:blipFill>
                </p:spPr>
                <p:txBody>
                  <a:bodyPr/>
                  <a:lstStyle/>
                  <a:p>
                    <a:r>
                      <a:rPr lang="ja-JP" altLang="en-US">
                        <a:noFill/>
                      </a:rPr>
                      <a:t> </a:t>
                    </a:r>
                  </a:p>
                </p:txBody>
              </p:sp>
            </mc:Fallback>
          </mc:AlternateContent>
        </p:grpSp>
        <p:sp>
          <p:nvSpPr>
            <p:cNvPr id="9" name="正方形/長方形 8"/>
            <p:cNvSpPr/>
            <p:nvPr/>
          </p:nvSpPr>
          <p:spPr>
            <a:xfrm>
              <a:off x="251520" y="260648"/>
              <a:ext cx="8568952" cy="27363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608744" y="3248980"/>
            <a:ext cx="6084676" cy="461665"/>
          </a:xfrm>
          <a:prstGeom prst="rect">
            <a:avLst/>
          </a:prstGeom>
          <a:noFill/>
        </p:spPr>
        <p:txBody>
          <a:bodyPr wrap="square" rtlCol="0">
            <a:spAutoFit/>
          </a:bodyPr>
          <a:lstStyle/>
          <a:p>
            <a:r>
              <a:rPr lang="ja-JP" altLang="en-US" sz="2400" u="sng" dirty="0" smtClean="0"/>
              <a:t>共振器中</a:t>
            </a:r>
            <a:r>
              <a:rPr lang="ja-JP" altLang="en-US" sz="2400" u="sng" dirty="0"/>
              <a:t>の</a:t>
            </a:r>
            <a:r>
              <a:rPr lang="ja-JP" altLang="en-US" sz="2400" u="sng" dirty="0" smtClean="0"/>
              <a:t>発光体</a:t>
            </a:r>
            <a:r>
              <a:rPr lang="ja-JP" altLang="en-US" sz="2400" u="sng" dirty="0"/>
              <a:t>の自然</a:t>
            </a:r>
            <a:r>
              <a:rPr kumimoji="1" lang="ja-JP" altLang="en-US" sz="2400" u="sng" dirty="0" smtClean="0"/>
              <a:t>放出レート</a:t>
            </a:r>
            <a:endParaRPr kumimoji="1" lang="ja-JP" altLang="en-US" sz="2400" u="sng"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663788" y="4748947"/>
                <a:ext cx="3435236" cy="762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panose="02040503050406030204" pitchFamily="18" charset="0"/>
                            </a:rPr>
                          </m:ctrlPr>
                        </m:sSupPr>
                        <m:e>
                          <m:sSub>
                            <m:sSubPr>
                              <m:ctrlPr>
                                <a:rPr lang="en-US" altLang="ja-JP" sz="2000" i="1">
                                  <a:latin typeface="Cambria Math" panose="02040503050406030204" pitchFamily="18" charset="0"/>
                                </a:rPr>
                              </m:ctrlPr>
                            </m:sSubPr>
                            <m:e>
                              <m:r>
                                <a:rPr lang="en-US" altLang="ja-JP" sz="2000" i="1">
                                  <a:latin typeface="Cambria Math"/>
                                </a:rPr>
                                <m:t>𝑀</m:t>
                              </m:r>
                            </m:e>
                            <m:sub>
                              <m:r>
                                <a:rPr lang="en-US" altLang="ja-JP" sz="2000" i="1">
                                  <a:latin typeface="Cambria Math"/>
                                </a:rPr>
                                <m:t>12</m:t>
                              </m:r>
                            </m:sub>
                          </m:sSub>
                        </m:e>
                        <m:sup>
                          <m:r>
                            <a:rPr kumimoji="1" lang="en-US" altLang="ja-JP" sz="2000" b="0" i="1" smtClean="0">
                              <a:latin typeface="Cambria Math"/>
                            </a:rPr>
                            <m:t>2</m:t>
                          </m:r>
                        </m:sup>
                      </m:sSup>
                      <m:r>
                        <a:rPr kumimoji="1" lang="en-US" altLang="ja-JP" sz="2000" i="1" smtClean="0">
                          <a:latin typeface="Cambria Math"/>
                          <a:ea typeface="Cambria Math"/>
                        </a:rPr>
                        <m:t>=</m:t>
                      </m:r>
                      <m:sSup>
                        <m:sSupPr>
                          <m:ctrlPr>
                            <a:rPr kumimoji="1" lang="en-US" altLang="ja-JP" sz="2000" i="1" smtClean="0">
                              <a:latin typeface="Cambria Math" panose="02040503050406030204" pitchFamily="18" charset="0"/>
                              <a:ea typeface="Cambria Math"/>
                            </a:rPr>
                          </m:ctrlPr>
                        </m:sSupPr>
                        <m:e>
                          <m:sSub>
                            <m:sSubPr>
                              <m:ctrlPr>
                                <a:rPr lang="en-US" altLang="ja-JP" sz="2000" i="1">
                                  <a:latin typeface="Cambria Math" panose="02040503050406030204" pitchFamily="18" charset="0"/>
                                  <a:ea typeface="Cambria Math"/>
                                </a:rPr>
                              </m:ctrlPr>
                            </m:sSubPr>
                            <m:e>
                              <m:r>
                                <a:rPr lang="ja-JP" altLang="en-US" sz="2000" i="1">
                                  <a:latin typeface="Cambria Math"/>
                                  <a:ea typeface="Cambria Math"/>
                                </a:rPr>
                                <m:t>𝜇</m:t>
                              </m:r>
                            </m:e>
                            <m:sub>
                              <m:r>
                                <a:rPr lang="en-US" altLang="ja-JP" sz="2000" i="1">
                                  <a:latin typeface="Cambria Math"/>
                                  <a:ea typeface="Cambria Math"/>
                                </a:rPr>
                                <m:t>12</m:t>
                              </m:r>
                            </m:sub>
                          </m:sSub>
                        </m:e>
                        <m:sup>
                          <m:r>
                            <a:rPr kumimoji="1" lang="en-US" altLang="ja-JP" sz="2000" b="0" i="1" smtClean="0">
                              <a:latin typeface="Cambria Math"/>
                              <a:ea typeface="Cambria Math"/>
                            </a:rPr>
                            <m:t>2</m:t>
                          </m:r>
                        </m:sup>
                      </m:sSup>
                      <m:sSup>
                        <m:sSupPr>
                          <m:ctrlPr>
                            <a:rPr kumimoji="1" lang="en-US" altLang="ja-JP" sz="2000" i="1" smtClean="0">
                              <a:latin typeface="Cambria Math" panose="02040503050406030204" pitchFamily="18" charset="0"/>
                              <a:ea typeface="Cambria Math"/>
                            </a:rPr>
                          </m:ctrlPr>
                        </m:sSupPr>
                        <m:e>
                          <m:sSub>
                            <m:sSubPr>
                              <m:ctrlPr>
                                <a:rPr kumimoji="1" lang="en-US" altLang="ja-JP" sz="2000" i="1" smtClean="0">
                                  <a:latin typeface="Cambria Math" panose="02040503050406030204" pitchFamily="18" charset="0"/>
                                  <a:ea typeface="Cambria Math"/>
                                </a:rPr>
                              </m:ctrlPr>
                            </m:sSubPr>
                            <m:e>
                              <m:r>
                                <a:rPr kumimoji="1" lang="ja-JP" altLang="en-US" sz="2000" i="1" smtClean="0">
                                  <a:latin typeface="Cambria Math"/>
                                  <a:ea typeface="Cambria Math"/>
                                </a:rPr>
                                <m:t>𝜀</m:t>
                              </m:r>
                            </m:e>
                            <m:sub>
                              <m:r>
                                <a:rPr kumimoji="1" lang="en-US" altLang="ja-JP" sz="2000" b="0" i="1" smtClean="0">
                                  <a:latin typeface="Cambria Math"/>
                                  <a:ea typeface="Cambria Math"/>
                                </a:rPr>
                                <m:t>𝑣𝑎𝑐</m:t>
                              </m:r>
                            </m:sub>
                          </m:sSub>
                        </m:e>
                        <m:sup>
                          <m:r>
                            <a:rPr kumimoji="1" lang="en-US" altLang="ja-JP" sz="2000" b="0" i="1" smtClean="0">
                              <a:latin typeface="Cambria Math"/>
                              <a:ea typeface="Cambria Math"/>
                            </a:rPr>
                            <m:t>2</m:t>
                          </m:r>
                        </m:sup>
                      </m:sSup>
                      <m:r>
                        <a:rPr kumimoji="1" lang="en-US" altLang="ja-JP" sz="2000" i="1" smtClean="0">
                          <a:latin typeface="Cambria Math"/>
                          <a:ea typeface="Cambria Math"/>
                        </a:rPr>
                        <m:t>=</m:t>
                      </m:r>
                      <m:f>
                        <m:fPr>
                          <m:ctrlPr>
                            <a:rPr kumimoji="1" lang="en-US" altLang="ja-JP" sz="2000" i="1" smtClean="0">
                              <a:latin typeface="Cambria Math" panose="02040503050406030204" pitchFamily="18" charset="0"/>
                              <a:ea typeface="Cambria Math"/>
                            </a:rPr>
                          </m:ctrlPr>
                        </m:fPr>
                        <m:num>
                          <m:sSup>
                            <m:sSupPr>
                              <m:ctrlPr>
                                <a:rPr kumimoji="1" lang="en-US" altLang="ja-JP" sz="2000" i="1" smtClean="0">
                                  <a:latin typeface="Cambria Math" panose="02040503050406030204" pitchFamily="18" charset="0"/>
                                  <a:ea typeface="Cambria Math"/>
                                </a:rPr>
                              </m:ctrlPr>
                            </m:sSupPr>
                            <m:e>
                              <m:sSub>
                                <m:sSubPr>
                                  <m:ctrlPr>
                                    <a:rPr lang="en-US" altLang="ja-JP" sz="2000" i="1">
                                      <a:latin typeface="Cambria Math" panose="02040503050406030204" pitchFamily="18" charset="0"/>
                                      <a:ea typeface="Cambria Math"/>
                                    </a:rPr>
                                  </m:ctrlPr>
                                </m:sSubPr>
                                <m:e>
                                  <m:r>
                                    <a:rPr lang="ja-JP" altLang="en-US" sz="2000" i="1">
                                      <a:latin typeface="Cambria Math"/>
                                      <a:ea typeface="Cambria Math"/>
                                    </a:rPr>
                                    <m:t>𝜇</m:t>
                                  </m:r>
                                </m:e>
                                <m:sub>
                                  <m:r>
                                    <a:rPr lang="en-US" altLang="ja-JP" sz="2000" i="1">
                                      <a:latin typeface="Cambria Math"/>
                                      <a:ea typeface="Cambria Math"/>
                                    </a:rPr>
                                    <m:t>12</m:t>
                                  </m:r>
                                </m:sub>
                              </m:sSub>
                            </m:e>
                            <m:sup>
                              <m:r>
                                <a:rPr kumimoji="1" lang="en-US" altLang="ja-JP" sz="2000" b="0" i="1" smtClean="0">
                                  <a:latin typeface="Cambria Math"/>
                                  <a:ea typeface="Cambria Math"/>
                                </a:rPr>
                                <m:t>2</m:t>
                              </m:r>
                            </m:sup>
                          </m:sSup>
                          <m:r>
                            <a:rPr lang="en-US" altLang="ja-JP" sz="2000" i="1">
                              <a:latin typeface="Cambria Math"/>
                              <a:ea typeface="Cambria Math"/>
                            </a:rPr>
                            <m:t>ħ</m:t>
                          </m:r>
                          <m:r>
                            <a:rPr kumimoji="1" lang="ja-JP" altLang="en-US" sz="2000" b="0" i="1" smtClean="0">
                              <a:latin typeface="Cambria Math"/>
                              <a:ea typeface="Cambria Math"/>
                            </a:rPr>
                            <m:t>𝜔</m:t>
                          </m:r>
                        </m:num>
                        <m:den>
                          <m:r>
                            <a:rPr kumimoji="1" lang="en-US" altLang="ja-JP" sz="2000" b="0" i="1" smtClean="0">
                              <a:latin typeface="Cambria Math"/>
                              <a:ea typeface="Cambria Math"/>
                            </a:rPr>
                            <m:t>2</m:t>
                          </m:r>
                          <m:sSub>
                            <m:sSubPr>
                              <m:ctrlPr>
                                <a:rPr kumimoji="1" lang="en-US" altLang="ja-JP" sz="2000" b="0" i="1" smtClean="0">
                                  <a:latin typeface="Cambria Math" panose="02040503050406030204" pitchFamily="18" charset="0"/>
                                  <a:ea typeface="Cambria Math"/>
                                </a:rPr>
                              </m:ctrlPr>
                            </m:sSubPr>
                            <m:e>
                              <m:r>
                                <a:rPr kumimoji="1" lang="ja-JP" altLang="en-US" sz="2000" b="0" i="1" smtClean="0">
                                  <a:latin typeface="Cambria Math"/>
                                  <a:ea typeface="Cambria Math"/>
                                </a:rPr>
                                <m:t>𝜖</m:t>
                              </m:r>
                            </m:e>
                            <m:sub>
                              <m:r>
                                <a:rPr kumimoji="1" lang="en-US" altLang="ja-JP" sz="2000" b="0" i="1" smtClean="0">
                                  <a:latin typeface="Cambria Math"/>
                                  <a:ea typeface="Cambria Math"/>
                                </a:rPr>
                                <m:t>0</m:t>
                              </m:r>
                            </m:sub>
                          </m:sSub>
                          <m:sSub>
                            <m:sSubPr>
                              <m:ctrlPr>
                                <a:rPr kumimoji="1" lang="en-US" altLang="ja-JP" sz="2000" b="0" i="1" smtClean="0">
                                  <a:latin typeface="Cambria Math" panose="02040503050406030204" pitchFamily="18" charset="0"/>
                                  <a:ea typeface="Cambria Math"/>
                                </a:rPr>
                              </m:ctrlPr>
                            </m:sSubPr>
                            <m:e>
                              <m:r>
                                <a:rPr kumimoji="1" lang="en-US" altLang="ja-JP" sz="2000" b="0" i="1" smtClean="0">
                                  <a:latin typeface="Cambria Math"/>
                                  <a:ea typeface="Cambria Math"/>
                                </a:rPr>
                                <m:t>𝑉</m:t>
                              </m:r>
                            </m:e>
                            <m:sub>
                              <m:r>
                                <a:rPr kumimoji="1" lang="en-US" altLang="ja-JP" sz="2000" b="0" i="1" smtClean="0">
                                  <a:latin typeface="Cambria Math"/>
                                  <a:ea typeface="Cambria Math"/>
                                </a:rPr>
                                <m:t>0</m:t>
                              </m:r>
                            </m:sub>
                          </m:sSub>
                        </m:den>
                      </m:f>
                      <m:r>
                        <a:rPr kumimoji="1" lang="en-US" altLang="ja-JP" sz="2000" b="0" i="0" smtClean="0">
                          <a:latin typeface="Cambria Math"/>
                          <a:ea typeface="Cambria Math"/>
                        </a:rPr>
                        <m:t>  </m:t>
                      </m:r>
                    </m:oMath>
                  </m:oMathPara>
                </a14:m>
                <a:endParaRPr kumimoji="1" lang="en-US" altLang="ja-JP" sz="2000" b="0" dirty="0" smtClean="0">
                  <a:ea typeface="Cambria Math"/>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663788" y="4748947"/>
                <a:ext cx="3435236" cy="7621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2546779" y="5506626"/>
                <a:ext cx="4022833" cy="8133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𝑔</m:t>
                      </m:r>
                      <m:d>
                        <m:dPr>
                          <m:ctrlPr>
                            <a:rPr kumimoji="1" lang="en-US" altLang="ja-JP" sz="2000" b="0" i="1" smtClean="0">
                              <a:latin typeface="Cambria Math" panose="02040503050406030204" pitchFamily="18" charset="0"/>
                            </a:rPr>
                          </m:ctrlPr>
                        </m:dPr>
                        <m:e>
                          <m:r>
                            <a:rPr kumimoji="1" lang="ja-JP" altLang="en-US" sz="2000" b="0" i="1" smtClean="0">
                              <a:latin typeface="Cambria Math"/>
                            </a:rPr>
                            <m:t>𝜔</m:t>
                          </m:r>
                        </m:e>
                      </m:d>
                      <m:r>
                        <a:rPr kumimoji="1" lang="en-US" altLang="ja-JP" sz="2000" b="0" i="1" smtClean="0">
                          <a:latin typeface="Cambria Math"/>
                          <a:ea typeface="Cambria Math"/>
                        </a:rPr>
                        <m:t>=</m:t>
                      </m:r>
                      <m:f>
                        <m:fPr>
                          <m:ctrlPr>
                            <a:rPr kumimoji="1" lang="en-US" altLang="ja-JP" sz="2000" b="0" i="1" smtClean="0">
                              <a:latin typeface="Cambria Math" panose="02040503050406030204" pitchFamily="18" charset="0"/>
                              <a:ea typeface="Cambria Math"/>
                            </a:rPr>
                          </m:ctrlPr>
                        </m:fPr>
                        <m:num>
                          <m:r>
                            <a:rPr kumimoji="1" lang="en-US" altLang="ja-JP" sz="2000" b="0" i="1" smtClean="0">
                              <a:latin typeface="Cambria Math"/>
                              <a:ea typeface="Cambria Math"/>
                            </a:rPr>
                            <m:t>2</m:t>
                          </m:r>
                        </m:num>
                        <m:den>
                          <m:r>
                            <a:rPr kumimoji="1" lang="ja-JP" altLang="en-US" sz="2000" b="0" i="1" smtClean="0">
                              <a:latin typeface="Cambria Math"/>
                              <a:ea typeface="Cambria Math"/>
                            </a:rPr>
                            <m:t>𝜋</m:t>
                          </m:r>
                          <m:r>
                            <a:rPr kumimoji="1" lang="ja-JP" altLang="en-US" sz="2000" b="0" i="1" smtClean="0">
                              <a:latin typeface="Cambria Math"/>
                              <a:ea typeface="Cambria Math"/>
                            </a:rPr>
                            <m:t>∆</m:t>
                          </m:r>
                          <m:sSub>
                            <m:sSubPr>
                              <m:ctrlPr>
                                <a:rPr kumimoji="1" lang="en-US" altLang="ja-JP" sz="2000" b="0" i="1" smtClean="0">
                                  <a:latin typeface="Cambria Math" panose="02040503050406030204" pitchFamily="18" charset="0"/>
                                  <a:ea typeface="Cambria Math"/>
                                </a:rPr>
                              </m:ctrlPr>
                            </m:sSubPr>
                            <m:e>
                              <m:r>
                                <a:rPr kumimoji="1" lang="ja-JP" altLang="en-US" sz="2000" b="0" i="1" smtClean="0">
                                  <a:latin typeface="Cambria Math"/>
                                  <a:ea typeface="Cambria Math"/>
                                </a:rPr>
                                <m:t>𝜔</m:t>
                              </m:r>
                            </m:e>
                            <m:sub>
                              <m:r>
                                <a:rPr kumimoji="1" lang="en-US" altLang="ja-JP" sz="2000" b="0" i="1" smtClean="0">
                                  <a:latin typeface="Cambria Math"/>
                                  <a:ea typeface="Cambria Math"/>
                                </a:rPr>
                                <m:t>𝑐</m:t>
                              </m:r>
                            </m:sub>
                          </m:sSub>
                        </m:den>
                      </m:f>
                      <m:f>
                        <m:fPr>
                          <m:ctrlPr>
                            <a:rPr kumimoji="1" lang="en-US" altLang="ja-JP" sz="2000" b="0" i="1" smtClean="0">
                              <a:latin typeface="Cambria Math" panose="02040503050406030204" pitchFamily="18" charset="0"/>
                              <a:ea typeface="Cambria Math"/>
                            </a:rPr>
                          </m:ctrlPr>
                        </m:fPr>
                        <m:num>
                          <m:sSup>
                            <m:sSupPr>
                              <m:ctrlPr>
                                <a:rPr kumimoji="1" lang="en-US" altLang="ja-JP" sz="2000" b="0" i="1" smtClean="0">
                                  <a:latin typeface="Cambria Math" panose="02040503050406030204" pitchFamily="18" charset="0"/>
                                  <a:ea typeface="Cambria Math"/>
                                </a:rPr>
                              </m:ctrlPr>
                            </m:sSupPr>
                            <m:e>
                              <m:r>
                                <a:rPr kumimoji="1" lang="en-US" altLang="ja-JP" sz="2000" b="0" i="1" smtClean="0">
                                  <a:latin typeface="Cambria Math"/>
                                  <a:ea typeface="Cambria Math"/>
                                </a:rPr>
                                <m:t>∆</m:t>
                              </m:r>
                              <m:sSub>
                                <m:sSubPr>
                                  <m:ctrlPr>
                                    <a:rPr kumimoji="1" lang="en-US" altLang="ja-JP" sz="2000" b="0" i="1" smtClean="0">
                                      <a:latin typeface="Cambria Math" panose="02040503050406030204" pitchFamily="18" charset="0"/>
                                      <a:ea typeface="Cambria Math"/>
                                    </a:rPr>
                                  </m:ctrlPr>
                                </m:sSubPr>
                                <m:e>
                                  <m:r>
                                    <a:rPr kumimoji="1" lang="ja-JP" altLang="en-US" sz="2000" b="0" i="1" smtClean="0">
                                      <a:latin typeface="Cambria Math"/>
                                      <a:ea typeface="Cambria Math"/>
                                    </a:rPr>
                                    <m:t>𝜔</m:t>
                                  </m:r>
                                </m:e>
                                <m:sub>
                                  <m:r>
                                    <a:rPr kumimoji="1" lang="en-US" altLang="ja-JP" sz="2000" b="0" i="1" smtClean="0">
                                      <a:latin typeface="Cambria Math"/>
                                      <a:ea typeface="Cambria Math"/>
                                    </a:rPr>
                                    <m:t>𝑐</m:t>
                                  </m:r>
                                </m:sub>
                              </m:sSub>
                            </m:e>
                            <m:sup>
                              <m:r>
                                <a:rPr kumimoji="1" lang="en-US" altLang="ja-JP" sz="2000" b="0" i="1" smtClean="0">
                                  <a:latin typeface="Cambria Math"/>
                                  <a:ea typeface="Cambria Math"/>
                                </a:rPr>
                                <m:t>2</m:t>
                              </m:r>
                            </m:sup>
                          </m:sSup>
                        </m:num>
                        <m:den>
                          <m:r>
                            <a:rPr kumimoji="1" lang="en-US" altLang="ja-JP" sz="2000" b="0" i="1" smtClean="0">
                              <a:latin typeface="Cambria Math"/>
                              <a:ea typeface="Cambria Math"/>
                            </a:rPr>
                            <m:t>4</m:t>
                          </m:r>
                          <m:sSup>
                            <m:sSupPr>
                              <m:ctrlPr>
                                <a:rPr kumimoji="1" lang="en-US" altLang="ja-JP" sz="2000" b="0" i="1" smtClean="0">
                                  <a:latin typeface="Cambria Math" panose="02040503050406030204" pitchFamily="18" charset="0"/>
                                  <a:ea typeface="Cambria Math"/>
                                </a:rPr>
                              </m:ctrlPr>
                            </m:sSupPr>
                            <m:e>
                              <m:d>
                                <m:dPr>
                                  <m:ctrlPr>
                                    <a:rPr kumimoji="1" lang="en-US" altLang="ja-JP" sz="2000" b="0" i="1" smtClean="0">
                                      <a:latin typeface="Cambria Math" panose="02040503050406030204" pitchFamily="18" charset="0"/>
                                      <a:ea typeface="Cambria Math"/>
                                    </a:rPr>
                                  </m:ctrlPr>
                                </m:dPr>
                                <m:e>
                                  <m:sSub>
                                    <m:sSubPr>
                                      <m:ctrlPr>
                                        <a:rPr kumimoji="1" lang="en-US" altLang="ja-JP" sz="2000" b="0" i="1" smtClean="0">
                                          <a:latin typeface="Cambria Math" panose="02040503050406030204" pitchFamily="18" charset="0"/>
                                          <a:ea typeface="Cambria Math"/>
                                        </a:rPr>
                                      </m:ctrlPr>
                                    </m:sSubPr>
                                    <m:e>
                                      <m:r>
                                        <a:rPr kumimoji="1" lang="ja-JP" altLang="en-US" sz="2000" b="0" i="1" smtClean="0">
                                          <a:latin typeface="Cambria Math"/>
                                          <a:ea typeface="Cambria Math"/>
                                        </a:rPr>
                                        <m:t>𝜔</m:t>
                                      </m:r>
                                    </m:e>
                                    <m:sub>
                                      <m:r>
                                        <a:rPr kumimoji="1" lang="en-US" altLang="ja-JP" sz="2000" b="0" i="1" smtClean="0">
                                          <a:latin typeface="Cambria Math"/>
                                          <a:ea typeface="Cambria Math"/>
                                        </a:rPr>
                                        <m:t>0</m:t>
                                      </m:r>
                                    </m:sub>
                                  </m:sSub>
                                  <m:r>
                                    <a:rPr kumimoji="1" lang="en-US" altLang="ja-JP" sz="2000" b="0" i="1" smtClean="0">
                                      <a:latin typeface="Cambria Math"/>
                                      <a:ea typeface="Cambria Math"/>
                                    </a:rPr>
                                    <m:t>−</m:t>
                                  </m:r>
                                  <m:sSub>
                                    <m:sSubPr>
                                      <m:ctrlPr>
                                        <a:rPr kumimoji="1" lang="en-US" altLang="ja-JP" sz="2000" b="0" i="1" smtClean="0">
                                          <a:latin typeface="Cambria Math" panose="02040503050406030204" pitchFamily="18" charset="0"/>
                                          <a:ea typeface="Cambria Math"/>
                                        </a:rPr>
                                      </m:ctrlPr>
                                    </m:sSubPr>
                                    <m:e>
                                      <m:r>
                                        <a:rPr kumimoji="1" lang="ja-JP" altLang="en-US" sz="2000" b="0" i="1" smtClean="0">
                                          <a:latin typeface="Cambria Math"/>
                                          <a:ea typeface="Cambria Math"/>
                                        </a:rPr>
                                        <m:t>𝜔</m:t>
                                      </m:r>
                                    </m:e>
                                    <m:sub>
                                      <m:r>
                                        <a:rPr kumimoji="1" lang="en-US" altLang="ja-JP" sz="2000" b="0" i="1" smtClean="0">
                                          <a:latin typeface="Cambria Math"/>
                                          <a:ea typeface="Cambria Math"/>
                                        </a:rPr>
                                        <m:t>𝑐</m:t>
                                      </m:r>
                                    </m:sub>
                                  </m:sSub>
                                </m:e>
                              </m:d>
                            </m:e>
                            <m:sup>
                              <m:r>
                                <a:rPr kumimoji="1" lang="en-US" altLang="ja-JP" sz="2000" b="0" i="1" smtClean="0">
                                  <a:latin typeface="Cambria Math"/>
                                  <a:ea typeface="Cambria Math"/>
                                </a:rPr>
                                <m:t>2</m:t>
                              </m:r>
                            </m:sup>
                          </m:sSup>
                          <m:r>
                            <a:rPr kumimoji="1" lang="en-US" altLang="ja-JP" sz="2000" b="0" i="1" smtClean="0">
                              <a:latin typeface="Cambria Math"/>
                              <a:ea typeface="Cambria Math"/>
                            </a:rPr>
                            <m:t>+</m:t>
                          </m:r>
                          <m:sSup>
                            <m:sSupPr>
                              <m:ctrlPr>
                                <a:rPr lang="en-US" altLang="ja-JP" sz="2000" i="1">
                                  <a:latin typeface="Cambria Math" panose="02040503050406030204" pitchFamily="18" charset="0"/>
                                  <a:ea typeface="Cambria Math"/>
                                </a:rPr>
                              </m:ctrlPr>
                            </m:sSupPr>
                            <m:e>
                              <m:r>
                                <a:rPr lang="en-US" altLang="ja-JP" sz="2000" i="1">
                                  <a:latin typeface="Cambria Math"/>
                                  <a:ea typeface="Cambria Math"/>
                                </a:rPr>
                                <m:t>∆</m:t>
                              </m:r>
                              <m:sSub>
                                <m:sSubPr>
                                  <m:ctrlPr>
                                    <a:rPr lang="en-US" altLang="ja-JP" sz="2000" i="1">
                                      <a:latin typeface="Cambria Math" panose="02040503050406030204" pitchFamily="18" charset="0"/>
                                      <a:ea typeface="Cambria Math"/>
                                    </a:rPr>
                                  </m:ctrlPr>
                                </m:sSubPr>
                                <m:e>
                                  <m:r>
                                    <a:rPr lang="ja-JP" altLang="en-US" sz="2000" i="1">
                                      <a:latin typeface="Cambria Math"/>
                                      <a:ea typeface="Cambria Math"/>
                                    </a:rPr>
                                    <m:t>𝜔</m:t>
                                  </m:r>
                                </m:e>
                                <m:sub>
                                  <m:r>
                                    <a:rPr lang="en-US" altLang="ja-JP" sz="2000" i="1">
                                      <a:latin typeface="Cambria Math"/>
                                      <a:ea typeface="Cambria Math"/>
                                    </a:rPr>
                                    <m:t>𝑐</m:t>
                                  </m:r>
                                </m:sub>
                              </m:sSub>
                            </m:e>
                            <m:sup>
                              <m:r>
                                <a:rPr lang="en-US" altLang="ja-JP" sz="2000" i="1">
                                  <a:latin typeface="Cambria Math"/>
                                  <a:ea typeface="Cambria Math"/>
                                </a:rPr>
                                <m:t>2</m:t>
                              </m:r>
                            </m:sup>
                          </m:sSup>
                        </m:den>
                      </m:f>
                    </m:oMath>
                  </m:oMathPara>
                </a14:m>
                <a:endParaRPr kumimoji="1" lang="ja-JP" altLang="en-US" sz="20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2546779" y="5506626"/>
                <a:ext cx="4022833" cy="813300"/>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6910901" y="4939932"/>
                <a:ext cx="1010790"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𝑄</m:t>
                      </m:r>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ja-JP" altLang="en-US" b="0" i="1" smtClean="0">
                              <a:latin typeface="Cambria Math"/>
                              <a:ea typeface="Cambria Math"/>
                            </a:rPr>
                            <m:t>𝜔</m:t>
                          </m:r>
                        </m:num>
                        <m:den>
                          <m:r>
                            <a:rPr kumimoji="1" lang="en-US" altLang="ja-JP" b="0" i="1" smtClean="0">
                              <a:latin typeface="Cambria Math"/>
                              <a:ea typeface="Cambria Math"/>
                            </a:rPr>
                            <m:t>∆</m:t>
                          </m:r>
                          <m:r>
                            <a:rPr kumimoji="1" lang="ja-JP" altLang="en-US" b="0" i="1" smtClean="0">
                              <a:latin typeface="Cambria Math"/>
                              <a:ea typeface="Cambria Math"/>
                            </a:rPr>
                            <m:t>𝜔</m:t>
                          </m:r>
                        </m:den>
                      </m:f>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910901" y="4939932"/>
                <a:ext cx="1010790" cy="566694"/>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2716766" y="3791249"/>
                <a:ext cx="5059590" cy="957698"/>
              </a:xfrm>
              <a:prstGeom prst="rect">
                <a:avLst/>
              </a:prstGeom>
              <a:solidFill>
                <a:schemeClr val="accent3">
                  <a:lumMod val="40000"/>
                  <a:lumOff val="60000"/>
                </a:schemeClr>
              </a:solidFill>
              <a:ln>
                <a:solidFill>
                  <a:schemeClr val="accent3">
                    <a:lumMod val="40000"/>
                    <a:lumOff val="6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i="1" smtClean="0">
                              <a:latin typeface="Cambria Math" panose="02040503050406030204" pitchFamily="18" charset="0"/>
                            </a:rPr>
                          </m:ctrlPr>
                        </m:sSupPr>
                        <m:e>
                          <m:r>
                            <a:rPr kumimoji="1" lang="en-US" altLang="ja-JP" sz="2400" b="0" i="1" smtClean="0">
                              <a:latin typeface="Cambria Math"/>
                            </a:rPr>
                            <m:t>𝑊</m:t>
                          </m:r>
                        </m:e>
                        <m:sup>
                          <m:r>
                            <a:rPr kumimoji="1" lang="en-US" altLang="ja-JP" sz="2400" b="0" i="1" smtClean="0">
                              <a:latin typeface="Cambria Math"/>
                            </a:rPr>
                            <m:t>𝑐𝑎𝑣</m:t>
                          </m:r>
                        </m:sup>
                      </m:sSup>
                      <m:r>
                        <a:rPr kumimoji="1" lang="en-US" altLang="ja-JP" sz="2400" i="1" smtClean="0">
                          <a:latin typeface="Cambria Math"/>
                          <a:ea typeface="Cambria Math"/>
                        </a:rPr>
                        <m:t>=</m:t>
                      </m:r>
                      <m:f>
                        <m:fPr>
                          <m:ctrlPr>
                            <a:rPr kumimoji="1" lang="en-US" altLang="ja-JP" sz="2400" i="1" smtClean="0">
                              <a:latin typeface="Cambria Math" panose="02040503050406030204" pitchFamily="18" charset="0"/>
                              <a:ea typeface="Cambria Math"/>
                            </a:rPr>
                          </m:ctrlPr>
                        </m:fPr>
                        <m:num>
                          <m:r>
                            <a:rPr kumimoji="1" lang="en-US" altLang="ja-JP" sz="2400" b="0" i="1" smtClean="0">
                              <a:latin typeface="Cambria Math"/>
                              <a:ea typeface="Cambria Math"/>
                            </a:rPr>
                            <m:t>2</m:t>
                          </m:r>
                          <m:r>
                            <a:rPr kumimoji="1" lang="en-US" altLang="ja-JP" sz="2400" b="0" i="1" smtClean="0">
                              <a:latin typeface="Cambria Math"/>
                              <a:ea typeface="Cambria Math"/>
                            </a:rPr>
                            <m:t>𝑄</m:t>
                          </m:r>
                          <m:sSup>
                            <m:sSupPr>
                              <m:ctrlPr>
                                <a:rPr kumimoji="1" lang="en-US" altLang="ja-JP" sz="2400" b="0" i="1" smtClean="0">
                                  <a:latin typeface="Cambria Math" panose="02040503050406030204" pitchFamily="18" charset="0"/>
                                  <a:ea typeface="Cambria Math"/>
                                </a:rPr>
                              </m:ctrlPr>
                            </m:sSupPr>
                            <m:e>
                              <m:sSub>
                                <m:sSubPr>
                                  <m:ctrlPr>
                                    <a:rPr kumimoji="1" lang="en-US" altLang="ja-JP" sz="2400" b="0" i="1" smtClean="0">
                                      <a:latin typeface="Cambria Math" panose="02040503050406030204" pitchFamily="18" charset="0"/>
                                      <a:ea typeface="Cambria Math"/>
                                    </a:rPr>
                                  </m:ctrlPr>
                                </m:sSubPr>
                                <m:e>
                                  <m:r>
                                    <a:rPr kumimoji="1" lang="ja-JP" altLang="en-US" sz="2400" b="0" i="1" smtClean="0">
                                      <a:latin typeface="Cambria Math"/>
                                      <a:ea typeface="Cambria Math"/>
                                    </a:rPr>
                                    <m:t>𝜇</m:t>
                                  </m:r>
                                </m:e>
                                <m:sub>
                                  <m:r>
                                    <a:rPr kumimoji="1" lang="en-US" altLang="ja-JP" sz="2400" b="0" i="1" smtClean="0">
                                      <a:latin typeface="Cambria Math"/>
                                      <a:ea typeface="Cambria Math"/>
                                    </a:rPr>
                                    <m:t>12</m:t>
                                  </m:r>
                                </m:sub>
                              </m:sSub>
                            </m:e>
                            <m:sup>
                              <m:r>
                                <a:rPr kumimoji="1" lang="en-US" altLang="ja-JP" sz="2400" b="0" i="1" smtClean="0">
                                  <a:latin typeface="Cambria Math"/>
                                  <a:ea typeface="Cambria Math"/>
                                </a:rPr>
                                <m:t>2</m:t>
                              </m:r>
                            </m:sup>
                          </m:sSup>
                        </m:num>
                        <m:den>
                          <m:r>
                            <a:rPr kumimoji="1" lang="en-US" altLang="ja-JP" sz="2400" i="1" smtClean="0">
                              <a:latin typeface="Cambria Math"/>
                              <a:ea typeface="Cambria Math"/>
                            </a:rPr>
                            <m:t>ħ</m:t>
                          </m:r>
                          <m:sSub>
                            <m:sSubPr>
                              <m:ctrlPr>
                                <a:rPr kumimoji="1" lang="en-US" altLang="ja-JP" sz="2400" i="1" smtClean="0">
                                  <a:latin typeface="Cambria Math" panose="02040503050406030204" pitchFamily="18" charset="0"/>
                                  <a:ea typeface="Cambria Math"/>
                                </a:rPr>
                              </m:ctrlPr>
                            </m:sSubPr>
                            <m:e>
                              <m:r>
                                <a:rPr kumimoji="1" lang="ja-JP" altLang="en-US" sz="2400" i="1" smtClean="0">
                                  <a:latin typeface="Cambria Math"/>
                                  <a:ea typeface="Cambria Math"/>
                                </a:rPr>
                                <m:t>𝜖</m:t>
                              </m:r>
                            </m:e>
                            <m:sub>
                              <m:r>
                                <a:rPr kumimoji="1" lang="en-US" altLang="ja-JP" sz="2400" b="0" i="1" smtClean="0">
                                  <a:latin typeface="Cambria Math"/>
                                  <a:ea typeface="Cambria Math"/>
                                </a:rPr>
                                <m:t>0</m:t>
                              </m:r>
                            </m:sub>
                          </m:sSub>
                          <m:sSub>
                            <m:sSubPr>
                              <m:ctrlPr>
                                <a:rPr kumimoji="1" lang="en-US" altLang="ja-JP" sz="2400" i="1" smtClean="0">
                                  <a:latin typeface="Cambria Math" panose="02040503050406030204" pitchFamily="18" charset="0"/>
                                  <a:ea typeface="Cambria Math"/>
                                </a:rPr>
                              </m:ctrlPr>
                            </m:sSubPr>
                            <m:e>
                              <m:r>
                                <a:rPr kumimoji="1" lang="en-US" altLang="ja-JP" sz="2400" b="0" i="1" smtClean="0">
                                  <a:latin typeface="Cambria Math"/>
                                  <a:ea typeface="Cambria Math"/>
                                </a:rPr>
                                <m:t>𝑉</m:t>
                              </m:r>
                            </m:e>
                            <m:sub>
                              <m:r>
                                <a:rPr kumimoji="1" lang="en-US" altLang="ja-JP" sz="2400" b="0" i="1" smtClean="0">
                                  <a:latin typeface="Cambria Math"/>
                                  <a:ea typeface="Cambria Math"/>
                                </a:rPr>
                                <m:t>0</m:t>
                              </m:r>
                            </m:sub>
                          </m:sSub>
                        </m:den>
                      </m:f>
                      <m:f>
                        <m:fPr>
                          <m:ctrlPr>
                            <a:rPr lang="en-US" altLang="ja-JP" sz="2400" i="1">
                              <a:latin typeface="Cambria Math" panose="02040503050406030204" pitchFamily="18" charset="0"/>
                              <a:ea typeface="Cambria Math"/>
                            </a:rPr>
                          </m:ctrlPr>
                        </m:fPr>
                        <m:num>
                          <m:sSup>
                            <m:sSupPr>
                              <m:ctrlPr>
                                <a:rPr lang="en-US" altLang="ja-JP" sz="2400" i="1">
                                  <a:latin typeface="Cambria Math" panose="02040503050406030204" pitchFamily="18" charset="0"/>
                                  <a:ea typeface="Cambria Math"/>
                                </a:rPr>
                              </m:ctrlPr>
                            </m:sSupPr>
                            <m:e>
                              <m:r>
                                <a:rPr lang="en-US" altLang="ja-JP" sz="2400" i="1">
                                  <a:latin typeface="Cambria Math"/>
                                  <a:ea typeface="Cambria Math"/>
                                </a:rPr>
                                <m:t>∆</m:t>
                              </m:r>
                              <m:sSub>
                                <m:sSubPr>
                                  <m:ctrlPr>
                                    <a:rPr lang="en-US" altLang="ja-JP" sz="2400" i="1">
                                      <a:latin typeface="Cambria Math" panose="02040503050406030204" pitchFamily="18" charset="0"/>
                                      <a:ea typeface="Cambria Math"/>
                                    </a:rPr>
                                  </m:ctrlPr>
                                </m:sSubPr>
                                <m:e>
                                  <m:r>
                                    <a:rPr lang="ja-JP" altLang="en-US" sz="2400" i="1">
                                      <a:latin typeface="Cambria Math"/>
                                      <a:ea typeface="Cambria Math"/>
                                    </a:rPr>
                                    <m:t>𝜔</m:t>
                                  </m:r>
                                </m:e>
                                <m:sub>
                                  <m:r>
                                    <a:rPr lang="en-US" altLang="ja-JP" sz="2400" i="1">
                                      <a:latin typeface="Cambria Math"/>
                                      <a:ea typeface="Cambria Math"/>
                                    </a:rPr>
                                    <m:t>𝑐</m:t>
                                  </m:r>
                                </m:sub>
                              </m:sSub>
                            </m:e>
                            <m:sup>
                              <m:r>
                                <a:rPr lang="en-US" altLang="ja-JP" sz="2400" i="1">
                                  <a:latin typeface="Cambria Math"/>
                                  <a:ea typeface="Cambria Math"/>
                                </a:rPr>
                                <m:t>2</m:t>
                              </m:r>
                            </m:sup>
                          </m:sSup>
                        </m:num>
                        <m:den>
                          <m:r>
                            <a:rPr lang="en-US" altLang="ja-JP" sz="2400" i="1">
                              <a:latin typeface="Cambria Math"/>
                              <a:ea typeface="Cambria Math"/>
                            </a:rPr>
                            <m:t>4</m:t>
                          </m:r>
                          <m:sSup>
                            <m:sSupPr>
                              <m:ctrlPr>
                                <a:rPr lang="en-US" altLang="ja-JP" sz="2400" i="1">
                                  <a:latin typeface="Cambria Math" panose="02040503050406030204" pitchFamily="18" charset="0"/>
                                  <a:ea typeface="Cambria Math"/>
                                </a:rPr>
                              </m:ctrlPr>
                            </m:sSupPr>
                            <m:e>
                              <m:d>
                                <m:dPr>
                                  <m:ctrlPr>
                                    <a:rPr lang="en-US" altLang="ja-JP" sz="2400" i="1">
                                      <a:latin typeface="Cambria Math" panose="02040503050406030204" pitchFamily="18" charset="0"/>
                                      <a:ea typeface="Cambria Math"/>
                                    </a:rPr>
                                  </m:ctrlPr>
                                </m:dPr>
                                <m:e>
                                  <m:sSub>
                                    <m:sSubPr>
                                      <m:ctrlPr>
                                        <a:rPr lang="en-US" altLang="ja-JP" sz="2400" i="1">
                                          <a:latin typeface="Cambria Math" panose="02040503050406030204" pitchFamily="18" charset="0"/>
                                          <a:ea typeface="Cambria Math"/>
                                        </a:rPr>
                                      </m:ctrlPr>
                                    </m:sSubPr>
                                    <m:e>
                                      <m:r>
                                        <a:rPr lang="ja-JP" altLang="en-US" sz="2400" i="1">
                                          <a:latin typeface="Cambria Math"/>
                                          <a:ea typeface="Cambria Math"/>
                                        </a:rPr>
                                        <m:t>𝜔</m:t>
                                      </m:r>
                                    </m:e>
                                    <m:sub>
                                      <m:r>
                                        <a:rPr lang="en-US" altLang="ja-JP" sz="2400" i="1">
                                          <a:latin typeface="Cambria Math"/>
                                          <a:ea typeface="Cambria Math"/>
                                        </a:rPr>
                                        <m:t>0</m:t>
                                      </m:r>
                                    </m:sub>
                                  </m:sSub>
                                  <m:r>
                                    <a:rPr lang="en-US" altLang="ja-JP" sz="2400" i="1">
                                      <a:latin typeface="Cambria Math"/>
                                      <a:ea typeface="Cambria Math"/>
                                    </a:rPr>
                                    <m:t>−</m:t>
                                  </m:r>
                                  <m:sSub>
                                    <m:sSubPr>
                                      <m:ctrlPr>
                                        <a:rPr lang="en-US" altLang="ja-JP" sz="2400" i="1">
                                          <a:latin typeface="Cambria Math" panose="02040503050406030204" pitchFamily="18" charset="0"/>
                                          <a:ea typeface="Cambria Math"/>
                                        </a:rPr>
                                      </m:ctrlPr>
                                    </m:sSubPr>
                                    <m:e>
                                      <m:r>
                                        <a:rPr lang="ja-JP" altLang="en-US" sz="2400" i="1">
                                          <a:latin typeface="Cambria Math"/>
                                          <a:ea typeface="Cambria Math"/>
                                        </a:rPr>
                                        <m:t>𝜔</m:t>
                                      </m:r>
                                    </m:e>
                                    <m:sub>
                                      <m:r>
                                        <a:rPr lang="en-US" altLang="ja-JP" sz="2400" i="1">
                                          <a:latin typeface="Cambria Math"/>
                                          <a:ea typeface="Cambria Math"/>
                                        </a:rPr>
                                        <m:t>𝑐</m:t>
                                      </m:r>
                                    </m:sub>
                                  </m:sSub>
                                </m:e>
                              </m:d>
                            </m:e>
                            <m:sup>
                              <m:r>
                                <a:rPr lang="en-US" altLang="ja-JP" sz="2400" i="1">
                                  <a:latin typeface="Cambria Math"/>
                                  <a:ea typeface="Cambria Math"/>
                                </a:rPr>
                                <m:t>2</m:t>
                              </m:r>
                            </m:sup>
                          </m:sSup>
                          <m:r>
                            <a:rPr lang="en-US" altLang="ja-JP" sz="2400" i="1">
                              <a:latin typeface="Cambria Math"/>
                              <a:ea typeface="Cambria Math"/>
                            </a:rPr>
                            <m:t>+</m:t>
                          </m:r>
                          <m:sSup>
                            <m:sSupPr>
                              <m:ctrlPr>
                                <a:rPr lang="en-US" altLang="ja-JP" sz="2400" i="1">
                                  <a:latin typeface="Cambria Math" panose="02040503050406030204" pitchFamily="18" charset="0"/>
                                  <a:ea typeface="Cambria Math"/>
                                </a:rPr>
                              </m:ctrlPr>
                            </m:sSupPr>
                            <m:e>
                              <m:r>
                                <a:rPr lang="en-US" altLang="ja-JP" sz="2400" i="1">
                                  <a:latin typeface="Cambria Math"/>
                                  <a:ea typeface="Cambria Math"/>
                                </a:rPr>
                                <m:t>∆</m:t>
                              </m:r>
                              <m:sSub>
                                <m:sSubPr>
                                  <m:ctrlPr>
                                    <a:rPr lang="en-US" altLang="ja-JP" sz="2400" i="1">
                                      <a:latin typeface="Cambria Math" panose="02040503050406030204" pitchFamily="18" charset="0"/>
                                      <a:ea typeface="Cambria Math"/>
                                    </a:rPr>
                                  </m:ctrlPr>
                                </m:sSubPr>
                                <m:e>
                                  <m:r>
                                    <a:rPr lang="ja-JP" altLang="en-US" sz="2400" i="1">
                                      <a:latin typeface="Cambria Math"/>
                                      <a:ea typeface="Cambria Math"/>
                                    </a:rPr>
                                    <m:t>𝜔</m:t>
                                  </m:r>
                                </m:e>
                                <m:sub>
                                  <m:r>
                                    <a:rPr lang="en-US" altLang="ja-JP" sz="2400" i="1">
                                      <a:latin typeface="Cambria Math"/>
                                      <a:ea typeface="Cambria Math"/>
                                    </a:rPr>
                                    <m:t>𝑐</m:t>
                                  </m:r>
                                </m:sub>
                              </m:sSub>
                            </m:e>
                            <m:sup>
                              <m:r>
                                <a:rPr lang="en-US" altLang="ja-JP" sz="2400" i="1">
                                  <a:latin typeface="Cambria Math"/>
                                  <a:ea typeface="Cambria Math"/>
                                </a:rPr>
                                <m:t>2</m:t>
                              </m:r>
                            </m:sup>
                          </m:sSup>
                        </m:den>
                      </m:f>
                    </m:oMath>
                  </m:oMathPara>
                </a14:m>
                <a:endParaRPr kumimoji="1" lang="ja-JP" altLang="en-US" sz="24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716766" y="3791249"/>
                <a:ext cx="5059590" cy="957698"/>
              </a:xfrm>
              <a:prstGeom prst="rect">
                <a:avLst/>
              </a:prstGeom>
              <a:blipFill rotWithShape="1">
                <a:blip r:embed="rId9"/>
                <a:stretch>
                  <a:fillRect/>
                </a:stretch>
              </a:blipFill>
              <a:ln>
                <a:solidFill>
                  <a:schemeClr val="accent3">
                    <a:lumMod val="40000"/>
                    <a:lumOff val="60000"/>
                  </a:schemeClr>
                </a:solidFill>
              </a:ln>
            </p:spPr>
            <p:txBody>
              <a:bodyPr/>
              <a:lstStyle/>
              <a:p>
                <a:r>
                  <a:rPr lang="ja-JP" altLang="en-US">
                    <a:noFill/>
                  </a:rPr>
                  <a:t> </a:t>
                </a:r>
              </a:p>
            </p:txBody>
          </p:sp>
        </mc:Fallback>
      </mc:AlternateContent>
      <p:sp>
        <p:nvSpPr>
          <p:cNvPr id="19" name="正方形/長方形 18"/>
          <p:cNvSpPr/>
          <p:nvPr/>
        </p:nvSpPr>
        <p:spPr>
          <a:xfrm>
            <a:off x="273720" y="3149352"/>
            <a:ext cx="8568952" cy="32679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778369" y="1448139"/>
            <a:ext cx="950673" cy="912099"/>
            <a:chOff x="1602989" y="4171038"/>
            <a:chExt cx="1483150" cy="1456106"/>
          </a:xfrm>
        </p:grpSpPr>
        <p:sp>
          <p:nvSpPr>
            <p:cNvPr id="33" name="円/楕円 32"/>
            <p:cNvSpPr/>
            <p:nvPr/>
          </p:nvSpPr>
          <p:spPr>
            <a:xfrm>
              <a:off x="1602989" y="4171038"/>
              <a:ext cx="1483150" cy="1456106"/>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a:off x="2048916" y="4573228"/>
              <a:ext cx="565830" cy="0"/>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2267744" y="4372602"/>
              <a:ext cx="177119" cy="195899"/>
            </a:xfrm>
            <a:prstGeom prst="ellipse">
              <a:avLst/>
            </a:prstGeom>
            <a:solidFill>
              <a:schemeClr val="tx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矢印コネクタ 35"/>
            <p:cNvCxnSpPr/>
            <p:nvPr/>
          </p:nvCxnSpPr>
          <p:spPr>
            <a:xfrm>
              <a:off x="2339752" y="4723480"/>
              <a:ext cx="3258" cy="4399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2048916" y="5333432"/>
              <a:ext cx="578868" cy="974"/>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p:cNvGrpSpPr/>
          <p:nvPr/>
        </p:nvGrpSpPr>
        <p:grpSpPr>
          <a:xfrm>
            <a:off x="647564" y="4270098"/>
            <a:ext cx="1558115" cy="1267335"/>
            <a:chOff x="5565937" y="3764652"/>
            <a:chExt cx="2318997" cy="1844426"/>
          </a:xfrm>
        </p:grpSpPr>
        <p:grpSp>
          <p:nvGrpSpPr>
            <p:cNvPr id="40" name="グループ化 39"/>
            <p:cNvGrpSpPr/>
            <p:nvPr/>
          </p:nvGrpSpPr>
          <p:grpSpPr>
            <a:xfrm>
              <a:off x="6012420" y="3957530"/>
              <a:ext cx="1483150" cy="1456106"/>
              <a:chOff x="1602989" y="4171038"/>
              <a:chExt cx="1483150" cy="1456106"/>
            </a:xfrm>
          </p:grpSpPr>
          <p:sp>
            <p:nvSpPr>
              <p:cNvPr id="43" name="円/楕円 42"/>
              <p:cNvSpPr/>
              <p:nvPr/>
            </p:nvSpPr>
            <p:spPr>
              <a:xfrm>
                <a:off x="1602989" y="4171038"/>
                <a:ext cx="1483150" cy="1456106"/>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flipV="1">
                <a:off x="2006716" y="4573228"/>
                <a:ext cx="608030" cy="12882"/>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円/楕円 44"/>
              <p:cNvSpPr/>
              <p:nvPr/>
            </p:nvSpPr>
            <p:spPr>
              <a:xfrm>
                <a:off x="2258501" y="4372602"/>
                <a:ext cx="177119" cy="195899"/>
              </a:xfrm>
              <a:prstGeom prst="ellipse">
                <a:avLst/>
              </a:prstGeom>
              <a:solidFill>
                <a:schemeClr val="tx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矢印コネクタ 45"/>
              <p:cNvCxnSpPr/>
              <p:nvPr/>
            </p:nvCxnSpPr>
            <p:spPr>
              <a:xfrm>
                <a:off x="2355555" y="4723480"/>
                <a:ext cx="3258" cy="4399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042477" y="5333432"/>
                <a:ext cx="646493" cy="0"/>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月 40"/>
            <p:cNvSpPr/>
            <p:nvPr/>
          </p:nvSpPr>
          <p:spPr>
            <a:xfrm>
              <a:off x="5565937" y="3764652"/>
              <a:ext cx="389364" cy="1820038"/>
            </a:xfrm>
            <a:prstGeom prst="moon">
              <a:avLst>
                <a:gd name="adj" fmla="val 3532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月 41"/>
            <p:cNvSpPr/>
            <p:nvPr/>
          </p:nvSpPr>
          <p:spPr>
            <a:xfrm rot="10800000">
              <a:off x="7495570" y="3789040"/>
              <a:ext cx="389364" cy="1820038"/>
            </a:xfrm>
            <a:prstGeom prst="moon">
              <a:avLst>
                <a:gd name="adj" fmla="val 3532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357554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9532" y="440667"/>
            <a:ext cx="2304256" cy="584775"/>
          </a:xfrm>
          <a:prstGeom prst="rect">
            <a:avLst/>
          </a:prstGeom>
          <a:noFill/>
        </p:spPr>
        <p:txBody>
          <a:bodyPr wrap="square" rtlCol="0">
            <a:spAutoFit/>
          </a:bodyPr>
          <a:lstStyle/>
          <a:p>
            <a:r>
              <a:rPr lang="en-US" altLang="ja-JP" sz="3200" dirty="0" smtClean="0"/>
              <a:t>Purcell</a:t>
            </a:r>
            <a:r>
              <a:rPr lang="ja-JP" altLang="en-US" sz="3200" dirty="0" smtClean="0"/>
              <a:t>効果</a:t>
            </a:r>
            <a:endParaRPr kumimoji="1" lang="ja-JP" altLang="en-US" sz="32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611559" y="1412776"/>
                <a:ext cx="3246273" cy="928459"/>
              </a:xfrm>
              <a:prstGeom prst="rect">
                <a:avLst/>
              </a:prstGeom>
              <a:solidFill>
                <a:schemeClr val="accent3">
                  <a:lumMod val="40000"/>
                  <a:lumOff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𝐹</m:t>
                          </m:r>
                        </m:e>
                        <m:sub>
                          <m:r>
                            <a:rPr kumimoji="1" lang="en-US" altLang="ja-JP" sz="2400" b="0" i="1" smtClean="0">
                              <a:latin typeface="Cambria Math"/>
                            </a:rPr>
                            <m:t>𝑝</m:t>
                          </m:r>
                        </m:sub>
                      </m:sSub>
                      <m:r>
                        <a:rPr kumimoji="1" lang="en-US" altLang="ja-JP" sz="2400" i="1" smtClean="0">
                          <a:latin typeface="Cambria Math"/>
                          <a:ea typeface="Cambria Math"/>
                        </a:rPr>
                        <m:t>=</m:t>
                      </m:r>
                      <m:f>
                        <m:fPr>
                          <m:ctrlPr>
                            <a:rPr kumimoji="1" lang="en-US" altLang="ja-JP" sz="2400" i="1" smtClean="0">
                              <a:latin typeface="Cambria Math" panose="02040503050406030204" pitchFamily="18" charset="0"/>
                              <a:ea typeface="Cambria Math"/>
                            </a:rPr>
                          </m:ctrlPr>
                        </m:fPr>
                        <m:num>
                          <m:sSub>
                            <m:sSubPr>
                              <m:ctrlPr>
                                <a:rPr kumimoji="1" lang="en-US" altLang="ja-JP" sz="2400" i="1" smtClean="0">
                                  <a:latin typeface="Cambria Math" panose="02040503050406030204" pitchFamily="18" charset="0"/>
                                  <a:ea typeface="Cambria Math"/>
                                </a:rPr>
                              </m:ctrlPr>
                            </m:sSubPr>
                            <m:e>
                              <m:r>
                                <a:rPr kumimoji="1" lang="en-US" altLang="ja-JP" sz="2400" b="0" i="1" smtClean="0">
                                  <a:latin typeface="Cambria Math"/>
                                  <a:ea typeface="Cambria Math"/>
                                </a:rPr>
                                <m:t>𝑊</m:t>
                              </m:r>
                            </m:e>
                            <m:sub>
                              <m:r>
                                <a:rPr kumimoji="1" lang="en-US" altLang="ja-JP" sz="2400" b="0" i="1" smtClean="0">
                                  <a:latin typeface="Cambria Math"/>
                                  <a:ea typeface="Cambria Math"/>
                                </a:rPr>
                                <m:t>𝑐𝑎𝑣</m:t>
                              </m:r>
                            </m:sub>
                          </m:sSub>
                        </m:num>
                        <m:den>
                          <m:r>
                            <a:rPr kumimoji="1" lang="en-US" altLang="ja-JP" sz="2400" b="0" i="1" smtClean="0">
                              <a:latin typeface="Cambria Math"/>
                              <a:ea typeface="Cambria Math"/>
                            </a:rPr>
                            <m:t>𝑊</m:t>
                          </m:r>
                        </m:den>
                      </m:f>
                      <m:r>
                        <a:rPr kumimoji="1" lang="en-US" altLang="ja-JP" sz="2400" i="1" smtClean="0">
                          <a:latin typeface="Cambria Math"/>
                          <a:ea typeface="Cambria Math"/>
                        </a:rPr>
                        <m:t>=</m:t>
                      </m:r>
                      <m:f>
                        <m:fPr>
                          <m:ctrlPr>
                            <a:rPr lang="en-US" altLang="ja-JP" sz="2400" i="1">
                              <a:latin typeface="Cambria Math" panose="02040503050406030204" pitchFamily="18" charset="0"/>
                              <a:ea typeface="Cambria Math"/>
                            </a:rPr>
                          </m:ctrlPr>
                        </m:fPr>
                        <m:num>
                          <m:r>
                            <a:rPr lang="en-US" altLang="ja-JP" sz="2400" i="1">
                              <a:latin typeface="Cambria Math"/>
                              <a:ea typeface="Cambria Math"/>
                            </a:rPr>
                            <m:t>3</m:t>
                          </m:r>
                          <m:r>
                            <a:rPr lang="en-US" altLang="ja-JP" sz="2400" i="1">
                              <a:latin typeface="Cambria Math"/>
                              <a:ea typeface="Cambria Math"/>
                            </a:rPr>
                            <m:t>𝑄</m:t>
                          </m:r>
                          <m:sSup>
                            <m:sSupPr>
                              <m:ctrlPr>
                                <a:rPr lang="en-US" altLang="ja-JP" sz="2400" i="1">
                                  <a:latin typeface="Cambria Math" panose="02040503050406030204" pitchFamily="18" charset="0"/>
                                  <a:ea typeface="Cambria Math"/>
                                </a:rPr>
                              </m:ctrlPr>
                            </m:sSupPr>
                            <m:e>
                              <m:r>
                                <a:rPr lang="en-US" altLang="ja-JP" sz="2400" i="1">
                                  <a:latin typeface="Cambria Math"/>
                                  <a:ea typeface="Cambria Math"/>
                                </a:rPr>
                                <m:t>(</m:t>
                              </m:r>
                              <m:r>
                                <a:rPr lang="en-US" altLang="ja-JP" sz="2400" i="1">
                                  <a:latin typeface="Cambria Math"/>
                                  <a:ea typeface="Cambria Math"/>
                                </a:rPr>
                                <m:t>𝜆</m:t>
                              </m:r>
                              <m:r>
                                <a:rPr lang="en-US" altLang="ja-JP" sz="2400" i="1">
                                  <a:latin typeface="Cambria Math"/>
                                  <a:ea typeface="Cambria Math"/>
                                </a:rPr>
                                <m:t>/</m:t>
                              </m:r>
                              <m:r>
                                <a:rPr lang="en-US" altLang="ja-JP" sz="2400" i="1">
                                  <a:latin typeface="Cambria Math"/>
                                  <a:ea typeface="Cambria Math"/>
                                </a:rPr>
                                <m:t>𝑛</m:t>
                              </m:r>
                              <m:r>
                                <a:rPr lang="en-US" altLang="ja-JP" sz="2400" i="1">
                                  <a:latin typeface="Cambria Math"/>
                                  <a:ea typeface="Cambria Math"/>
                                </a:rPr>
                                <m:t>)</m:t>
                              </m:r>
                            </m:e>
                            <m:sup>
                              <m:r>
                                <a:rPr lang="en-US" altLang="ja-JP" sz="2400" i="1">
                                  <a:latin typeface="Cambria Math"/>
                                  <a:ea typeface="Cambria Math"/>
                                </a:rPr>
                                <m:t>3</m:t>
                              </m:r>
                            </m:sup>
                          </m:sSup>
                        </m:num>
                        <m:den>
                          <m:r>
                            <a:rPr lang="en-US" altLang="ja-JP" sz="2400" i="1">
                              <a:latin typeface="Cambria Math"/>
                              <a:ea typeface="Cambria Math"/>
                            </a:rPr>
                            <m:t>4</m:t>
                          </m:r>
                          <m:sSup>
                            <m:sSupPr>
                              <m:ctrlPr>
                                <a:rPr lang="en-US" altLang="ja-JP" sz="2400" i="1">
                                  <a:latin typeface="Cambria Math" panose="02040503050406030204" pitchFamily="18" charset="0"/>
                                  <a:ea typeface="Cambria Math"/>
                                </a:rPr>
                              </m:ctrlPr>
                            </m:sSupPr>
                            <m:e>
                              <m:r>
                                <a:rPr lang="ja-JP" altLang="en-US" sz="2400" i="1">
                                  <a:latin typeface="Cambria Math"/>
                                  <a:ea typeface="Cambria Math"/>
                                </a:rPr>
                                <m:t>𝜋</m:t>
                              </m:r>
                            </m:e>
                            <m:sup>
                              <m:r>
                                <a:rPr lang="en-US" altLang="ja-JP" sz="2400" i="1">
                                  <a:latin typeface="Cambria Math"/>
                                  <a:ea typeface="Cambria Math"/>
                                </a:rPr>
                                <m:t>2</m:t>
                              </m:r>
                            </m:sup>
                          </m:sSup>
                          <m:sSub>
                            <m:sSubPr>
                              <m:ctrlPr>
                                <a:rPr lang="en-US" altLang="ja-JP" sz="2400" i="1" smtClean="0">
                                  <a:latin typeface="Cambria Math" panose="02040503050406030204" pitchFamily="18" charset="0"/>
                                  <a:ea typeface="Cambria Math"/>
                                </a:rPr>
                              </m:ctrlPr>
                            </m:sSubPr>
                            <m:e>
                              <m:r>
                                <a:rPr lang="en-US" altLang="ja-JP" sz="2400" b="0" i="1" smtClean="0">
                                  <a:latin typeface="Cambria Math"/>
                                  <a:ea typeface="Cambria Math"/>
                                </a:rPr>
                                <m:t>𝑉</m:t>
                              </m:r>
                            </m:e>
                            <m:sub>
                              <m:r>
                                <a:rPr lang="en-US" altLang="ja-JP" sz="2400" b="0" i="1" smtClean="0">
                                  <a:latin typeface="Cambria Math"/>
                                  <a:ea typeface="Cambria Math"/>
                                </a:rPr>
                                <m:t>0</m:t>
                              </m:r>
                            </m:sub>
                          </m:sSub>
                        </m:den>
                      </m:f>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11559" y="1412776"/>
                <a:ext cx="3246273" cy="92845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1178868" y="4589856"/>
                <a:ext cx="7139262" cy="4953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𝐹</m:t>
                          </m:r>
                        </m:e>
                        <m:sub>
                          <m:r>
                            <a:rPr kumimoji="1" lang="en-US" altLang="ja-JP" sz="2400" b="0" i="1" smtClean="0">
                              <a:latin typeface="Cambria Math"/>
                            </a:rPr>
                            <m:t>𝑝</m:t>
                          </m:r>
                        </m:sub>
                      </m:sSub>
                      <m:r>
                        <a:rPr lang="en-US" altLang="ja-JP" sz="2400" i="1">
                          <a:latin typeface="Cambria Math"/>
                          <a:ea typeface="Cambria Math"/>
                        </a:rPr>
                        <m:t>&gt;</m:t>
                      </m:r>
                      <m:r>
                        <a:rPr lang="en-US" altLang="ja-JP" sz="2400" b="0" i="1" smtClean="0">
                          <a:latin typeface="Cambria Math"/>
                          <a:ea typeface="Cambria Math"/>
                        </a:rPr>
                        <m:t>1⇔</m:t>
                      </m:r>
                      <m:r>
                        <a:rPr lang="ja-JP" altLang="en-US" sz="2400" i="1">
                          <a:latin typeface="Cambria Math"/>
                        </a:rPr>
                        <m:t>自然放出</m:t>
                      </m:r>
                      <m:r>
                        <a:rPr lang="ja-JP" altLang="en-US" sz="2400" i="1" smtClean="0">
                          <a:latin typeface="Cambria Math"/>
                        </a:rPr>
                        <m:t>速度</m:t>
                      </m:r>
                      <m:r>
                        <a:rPr lang="ja-JP" altLang="en-US" sz="2400" b="0" i="1" smtClean="0">
                          <a:latin typeface="Cambria Math"/>
                        </a:rPr>
                        <m:t>が</m:t>
                      </m:r>
                      <m:r>
                        <a:rPr lang="ja-JP" altLang="en-US" sz="2400" i="1">
                          <a:latin typeface="Cambria Math"/>
                        </a:rPr>
                        <m:t>共振器</m:t>
                      </m:r>
                      <m:r>
                        <a:rPr lang="ja-JP" altLang="en-US" sz="2400" b="0" i="1" smtClean="0">
                          <a:latin typeface="Cambria Math"/>
                        </a:rPr>
                        <m:t>に</m:t>
                      </m:r>
                      <m:r>
                        <a:rPr lang="ja-JP" altLang="en-US" sz="2400" i="1">
                          <a:latin typeface="Cambria Math"/>
                        </a:rPr>
                        <m:t>より</m:t>
                      </m:r>
                      <m:r>
                        <a:rPr lang="ja-JP" altLang="en-US" sz="2400" i="1" smtClean="0">
                          <a:latin typeface="Cambria Math"/>
                        </a:rPr>
                        <m:t>増強される</m:t>
                      </m:r>
                    </m:oMath>
                  </m:oMathPara>
                </a14:m>
                <a:endParaRPr kumimoji="1" lang="ja-JP" altLang="en-US" sz="2400" dirty="0">
                  <a:latin typeface="+mn-ea"/>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178868" y="4589856"/>
                <a:ext cx="7139262" cy="495328"/>
              </a:xfrm>
              <a:prstGeom prst="rect">
                <a:avLst/>
              </a:prstGeom>
              <a:blipFill rotWithShape="0">
                <a:blip r:embed="rId4"/>
                <a:stretch>
                  <a:fillRect b="-61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178868" y="5085184"/>
                <a:ext cx="4984826" cy="494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𝐹</m:t>
                          </m:r>
                        </m:e>
                        <m:sub>
                          <m:r>
                            <a:rPr kumimoji="1" lang="en-US" altLang="ja-JP" sz="2400" b="0" i="1" smtClean="0">
                              <a:latin typeface="Cambria Math"/>
                            </a:rPr>
                            <m:t>𝑝</m:t>
                          </m:r>
                        </m:sub>
                      </m:sSub>
                      <m:r>
                        <a:rPr kumimoji="1" lang="en-US" altLang="ja-JP" sz="2400" i="1" smtClean="0">
                          <a:latin typeface="Cambria Math"/>
                          <a:ea typeface="Cambria Math"/>
                        </a:rPr>
                        <m:t>&lt;</m:t>
                      </m:r>
                      <m:r>
                        <a:rPr kumimoji="1" lang="en-US" altLang="ja-JP" sz="2400" b="0" i="1" smtClean="0">
                          <a:latin typeface="Cambria Math"/>
                          <a:ea typeface="Cambria Math"/>
                        </a:rPr>
                        <m:t>1⇔</m:t>
                      </m:r>
                      <m:r>
                        <a:rPr lang="ja-JP" altLang="en-US" sz="2400" i="1">
                          <a:latin typeface="Cambria Math"/>
                        </a:rPr>
                        <m:t>共振器</m:t>
                      </m:r>
                      <m:r>
                        <a:rPr lang="ja-JP" altLang="en-US" sz="2400" b="0" i="1" smtClean="0">
                          <a:latin typeface="Cambria Math"/>
                        </a:rPr>
                        <m:t>が</m:t>
                      </m:r>
                      <m:r>
                        <a:rPr lang="ja-JP" altLang="en-US" sz="2400" i="1">
                          <a:latin typeface="Cambria Math"/>
                        </a:rPr>
                        <m:t>放出</m:t>
                      </m:r>
                      <m:r>
                        <a:rPr lang="ja-JP" altLang="en-US" sz="2400" b="0" i="1" smtClean="0">
                          <a:latin typeface="Cambria Math"/>
                        </a:rPr>
                        <m:t>を</m:t>
                      </m:r>
                      <m:r>
                        <a:rPr lang="ja-JP" altLang="en-US" sz="2400" i="1" smtClean="0">
                          <a:latin typeface="Cambria Math"/>
                        </a:rPr>
                        <m:t>禁制する</m:t>
                      </m:r>
                    </m:oMath>
                  </m:oMathPara>
                </a14:m>
                <a:endParaRPr kumimoji="1" lang="ja-JP" altLang="en-US" sz="2400" dirty="0">
                  <a:latin typeface="+mn-ea"/>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178868" y="5085184"/>
                <a:ext cx="4984826" cy="494110"/>
              </a:xfrm>
              <a:prstGeom prst="rect">
                <a:avLst/>
              </a:prstGeom>
              <a:blipFill rotWithShape="0">
                <a:blip r:embed="rId5"/>
                <a:stretch>
                  <a:fillRect b="-74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2087724" y="3068959"/>
                <a:ext cx="7056276" cy="859531"/>
              </a:xfrm>
              <a:prstGeom prst="rect">
                <a:avLst/>
              </a:prstGeom>
              <a:noFill/>
            </p:spPr>
            <p:txBody>
              <a:bodyPr wrap="square" rtlCol="0">
                <a:spAutoFit/>
              </a:bodyPr>
              <a:lstStyle/>
              <a:p>
                <a:r>
                  <a:rPr kumimoji="1" lang="ja-JP" altLang="en-US" sz="2400" dirty="0" smtClean="0"/>
                  <a:t>自由空間での自然放出レート：</a:t>
                </a:r>
                <a14:m>
                  <m:oMath xmlns:m="http://schemas.openxmlformats.org/officeDocument/2006/math">
                    <m:r>
                      <a:rPr kumimoji="1" lang="en-US" altLang="ja-JP" sz="2400" b="0" i="1" smtClean="0">
                        <a:latin typeface="Cambria Math"/>
                      </a:rPr>
                      <m:t>𝐴</m:t>
                    </m:r>
                  </m:oMath>
                </a14:m>
                <a:endParaRPr kumimoji="1" lang="en-US" altLang="ja-JP" sz="2400" dirty="0" smtClean="0"/>
              </a:p>
              <a:p>
                <a:r>
                  <a:rPr lang="ja-JP" altLang="en-US" sz="2400" dirty="0" smtClean="0"/>
                  <a:t>共振器と結合自然放出レート：</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a:rPr>
                          <m:t>𝐹</m:t>
                        </m:r>
                      </m:e>
                      <m:sub>
                        <m:r>
                          <a:rPr lang="en-US" altLang="ja-JP" sz="2400" b="0" i="1" smtClean="0">
                            <a:latin typeface="Cambria Math"/>
                          </a:rPr>
                          <m:t>𝑝</m:t>
                        </m:r>
                      </m:sub>
                    </m:sSub>
                    <m:r>
                      <a:rPr lang="en-US" altLang="ja-JP" sz="2400" b="0" i="1" smtClean="0">
                        <a:latin typeface="Cambria Math"/>
                      </a:rPr>
                      <m:t>𝐴</m:t>
                    </m:r>
                  </m:oMath>
                </a14:m>
                <a:endParaRPr lang="en-US" altLang="ja-JP" sz="2400" dirty="0" smtClean="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087724" y="3068959"/>
                <a:ext cx="7056276" cy="859531"/>
              </a:xfrm>
              <a:prstGeom prst="rect">
                <a:avLst/>
              </a:prstGeom>
              <a:blipFill rotWithShape="0">
                <a:blip r:embed="rId6"/>
                <a:stretch>
                  <a:fillRect l="-1295" t="-8511" b="-992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50500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1600" y="836712"/>
            <a:ext cx="1476164" cy="584775"/>
          </a:xfrm>
          <a:prstGeom prst="rect">
            <a:avLst/>
          </a:prstGeom>
          <a:noFill/>
        </p:spPr>
        <p:txBody>
          <a:bodyPr wrap="square" rtlCol="0">
            <a:spAutoFit/>
          </a:bodyPr>
          <a:lstStyle/>
          <a:p>
            <a:r>
              <a:rPr kumimoji="1" lang="ja-JP" altLang="en-US" sz="3200" dirty="0" smtClean="0"/>
              <a:t>真空場</a:t>
            </a:r>
            <a:endParaRPr kumimoji="1" lang="ja-JP" altLang="en-US" sz="32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395536" y="1700808"/>
                <a:ext cx="2513573" cy="922176"/>
              </a:xfrm>
              <a:prstGeom prst="rect">
                <a:avLst/>
              </a:prstGeom>
              <a:solidFill>
                <a:schemeClr val="accent3">
                  <a:lumMod val="40000"/>
                  <a:lumOff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𝐸</m:t>
                          </m:r>
                        </m:e>
                        <m:sub>
                          <m:r>
                            <a:rPr kumimoji="1" lang="en-US" altLang="ja-JP" sz="2400" b="0" i="1" smtClean="0">
                              <a:latin typeface="Cambria Math"/>
                            </a:rPr>
                            <m:t>𝑛</m:t>
                          </m:r>
                        </m:sub>
                      </m:sSub>
                      <m:r>
                        <a:rPr kumimoji="1" lang="en-US" altLang="ja-JP" sz="2400" i="1" smtClean="0">
                          <a:latin typeface="Cambria Math"/>
                          <a:ea typeface="Cambria Math"/>
                        </a:rPr>
                        <m:t>=</m:t>
                      </m:r>
                      <m:d>
                        <m:dPr>
                          <m:ctrlPr>
                            <a:rPr kumimoji="1" lang="en-US" altLang="ja-JP" sz="2400" i="1" smtClean="0">
                              <a:latin typeface="Cambria Math" panose="02040503050406030204" pitchFamily="18" charset="0"/>
                              <a:ea typeface="Cambria Math"/>
                            </a:rPr>
                          </m:ctrlPr>
                        </m:dPr>
                        <m:e>
                          <m:r>
                            <a:rPr kumimoji="1" lang="en-US" altLang="ja-JP" sz="2400" b="0" i="1" smtClean="0">
                              <a:latin typeface="Cambria Math"/>
                              <a:ea typeface="Cambria Math"/>
                            </a:rPr>
                            <m:t>𝑛</m:t>
                          </m:r>
                          <m:r>
                            <a:rPr kumimoji="1" lang="en-US" altLang="ja-JP" sz="2400" b="0" i="1" smtClean="0">
                              <a:latin typeface="Cambria Math"/>
                              <a:ea typeface="Cambria Math"/>
                            </a:rPr>
                            <m:t>+</m:t>
                          </m:r>
                          <m:f>
                            <m:fPr>
                              <m:ctrlPr>
                                <a:rPr kumimoji="1" lang="en-US" altLang="ja-JP" sz="2400" b="0" i="1" smtClean="0">
                                  <a:latin typeface="Cambria Math" panose="02040503050406030204" pitchFamily="18" charset="0"/>
                                  <a:ea typeface="Cambria Math"/>
                                </a:rPr>
                              </m:ctrlPr>
                            </m:fPr>
                            <m:num>
                              <m:r>
                                <a:rPr kumimoji="1" lang="en-US" altLang="ja-JP" sz="2400" b="0" i="1" smtClean="0">
                                  <a:latin typeface="Cambria Math"/>
                                  <a:ea typeface="Cambria Math"/>
                                </a:rPr>
                                <m:t>1</m:t>
                              </m:r>
                            </m:num>
                            <m:den>
                              <m:r>
                                <a:rPr kumimoji="1" lang="en-US" altLang="ja-JP" sz="2400" b="0" i="1" smtClean="0">
                                  <a:latin typeface="Cambria Math"/>
                                  <a:ea typeface="Cambria Math"/>
                                </a:rPr>
                                <m:t>2</m:t>
                              </m:r>
                            </m:den>
                          </m:f>
                        </m:e>
                      </m:d>
                      <m:r>
                        <a:rPr kumimoji="1" lang="en-US" altLang="ja-JP" sz="2400" i="1" smtClean="0">
                          <a:latin typeface="Cambria Math"/>
                          <a:ea typeface="Cambria Math"/>
                        </a:rPr>
                        <m:t>ħ</m:t>
                      </m:r>
                      <m:r>
                        <a:rPr kumimoji="1" lang="ja-JP" altLang="en-US" sz="2400" i="1" smtClean="0">
                          <a:latin typeface="Cambria Math"/>
                          <a:ea typeface="Cambria Math"/>
                        </a:rPr>
                        <m:t>𝜔</m:t>
                      </m:r>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95536" y="1700808"/>
                <a:ext cx="2513573" cy="922176"/>
              </a:xfrm>
              <a:prstGeom prst="rect">
                <a:avLst/>
              </a:prstGeom>
              <a:blipFill rotWithShape="0">
                <a:blip r:embed="rId3"/>
                <a:stretch>
                  <a:fillRect/>
                </a:stretch>
              </a:blipFill>
            </p:spPr>
            <p:txBody>
              <a:bodyPr/>
              <a:lstStyle/>
              <a:p>
                <a:r>
                  <a:rPr lang="ja-JP" altLang="en-US">
                    <a:noFill/>
                  </a:rPr>
                  <a:t> </a:t>
                </a:r>
              </a:p>
            </p:txBody>
          </p:sp>
        </mc:Fallback>
      </mc:AlternateContent>
      <p:sp>
        <p:nvSpPr>
          <p:cNvPr id="5" name="テキスト ボックス 4"/>
          <p:cNvSpPr txBox="1"/>
          <p:nvPr/>
        </p:nvSpPr>
        <p:spPr>
          <a:xfrm>
            <a:off x="3419872" y="1791987"/>
            <a:ext cx="4140460" cy="830997"/>
          </a:xfrm>
          <a:prstGeom prst="rect">
            <a:avLst/>
          </a:prstGeom>
          <a:noFill/>
        </p:spPr>
        <p:txBody>
          <a:bodyPr wrap="square" rtlCol="0">
            <a:spAutoFit/>
          </a:bodyPr>
          <a:lstStyle/>
          <a:p>
            <a:r>
              <a:rPr kumimoji="1" lang="ja-JP" altLang="en-US" sz="2400" dirty="0" smtClean="0"/>
              <a:t>量子光学で零点エネルギーは</a:t>
            </a:r>
            <a:r>
              <a:rPr kumimoji="1" lang="ja-JP" altLang="en-US" sz="2400" b="1" dirty="0" smtClean="0"/>
              <a:t>真空場</a:t>
            </a:r>
            <a:r>
              <a:rPr kumimoji="1" lang="ja-JP" altLang="en-US" sz="2400" dirty="0" smtClean="0"/>
              <a:t>と</a:t>
            </a:r>
            <a:r>
              <a:rPr lang="ja-JP" altLang="en-US" sz="2400" dirty="0" smtClean="0"/>
              <a:t>よばれる。</a:t>
            </a:r>
            <a:endParaRPr lang="en-US" altLang="ja-JP" sz="2400" dirty="0" smtClean="0"/>
          </a:p>
        </p:txBody>
      </p:sp>
      <mc:AlternateContent xmlns:mc="http://schemas.openxmlformats.org/markup-compatibility/2006" xmlns:a14="http://schemas.microsoft.com/office/drawing/2010/main">
        <mc:Choice Requires="a14">
          <p:sp>
            <p:nvSpPr>
              <p:cNvPr id="6" name="テキスト ボックス 5"/>
              <p:cNvSpPr txBox="1"/>
              <p:nvPr/>
            </p:nvSpPr>
            <p:spPr>
              <a:xfrm>
                <a:off x="397812" y="5445224"/>
                <a:ext cx="2073260" cy="1183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ja-JP" altLang="en-US" sz="2400" i="1" smtClean="0">
                              <a:latin typeface="Cambria Math"/>
                            </a:rPr>
                            <m:t>𝜀</m:t>
                          </m:r>
                        </m:e>
                        <m:sub>
                          <m:r>
                            <a:rPr kumimoji="1" lang="en-US" altLang="ja-JP" sz="2400" b="0" i="1" smtClean="0">
                              <a:latin typeface="Cambria Math"/>
                            </a:rPr>
                            <m:t>𝑣𝑎𝑐</m:t>
                          </m:r>
                        </m:sub>
                      </m:sSub>
                      <m:r>
                        <a:rPr kumimoji="1" lang="en-US" altLang="ja-JP" sz="2400" i="1" smtClean="0">
                          <a:latin typeface="Cambria Math"/>
                          <a:ea typeface="Cambria Math"/>
                        </a:rPr>
                        <m:t>=</m:t>
                      </m:r>
                      <m:rad>
                        <m:radPr>
                          <m:degHide m:val="on"/>
                          <m:ctrlPr>
                            <a:rPr kumimoji="1" lang="en-US" altLang="ja-JP" sz="2400" i="1" smtClean="0">
                              <a:latin typeface="Cambria Math" panose="02040503050406030204" pitchFamily="18" charset="0"/>
                              <a:ea typeface="Cambria Math"/>
                            </a:rPr>
                          </m:ctrlPr>
                        </m:radPr>
                        <m:deg/>
                        <m:e>
                          <m:f>
                            <m:fPr>
                              <m:ctrlPr>
                                <a:rPr kumimoji="1" lang="en-US" altLang="ja-JP" sz="2400" i="1" smtClean="0">
                                  <a:latin typeface="Cambria Math" panose="02040503050406030204" pitchFamily="18" charset="0"/>
                                  <a:ea typeface="Cambria Math"/>
                                </a:rPr>
                              </m:ctrlPr>
                            </m:fPr>
                            <m:num>
                              <m:r>
                                <a:rPr kumimoji="1" lang="en-US" altLang="ja-JP" sz="2400" i="1" smtClean="0">
                                  <a:latin typeface="Cambria Math"/>
                                  <a:ea typeface="Cambria Math"/>
                                </a:rPr>
                                <m:t>ħ</m:t>
                              </m:r>
                              <m:r>
                                <a:rPr kumimoji="1" lang="ja-JP" altLang="en-US" sz="2400" i="1" smtClean="0">
                                  <a:latin typeface="Cambria Math"/>
                                  <a:ea typeface="Cambria Math"/>
                                </a:rPr>
                                <m:t>𝜔</m:t>
                              </m:r>
                            </m:num>
                            <m:den>
                              <m:r>
                                <a:rPr kumimoji="1" lang="en-US" altLang="ja-JP" sz="2400" b="0" i="1" smtClean="0">
                                  <a:latin typeface="Cambria Math"/>
                                  <a:ea typeface="Cambria Math"/>
                                </a:rPr>
                                <m:t>2</m:t>
                              </m:r>
                              <m:sSub>
                                <m:sSubPr>
                                  <m:ctrlPr>
                                    <a:rPr kumimoji="1" lang="en-US" altLang="ja-JP" sz="2400" b="0" i="1" smtClean="0">
                                      <a:latin typeface="Cambria Math" panose="02040503050406030204" pitchFamily="18" charset="0"/>
                                      <a:ea typeface="Cambria Math"/>
                                    </a:rPr>
                                  </m:ctrlPr>
                                </m:sSubPr>
                                <m:e>
                                  <m:r>
                                    <a:rPr kumimoji="1" lang="ja-JP" altLang="en-US" sz="2400" b="0" i="1" smtClean="0">
                                      <a:latin typeface="Cambria Math"/>
                                      <a:ea typeface="Cambria Math"/>
                                    </a:rPr>
                                    <m:t>𝜀</m:t>
                                  </m:r>
                                </m:e>
                                <m:sub>
                                  <m:r>
                                    <a:rPr kumimoji="1" lang="en-US" altLang="ja-JP" sz="2400" b="0" i="1" smtClean="0">
                                      <a:latin typeface="Cambria Math"/>
                                      <a:ea typeface="Cambria Math"/>
                                    </a:rPr>
                                    <m:t>0</m:t>
                                  </m:r>
                                </m:sub>
                              </m:sSub>
                              <m:r>
                                <a:rPr kumimoji="1" lang="en-US" altLang="ja-JP" sz="2400" b="0" i="1" smtClean="0">
                                  <a:latin typeface="Cambria Math"/>
                                  <a:ea typeface="Cambria Math"/>
                                </a:rPr>
                                <m:t>𝑉</m:t>
                              </m:r>
                            </m:den>
                          </m:f>
                        </m:e>
                      </m:rad>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97812" y="5445224"/>
                <a:ext cx="2073260" cy="118352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79512" y="4201021"/>
                <a:ext cx="3664978" cy="1061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2</m:t>
                      </m:r>
                      <m:r>
                        <a:rPr kumimoji="1" lang="en-US" altLang="ja-JP" sz="2400" b="0" i="1" smtClean="0">
                          <a:latin typeface="Cambria Math"/>
                          <a:ea typeface="Cambria Math"/>
                        </a:rPr>
                        <m:t>×</m:t>
                      </m:r>
                      <m:nary>
                        <m:naryPr>
                          <m:limLoc m:val="undOvr"/>
                          <m:subHide m:val="on"/>
                          <m:supHide m:val="on"/>
                          <m:ctrlPr>
                            <a:rPr kumimoji="1" lang="en-US" altLang="ja-JP" sz="2400" b="0" i="1" smtClean="0">
                              <a:latin typeface="Cambria Math" panose="02040503050406030204" pitchFamily="18" charset="0"/>
                              <a:ea typeface="Cambria Math"/>
                            </a:rPr>
                          </m:ctrlPr>
                        </m:naryPr>
                        <m:sub/>
                        <m:sup/>
                        <m:e>
                          <m:f>
                            <m:fPr>
                              <m:ctrlPr>
                                <a:rPr kumimoji="1" lang="en-US" altLang="ja-JP" sz="2400" b="0" i="1" smtClean="0">
                                  <a:latin typeface="Cambria Math" panose="02040503050406030204" pitchFamily="18" charset="0"/>
                                  <a:ea typeface="Cambria Math"/>
                                </a:rPr>
                              </m:ctrlPr>
                            </m:fPr>
                            <m:num>
                              <m:r>
                                <a:rPr kumimoji="1" lang="en-US" altLang="ja-JP" sz="2400" b="0" i="1" smtClean="0">
                                  <a:latin typeface="Cambria Math"/>
                                  <a:ea typeface="Cambria Math"/>
                                </a:rPr>
                                <m:t>1</m:t>
                              </m:r>
                            </m:num>
                            <m:den>
                              <m:r>
                                <a:rPr kumimoji="1" lang="en-US" altLang="ja-JP" sz="2400" b="0" i="1" smtClean="0">
                                  <a:latin typeface="Cambria Math"/>
                                  <a:ea typeface="Cambria Math"/>
                                </a:rPr>
                                <m:t>2</m:t>
                              </m:r>
                            </m:den>
                          </m:f>
                        </m:e>
                      </m:nary>
                      <m:sSub>
                        <m:sSubPr>
                          <m:ctrlPr>
                            <a:rPr kumimoji="1" lang="en-US" altLang="ja-JP" sz="2400" b="0" i="1" smtClean="0">
                              <a:latin typeface="Cambria Math" panose="02040503050406030204" pitchFamily="18" charset="0"/>
                              <a:ea typeface="Cambria Math"/>
                            </a:rPr>
                          </m:ctrlPr>
                        </m:sSubPr>
                        <m:e>
                          <m:r>
                            <a:rPr kumimoji="1" lang="ja-JP" altLang="en-US" sz="2400" b="0" i="1" smtClean="0">
                              <a:latin typeface="Cambria Math"/>
                              <a:ea typeface="Cambria Math"/>
                            </a:rPr>
                            <m:t>𝜖</m:t>
                          </m:r>
                        </m:e>
                        <m:sub>
                          <m:r>
                            <a:rPr kumimoji="1" lang="en-US" altLang="ja-JP" sz="2400" b="0" i="1" smtClean="0">
                              <a:latin typeface="Cambria Math"/>
                              <a:ea typeface="Cambria Math"/>
                            </a:rPr>
                            <m:t>0</m:t>
                          </m:r>
                        </m:sub>
                      </m:sSub>
                      <m:sSup>
                        <m:sSupPr>
                          <m:ctrlPr>
                            <a:rPr kumimoji="1" lang="en-US" altLang="ja-JP" sz="2400" b="0" i="1" smtClean="0">
                              <a:latin typeface="Cambria Math" panose="02040503050406030204" pitchFamily="18" charset="0"/>
                              <a:ea typeface="Cambria Math"/>
                            </a:rPr>
                          </m:ctrlPr>
                        </m:sSupPr>
                        <m:e>
                          <m:sSub>
                            <m:sSubPr>
                              <m:ctrlPr>
                                <a:rPr kumimoji="1" lang="en-US" altLang="ja-JP" sz="2400" b="0" i="1" smtClean="0">
                                  <a:latin typeface="Cambria Math" panose="02040503050406030204" pitchFamily="18" charset="0"/>
                                  <a:ea typeface="Cambria Math"/>
                                </a:rPr>
                              </m:ctrlPr>
                            </m:sSubPr>
                            <m:e>
                              <m:r>
                                <a:rPr kumimoji="1" lang="ja-JP" altLang="en-US" sz="2400" b="0" i="1" smtClean="0">
                                  <a:latin typeface="Cambria Math"/>
                                  <a:ea typeface="Cambria Math"/>
                                </a:rPr>
                                <m:t>𝜀</m:t>
                              </m:r>
                            </m:e>
                            <m:sub>
                              <m:r>
                                <a:rPr kumimoji="1" lang="en-US" altLang="ja-JP" sz="2400" b="0" i="1" smtClean="0">
                                  <a:latin typeface="Cambria Math"/>
                                  <a:ea typeface="Cambria Math"/>
                                </a:rPr>
                                <m:t>𝑣𝑎𝑐</m:t>
                              </m:r>
                            </m:sub>
                          </m:sSub>
                        </m:e>
                        <m:sup>
                          <m:r>
                            <a:rPr kumimoji="1" lang="en-US" altLang="ja-JP" sz="2400" b="0" i="1" smtClean="0">
                              <a:latin typeface="Cambria Math"/>
                              <a:ea typeface="Cambria Math"/>
                            </a:rPr>
                            <m:t>2</m:t>
                          </m:r>
                        </m:sup>
                      </m:sSup>
                      <m:r>
                        <a:rPr kumimoji="1" lang="en-US" altLang="ja-JP" sz="2400" b="0" i="1" smtClean="0">
                          <a:latin typeface="Cambria Math"/>
                          <a:ea typeface="Cambria Math"/>
                        </a:rPr>
                        <m:t>𝑑𝑉</m:t>
                      </m:r>
                      <m:r>
                        <a:rPr kumimoji="1" lang="en-US" altLang="ja-JP" sz="2400" b="0" i="1" smtClean="0">
                          <a:latin typeface="Cambria Math"/>
                          <a:ea typeface="Cambria Math"/>
                        </a:rPr>
                        <m:t>=</m:t>
                      </m:r>
                      <m:f>
                        <m:fPr>
                          <m:ctrlPr>
                            <a:rPr kumimoji="1" lang="en-US" altLang="ja-JP" sz="2400" b="0" i="1" smtClean="0">
                              <a:latin typeface="Cambria Math" panose="02040503050406030204" pitchFamily="18" charset="0"/>
                              <a:ea typeface="Cambria Math"/>
                            </a:rPr>
                          </m:ctrlPr>
                        </m:fPr>
                        <m:num>
                          <m:r>
                            <a:rPr kumimoji="1" lang="en-US" altLang="ja-JP" sz="2400" b="0" i="1" smtClean="0">
                              <a:latin typeface="Cambria Math"/>
                              <a:ea typeface="Cambria Math"/>
                            </a:rPr>
                            <m:t>1</m:t>
                          </m:r>
                        </m:num>
                        <m:den>
                          <m:r>
                            <a:rPr kumimoji="1" lang="en-US" altLang="ja-JP" sz="2400" b="0" i="1" smtClean="0">
                              <a:latin typeface="Cambria Math"/>
                              <a:ea typeface="Cambria Math"/>
                            </a:rPr>
                            <m:t>2</m:t>
                          </m:r>
                        </m:den>
                      </m:f>
                      <m:r>
                        <a:rPr kumimoji="1" lang="en-US" altLang="ja-JP" sz="2400" b="0" i="1" smtClean="0">
                          <a:latin typeface="Cambria Math"/>
                          <a:ea typeface="Cambria Math"/>
                        </a:rPr>
                        <m:t>ħ</m:t>
                      </m:r>
                      <m:r>
                        <a:rPr kumimoji="1" lang="ja-JP" altLang="en-US" sz="2400" b="0" i="1" smtClean="0">
                          <a:latin typeface="Cambria Math"/>
                          <a:ea typeface="Cambria Math"/>
                        </a:rPr>
                        <m:t>𝜔</m:t>
                      </m:r>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79512" y="4201021"/>
                <a:ext cx="3664978" cy="1061060"/>
              </a:xfrm>
              <a:prstGeom prst="rect">
                <a:avLst/>
              </a:prstGeom>
              <a:blipFill rotWithShape="0">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97497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モード結合理論</a:t>
            </a:r>
            <a:endParaRPr kumimoji="1" lang="ja-JP" altLang="en-US" dirty="0"/>
          </a:p>
        </p:txBody>
      </p:sp>
      <p:grpSp>
        <p:nvGrpSpPr>
          <p:cNvPr id="10" name="グループ化 9"/>
          <p:cNvGrpSpPr/>
          <p:nvPr/>
        </p:nvGrpSpPr>
        <p:grpSpPr>
          <a:xfrm>
            <a:off x="639026" y="1736812"/>
            <a:ext cx="4101672" cy="2198523"/>
            <a:chOff x="467544" y="1101076"/>
            <a:chExt cx="4101672" cy="2198523"/>
          </a:xfrm>
        </p:grpSpPr>
        <mc:AlternateContent xmlns:mc="http://schemas.openxmlformats.org/markup-compatibility/2006" xmlns:a14="http://schemas.microsoft.com/office/drawing/2010/main">
          <mc:Choice Requires="a14">
            <p:sp>
              <p:nvSpPr>
                <p:cNvPr id="3" name="テキスト ボックス 2"/>
                <p:cNvSpPr txBox="1"/>
                <p:nvPr/>
              </p:nvSpPr>
              <p:spPr>
                <a:xfrm>
                  <a:off x="683568" y="1844824"/>
                  <a:ext cx="387580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𝑑𝐴</m:t>
                            </m:r>
                          </m:num>
                          <m:den>
                            <m:r>
                              <a:rPr kumimoji="1" lang="en-US" altLang="ja-JP" b="0" i="1" smtClean="0">
                                <a:latin typeface="Cambria Math"/>
                              </a:rPr>
                              <m:t>𝑑𝑧</m:t>
                            </m:r>
                          </m:den>
                        </m:f>
                        <m:r>
                          <a:rPr kumimoji="1" lang="en-US" altLang="ja-JP" i="1" smtClean="0">
                            <a:latin typeface="Cambria Math"/>
                            <a:ea typeface="Cambria Math"/>
                          </a:rPr>
                          <m:t>=−</m:t>
                        </m:r>
                        <m:r>
                          <a:rPr kumimoji="1" lang="en-US" altLang="ja-JP" b="0" i="1" smtClean="0">
                            <a:latin typeface="Cambria Math"/>
                            <a:ea typeface="Cambria Math"/>
                          </a:rPr>
                          <m:t>𝑗</m:t>
                        </m:r>
                        <m:sSub>
                          <m:sSubPr>
                            <m:ctrlPr>
                              <a:rPr kumimoji="1" lang="en-US" altLang="ja-JP" b="0" i="1" smtClean="0">
                                <a:latin typeface="Cambria Math" panose="02040503050406030204" pitchFamily="18" charset="0"/>
                                <a:ea typeface="Cambria Math"/>
                              </a:rPr>
                            </m:ctrlPr>
                          </m:sSubPr>
                          <m:e>
                            <m:r>
                              <a:rPr kumimoji="1" lang="en-US" altLang="ja-JP" b="0" i="1" smtClean="0">
                                <a:latin typeface="Cambria Math"/>
                                <a:ea typeface="Cambria Math"/>
                              </a:rPr>
                              <m:t>𝑋</m:t>
                            </m:r>
                          </m:e>
                          <m:sub>
                            <m:r>
                              <a:rPr kumimoji="1" lang="en-US" altLang="ja-JP" b="0" i="1" smtClean="0">
                                <a:latin typeface="Cambria Math"/>
                                <a:ea typeface="Cambria Math"/>
                              </a:rPr>
                              <m:t>𝐺</m:t>
                            </m:r>
                          </m:sub>
                        </m:sSub>
                        <m:r>
                          <a:rPr kumimoji="1" lang="en-US" altLang="ja-JP" b="0" i="1" smtClean="0">
                            <a:latin typeface="Cambria Math"/>
                            <a:ea typeface="Cambria Math"/>
                          </a:rPr>
                          <m:t>𝐵𝑒𝑥𝑝</m:t>
                        </m:r>
                        <m:d>
                          <m:dPr>
                            <m:begChr m:val="["/>
                            <m:endChr m:val="]"/>
                            <m:ctrlPr>
                              <a:rPr kumimoji="1" lang="en-US" altLang="ja-JP" b="0" i="1" smtClean="0">
                                <a:latin typeface="Cambria Math" panose="02040503050406030204" pitchFamily="18" charset="0"/>
                                <a:ea typeface="Cambria Math"/>
                              </a:rPr>
                            </m:ctrlPr>
                          </m:dPr>
                          <m:e>
                            <m:r>
                              <a:rPr kumimoji="1" lang="en-US" altLang="ja-JP" b="0" i="1" smtClean="0">
                                <a:latin typeface="Cambria Math"/>
                                <a:ea typeface="Cambria Math"/>
                              </a:rPr>
                              <m:t>𝑗</m:t>
                            </m:r>
                            <m:d>
                              <m:dPr>
                                <m:ctrlPr>
                                  <a:rPr kumimoji="1" lang="en-US" altLang="ja-JP" b="0" i="1" smtClean="0">
                                    <a:latin typeface="Cambria Math" panose="02040503050406030204" pitchFamily="18" charset="0"/>
                                    <a:ea typeface="Cambria Math"/>
                                  </a:rPr>
                                </m:ctrlPr>
                              </m:dPr>
                              <m:e>
                                <m:r>
                                  <a:rPr kumimoji="1" lang="en-US" altLang="ja-JP" b="0" i="1" smtClean="0">
                                    <a:latin typeface="Cambria Math"/>
                                    <a:ea typeface="Cambria Math"/>
                                  </a:rPr>
                                  <m:t>2</m:t>
                                </m:r>
                                <m:r>
                                  <a:rPr kumimoji="1" lang="en-US" altLang="ja-JP" b="0" i="1" smtClean="0">
                                    <a:latin typeface="Cambria Math"/>
                                    <a:ea typeface="Cambria Math"/>
                                  </a:rPr>
                                  <m:t>𝑘</m:t>
                                </m:r>
                                <m:sSub>
                                  <m:sSubPr>
                                    <m:ctrlPr>
                                      <a:rPr kumimoji="1" lang="en-US" altLang="ja-JP" b="0" i="1" smtClean="0">
                                        <a:latin typeface="Cambria Math" panose="02040503050406030204" pitchFamily="18" charset="0"/>
                                        <a:ea typeface="Cambria Math"/>
                                      </a:rPr>
                                    </m:ctrlPr>
                                  </m:sSubPr>
                                  <m:e>
                                    <m:r>
                                      <a:rPr kumimoji="1" lang="en-US" altLang="ja-JP" b="0" i="1" smtClean="0">
                                        <a:latin typeface="Cambria Math"/>
                                        <a:ea typeface="Cambria Math"/>
                                      </a:rPr>
                                      <m:t>𝑛</m:t>
                                    </m:r>
                                  </m:e>
                                  <m:sub>
                                    <m:r>
                                      <a:rPr kumimoji="1" lang="en-US" altLang="ja-JP" b="0" i="1" smtClean="0">
                                        <a:latin typeface="Cambria Math"/>
                                        <a:ea typeface="Cambria Math"/>
                                      </a:rPr>
                                      <m:t>𝑒𝑓𝑓</m:t>
                                    </m:r>
                                  </m:sub>
                                </m:sSub>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2</m:t>
                                    </m:r>
                                    <m:r>
                                      <a:rPr kumimoji="1" lang="ja-JP" altLang="en-US" b="0" i="1" smtClean="0">
                                        <a:latin typeface="Cambria Math"/>
                                        <a:ea typeface="Cambria Math"/>
                                      </a:rPr>
                                      <m:t>𝜋</m:t>
                                    </m:r>
                                  </m:num>
                                  <m:den>
                                    <m:r>
                                      <a:rPr kumimoji="1" lang="en-US" altLang="ja-JP" b="0" i="1" smtClean="0">
                                        <a:latin typeface="Cambria Math"/>
                                        <a:ea typeface="Cambria Math"/>
                                      </a:rPr>
                                      <m:t>Ʌ</m:t>
                                    </m:r>
                                  </m:den>
                                </m:f>
                              </m:e>
                            </m:d>
                            <m:r>
                              <a:rPr kumimoji="1" lang="en-US" altLang="ja-JP" b="0" i="1" smtClean="0">
                                <a:latin typeface="Cambria Math"/>
                                <a:ea typeface="Cambria Math"/>
                              </a:rPr>
                              <m:t>𝑧</m:t>
                            </m:r>
                          </m:e>
                        </m:d>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83568" y="1844824"/>
                  <a:ext cx="3875805" cy="71468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689436" y="2584916"/>
                  <a:ext cx="387978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𝑑𝐵</m:t>
                            </m:r>
                          </m:num>
                          <m:den>
                            <m:r>
                              <a:rPr kumimoji="1" lang="en-US" altLang="ja-JP" b="0" i="1" smtClean="0">
                                <a:latin typeface="Cambria Math"/>
                              </a:rPr>
                              <m:t>𝑑𝑧</m:t>
                            </m:r>
                          </m:den>
                        </m:f>
                        <m:r>
                          <a:rPr kumimoji="1" lang="en-US" altLang="ja-JP" i="1" smtClean="0">
                            <a:latin typeface="Cambria Math"/>
                            <a:ea typeface="Cambria Math"/>
                          </a:rPr>
                          <m:t>=</m:t>
                        </m:r>
                        <m:r>
                          <a:rPr kumimoji="1" lang="en-US" altLang="ja-JP" b="0" i="1" smtClean="0">
                            <a:latin typeface="Cambria Math"/>
                            <a:ea typeface="Cambria Math"/>
                          </a:rPr>
                          <m:t>𝑗</m:t>
                        </m:r>
                        <m:sSub>
                          <m:sSubPr>
                            <m:ctrlPr>
                              <a:rPr kumimoji="1" lang="en-US" altLang="ja-JP" b="0" i="1" smtClean="0">
                                <a:latin typeface="Cambria Math" panose="02040503050406030204" pitchFamily="18" charset="0"/>
                                <a:ea typeface="Cambria Math"/>
                              </a:rPr>
                            </m:ctrlPr>
                          </m:sSubPr>
                          <m:e>
                            <m:r>
                              <a:rPr kumimoji="1" lang="en-US" altLang="ja-JP" b="0" i="1" smtClean="0">
                                <a:latin typeface="Cambria Math"/>
                                <a:ea typeface="Cambria Math"/>
                              </a:rPr>
                              <m:t>𝑋</m:t>
                            </m:r>
                          </m:e>
                          <m:sub>
                            <m:r>
                              <a:rPr kumimoji="1" lang="en-US" altLang="ja-JP" b="0" i="1" smtClean="0">
                                <a:latin typeface="Cambria Math"/>
                                <a:ea typeface="Cambria Math"/>
                              </a:rPr>
                              <m:t>𝐺</m:t>
                            </m:r>
                          </m:sub>
                        </m:sSub>
                        <m:r>
                          <a:rPr kumimoji="1" lang="en-US" altLang="ja-JP" b="0" i="1" smtClean="0">
                            <a:latin typeface="Cambria Math"/>
                            <a:ea typeface="Cambria Math"/>
                          </a:rPr>
                          <m:t>𝐴𝑒𝑥𝑝</m:t>
                        </m:r>
                        <m:d>
                          <m:dPr>
                            <m:begChr m:val="["/>
                            <m:endChr m:val="]"/>
                            <m:ctrlPr>
                              <a:rPr kumimoji="1" lang="en-US" altLang="ja-JP" b="0" i="1" smtClean="0">
                                <a:latin typeface="Cambria Math" panose="02040503050406030204" pitchFamily="18" charset="0"/>
                                <a:ea typeface="Cambria Math"/>
                              </a:rPr>
                            </m:ctrlPr>
                          </m:dPr>
                          <m:e>
                            <m:r>
                              <a:rPr kumimoji="1" lang="en-US" altLang="ja-JP" b="0" i="1" smtClean="0">
                                <a:latin typeface="Cambria Math"/>
                                <a:ea typeface="Cambria Math"/>
                              </a:rPr>
                              <m:t>−</m:t>
                            </m:r>
                            <m:r>
                              <a:rPr kumimoji="1" lang="en-US" altLang="ja-JP" b="0" i="1" smtClean="0">
                                <a:latin typeface="Cambria Math"/>
                                <a:ea typeface="Cambria Math"/>
                              </a:rPr>
                              <m:t>𝑗</m:t>
                            </m:r>
                            <m:d>
                              <m:dPr>
                                <m:ctrlPr>
                                  <a:rPr kumimoji="1" lang="en-US" altLang="ja-JP" b="0" i="1" smtClean="0">
                                    <a:latin typeface="Cambria Math" panose="02040503050406030204" pitchFamily="18" charset="0"/>
                                    <a:ea typeface="Cambria Math"/>
                                  </a:rPr>
                                </m:ctrlPr>
                              </m:dPr>
                              <m:e>
                                <m:r>
                                  <a:rPr kumimoji="1" lang="en-US" altLang="ja-JP" b="0" i="1" smtClean="0">
                                    <a:latin typeface="Cambria Math"/>
                                    <a:ea typeface="Cambria Math"/>
                                  </a:rPr>
                                  <m:t>2</m:t>
                                </m:r>
                                <m:r>
                                  <a:rPr kumimoji="1" lang="en-US" altLang="ja-JP" b="0" i="1" smtClean="0">
                                    <a:latin typeface="Cambria Math"/>
                                    <a:ea typeface="Cambria Math"/>
                                  </a:rPr>
                                  <m:t>𝑘</m:t>
                                </m:r>
                                <m:sSub>
                                  <m:sSubPr>
                                    <m:ctrlPr>
                                      <a:rPr kumimoji="1" lang="en-US" altLang="ja-JP" b="0" i="1" smtClean="0">
                                        <a:latin typeface="Cambria Math" panose="02040503050406030204" pitchFamily="18" charset="0"/>
                                        <a:ea typeface="Cambria Math"/>
                                      </a:rPr>
                                    </m:ctrlPr>
                                  </m:sSubPr>
                                  <m:e>
                                    <m:r>
                                      <a:rPr kumimoji="1" lang="en-US" altLang="ja-JP" b="0" i="1" smtClean="0">
                                        <a:latin typeface="Cambria Math"/>
                                        <a:ea typeface="Cambria Math"/>
                                      </a:rPr>
                                      <m:t>𝑛</m:t>
                                    </m:r>
                                  </m:e>
                                  <m:sub>
                                    <m:r>
                                      <a:rPr kumimoji="1" lang="en-US" altLang="ja-JP" b="0" i="1" smtClean="0">
                                        <a:latin typeface="Cambria Math"/>
                                        <a:ea typeface="Cambria Math"/>
                                      </a:rPr>
                                      <m:t>𝑒𝑓𝑓</m:t>
                                    </m:r>
                                  </m:sub>
                                </m:sSub>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2</m:t>
                                    </m:r>
                                    <m:r>
                                      <a:rPr kumimoji="1" lang="ja-JP" altLang="en-US" b="0" i="1" smtClean="0">
                                        <a:latin typeface="Cambria Math"/>
                                        <a:ea typeface="Cambria Math"/>
                                      </a:rPr>
                                      <m:t>𝜋</m:t>
                                    </m:r>
                                  </m:num>
                                  <m:den>
                                    <m:r>
                                      <a:rPr kumimoji="1" lang="en-US" altLang="ja-JP" b="0" i="1" smtClean="0">
                                        <a:latin typeface="Cambria Math"/>
                                        <a:ea typeface="Cambria Math"/>
                                      </a:rPr>
                                      <m:t>Ʌ</m:t>
                                    </m:r>
                                  </m:den>
                                </m:f>
                              </m:e>
                            </m:d>
                            <m:r>
                              <a:rPr kumimoji="1" lang="en-US" altLang="ja-JP" b="0" i="1" smtClean="0">
                                <a:latin typeface="Cambria Math"/>
                                <a:ea typeface="Cambria Math"/>
                              </a:rPr>
                              <m:t>𝑧</m:t>
                            </m:r>
                          </m:e>
                        </m:d>
                      </m:oMath>
                    </m:oMathPara>
                  </a14:m>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89436" y="2584916"/>
                  <a:ext cx="3879780" cy="714683"/>
                </a:xfrm>
                <a:prstGeom prst="rect">
                  <a:avLst/>
                </a:prstGeom>
                <a:blipFill rotWithShape="0">
                  <a:blip r:embed="rId4"/>
                  <a:stretch>
                    <a:fillRect/>
                  </a:stretch>
                </a:blipFill>
              </p:spPr>
              <p:txBody>
                <a:bodyPr/>
                <a:lstStyle/>
                <a:p>
                  <a:r>
                    <a:rPr lang="ja-JP" altLang="en-US">
                      <a:noFill/>
                    </a:rPr>
                    <a:t> </a:t>
                  </a:r>
                </a:p>
              </p:txBody>
            </p:sp>
          </mc:Fallback>
        </mc:AlternateContent>
        <p:sp>
          <p:nvSpPr>
            <p:cNvPr id="5" name="テキスト ボックス 4"/>
            <p:cNvSpPr txBox="1"/>
            <p:nvPr/>
          </p:nvSpPr>
          <p:spPr>
            <a:xfrm>
              <a:off x="595866" y="1101076"/>
              <a:ext cx="2592288" cy="461665"/>
            </a:xfrm>
            <a:prstGeom prst="rect">
              <a:avLst/>
            </a:prstGeom>
            <a:noFill/>
          </p:spPr>
          <p:txBody>
            <a:bodyPr wrap="square" rtlCol="0">
              <a:spAutoFit/>
            </a:bodyPr>
            <a:lstStyle/>
            <a:p>
              <a:r>
                <a:rPr kumimoji="1" lang="ja-JP" altLang="en-US" sz="2400" dirty="0" smtClean="0"/>
                <a:t>結合モード方程式</a:t>
              </a:r>
              <a:endParaRPr kumimoji="1" lang="ja-JP" altLang="en-US" sz="2400" dirty="0"/>
            </a:p>
          </p:txBody>
        </p:sp>
        <p:sp>
          <p:nvSpPr>
            <p:cNvPr id="6" name="左中かっこ 5"/>
            <p:cNvSpPr/>
            <p:nvPr/>
          </p:nvSpPr>
          <p:spPr>
            <a:xfrm>
              <a:off x="467544" y="1844824"/>
              <a:ext cx="221892" cy="145477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7" name="テキスト ボックス 6"/>
          <p:cNvSpPr txBox="1"/>
          <p:nvPr/>
        </p:nvSpPr>
        <p:spPr>
          <a:xfrm>
            <a:off x="853658" y="4588386"/>
            <a:ext cx="3672408" cy="1569660"/>
          </a:xfrm>
          <a:prstGeom prst="rect">
            <a:avLst/>
          </a:prstGeom>
          <a:noFill/>
        </p:spPr>
        <p:txBody>
          <a:bodyPr wrap="square" rtlCol="0">
            <a:spAutoFit/>
          </a:bodyPr>
          <a:lstStyle/>
          <a:p>
            <a:r>
              <a:rPr kumimoji="1" lang="en-US" altLang="ja-JP" sz="2400" dirty="0" smtClean="0"/>
              <a:t>A</a:t>
            </a:r>
            <a:r>
              <a:rPr kumimoji="1" lang="ja-JP" altLang="en-US" sz="2400" dirty="0" smtClean="0"/>
              <a:t>：前進波の電場の大きさ</a:t>
            </a:r>
            <a:endParaRPr kumimoji="1" lang="en-US" altLang="ja-JP" sz="2400" dirty="0" smtClean="0"/>
          </a:p>
          <a:p>
            <a:r>
              <a:rPr lang="en-US" altLang="ja-JP" sz="2400" dirty="0" smtClean="0"/>
              <a:t>B</a:t>
            </a:r>
            <a:r>
              <a:rPr lang="ja-JP" altLang="en-US" sz="2400" dirty="0" smtClean="0"/>
              <a:t>：後退波の電場の大きさ</a:t>
            </a:r>
            <a:endParaRPr lang="en-US" altLang="ja-JP" sz="2400" dirty="0" smtClean="0"/>
          </a:p>
          <a:p>
            <a:r>
              <a:rPr kumimoji="1" lang="en-US" altLang="ja-JP" sz="2400" dirty="0" smtClean="0"/>
              <a:t>K</a:t>
            </a:r>
            <a:r>
              <a:rPr kumimoji="1" lang="ja-JP" altLang="en-US" sz="2400" dirty="0" smtClean="0"/>
              <a:t>：波数</a:t>
            </a:r>
            <a:endParaRPr kumimoji="1" lang="en-US" altLang="ja-JP" sz="2400" dirty="0" smtClean="0"/>
          </a:p>
          <a:p>
            <a:r>
              <a:rPr lang="ja-JP" altLang="ja-JP" sz="2400" dirty="0" smtClean="0"/>
              <a:t>Ʌ</a:t>
            </a:r>
            <a:r>
              <a:rPr lang="ja-JP" altLang="en-US" sz="2400" dirty="0" smtClean="0"/>
              <a:t>：周期構造の周期</a:t>
            </a:r>
            <a:endParaRPr lang="en-US" altLang="ja-JP" sz="2400" dirty="0" smtClean="0"/>
          </a:p>
        </p:txBody>
      </p:sp>
      <p:grpSp>
        <p:nvGrpSpPr>
          <p:cNvPr id="68" name="グループ化 67"/>
          <p:cNvGrpSpPr/>
          <p:nvPr/>
        </p:nvGrpSpPr>
        <p:grpSpPr>
          <a:xfrm>
            <a:off x="5168142" y="2375649"/>
            <a:ext cx="3643752" cy="1968102"/>
            <a:chOff x="5094058" y="1166201"/>
            <a:chExt cx="3643752" cy="1968102"/>
          </a:xfrm>
        </p:grpSpPr>
        <p:grpSp>
          <p:nvGrpSpPr>
            <p:cNvPr id="64" name="グループ化 63"/>
            <p:cNvGrpSpPr/>
            <p:nvPr/>
          </p:nvGrpSpPr>
          <p:grpSpPr>
            <a:xfrm>
              <a:off x="5094058" y="1427521"/>
              <a:ext cx="3643752" cy="1706782"/>
              <a:chOff x="5256076" y="1412776"/>
              <a:chExt cx="3643752" cy="1706782"/>
            </a:xfrm>
          </p:grpSpPr>
          <p:grpSp>
            <p:nvGrpSpPr>
              <p:cNvPr id="47" name="グループ化 46"/>
              <p:cNvGrpSpPr/>
              <p:nvPr/>
            </p:nvGrpSpPr>
            <p:grpSpPr>
              <a:xfrm>
                <a:off x="5256076" y="1924562"/>
                <a:ext cx="3315896" cy="824402"/>
                <a:chOff x="5253357" y="1308454"/>
                <a:chExt cx="3315896" cy="824402"/>
              </a:xfrm>
            </p:grpSpPr>
            <p:cxnSp>
              <p:nvCxnSpPr>
                <p:cNvPr id="12" name="直線矢印コネクタ 11"/>
                <p:cNvCxnSpPr/>
                <p:nvPr/>
              </p:nvCxnSpPr>
              <p:spPr>
                <a:xfrm>
                  <a:off x="5256076" y="2132856"/>
                  <a:ext cx="32403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7740352" y="1628800"/>
                  <a:ext cx="8289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253357" y="1664804"/>
                  <a:ext cx="8289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6742658" y="1325510"/>
                  <a:ext cx="997694" cy="597117"/>
                  <a:chOff x="5200650" y="1337495"/>
                  <a:chExt cx="997694" cy="597117"/>
                </a:xfrm>
              </p:grpSpPr>
              <p:sp>
                <p:nvSpPr>
                  <p:cNvPr id="35" name="フリーフォーム 34"/>
                  <p:cNvSpPr/>
                  <p:nvPr/>
                </p:nvSpPr>
                <p:spPr>
                  <a:xfrm>
                    <a:off x="5200650" y="1337495"/>
                    <a:ext cx="330200" cy="585132"/>
                  </a:xfrm>
                  <a:custGeom>
                    <a:avLst/>
                    <a:gdLst>
                      <a:gd name="connsiteX0" fmla="*/ 0 w 330200"/>
                      <a:gd name="connsiteY0" fmla="*/ 288105 h 585132"/>
                      <a:gd name="connsiteX1" fmla="*/ 95250 w 330200"/>
                      <a:gd name="connsiteY1" fmla="*/ 8705 h 585132"/>
                      <a:gd name="connsiteX2" fmla="*/ 234950 w 330200"/>
                      <a:gd name="connsiteY2" fmla="*/ 580205 h 585132"/>
                      <a:gd name="connsiteX3" fmla="*/ 330200 w 330200"/>
                      <a:gd name="connsiteY3" fmla="*/ 300805 h 585132"/>
                      <a:gd name="connsiteX4" fmla="*/ 330200 w 330200"/>
                      <a:gd name="connsiteY4" fmla="*/ 300805 h 58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585132">
                        <a:moveTo>
                          <a:pt x="0" y="288105"/>
                        </a:moveTo>
                        <a:cubicBezTo>
                          <a:pt x="28046" y="124063"/>
                          <a:pt x="56092" y="-39978"/>
                          <a:pt x="95250" y="8705"/>
                        </a:cubicBezTo>
                        <a:cubicBezTo>
                          <a:pt x="134408" y="57388"/>
                          <a:pt x="195792" y="531522"/>
                          <a:pt x="234950" y="580205"/>
                        </a:cubicBezTo>
                        <a:cubicBezTo>
                          <a:pt x="274108" y="628888"/>
                          <a:pt x="330200" y="300805"/>
                          <a:pt x="330200" y="300805"/>
                        </a:cubicBezTo>
                        <a:lnTo>
                          <a:pt x="330200" y="30080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537944" y="1341490"/>
                    <a:ext cx="330200" cy="585132"/>
                  </a:xfrm>
                  <a:custGeom>
                    <a:avLst/>
                    <a:gdLst>
                      <a:gd name="connsiteX0" fmla="*/ 0 w 330200"/>
                      <a:gd name="connsiteY0" fmla="*/ 288105 h 585132"/>
                      <a:gd name="connsiteX1" fmla="*/ 95250 w 330200"/>
                      <a:gd name="connsiteY1" fmla="*/ 8705 h 585132"/>
                      <a:gd name="connsiteX2" fmla="*/ 234950 w 330200"/>
                      <a:gd name="connsiteY2" fmla="*/ 580205 h 585132"/>
                      <a:gd name="connsiteX3" fmla="*/ 330200 w 330200"/>
                      <a:gd name="connsiteY3" fmla="*/ 300805 h 585132"/>
                      <a:gd name="connsiteX4" fmla="*/ 330200 w 330200"/>
                      <a:gd name="connsiteY4" fmla="*/ 300805 h 58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585132">
                        <a:moveTo>
                          <a:pt x="0" y="288105"/>
                        </a:moveTo>
                        <a:cubicBezTo>
                          <a:pt x="28046" y="124063"/>
                          <a:pt x="56092" y="-39978"/>
                          <a:pt x="95250" y="8705"/>
                        </a:cubicBezTo>
                        <a:cubicBezTo>
                          <a:pt x="134408" y="57388"/>
                          <a:pt x="195792" y="531522"/>
                          <a:pt x="234950" y="580205"/>
                        </a:cubicBezTo>
                        <a:cubicBezTo>
                          <a:pt x="274108" y="628888"/>
                          <a:pt x="330200" y="300805"/>
                          <a:pt x="330200" y="300805"/>
                        </a:cubicBezTo>
                        <a:lnTo>
                          <a:pt x="330200" y="30080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a:off x="5868144" y="1349480"/>
                    <a:ext cx="330200" cy="585132"/>
                  </a:xfrm>
                  <a:custGeom>
                    <a:avLst/>
                    <a:gdLst>
                      <a:gd name="connsiteX0" fmla="*/ 0 w 330200"/>
                      <a:gd name="connsiteY0" fmla="*/ 288105 h 585132"/>
                      <a:gd name="connsiteX1" fmla="*/ 95250 w 330200"/>
                      <a:gd name="connsiteY1" fmla="*/ 8705 h 585132"/>
                      <a:gd name="connsiteX2" fmla="*/ 234950 w 330200"/>
                      <a:gd name="connsiteY2" fmla="*/ 580205 h 585132"/>
                      <a:gd name="connsiteX3" fmla="*/ 330200 w 330200"/>
                      <a:gd name="connsiteY3" fmla="*/ 300805 h 585132"/>
                      <a:gd name="connsiteX4" fmla="*/ 330200 w 330200"/>
                      <a:gd name="connsiteY4" fmla="*/ 300805 h 58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585132">
                        <a:moveTo>
                          <a:pt x="0" y="288105"/>
                        </a:moveTo>
                        <a:cubicBezTo>
                          <a:pt x="28046" y="124063"/>
                          <a:pt x="56092" y="-39978"/>
                          <a:pt x="95250" y="8705"/>
                        </a:cubicBezTo>
                        <a:cubicBezTo>
                          <a:pt x="134408" y="57388"/>
                          <a:pt x="195792" y="531522"/>
                          <a:pt x="234950" y="580205"/>
                        </a:cubicBezTo>
                        <a:cubicBezTo>
                          <a:pt x="274108" y="628888"/>
                          <a:pt x="330200" y="300805"/>
                          <a:pt x="330200" y="300805"/>
                        </a:cubicBezTo>
                        <a:lnTo>
                          <a:pt x="330200" y="30080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p:cNvGrpSpPr/>
                <p:nvPr/>
              </p:nvGrpSpPr>
              <p:grpSpPr>
                <a:xfrm>
                  <a:off x="6082258" y="1308454"/>
                  <a:ext cx="660400" cy="593122"/>
                  <a:chOff x="5537944" y="1341490"/>
                  <a:chExt cx="660400" cy="593122"/>
                </a:xfrm>
              </p:grpSpPr>
              <p:sp>
                <p:nvSpPr>
                  <p:cNvPr id="41" name="フリーフォーム 40"/>
                  <p:cNvSpPr/>
                  <p:nvPr/>
                </p:nvSpPr>
                <p:spPr>
                  <a:xfrm>
                    <a:off x="5537944" y="1341490"/>
                    <a:ext cx="330200" cy="585132"/>
                  </a:xfrm>
                  <a:custGeom>
                    <a:avLst/>
                    <a:gdLst>
                      <a:gd name="connsiteX0" fmla="*/ 0 w 330200"/>
                      <a:gd name="connsiteY0" fmla="*/ 288105 h 585132"/>
                      <a:gd name="connsiteX1" fmla="*/ 95250 w 330200"/>
                      <a:gd name="connsiteY1" fmla="*/ 8705 h 585132"/>
                      <a:gd name="connsiteX2" fmla="*/ 234950 w 330200"/>
                      <a:gd name="connsiteY2" fmla="*/ 580205 h 585132"/>
                      <a:gd name="connsiteX3" fmla="*/ 330200 w 330200"/>
                      <a:gd name="connsiteY3" fmla="*/ 300805 h 585132"/>
                      <a:gd name="connsiteX4" fmla="*/ 330200 w 330200"/>
                      <a:gd name="connsiteY4" fmla="*/ 300805 h 58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585132">
                        <a:moveTo>
                          <a:pt x="0" y="288105"/>
                        </a:moveTo>
                        <a:cubicBezTo>
                          <a:pt x="28046" y="124063"/>
                          <a:pt x="56092" y="-39978"/>
                          <a:pt x="95250" y="8705"/>
                        </a:cubicBezTo>
                        <a:cubicBezTo>
                          <a:pt x="134408" y="57388"/>
                          <a:pt x="195792" y="531522"/>
                          <a:pt x="234950" y="580205"/>
                        </a:cubicBezTo>
                        <a:cubicBezTo>
                          <a:pt x="274108" y="628888"/>
                          <a:pt x="330200" y="300805"/>
                          <a:pt x="330200" y="300805"/>
                        </a:cubicBezTo>
                        <a:lnTo>
                          <a:pt x="330200" y="30080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5868144" y="1349480"/>
                    <a:ext cx="330200" cy="585132"/>
                  </a:xfrm>
                  <a:custGeom>
                    <a:avLst/>
                    <a:gdLst>
                      <a:gd name="connsiteX0" fmla="*/ 0 w 330200"/>
                      <a:gd name="connsiteY0" fmla="*/ 288105 h 585132"/>
                      <a:gd name="connsiteX1" fmla="*/ 95250 w 330200"/>
                      <a:gd name="connsiteY1" fmla="*/ 8705 h 585132"/>
                      <a:gd name="connsiteX2" fmla="*/ 234950 w 330200"/>
                      <a:gd name="connsiteY2" fmla="*/ 580205 h 585132"/>
                      <a:gd name="connsiteX3" fmla="*/ 330200 w 330200"/>
                      <a:gd name="connsiteY3" fmla="*/ 300805 h 585132"/>
                      <a:gd name="connsiteX4" fmla="*/ 330200 w 330200"/>
                      <a:gd name="connsiteY4" fmla="*/ 300805 h 58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585132">
                        <a:moveTo>
                          <a:pt x="0" y="288105"/>
                        </a:moveTo>
                        <a:cubicBezTo>
                          <a:pt x="28046" y="124063"/>
                          <a:pt x="56092" y="-39978"/>
                          <a:pt x="95250" y="8705"/>
                        </a:cubicBezTo>
                        <a:cubicBezTo>
                          <a:pt x="134408" y="57388"/>
                          <a:pt x="195792" y="531522"/>
                          <a:pt x="234950" y="580205"/>
                        </a:cubicBezTo>
                        <a:cubicBezTo>
                          <a:pt x="274108" y="628888"/>
                          <a:pt x="330200" y="300805"/>
                          <a:pt x="330200" y="300805"/>
                        </a:cubicBezTo>
                        <a:lnTo>
                          <a:pt x="330200" y="30080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フリーフォーム 42"/>
                <p:cNvSpPr/>
                <p:nvPr/>
              </p:nvSpPr>
              <p:spPr>
                <a:xfrm>
                  <a:off x="6070600" y="1593850"/>
                  <a:ext cx="12700" cy="76200"/>
                </a:xfrm>
                <a:custGeom>
                  <a:avLst/>
                  <a:gdLst>
                    <a:gd name="connsiteX0" fmla="*/ 12700 w 12700"/>
                    <a:gd name="connsiteY0" fmla="*/ 0 h 76200"/>
                    <a:gd name="connsiteX1" fmla="*/ 0 w 12700"/>
                    <a:gd name="connsiteY1" fmla="*/ 76200 h 76200"/>
                  </a:gdLst>
                  <a:ahLst/>
                  <a:cxnLst>
                    <a:cxn ang="0">
                      <a:pos x="connsiteX0" y="connsiteY0"/>
                    </a:cxn>
                    <a:cxn ang="0">
                      <a:pos x="connsiteX1" y="connsiteY1"/>
                    </a:cxn>
                  </a:cxnLst>
                  <a:rect l="l" t="t" r="r" b="b"/>
                  <a:pathLst>
                    <a:path w="12700" h="76200">
                      <a:moveTo>
                        <a:pt x="12700" y="0"/>
                      </a:moveTo>
                      <a:lnTo>
                        <a:pt x="0" y="762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6408204" y="1579976"/>
                  <a:ext cx="12700" cy="76200"/>
                </a:xfrm>
                <a:custGeom>
                  <a:avLst/>
                  <a:gdLst>
                    <a:gd name="connsiteX0" fmla="*/ 12700 w 12700"/>
                    <a:gd name="connsiteY0" fmla="*/ 0 h 76200"/>
                    <a:gd name="connsiteX1" fmla="*/ 0 w 12700"/>
                    <a:gd name="connsiteY1" fmla="*/ 76200 h 76200"/>
                  </a:gdLst>
                  <a:ahLst/>
                  <a:cxnLst>
                    <a:cxn ang="0">
                      <a:pos x="connsiteX0" y="connsiteY0"/>
                    </a:cxn>
                    <a:cxn ang="0">
                      <a:pos x="connsiteX1" y="connsiteY1"/>
                    </a:cxn>
                  </a:cxnLst>
                  <a:rect l="l" t="t" r="r" b="b"/>
                  <a:pathLst>
                    <a:path w="12700" h="76200">
                      <a:moveTo>
                        <a:pt x="12700" y="0"/>
                      </a:moveTo>
                      <a:lnTo>
                        <a:pt x="0" y="7620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7068306" y="1588604"/>
                  <a:ext cx="12700" cy="76200"/>
                </a:xfrm>
                <a:custGeom>
                  <a:avLst/>
                  <a:gdLst>
                    <a:gd name="connsiteX0" fmla="*/ 12700 w 12700"/>
                    <a:gd name="connsiteY0" fmla="*/ 0 h 76200"/>
                    <a:gd name="connsiteX1" fmla="*/ 0 w 12700"/>
                    <a:gd name="connsiteY1" fmla="*/ 76200 h 76200"/>
                  </a:gdLst>
                  <a:ahLst/>
                  <a:cxnLst>
                    <a:cxn ang="0">
                      <a:pos x="connsiteX0" y="connsiteY0"/>
                    </a:cxn>
                    <a:cxn ang="0">
                      <a:pos x="connsiteX1" y="connsiteY1"/>
                    </a:cxn>
                  </a:cxnLst>
                  <a:rect l="l" t="t" r="r" b="b"/>
                  <a:pathLst>
                    <a:path w="12700" h="76200">
                      <a:moveTo>
                        <a:pt x="12700" y="0"/>
                      </a:moveTo>
                      <a:lnTo>
                        <a:pt x="0" y="762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9" name="直線コネクタ 48"/>
              <p:cNvCxnSpPr/>
              <p:nvPr/>
            </p:nvCxnSpPr>
            <p:spPr>
              <a:xfrm>
                <a:off x="7743071" y="1412776"/>
                <a:ext cx="18002" cy="13321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048973" y="1412776"/>
                <a:ext cx="18002" cy="13361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8575792" y="2509407"/>
                <a:ext cx="324036" cy="461665"/>
              </a:xfrm>
              <a:prstGeom prst="rect">
                <a:avLst/>
              </a:prstGeom>
              <a:noFill/>
            </p:spPr>
            <p:txBody>
              <a:bodyPr wrap="square" rtlCol="0">
                <a:spAutoFit/>
              </a:bodyPr>
              <a:lstStyle/>
              <a:p>
                <a:r>
                  <a:rPr lang="en-US" altLang="ja-JP" sz="2400" dirty="0"/>
                  <a:t>z</a:t>
                </a:r>
                <a:endParaRPr kumimoji="1" lang="ja-JP" altLang="en-US" sz="2400" dirty="0"/>
              </a:p>
            </p:txBody>
          </p:sp>
          <p:sp>
            <p:nvSpPr>
              <p:cNvPr id="54" name="テキスト ボックス 53"/>
              <p:cNvSpPr txBox="1"/>
              <p:nvPr/>
            </p:nvSpPr>
            <p:spPr>
              <a:xfrm>
                <a:off x="5929303" y="2750226"/>
                <a:ext cx="288032"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55" name="テキスト ボックス 54"/>
              <p:cNvSpPr txBox="1"/>
              <p:nvPr/>
            </p:nvSpPr>
            <p:spPr>
              <a:xfrm>
                <a:off x="7635059" y="2740239"/>
                <a:ext cx="252028" cy="369332"/>
              </a:xfrm>
              <a:prstGeom prst="rect">
                <a:avLst/>
              </a:prstGeom>
              <a:noFill/>
            </p:spPr>
            <p:txBody>
              <a:bodyPr wrap="square" rtlCol="0">
                <a:spAutoFit/>
              </a:bodyPr>
              <a:lstStyle/>
              <a:p>
                <a:r>
                  <a:rPr kumimoji="1" lang="en-US" altLang="ja-JP" dirty="0" smtClean="0"/>
                  <a:t>L</a:t>
                </a:r>
                <a:endParaRPr kumimoji="1" lang="ja-JP" altLang="en-US" dirty="0"/>
              </a:p>
            </p:txBody>
          </p:sp>
          <p:cxnSp>
            <p:nvCxnSpPr>
              <p:cNvPr id="59" name="直線矢印コネクタ 58"/>
              <p:cNvCxnSpPr/>
              <p:nvPr/>
            </p:nvCxnSpPr>
            <p:spPr>
              <a:xfrm>
                <a:off x="6066975" y="1520788"/>
                <a:ext cx="3052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H="1">
                <a:off x="5737200" y="1772816"/>
                <a:ext cx="32077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7734474" y="1520788"/>
                <a:ext cx="3052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5" name="テキスト ボックス 64"/>
            <p:cNvSpPr txBox="1"/>
            <p:nvPr/>
          </p:nvSpPr>
          <p:spPr>
            <a:xfrm>
              <a:off x="5841864" y="1182918"/>
              <a:ext cx="576064" cy="369332"/>
            </a:xfrm>
            <a:prstGeom prst="rect">
              <a:avLst/>
            </a:prstGeom>
            <a:noFill/>
          </p:spPr>
          <p:txBody>
            <a:bodyPr wrap="square" rtlCol="0">
              <a:spAutoFit/>
            </a:bodyPr>
            <a:lstStyle/>
            <a:p>
              <a:r>
                <a:rPr kumimoji="1" lang="en-US" altLang="ja-JP" dirty="0" smtClean="0"/>
                <a:t>A(0)</a:t>
              </a:r>
              <a:endParaRPr kumimoji="1" lang="ja-JP" altLang="en-US" dirty="0"/>
            </a:p>
          </p:txBody>
        </p:sp>
        <p:sp>
          <p:nvSpPr>
            <p:cNvPr id="66" name="テキスト ボックス 65"/>
            <p:cNvSpPr txBox="1"/>
            <p:nvPr/>
          </p:nvSpPr>
          <p:spPr>
            <a:xfrm>
              <a:off x="7551511" y="1166201"/>
              <a:ext cx="576064" cy="369332"/>
            </a:xfrm>
            <a:prstGeom prst="rect">
              <a:avLst/>
            </a:prstGeom>
            <a:noFill/>
          </p:spPr>
          <p:txBody>
            <a:bodyPr wrap="square" rtlCol="0">
              <a:spAutoFit/>
            </a:bodyPr>
            <a:lstStyle/>
            <a:p>
              <a:r>
                <a:rPr kumimoji="1" lang="en-US" altLang="ja-JP" dirty="0" smtClean="0"/>
                <a:t>A(L)</a:t>
              </a:r>
              <a:endParaRPr kumimoji="1" lang="ja-JP" altLang="en-US" dirty="0"/>
            </a:p>
          </p:txBody>
        </p:sp>
        <p:sp>
          <p:nvSpPr>
            <p:cNvPr id="67" name="テキスト ボックス 66"/>
            <p:cNvSpPr txBox="1"/>
            <p:nvPr/>
          </p:nvSpPr>
          <p:spPr>
            <a:xfrm>
              <a:off x="5352899" y="1812462"/>
              <a:ext cx="576064" cy="369332"/>
            </a:xfrm>
            <a:prstGeom prst="rect">
              <a:avLst/>
            </a:prstGeom>
            <a:noFill/>
          </p:spPr>
          <p:txBody>
            <a:bodyPr wrap="square" rtlCol="0">
              <a:spAutoFit/>
            </a:bodyPr>
            <a:lstStyle/>
            <a:p>
              <a:r>
                <a:rPr lang="en-US" altLang="ja-JP" dirty="0"/>
                <a:t>B</a:t>
              </a:r>
              <a:r>
                <a:rPr kumimoji="1" lang="en-US" altLang="ja-JP" dirty="0" smtClean="0"/>
                <a:t>(0)</a:t>
              </a:r>
              <a:endParaRPr kumimoji="1" lang="ja-JP" altLang="en-US" dirty="0"/>
            </a:p>
          </p:txBody>
        </p:sp>
      </p:grpSp>
    </p:spTree>
    <p:extLst>
      <p:ext uri="{BB962C8B-B14F-4D97-AF65-F5344CB8AC3E}">
        <p14:creationId xmlns:p14="http://schemas.microsoft.com/office/powerpoint/2010/main" val="2152636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モード結合理論</a:t>
            </a:r>
            <a:endParaRPr kumimoji="1" lang="ja-JP" altLang="en-US" dirty="0"/>
          </a:p>
        </p:txBody>
      </p:sp>
      <p:grpSp>
        <p:nvGrpSpPr>
          <p:cNvPr id="3" name="グループ化 2"/>
          <p:cNvGrpSpPr/>
          <p:nvPr/>
        </p:nvGrpSpPr>
        <p:grpSpPr>
          <a:xfrm>
            <a:off x="-112037" y="1160748"/>
            <a:ext cx="5989989" cy="4269878"/>
            <a:chOff x="-5184446" y="2466521"/>
            <a:chExt cx="5989989" cy="4269878"/>
          </a:xfrm>
        </p:grpSpPr>
        <p:grpSp>
          <p:nvGrpSpPr>
            <p:cNvPr id="4" name="グループ化 3"/>
            <p:cNvGrpSpPr/>
            <p:nvPr/>
          </p:nvGrpSpPr>
          <p:grpSpPr>
            <a:xfrm>
              <a:off x="-5184446" y="2466521"/>
              <a:ext cx="5989989" cy="4269878"/>
              <a:chOff x="1157607" y="4797865"/>
              <a:chExt cx="5989989" cy="4269878"/>
            </a:xfrm>
          </p:grpSpPr>
          <p:grpSp>
            <p:nvGrpSpPr>
              <p:cNvPr id="9" name="グループ化 8"/>
              <p:cNvGrpSpPr/>
              <p:nvPr/>
            </p:nvGrpSpPr>
            <p:grpSpPr>
              <a:xfrm>
                <a:off x="1157607" y="4797865"/>
                <a:ext cx="5989989" cy="4262000"/>
                <a:chOff x="1696045" y="4200719"/>
                <a:chExt cx="5989989" cy="4262000"/>
              </a:xfrm>
            </p:grpSpPr>
            <p:pic>
              <p:nvPicPr>
                <p:cNvPr id="11" name="Picture 2" descr="F:\FIMMWAVE simulation\Graph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045" y="4200719"/>
                  <a:ext cx="5945194" cy="426200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rot="16200000">
                  <a:off x="1215296" y="6045305"/>
                  <a:ext cx="2021808" cy="461665"/>
                </a:xfrm>
                <a:prstGeom prst="rect">
                  <a:avLst/>
                </a:prstGeom>
                <a:noFill/>
              </p:spPr>
              <p:txBody>
                <a:bodyPr wrap="square" rtlCol="0">
                  <a:spAutoFit/>
                </a:bodyPr>
                <a:lstStyle/>
                <a:p>
                  <a:r>
                    <a:rPr kumimoji="1" lang="en-US" altLang="ja-JP" sz="2400" dirty="0" smtClean="0"/>
                    <a:t>transmittance</a:t>
                  </a:r>
                  <a:endParaRPr kumimoji="1" lang="ja-JP" altLang="en-US" sz="2400" dirty="0"/>
                </a:p>
              </p:txBody>
            </p:sp>
            <p:sp>
              <p:nvSpPr>
                <p:cNvPr id="13" name="テキスト ボックス 12"/>
                <p:cNvSpPr txBox="1"/>
                <p:nvPr/>
              </p:nvSpPr>
              <p:spPr>
                <a:xfrm rot="5400000">
                  <a:off x="6644015" y="6138895"/>
                  <a:ext cx="1622374" cy="461665"/>
                </a:xfrm>
                <a:prstGeom prst="rect">
                  <a:avLst/>
                </a:prstGeom>
                <a:noFill/>
              </p:spPr>
              <p:txBody>
                <a:bodyPr wrap="none" rtlCol="0">
                  <a:spAutoFit/>
                </a:bodyPr>
                <a:lstStyle/>
                <a:p>
                  <a:r>
                    <a:rPr kumimoji="1" lang="en-US" altLang="ja-JP" sz="2400" dirty="0" smtClean="0">
                      <a:solidFill>
                        <a:srgbClr val="FF0000"/>
                      </a:solidFill>
                    </a:rPr>
                    <a:t>reflectance</a:t>
                  </a:r>
                  <a:endParaRPr kumimoji="1" lang="ja-JP" altLang="en-US" sz="2400" dirty="0">
                    <a:solidFill>
                      <a:srgbClr val="FF0000"/>
                    </a:solidFill>
                  </a:endParaRPr>
                </a:p>
              </p:txBody>
            </p:sp>
          </p:grpSp>
          <p:sp>
            <p:nvSpPr>
              <p:cNvPr id="10" name="テキスト ボックス 9"/>
              <p:cNvSpPr txBox="1"/>
              <p:nvPr/>
            </p:nvSpPr>
            <p:spPr>
              <a:xfrm>
                <a:off x="3275057" y="8593692"/>
                <a:ext cx="2217017" cy="474051"/>
              </a:xfrm>
              <a:prstGeom prst="rect">
                <a:avLst/>
              </a:prstGeom>
              <a:noFill/>
            </p:spPr>
            <p:txBody>
              <a:bodyPr wrap="none" rtlCol="0">
                <a:spAutoFit/>
              </a:bodyPr>
              <a:lstStyle/>
              <a:p>
                <a:r>
                  <a:rPr kumimoji="1" lang="en-US" altLang="ja-JP" sz="2400" dirty="0" smtClean="0"/>
                  <a:t>wavelength(nm)</a:t>
                </a:r>
                <a:endParaRPr kumimoji="1" lang="ja-JP" altLang="en-US" sz="2400" dirty="0"/>
              </a:p>
            </p:txBody>
          </p:sp>
        </p:grpSp>
        <p:sp>
          <p:nvSpPr>
            <p:cNvPr id="5" name="正方形/長方形 4"/>
            <p:cNvSpPr/>
            <p:nvPr/>
          </p:nvSpPr>
          <p:spPr>
            <a:xfrm>
              <a:off x="-3780928" y="6143835"/>
              <a:ext cx="468052" cy="237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690777" y="6162057"/>
              <a:ext cx="468052" cy="237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620688" y="6164614"/>
              <a:ext cx="468052" cy="237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68052" y="6164614"/>
              <a:ext cx="468052" cy="237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4" name="テキスト ボックス 13"/>
              <p:cNvSpPr txBox="1"/>
              <p:nvPr/>
            </p:nvSpPr>
            <p:spPr>
              <a:xfrm>
                <a:off x="5220072" y="5092636"/>
                <a:ext cx="3718197" cy="582275"/>
              </a:xfrm>
              <a:prstGeom prst="rect">
                <a:avLst/>
              </a:prstGeom>
              <a:solidFill>
                <a:schemeClr val="accent3">
                  <a:lumMod val="40000"/>
                  <a:lumOff val="60000"/>
                </a:schemeClr>
              </a:solidFill>
            </p:spPr>
            <p:txBody>
              <a:bodyPr wrap="none" rtlCol="0">
                <a:spAutoFit/>
              </a:bodyPr>
              <a:lstStyle/>
              <a:p>
                <a:r>
                  <a:rPr kumimoji="1" lang="en-US" altLang="ja-JP" sz="2400" dirty="0" smtClean="0"/>
                  <a:t>k</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𝑛</m:t>
                        </m:r>
                      </m:e>
                      <m:sub>
                        <m:r>
                          <a:rPr kumimoji="1" lang="en-US" altLang="ja-JP" sz="2400" b="0" i="1" smtClean="0">
                            <a:latin typeface="Cambria Math"/>
                          </a:rPr>
                          <m:t>𝑒𝑓𝑓</m:t>
                        </m:r>
                      </m:sub>
                    </m:sSub>
                    <m:r>
                      <a:rPr kumimoji="1" lang="en-US" altLang="ja-JP" sz="2400" i="1" smtClean="0">
                        <a:latin typeface="Cambria Math"/>
                        <a:ea typeface="Cambria Math"/>
                      </a:rPr>
                      <m:t>=</m:t>
                    </m:r>
                    <m:f>
                      <m:fPr>
                        <m:ctrlPr>
                          <a:rPr kumimoji="1" lang="en-US" altLang="ja-JP" sz="2400" i="1" smtClean="0">
                            <a:latin typeface="Cambria Math" panose="02040503050406030204" pitchFamily="18" charset="0"/>
                            <a:ea typeface="Cambria Math"/>
                          </a:rPr>
                        </m:ctrlPr>
                      </m:fPr>
                      <m:num>
                        <m:r>
                          <a:rPr kumimoji="1" lang="ja-JP" altLang="en-US" sz="2400" i="1" smtClean="0">
                            <a:latin typeface="Cambria Math"/>
                            <a:ea typeface="Cambria Math"/>
                          </a:rPr>
                          <m:t>𝜋</m:t>
                        </m:r>
                      </m:num>
                      <m:den>
                        <m:r>
                          <a:rPr kumimoji="1" lang="en-US" altLang="ja-JP" sz="2400" i="1" smtClean="0">
                            <a:latin typeface="Cambria Math"/>
                            <a:ea typeface="Cambria Math"/>
                          </a:rPr>
                          <m:t>Ʌ</m:t>
                        </m:r>
                      </m:den>
                    </m:f>
                    <m:r>
                      <a:rPr kumimoji="1" lang="en-US" altLang="ja-JP" sz="2400" i="1" smtClean="0">
                        <a:latin typeface="Cambria Math"/>
                        <a:ea typeface="Cambria Math"/>
                      </a:rPr>
                      <m:t>⟺</m:t>
                    </m:r>
                    <m:sSub>
                      <m:sSubPr>
                        <m:ctrlPr>
                          <a:rPr kumimoji="1" lang="en-US" altLang="ja-JP" sz="2400" i="1" smtClean="0">
                            <a:latin typeface="Cambria Math" panose="02040503050406030204" pitchFamily="18" charset="0"/>
                            <a:ea typeface="Cambria Math"/>
                          </a:rPr>
                        </m:ctrlPr>
                      </m:sSubPr>
                      <m:e>
                        <m:r>
                          <a:rPr kumimoji="1" lang="en-US" altLang="ja-JP" sz="2400" b="0" i="1" smtClean="0">
                            <a:latin typeface="Cambria Math"/>
                            <a:ea typeface="Cambria Math"/>
                          </a:rPr>
                          <m:t>𝜆</m:t>
                        </m:r>
                      </m:e>
                      <m:sub>
                        <m:r>
                          <a:rPr kumimoji="1" lang="en-US" altLang="ja-JP" sz="2400" b="0" i="1" smtClean="0">
                            <a:latin typeface="Cambria Math"/>
                            <a:ea typeface="Cambria Math"/>
                          </a:rPr>
                          <m:t>𝐵</m:t>
                        </m:r>
                      </m:sub>
                    </m:sSub>
                    <m:r>
                      <a:rPr kumimoji="1" lang="en-US" altLang="ja-JP" sz="2400" b="0" i="1" smtClean="0">
                        <a:latin typeface="Cambria Math"/>
                        <a:ea typeface="Cambria Math"/>
                      </a:rPr>
                      <m:t>=2</m:t>
                    </m:r>
                    <m:sSub>
                      <m:sSubPr>
                        <m:ctrlPr>
                          <a:rPr kumimoji="1" lang="en-US" altLang="ja-JP" sz="2400" b="0" i="1" smtClean="0">
                            <a:latin typeface="Cambria Math" panose="02040503050406030204" pitchFamily="18" charset="0"/>
                            <a:ea typeface="Cambria Math"/>
                          </a:rPr>
                        </m:ctrlPr>
                      </m:sSubPr>
                      <m:e>
                        <m:r>
                          <a:rPr kumimoji="1" lang="en-US" altLang="ja-JP" sz="2400" b="0" i="1" smtClean="0">
                            <a:latin typeface="Cambria Math"/>
                            <a:ea typeface="Cambria Math"/>
                          </a:rPr>
                          <m:t>𝑛</m:t>
                        </m:r>
                      </m:e>
                      <m:sub>
                        <m:r>
                          <a:rPr kumimoji="1" lang="en-US" altLang="ja-JP" sz="2400" b="0" i="1" smtClean="0">
                            <a:latin typeface="Cambria Math"/>
                            <a:ea typeface="Cambria Math"/>
                          </a:rPr>
                          <m:t>𝑒𝑓𝑓</m:t>
                        </m:r>
                      </m:sub>
                    </m:sSub>
                    <m:r>
                      <a:rPr kumimoji="1" lang="en-US" altLang="ja-JP" sz="2400" b="0" i="1" smtClean="0">
                        <a:latin typeface="Cambria Math"/>
                        <a:ea typeface="Cambria Math"/>
                      </a:rPr>
                      <m:t>Ʌ</m:t>
                    </m:r>
                  </m:oMath>
                </a14:m>
                <a:endParaRPr kumimoji="1" lang="ja-JP" altLang="en-US" sz="24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220072" y="5092636"/>
                <a:ext cx="3718197" cy="582275"/>
              </a:xfrm>
              <a:prstGeom prst="rect">
                <a:avLst/>
              </a:prstGeom>
              <a:blipFill rotWithShape="0">
                <a:blip r:embed="rId4"/>
                <a:stretch>
                  <a:fillRect l="-2459" t="-1042" b="-93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4391980" y="5803879"/>
                <a:ext cx="4848187" cy="861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𝜆</m:t>
                          </m:r>
                        </m:e>
                        <m:sub>
                          <m:r>
                            <a:rPr kumimoji="1" lang="en-US" altLang="ja-JP" sz="2400" b="0" i="1" smtClean="0">
                              <a:latin typeface="Cambria Math"/>
                            </a:rPr>
                            <m:t>𝐵</m:t>
                          </m:r>
                        </m:sub>
                      </m:sSub>
                      <m:r>
                        <a:rPr kumimoji="1" lang="ja-JP" altLang="en-US" sz="2400" b="0" i="1" smtClean="0">
                          <a:latin typeface="Cambria Math"/>
                        </a:rPr>
                        <m:t>に</m:t>
                      </m:r>
                      <m:r>
                        <a:rPr lang="ja-JP" altLang="en-US" sz="2400" i="1">
                          <a:latin typeface="Cambria Math"/>
                        </a:rPr>
                        <m:t>おいて</m:t>
                      </m:r>
                      <m:r>
                        <a:rPr lang="ja-JP" altLang="en-US" sz="2400" i="1" smtClean="0">
                          <a:latin typeface="Cambria Math"/>
                        </a:rPr>
                        <m:t>反射</m:t>
                      </m:r>
                      <m:r>
                        <a:rPr lang="ja-JP" altLang="en-US" sz="2400" b="0" i="1" smtClean="0">
                          <a:latin typeface="Cambria Math"/>
                        </a:rPr>
                        <m:t>率</m:t>
                      </m:r>
                      <m:r>
                        <m:rPr>
                          <m:sty m:val="p"/>
                        </m:rPr>
                        <a:rPr lang="en-US" altLang="ja-JP" sz="2400" i="1" smtClean="0">
                          <a:latin typeface="Cambria Math"/>
                        </a:rPr>
                        <m:t>R</m:t>
                      </m:r>
                      <m:r>
                        <a:rPr lang="en-US" altLang="ja-JP" sz="2400" i="1" smtClean="0">
                          <a:latin typeface="Cambria Math"/>
                        </a:rPr>
                        <m:t>=</m:t>
                      </m:r>
                      <m:f>
                        <m:fPr>
                          <m:ctrlPr>
                            <a:rPr lang="en-US" altLang="ja-JP" sz="2400" i="1" smtClean="0">
                              <a:latin typeface="Cambria Math" panose="02040503050406030204" pitchFamily="18" charset="0"/>
                            </a:rPr>
                          </m:ctrlPr>
                        </m:fPr>
                        <m:num>
                          <m:r>
                            <m:rPr>
                              <m:sty m:val="p"/>
                            </m:rPr>
                            <a:rPr lang="en-US" altLang="ja-JP" sz="2400" i="1">
                              <a:latin typeface="Cambria Math"/>
                            </a:rPr>
                            <m:t>B</m:t>
                          </m:r>
                          <m:r>
                            <a:rPr lang="en-US" altLang="ja-JP" sz="2400" i="1">
                              <a:latin typeface="Cambria Math"/>
                            </a:rPr>
                            <m:t>(0)</m:t>
                          </m:r>
                        </m:num>
                        <m:den>
                          <m:r>
                            <a:rPr lang="en-US" altLang="ja-JP" sz="2400" b="0" i="1" smtClean="0">
                              <a:latin typeface="Cambria Math"/>
                            </a:rPr>
                            <m:t>𝐴</m:t>
                          </m:r>
                          <m:r>
                            <a:rPr lang="en-US" altLang="ja-JP" sz="2400" b="0" i="1" smtClean="0">
                              <a:latin typeface="Cambria Math"/>
                            </a:rPr>
                            <m:t>(0)</m:t>
                          </m:r>
                        </m:den>
                      </m:f>
                      <m:r>
                        <a:rPr lang="ja-JP" altLang="en-US" sz="2400" b="0" i="1" smtClean="0">
                          <a:latin typeface="Cambria Math"/>
                        </a:rPr>
                        <m:t>は</m:t>
                      </m:r>
                      <m:r>
                        <a:rPr lang="ja-JP" altLang="en-US" sz="2400" i="1">
                          <a:latin typeface="Cambria Math"/>
                        </a:rPr>
                        <m:t>最大</m:t>
                      </m:r>
                    </m:oMath>
                  </m:oMathPara>
                </a14:m>
                <a:endParaRPr kumimoji="1" lang="ja-JP" altLang="en-US" sz="24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4391980" y="5803879"/>
                <a:ext cx="4848187" cy="861326"/>
              </a:xfrm>
              <a:prstGeom prst="rect">
                <a:avLst/>
              </a:prstGeom>
              <a:blipFill rotWithShape="0">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7381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λ/4</a:t>
            </a:r>
            <a:r>
              <a:rPr kumimoji="1" lang="ja-JP" altLang="en-US" dirty="0" smtClean="0"/>
              <a:t>シフト</a:t>
            </a:r>
            <a:endParaRPr kumimoji="1" lang="ja-JP" altLang="en-US" dirty="0"/>
          </a:p>
        </p:txBody>
      </p:sp>
    </p:spTree>
    <p:extLst>
      <p:ext uri="{BB962C8B-B14F-4D97-AF65-F5344CB8AC3E}">
        <p14:creationId xmlns:p14="http://schemas.microsoft.com/office/powerpoint/2010/main" val="3090504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58147" y="1113921"/>
            <a:ext cx="7207547" cy="5607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2" name="タイトル 1"/>
          <p:cNvSpPr>
            <a:spLocks noGrp="1"/>
          </p:cNvSpPr>
          <p:nvPr>
            <p:ph type="title"/>
          </p:nvPr>
        </p:nvSpPr>
        <p:spPr>
          <a:xfrm>
            <a:off x="381001" y="28761"/>
            <a:ext cx="8381260" cy="1054283"/>
          </a:xfrm>
        </p:spPr>
        <p:txBody>
          <a:bodyPr/>
          <a:lstStyle/>
          <a:p>
            <a:r>
              <a:rPr kumimoji="1" lang="en-US" altLang="ja-JP" dirty="0" smtClean="0">
                <a:solidFill>
                  <a:schemeClr val="tx1"/>
                </a:solidFill>
              </a:rPr>
              <a:t>Dependence on the periods</a:t>
            </a:r>
            <a:endParaRPr kumimoji="1" lang="ja-JP" altLang="en-US" dirty="0">
              <a:solidFill>
                <a:schemeClr val="tx1"/>
              </a:solidFill>
            </a:endParaRPr>
          </a:p>
        </p:txBody>
      </p:sp>
      <p:graphicFrame>
        <p:nvGraphicFramePr>
          <p:cNvPr id="3" name="表 2"/>
          <p:cNvGraphicFramePr>
            <a:graphicFrameLocks noGrp="1"/>
          </p:cNvGraphicFramePr>
          <p:nvPr>
            <p:extLst/>
          </p:nvPr>
        </p:nvGraphicFramePr>
        <p:xfrm>
          <a:off x="1396794" y="4377837"/>
          <a:ext cx="6357570" cy="2072795"/>
        </p:xfrm>
        <a:graphic>
          <a:graphicData uri="http://schemas.openxmlformats.org/drawingml/2006/table">
            <a:tbl>
              <a:tblPr>
                <a:tableStyleId>{5C22544A-7EE6-4342-B048-85BDC9FD1C3A}</a:tableStyleId>
              </a:tblPr>
              <a:tblGrid>
                <a:gridCol w="1045084"/>
                <a:gridCol w="1175711"/>
                <a:gridCol w="1632937"/>
                <a:gridCol w="1110397"/>
                <a:gridCol w="1393441"/>
              </a:tblGrid>
              <a:tr h="647195">
                <a:tc>
                  <a:txBody>
                    <a:bodyPr/>
                    <a:lstStyle/>
                    <a:p>
                      <a:pPr algn="ctr" fontAlgn="b"/>
                      <a:r>
                        <a:rPr lang="en-US" sz="1800" u="none" strike="noStrike" dirty="0" smtClean="0">
                          <a:effectLst/>
                          <a:latin typeface="Times New Roman" panose="02020603050405020304" pitchFamily="18" charset="0"/>
                          <a:cs typeface="Times New Roman" panose="02020603050405020304" pitchFamily="18" charset="0"/>
                        </a:rPr>
                        <a:t>Periods</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Polarization</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Resonant </a:t>
                      </a:r>
                      <a:r>
                        <a:rPr lang="en-US" sz="1800" u="none" strike="noStrike" dirty="0" smtClean="0">
                          <a:effectLst/>
                          <a:latin typeface="Times New Roman" panose="02020603050405020304" pitchFamily="18" charset="0"/>
                          <a:cs typeface="Times New Roman" panose="02020603050405020304" pitchFamily="18" charset="0"/>
                        </a:rPr>
                        <a:t>wavelength [</a:t>
                      </a:r>
                      <a:r>
                        <a:rPr lang="en-US" sz="1800" u="none" strike="noStrike" dirty="0">
                          <a:effectLst/>
                          <a:latin typeface="Times New Roman" panose="02020603050405020304" pitchFamily="18" charset="0"/>
                          <a:cs typeface="Times New Roman" panose="02020603050405020304" pitchFamily="18" charset="0"/>
                        </a:rPr>
                        <a:t>nm]</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Q factor</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Mode </a:t>
                      </a:r>
                      <a:r>
                        <a:rPr lang="en-US" sz="1800" u="none" strike="noStrike" dirty="0" smtClean="0">
                          <a:effectLst/>
                          <a:latin typeface="Times New Roman" panose="02020603050405020304" pitchFamily="18" charset="0"/>
                          <a:cs typeface="Times New Roman" panose="02020603050405020304" pitchFamily="18" charset="0"/>
                        </a:rPr>
                        <a:t>volume</a:t>
                      </a:r>
                    </a:p>
                    <a:p>
                      <a:pPr algn="ctr" fontAlgn="b"/>
                      <a:r>
                        <a:rPr lang="en-US" sz="1800" u="none" strike="noStrike" dirty="0" smtClean="0">
                          <a:effectLst/>
                          <a:latin typeface="Times New Roman" panose="02020603050405020304" pitchFamily="18" charset="0"/>
                          <a:cs typeface="Times New Roman" panose="02020603050405020304" pitchFamily="18" charset="0"/>
                        </a:rPr>
                        <a:t>[</a:t>
                      </a:r>
                      <a:r>
                        <a:rPr lang="en-US" sz="1800" u="none" strike="noStrike" dirty="0" smtClean="0">
                          <a:effectLst/>
                          <a:latin typeface="Symbol" panose="05050102010706020507" pitchFamily="18" charset="2"/>
                          <a:cs typeface="Times New Roman" panose="02020603050405020304" pitchFamily="18" charset="0"/>
                        </a:rPr>
                        <a:t>m</a:t>
                      </a:r>
                      <a:r>
                        <a:rPr lang="en-US" sz="1800" u="none" strike="noStrike" dirty="0" smtClean="0">
                          <a:effectLst/>
                          <a:latin typeface="Times New Roman" panose="02020603050405020304" pitchFamily="18" charset="0"/>
                          <a:cs typeface="Times New Roman" panose="02020603050405020304" pitchFamily="18" charset="0"/>
                        </a:rPr>
                        <a:t>m</a:t>
                      </a:r>
                      <a:r>
                        <a:rPr lang="en-US" sz="1800" u="none" strike="noStrike" baseline="30000" dirty="0" smtClean="0">
                          <a:effectLst/>
                          <a:latin typeface="Times New Roman" panose="02020603050405020304" pitchFamily="18" charset="0"/>
                          <a:cs typeface="Times New Roman" panose="02020603050405020304" pitchFamily="18" charset="0"/>
                        </a:rPr>
                        <a:t>3</a:t>
                      </a:r>
                      <a:r>
                        <a:rPr lang="en-US" sz="1800" u="none" strike="noStrike" dirty="0">
                          <a:effectLst/>
                          <a:latin typeface="Times New Roman" panose="02020603050405020304" pitchFamily="18" charset="0"/>
                          <a:cs typeface="Times New Roman" panose="02020603050405020304" pitchFamily="18" charset="0"/>
                        </a:rPr>
                        <a:t>]</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120">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80</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TE</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634.2</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199</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0.71</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120">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160</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TE</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smtClean="0">
                          <a:effectLst/>
                          <a:latin typeface="Times New Roman" panose="02020603050405020304" pitchFamily="18" charset="0"/>
                          <a:cs typeface="Times New Roman" panose="02020603050405020304" pitchFamily="18" charset="0"/>
                        </a:rPr>
                        <a:t>634.3 </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1585</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0.73</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120">
                <a:tc>
                  <a:txBody>
                    <a:bodyPr/>
                    <a:lstStyle/>
                    <a:p>
                      <a:pPr algn="ctr" fontAlgn="b"/>
                      <a:r>
                        <a:rPr lang="en-US" altLang="ja-JP" sz="1800" b="0" i="0" u="none" strike="noStrike" dirty="0" smtClean="0">
                          <a:solidFill>
                            <a:srgbClr val="000000"/>
                          </a:solidFill>
                          <a:effectLst/>
                          <a:latin typeface="Times New Roman" panose="02020603050405020304" pitchFamily="18" charset="0"/>
                          <a:cs typeface="Times New Roman" panose="02020603050405020304" pitchFamily="18" charset="0"/>
                        </a:rPr>
                        <a:t>160</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Times New Roman" panose="02020603050405020304" pitchFamily="18" charset="0"/>
                          <a:cs typeface="Times New Roman" panose="02020603050405020304" pitchFamily="18" charset="0"/>
                        </a:rPr>
                        <a:t>TM</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Times New Roman" panose="02020603050405020304" pitchFamily="18" charset="0"/>
                          <a:cs typeface="Times New Roman" panose="02020603050405020304" pitchFamily="18" charset="0"/>
                        </a:rPr>
                        <a:t>635.8 </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b="0" i="0" u="none" strike="noStrike" dirty="0" smtClean="0">
                          <a:solidFill>
                            <a:srgbClr val="000000"/>
                          </a:solidFill>
                          <a:effectLst/>
                          <a:latin typeface="Times New Roman" panose="02020603050405020304" pitchFamily="18" charset="0"/>
                          <a:cs typeface="Times New Roman" panose="02020603050405020304" pitchFamily="18" charset="0"/>
                        </a:rPr>
                        <a:t>1261</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b="0" i="0" u="none" strike="noStrike" dirty="0" smtClean="0">
                          <a:solidFill>
                            <a:srgbClr val="000000"/>
                          </a:solidFill>
                          <a:effectLst/>
                          <a:latin typeface="Times New Roman" panose="02020603050405020304" pitchFamily="18" charset="0"/>
                          <a:cs typeface="Times New Roman" panose="02020603050405020304" pitchFamily="18" charset="0"/>
                        </a:rPr>
                        <a:t>0.77</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120">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240</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TE</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634.1</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7980</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0.72</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120">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320</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TE</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634.2</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u="none" strike="noStrike" dirty="0">
                          <a:effectLst/>
                          <a:latin typeface="Times New Roman" panose="02020603050405020304" pitchFamily="18" charset="0"/>
                          <a:cs typeface="Times New Roman" panose="02020603050405020304" pitchFamily="18" charset="0"/>
                        </a:rPr>
                        <a:t>17158</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800" u="none" strike="noStrike" dirty="0" smtClean="0">
                          <a:effectLst/>
                          <a:latin typeface="Times New Roman" panose="02020603050405020304" pitchFamily="18" charset="0"/>
                          <a:cs typeface="Times New Roman" panose="02020603050405020304" pitchFamily="18" charset="0"/>
                        </a:rPr>
                        <a:t>0.72</a:t>
                      </a:r>
                      <a:endParaRPr lang="en-US" altLang="ja-JP"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40" marR="8640" marT="8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038" y="1007765"/>
            <a:ext cx="4354560" cy="336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528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77729" y="917112"/>
            <a:ext cx="8766271" cy="5704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2" name="タイトル 1"/>
          <p:cNvSpPr>
            <a:spLocks noGrp="1"/>
          </p:cNvSpPr>
          <p:nvPr>
            <p:ph type="title"/>
          </p:nvPr>
        </p:nvSpPr>
        <p:spPr>
          <a:xfrm>
            <a:off x="381001" y="50589"/>
            <a:ext cx="8381260" cy="1054283"/>
          </a:xfrm>
        </p:spPr>
        <p:txBody>
          <a:bodyPr/>
          <a:lstStyle/>
          <a:p>
            <a:r>
              <a:rPr kumimoji="1" lang="en-US" altLang="ja-JP" dirty="0" smtClean="0">
                <a:solidFill>
                  <a:schemeClr val="tx1"/>
                </a:solidFill>
              </a:rPr>
              <a:t>FDTD simulations</a:t>
            </a:r>
            <a:endParaRPr kumimoji="1" lang="ja-JP" altLang="en-US" dirty="0">
              <a:solidFill>
                <a:schemeClr val="tx1"/>
              </a:solidFill>
            </a:endParaRPr>
          </a:p>
        </p:txBody>
      </p:sp>
      <p:grpSp>
        <p:nvGrpSpPr>
          <p:cNvPr id="11" name="グループ化 10"/>
          <p:cNvGrpSpPr/>
          <p:nvPr/>
        </p:nvGrpSpPr>
        <p:grpSpPr>
          <a:xfrm>
            <a:off x="536199" y="859328"/>
            <a:ext cx="7901378" cy="1515368"/>
            <a:chOff x="252678" y="831278"/>
            <a:chExt cx="7901378" cy="1515368"/>
          </a:xfrm>
        </p:grpSpPr>
        <p:sp>
          <p:nvSpPr>
            <p:cNvPr id="3" name="テキスト ボックス 2"/>
            <p:cNvSpPr txBox="1"/>
            <p:nvPr/>
          </p:nvSpPr>
          <p:spPr>
            <a:xfrm>
              <a:off x="252678" y="831278"/>
              <a:ext cx="2377895" cy="461665"/>
            </a:xfrm>
            <a:prstGeom prst="rect">
              <a:avLst/>
            </a:prstGeom>
            <a:noFill/>
          </p:spPr>
          <p:txBody>
            <a:bodyPr wrap="none" rtlCol="0">
              <a:spAutoFit/>
            </a:bodyPr>
            <a:lstStyle/>
            <a:p>
              <a:r>
                <a:rPr lang="en-US" altLang="ja-JP" sz="2400" dirty="0"/>
                <a:t>Simulation model</a:t>
              </a:r>
              <a:endParaRPr lang="ja-JP" altLang="en-US" sz="2400"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496" y="1374914"/>
              <a:ext cx="6946560" cy="92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p:nvPr/>
          </p:nvCxnSpPr>
          <p:spPr>
            <a:xfrm>
              <a:off x="4454635" y="1397345"/>
              <a:ext cx="0" cy="326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892194" y="1397345"/>
              <a:ext cx="0" cy="326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H="1">
              <a:off x="4454635" y="1522681"/>
              <a:ext cx="444773"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197688" y="1031847"/>
              <a:ext cx="971741" cy="400110"/>
            </a:xfrm>
            <a:prstGeom prst="rect">
              <a:avLst/>
            </a:prstGeom>
            <a:noFill/>
          </p:spPr>
          <p:txBody>
            <a:bodyPr wrap="none" rtlCol="0">
              <a:spAutoFit/>
            </a:bodyPr>
            <a:lstStyle/>
            <a:p>
              <a:r>
                <a:rPr lang="en-US" altLang="ja-JP" sz="2000" dirty="0"/>
                <a:t>450 nm</a:t>
              </a:r>
              <a:endParaRPr lang="ja-JP" altLang="en-US" sz="2000" dirty="0"/>
            </a:p>
          </p:txBody>
        </p:sp>
        <p:cxnSp>
          <p:nvCxnSpPr>
            <p:cNvPr id="12" name="直線コネクタ 11"/>
            <p:cNvCxnSpPr/>
            <p:nvPr/>
          </p:nvCxnSpPr>
          <p:spPr>
            <a:xfrm>
              <a:off x="3568697" y="1397345"/>
              <a:ext cx="0" cy="326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865613" y="1397345"/>
              <a:ext cx="0" cy="326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3572316" y="1522681"/>
              <a:ext cx="293896"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182566" y="1031847"/>
              <a:ext cx="971741" cy="400110"/>
            </a:xfrm>
            <a:prstGeom prst="rect">
              <a:avLst/>
            </a:prstGeom>
            <a:noFill/>
          </p:spPr>
          <p:txBody>
            <a:bodyPr wrap="none" rtlCol="0">
              <a:spAutoFit/>
            </a:bodyPr>
            <a:lstStyle/>
            <a:p>
              <a:r>
                <a:rPr lang="en-US" altLang="ja-JP" sz="2000" dirty="0"/>
                <a:t>300 nm</a:t>
              </a:r>
              <a:endParaRPr lang="ja-JP" altLang="en-US" sz="2000" dirty="0"/>
            </a:p>
          </p:txBody>
        </p:sp>
        <p:cxnSp>
          <p:nvCxnSpPr>
            <p:cNvPr id="17" name="直線コネクタ 16"/>
            <p:cNvCxnSpPr/>
            <p:nvPr/>
          </p:nvCxnSpPr>
          <p:spPr>
            <a:xfrm flipH="1" flipV="1">
              <a:off x="1071061" y="1944135"/>
              <a:ext cx="4363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854317" y="2006637"/>
              <a:ext cx="653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flipV="1">
              <a:off x="854317" y="1693833"/>
              <a:ext cx="653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180868" y="1785460"/>
              <a:ext cx="0" cy="1586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1180868" y="2006638"/>
              <a:ext cx="0" cy="1586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180868" y="1864797"/>
              <a:ext cx="0" cy="221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152018" y="1946536"/>
              <a:ext cx="841897" cy="400110"/>
            </a:xfrm>
            <a:prstGeom prst="rect">
              <a:avLst/>
            </a:prstGeom>
            <a:noFill/>
          </p:spPr>
          <p:txBody>
            <a:bodyPr wrap="none" rtlCol="0">
              <a:spAutoFit/>
            </a:bodyPr>
            <a:lstStyle/>
            <a:p>
              <a:r>
                <a:rPr lang="en-US" altLang="ja-JP" sz="2000" dirty="0"/>
                <a:t>45 nm</a:t>
              </a:r>
              <a:endParaRPr lang="ja-JP" altLang="en-US" sz="2000" dirty="0"/>
            </a:p>
          </p:txBody>
        </p:sp>
        <p:cxnSp>
          <p:nvCxnSpPr>
            <p:cNvPr id="27" name="直線矢印コネクタ 26"/>
            <p:cNvCxnSpPr/>
            <p:nvPr/>
          </p:nvCxnSpPr>
          <p:spPr>
            <a:xfrm>
              <a:off x="926810" y="1693834"/>
              <a:ext cx="3606" cy="31280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53894" y="1300894"/>
              <a:ext cx="971741" cy="400110"/>
            </a:xfrm>
            <a:prstGeom prst="rect">
              <a:avLst/>
            </a:prstGeom>
            <a:noFill/>
          </p:spPr>
          <p:txBody>
            <a:bodyPr wrap="none" rtlCol="0">
              <a:spAutoFit/>
            </a:bodyPr>
            <a:lstStyle/>
            <a:p>
              <a:r>
                <a:rPr lang="en-US" altLang="ja-JP" sz="2000" dirty="0"/>
                <a:t>300 nm</a:t>
              </a:r>
              <a:endParaRPr lang="ja-JP" altLang="en-US" sz="2000" dirty="0"/>
            </a:p>
          </p:txBody>
        </p:sp>
        <p:sp>
          <p:nvSpPr>
            <p:cNvPr id="28" name="テキスト ボックス 27"/>
            <p:cNvSpPr txBox="1"/>
            <p:nvPr/>
          </p:nvSpPr>
          <p:spPr>
            <a:xfrm>
              <a:off x="6578318" y="1249370"/>
              <a:ext cx="1414170" cy="400110"/>
            </a:xfrm>
            <a:prstGeom prst="rect">
              <a:avLst/>
            </a:prstGeom>
            <a:noFill/>
          </p:spPr>
          <p:txBody>
            <a:bodyPr wrap="none" rtlCol="0">
              <a:spAutoFit/>
            </a:bodyPr>
            <a:lstStyle/>
            <a:p>
              <a:r>
                <a:rPr lang="en-US" altLang="ja-JP" sz="2000" dirty="0"/>
                <a:t>160 periods</a:t>
              </a:r>
              <a:endParaRPr lang="ja-JP" altLang="en-US" sz="2000" dirty="0"/>
            </a:p>
          </p:txBody>
        </p:sp>
      </p:grpSp>
      <p:pic>
        <p:nvPicPr>
          <p:cNvPr id="26" name="Picture 2" descr="E:\Research\Experiment-2013\FDTD\140317\d300-80p\fullmodev\Normalized-E-fi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523" y="2928309"/>
            <a:ext cx="4371840" cy="2073600"/>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5973143" y="4694833"/>
            <a:ext cx="1019831" cy="427361"/>
          </a:xfrm>
          <a:prstGeom prst="rect">
            <a:avLst/>
          </a:prstGeom>
          <a:noFill/>
        </p:spPr>
        <p:txBody>
          <a:bodyPr wrap="none" rtlCol="0">
            <a:spAutoFit/>
          </a:bodyPr>
          <a:lstStyle/>
          <a:p>
            <a:r>
              <a:rPr lang="en-US" altLang="ja-JP" sz="2177" dirty="0">
                <a:latin typeface="Times New Roman" panose="02020603050405020304" pitchFamily="18" charset="0"/>
                <a:cs typeface="Times New Roman" panose="02020603050405020304" pitchFamily="18" charset="0"/>
              </a:rPr>
              <a:t>X [</a:t>
            </a:r>
            <a:r>
              <a:rPr lang="en-US" altLang="ja-JP" sz="2177" dirty="0">
                <a:latin typeface="Symbol" panose="05050102010706020507" pitchFamily="18" charset="2"/>
                <a:cs typeface="Times New Roman" panose="02020603050405020304" pitchFamily="18" charset="0"/>
              </a:rPr>
              <a:t>m</a:t>
            </a:r>
            <a:r>
              <a:rPr lang="en-US" altLang="ja-JP" sz="2177" dirty="0">
                <a:latin typeface="Times New Roman" panose="02020603050405020304" pitchFamily="18" charset="0"/>
                <a:cs typeface="Times New Roman" panose="02020603050405020304" pitchFamily="18" charset="0"/>
              </a:rPr>
              <a:t>m]</a:t>
            </a:r>
            <a:endParaRPr lang="ja-JP" altLang="en-US" sz="2177" dirty="0">
              <a:latin typeface="Times New Roman" panose="02020603050405020304" pitchFamily="18" charset="0"/>
              <a:cs typeface="Times New Roman" panose="02020603050405020304" pitchFamily="18" charset="0"/>
            </a:endParaRPr>
          </a:p>
        </p:txBody>
      </p:sp>
      <p:sp>
        <p:nvSpPr>
          <p:cNvPr id="31" name="テキスト ボックス 30"/>
          <p:cNvSpPr txBox="1"/>
          <p:nvPr/>
        </p:nvSpPr>
        <p:spPr>
          <a:xfrm rot="16200000">
            <a:off x="4279273" y="3778961"/>
            <a:ext cx="1009444" cy="427361"/>
          </a:xfrm>
          <a:prstGeom prst="rect">
            <a:avLst/>
          </a:prstGeom>
          <a:noFill/>
        </p:spPr>
        <p:txBody>
          <a:bodyPr wrap="none" rtlCol="0">
            <a:spAutoFit/>
          </a:bodyPr>
          <a:lstStyle/>
          <a:p>
            <a:r>
              <a:rPr lang="en-US" altLang="ja-JP" sz="2177" dirty="0">
                <a:latin typeface="Times New Roman" panose="02020603050405020304" pitchFamily="18" charset="0"/>
                <a:cs typeface="Times New Roman" panose="02020603050405020304" pitchFamily="18" charset="0"/>
              </a:rPr>
              <a:t>Y [</a:t>
            </a:r>
            <a:r>
              <a:rPr lang="en-US" altLang="ja-JP" sz="2177" dirty="0">
                <a:latin typeface="Symbol" panose="05050102010706020507" pitchFamily="18" charset="2"/>
                <a:cs typeface="Times New Roman" panose="02020603050405020304" pitchFamily="18" charset="0"/>
              </a:rPr>
              <a:t>m</a:t>
            </a:r>
            <a:r>
              <a:rPr lang="en-US" altLang="ja-JP" sz="2177" dirty="0">
                <a:latin typeface="Times New Roman" panose="02020603050405020304" pitchFamily="18" charset="0"/>
                <a:cs typeface="Times New Roman" panose="02020603050405020304" pitchFamily="18" charset="0"/>
              </a:rPr>
              <a:t>m]</a:t>
            </a:r>
            <a:endParaRPr lang="ja-JP" altLang="en-US" sz="2177" dirty="0">
              <a:latin typeface="Times New Roman" panose="02020603050405020304" pitchFamily="18" charset="0"/>
              <a:cs typeface="Times New Roman" panose="02020603050405020304" pitchFamily="18" charset="0"/>
            </a:endParaRPr>
          </a:p>
        </p:txBody>
      </p:sp>
      <p:sp>
        <p:nvSpPr>
          <p:cNvPr id="32" name="テキスト ボックス 31"/>
          <p:cNvSpPr txBox="1"/>
          <p:nvPr/>
        </p:nvSpPr>
        <p:spPr>
          <a:xfrm>
            <a:off x="4244730" y="2329302"/>
            <a:ext cx="3164649" cy="343620"/>
          </a:xfrm>
          <a:prstGeom prst="rect">
            <a:avLst/>
          </a:prstGeom>
          <a:noFill/>
        </p:spPr>
        <p:txBody>
          <a:bodyPr wrap="none" rtlCol="0">
            <a:spAutoFit/>
          </a:bodyPr>
          <a:lstStyle/>
          <a:p>
            <a:r>
              <a:rPr lang="en-US" altLang="ja-JP" sz="1633" dirty="0">
                <a:latin typeface="Times New Roman" panose="02020603050405020304" pitchFamily="18" charset="0"/>
                <a:cs typeface="Times New Roman" panose="02020603050405020304" pitchFamily="18" charset="0"/>
              </a:rPr>
              <a:t>Normalized electric field amplitude</a:t>
            </a:r>
            <a:endParaRPr lang="ja-JP" altLang="en-US" sz="1633" dirty="0">
              <a:latin typeface="Times New Roman" panose="02020603050405020304" pitchFamily="18" charset="0"/>
              <a:cs typeface="Times New Roman" panose="02020603050405020304" pitchFamily="18" charset="0"/>
            </a:endParaRPr>
          </a:p>
        </p:txBody>
      </p:sp>
      <p:sp>
        <p:nvSpPr>
          <p:cNvPr id="33" name="テキスト ボックス 32"/>
          <p:cNvSpPr txBox="1"/>
          <p:nvPr/>
        </p:nvSpPr>
        <p:spPr>
          <a:xfrm>
            <a:off x="805517" y="2490833"/>
            <a:ext cx="3271793" cy="461665"/>
          </a:xfrm>
          <a:prstGeom prst="rect">
            <a:avLst/>
          </a:prstGeom>
          <a:noFill/>
        </p:spPr>
        <p:txBody>
          <a:bodyPr wrap="none" rtlCol="0">
            <a:spAutoFit/>
          </a:bodyPr>
          <a:lstStyle/>
          <a:p>
            <a:r>
              <a:rPr lang="en-US" altLang="ja-JP" sz="2400" b="1" u="sng" dirty="0">
                <a:cs typeface="Times New Roman" panose="02020603050405020304" pitchFamily="18" charset="0"/>
              </a:rPr>
              <a:t>Transmittance spectrum</a:t>
            </a:r>
            <a:endParaRPr lang="ja-JP" altLang="en-US" sz="2400" b="1" u="sng" dirty="0">
              <a:cs typeface="Times New Roman" panose="02020603050405020304" pitchFamily="18" charset="0"/>
            </a:endParaRP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82" y="2936040"/>
            <a:ext cx="3950552" cy="3198374"/>
          </a:xfrm>
          <a:prstGeom prst="rect">
            <a:avLst/>
          </a:prstGeom>
          <a:solidFill>
            <a:schemeClr val="bg1"/>
          </a:solidFill>
          <a:ln>
            <a:noFill/>
          </a:ln>
          <a:effectLst/>
          <a:extLst/>
        </p:spPr>
      </p:pic>
      <p:cxnSp>
        <p:nvCxnSpPr>
          <p:cNvPr id="35" name="直線矢印コネクタ 34"/>
          <p:cNvCxnSpPr/>
          <p:nvPr/>
        </p:nvCxnSpPr>
        <p:spPr>
          <a:xfrm flipV="1">
            <a:off x="1529016" y="4490409"/>
            <a:ext cx="522540" cy="162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57940" y="4571509"/>
            <a:ext cx="389850" cy="343620"/>
          </a:xfrm>
          <a:prstGeom prst="rect">
            <a:avLst/>
          </a:prstGeom>
          <a:solidFill>
            <a:schemeClr val="bg1"/>
          </a:solidFill>
        </p:spPr>
        <p:txBody>
          <a:bodyPr wrap="none" rtlCol="0">
            <a:spAutoFit/>
          </a:bodyPr>
          <a:lstStyle/>
          <a:p>
            <a:r>
              <a:rPr lang="en-US" altLang="ja-JP" sz="1633" dirty="0"/>
              <a:t>TE</a:t>
            </a:r>
            <a:endParaRPr lang="ja-JP" altLang="en-US" sz="1633" dirty="0"/>
          </a:p>
        </p:txBody>
      </p:sp>
      <p:sp>
        <p:nvSpPr>
          <p:cNvPr id="37" name="テキスト ボックス 36"/>
          <p:cNvSpPr txBox="1"/>
          <p:nvPr/>
        </p:nvSpPr>
        <p:spPr>
          <a:xfrm>
            <a:off x="2966001" y="4501476"/>
            <a:ext cx="466794" cy="343620"/>
          </a:xfrm>
          <a:prstGeom prst="rect">
            <a:avLst/>
          </a:prstGeom>
          <a:solidFill>
            <a:schemeClr val="bg1"/>
          </a:solidFill>
        </p:spPr>
        <p:txBody>
          <a:bodyPr wrap="none" rtlCol="0">
            <a:spAutoFit/>
          </a:bodyPr>
          <a:lstStyle/>
          <a:p>
            <a:r>
              <a:rPr lang="en-US" altLang="ja-JP" sz="1633" dirty="0"/>
              <a:t>TM</a:t>
            </a:r>
            <a:endParaRPr lang="ja-JP" altLang="en-US" sz="1633" dirty="0"/>
          </a:p>
        </p:txBody>
      </p:sp>
      <p:cxnSp>
        <p:nvCxnSpPr>
          <p:cNvPr id="38" name="直線矢印コネクタ 37"/>
          <p:cNvCxnSpPr/>
          <p:nvPr/>
        </p:nvCxnSpPr>
        <p:spPr>
          <a:xfrm flipH="1" flipV="1">
            <a:off x="2639414" y="4425090"/>
            <a:ext cx="391217" cy="207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6511868" y="3027936"/>
            <a:ext cx="580027" cy="880199"/>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7091895" y="2692920"/>
            <a:ext cx="1367682" cy="343620"/>
          </a:xfrm>
          <a:prstGeom prst="rect">
            <a:avLst/>
          </a:prstGeom>
        </p:spPr>
        <p:txBody>
          <a:bodyPr wrap="none">
            <a:spAutoFit/>
          </a:bodyPr>
          <a:lstStyle/>
          <a:p>
            <a:r>
              <a:rPr lang="en-US" altLang="ja-JP" sz="1633" dirty="0">
                <a:latin typeface="Times New Roman" panose="02020603050405020304" pitchFamily="18" charset="0"/>
                <a:cs typeface="Times New Roman" panose="02020603050405020304" pitchFamily="18" charset="0"/>
              </a:rPr>
              <a:t>Purcell = 15.4</a:t>
            </a:r>
            <a:endParaRPr lang="ja-JP" altLang="en-US" sz="1633" dirty="0">
              <a:latin typeface="Times New Roman" panose="02020603050405020304" pitchFamily="18" charset="0"/>
              <a:cs typeface="Times New Roman" panose="02020603050405020304" pitchFamily="18" charset="0"/>
            </a:endParaRPr>
          </a:p>
        </p:txBody>
      </p:sp>
      <p:cxnSp>
        <p:nvCxnSpPr>
          <p:cNvPr id="41" name="直線矢印コネクタ 40"/>
          <p:cNvCxnSpPr>
            <a:endCxn id="42" idx="1"/>
          </p:cNvCxnSpPr>
          <p:nvPr/>
        </p:nvCxnSpPr>
        <p:spPr>
          <a:xfrm>
            <a:off x="6442669" y="3999294"/>
            <a:ext cx="842385" cy="825127"/>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7285054" y="4652611"/>
            <a:ext cx="1263487" cy="343620"/>
          </a:xfrm>
          <a:prstGeom prst="rect">
            <a:avLst/>
          </a:prstGeom>
        </p:spPr>
        <p:txBody>
          <a:bodyPr wrap="none">
            <a:spAutoFit/>
          </a:bodyPr>
          <a:lstStyle/>
          <a:p>
            <a:r>
              <a:rPr lang="en-US" altLang="ja-JP" sz="1633" dirty="0">
                <a:latin typeface="Times New Roman" panose="02020603050405020304" pitchFamily="18" charset="0"/>
                <a:cs typeface="Times New Roman" panose="02020603050405020304" pitchFamily="18" charset="0"/>
              </a:rPr>
              <a:t>Purcell = 0.5</a:t>
            </a:r>
            <a:endParaRPr lang="ja-JP" altLang="en-US" sz="1633"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4259031" y="5676265"/>
            <a:ext cx="4689641" cy="594906"/>
          </a:xfrm>
          <a:prstGeom prst="rect">
            <a:avLst/>
          </a:prstGeom>
          <a:noFill/>
        </p:spPr>
        <p:txBody>
          <a:bodyPr wrap="square" rtlCol="0">
            <a:spAutoFit/>
          </a:bodyPr>
          <a:lstStyle/>
          <a:p>
            <a:r>
              <a:rPr lang="en-US" altLang="ja-JP" sz="1633" dirty="0"/>
              <a:t>Success in reproduction of experimental results qualitatively</a:t>
            </a:r>
            <a:endParaRPr lang="ja-JP" altLang="en-US" sz="1633" dirty="0"/>
          </a:p>
        </p:txBody>
      </p:sp>
      <p:sp>
        <p:nvSpPr>
          <p:cNvPr id="4" name="テキスト ボックス 3"/>
          <p:cNvSpPr txBox="1"/>
          <p:nvPr/>
        </p:nvSpPr>
        <p:spPr>
          <a:xfrm>
            <a:off x="4892839" y="5072948"/>
            <a:ext cx="2202526" cy="343620"/>
          </a:xfrm>
          <a:prstGeom prst="rect">
            <a:avLst/>
          </a:prstGeom>
          <a:noFill/>
        </p:spPr>
        <p:txBody>
          <a:bodyPr wrap="none" rtlCol="0">
            <a:spAutoFit/>
          </a:bodyPr>
          <a:lstStyle/>
          <a:p>
            <a:r>
              <a:rPr lang="en-US" altLang="ja-JP" sz="1633" dirty="0"/>
              <a:t>Mode volume=</a:t>
            </a:r>
            <a:r>
              <a:rPr lang="en-US" altLang="ja-JP" sz="1633" dirty="0">
                <a:cs typeface="Times New Roman" panose="02020603050405020304" pitchFamily="18" charset="0"/>
              </a:rPr>
              <a:t>0.73</a:t>
            </a:r>
            <a:r>
              <a:rPr lang="en-US" altLang="ja-JP" sz="1633" dirty="0">
                <a:latin typeface="Symbol" panose="05050102010706020507" pitchFamily="18" charset="2"/>
              </a:rPr>
              <a:t>m</a:t>
            </a:r>
            <a:r>
              <a:rPr lang="en-US" altLang="ja-JP" sz="1633" dirty="0"/>
              <a:t>m</a:t>
            </a:r>
            <a:r>
              <a:rPr lang="en-US" altLang="ja-JP" sz="1633" baseline="30000" dirty="0"/>
              <a:t>3</a:t>
            </a:r>
            <a:endParaRPr lang="en-US" altLang="ja-JP" sz="1633" baseline="30000" dirty="0">
              <a:cs typeface="Times New Roman" panose="02020603050405020304" pitchFamily="18" charset="0"/>
            </a:endParaRPr>
          </a:p>
        </p:txBody>
      </p:sp>
    </p:spTree>
    <p:extLst>
      <p:ext uri="{BB962C8B-B14F-4D97-AF65-F5344CB8AC3E}">
        <p14:creationId xmlns:p14="http://schemas.microsoft.com/office/powerpoint/2010/main" val="4021112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494136" y="586689"/>
            <a:ext cx="8157781" cy="6270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2" name="タイトル 1"/>
          <p:cNvSpPr>
            <a:spLocks noGrp="1"/>
          </p:cNvSpPr>
          <p:nvPr>
            <p:ph type="title"/>
          </p:nvPr>
        </p:nvSpPr>
        <p:spPr>
          <a:xfrm>
            <a:off x="-100105" y="361"/>
            <a:ext cx="9244105" cy="1142880"/>
          </a:xfrm>
        </p:spPr>
        <p:txBody>
          <a:bodyPr/>
          <a:lstStyle/>
          <a:p>
            <a:r>
              <a:rPr lang="en-US" altLang="ja-JP" sz="3628" dirty="0"/>
              <a:t>Dependence on the depth of top groove </a:t>
            </a:r>
            <a:endParaRPr lang="ja-JP" altLang="en-US" sz="3628"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38" y="771084"/>
            <a:ext cx="3959281" cy="320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37" y="3724588"/>
            <a:ext cx="3959281" cy="320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矢印コネクタ 4"/>
          <p:cNvCxnSpPr/>
          <p:nvPr/>
        </p:nvCxnSpPr>
        <p:spPr>
          <a:xfrm flipV="1">
            <a:off x="1743411" y="2479688"/>
            <a:ext cx="576064" cy="178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525212" y="2586086"/>
            <a:ext cx="389828" cy="343608"/>
          </a:xfrm>
          <a:prstGeom prst="rect">
            <a:avLst/>
          </a:prstGeom>
          <a:noFill/>
        </p:spPr>
        <p:txBody>
          <a:bodyPr wrap="none" lIns="91429" tIns="45714" rIns="91429" bIns="45714" rtlCol="0">
            <a:spAutoFit/>
          </a:bodyPr>
          <a:lstStyle/>
          <a:p>
            <a:r>
              <a:rPr lang="en-US" altLang="ja-JP" sz="1633" dirty="0"/>
              <a:t>TE</a:t>
            </a:r>
            <a:endParaRPr lang="ja-JP" altLang="en-US" sz="1633" dirty="0"/>
          </a:p>
        </p:txBody>
      </p:sp>
      <p:sp>
        <p:nvSpPr>
          <p:cNvPr id="7" name="テキスト ボックス 6"/>
          <p:cNvSpPr txBox="1"/>
          <p:nvPr/>
        </p:nvSpPr>
        <p:spPr>
          <a:xfrm>
            <a:off x="1646266" y="3063400"/>
            <a:ext cx="466772" cy="343608"/>
          </a:xfrm>
          <a:prstGeom prst="rect">
            <a:avLst/>
          </a:prstGeom>
          <a:noFill/>
        </p:spPr>
        <p:txBody>
          <a:bodyPr wrap="none" lIns="91429" tIns="45714" rIns="91429" bIns="45714" rtlCol="0">
            <a:spAutoFit/>
          </a:bodyPr>
          <a:lstStyle/>
          <a:p>
            <a:r>
              <a:rPr lang="en-US" altLang="ja-JP" sz="1633" dirty="0"/>
              <a:t>TM</a:t>
            </a:r>
            <a:endParaRPr lang="ja-JP" altLang="en-US" sz="1633" dirty="0"/>
          </a:p>
        </p:txBody>
      </p:sp>
      <p:cxnSp>
        <p:nvCxnSpPr>
          <p:cNvPr id="9" name="直線矢印コネクタ 8"/>
          <p:cNvCxnSpPr/>
          <p:nvPr/>
        </p:nvCxnSpPr>
        <p:spPr>
          <a:xfrm flipV="1">
            <a:off x="1925970" y="3037894"/>
            <a:ext cx="576064" cy="178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883" y="771084"/>
            <a:ext cx="3959281" cy="320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直線矢印コネクタ 10"/>
          <p:cNvCxnSpPr/>
          <p:nvPr/>
        </p:nvCxnSpPr>
        <p:spPr>
          <a:xfrm flipH="1">
            <a:off x="5141287" y="3446287"/>
            <a:ext cx="1440160" cy="720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872878" y="3456185"/>
            <a:ext cx="1474150" cy="710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5883290" y="5051499"/>
            <a:ext cx="576064" cy="178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576006" y="5140898"/>
            <a:ext cx="389828" cy="343608"/>
          </a:xfrm>
          <a:prstGeom prst="rect">
            <a:avLst/>
          </a:prstGeom>
          <a:noFill/>
        </p:spPr>
        <p:txBody>
          <a:bodyPr wrap="none" lIns="91429" tIns="45714" rIns="91429" bIns="45714" rtlCol="0">
            <a:spAutoFit/>
          </a:bodyPr>
          <a:lstStyle/>
          <a:p>
            <a:r>
              <a:rPr lang="en-US" altLang="ja-JP" sz="1633" dirty="0"/>
              <a:t>TE</a:t>
            </a:r>
            <a:endParaRPr lang="ja-JP" altLang="en-US" sz="1633" dirty="0"/>
          </a:p>
        </p:txBody>
      </p:sp>
      <p:sp>
        <p:nvSpPr>
          <p:cNvPr id="15" name="テキスト ボックス 14"/>
          <p:cNvSpPr txBox="1"/>
          <p:nvPr/>
        </p:nvSpPr>
        <p:spPr>
          <a:xfrm>
            <a:off x="7194901" y="4533009"/>
            <a:ext cx="466772" cy="343608"/>
          </a:xfrm>
          <a:prstGeom prst="rect">
            <a:avLst/>
          </a:prstGeom>
          <a:noFill/>
        </p:spPr>
        <p:txBody>
          <a:bodyPr wrap="none" lIns="91429" tIns="45714" rIns="91429" bIns="45714" rtlCol="0">
            <a:spAutoFit/>
          </a:bodyPr>
          <a:lstStyle/>
          <a:p>
            <a:r>
              <a:rPr lang="en-US" altLang="ja-JP" sz="1633" dirty="0"/>
              <a:t>TM</a:t>
            </a:r>
            <a:endParaRPr lang="ja-JP" altLang="en-US" sz="1633" dirty="0"/>
          </a:p>
        </p:txBody>
      </p:sp>
      <p:cxnSp>
        <p:nvCxnSpPr>
          <p:cNvPr id="16" name="直線矢印コネクタ 15"/>
          <p:cNvCxnSpPr/>
          <p:nvPr/>
        </p:nvCxnSpPr>
        <p:spPr>
          <a:xfrm flipH="1">
            <a:off x="6834861" y="4765787"/>
            <a:ext cx="440675" cy="173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6762853" y="5522229"/>
            <a:ext cx="440675" cy="173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153582" y="5281608"/>
            <a:ext cx="761725" cy="343608"/>
          </a:xfrm>
          <a:prstGeom prst="rect">
            <a:avLst/>
          </a:prstGeom>
          <a:noFill/>
        </p:spPr>
        <p:txBody>
          <a:bodyPr wrap="none" lIns="91429" tIns="45714" rIns="91429" bIns="45714" rtlCol="0">
            <a:spAutoFit/>
          </a:bodyPr>
          <a:lstStyle/>
          <a:p>
            <a:r>
              <a:rPr lang="en-US" altLang="ja-JP" sz="1633" dirty="0"/>
              <a:t>45deg.</a:t>
            </a:r>
            <a:endParaRPr lang="ja-JP" altLang="en-US" sz="1633" dirty="0"/>
          </a:p>
        </p:txBody>
      </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883" y="3779532"/>
            <a:ext cx="3959281" cy="320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テキスト ボックス 30"/>
          <p:cNvSpPr txBox="1"/>
          <p:nvPr/>
        </p:nvSpPr>
        <p:spPr>
          <a:xfrm>
            <a:off x="3332065" y="2827673"/>
            <a:ext cx="673582" cy="343620"/>
          </a:xfrm>
          <a:prstGeom prst="rect">
            <a:avLst/>
          </a:prstGeom>
          <a:noFill/>
        </p:spPr>
        <p:txBody>
          <a:bodyPr wrap="none" rtlCol="0">
            <a:spAutoFit/>
          </a:bodyPr>
          <a:lstStyle/>
          <a:p>
            <a:r>
              <a:rPr lang="en-US" altLang="ja-JP" sz="1633" dirty="0"/>
              <a:t>45nm</a:t>
            </a:r>
            <a:endParaRPr lang="ja-JP" altLang="en-US" sz="1633" dirty="0"/>
          </a:p>
        </p:txBody>
      </p:sp>
      <p:sp>
        <p:nvSpPr>
          <p:cNvPr id="32" name="テキスト ボックス 31"/>
          <p:cNvSpPr txBox="1"/>
          <p:nvPr/>
        </p:nvSpPr>
        <p:spPr>
          <a:xfrm>
            <a:off x="3332065" y="5782877"/>
            <a:ext cx="673582" cy="343620"/>
          </a:xfrm>
          <a:prstGeom prst="rect">
            <a:avLst/>
          </a:prstGeom>
          <a:noFill/>
        </p:spPr>
        <p:txBody>
          <a:bodyPr wrap="none" rtlCol="0">
            <a:spAutoFit/>
          </a:bodyPr>
          <a:lstStyle/>
          <a:p>
            <a:r>
              <a:rPr lang="en-US" altLang="ja-JP" sz="1633" dirty="0"/>
              <a:t>55nm</a:t>
            </a:r>
            <a:endParaRPr lang="ja-JP" altLang="en-US" sz="1633" dirty="0"/>
          </a:p>
        </p:txBody>
      </p:sp>
      <p:sp>
        <p:nvSpPr>
          <p:cNvPr id="33" name="テキスト ボックス 32"/>
          <p:cNvSpPr txBox="1"/>
          <p:nvPr/>
        </p:nvSpPr>
        <p:spPr>
          <a:xfrm>
            <a:off x="7413569" y="2889990"/>
            <a:ext cx="673582" cy="343620"/>
          </a:xfrm>
          <a:prstGeom prst="rect">
            <a:avLst/>
          </a:prstGeom>
          <a:noFill/>
        </p:spPr>
        <p:txBody>
          <a:bodyPr wrap="none" rtlCol="0">
            <a:spAutoFit/>
          </a:bodyPr>
          <a:lstStyle/>
          <a:p>
            <a:r>
              <a:rPr lang="en-US" altLang="ja-JP" sz="1633" dirty="0"/>
              <a:t>65nm</a:t>
            </a:r>
            <a:endParaRPr lang="ja-JP" altLang="en-US" sz="1633" dirty="0"/>
          </a:p>
        </p:txBody>
      </p:sp>
      <p:sp>
        <p:nvSpPr>
          <p:cNvPr id="36" name="テキスト ボックス 35"/>
          <p:cNvSpPr txBox="1"/>
          <p:nvPr/>
        </p:nvSpPr>
        <p:spPr>
          <a:xfrm>
            <a:off x="2108921" y="1872029"/>
            <a:ext cx="5477164" cy="594906"/>
          </a:xfrm>
          <a:prstGeom prst="rect">
            <a:avLst/>
          </a:prstGeom>
          <a:solidFill>
            <a:schemeClr val="bg1"/>
          </a:solidFill>
          <a:ln>
            <a:solidFill>
              <a:schemeClr val="accent1">
                <a:shade val="50000"/>
                <a:shade val="75000"/>
                <a:satMod val="125000"/>
                <a:lumMod val="75000"/>
              </a:schemeClr>
            </a:solidFill>
          </a:ln>
        </p:spPr>
        <p:txBody>
          <a:bodyPr wrap="square" rtlCol="0">
            <a:spAutoFit/>
          </a:bodyPr>
          <a:lstStyle/>
          <a:p>
            <a:r>
              <a:rPr lang="en-US" altLang="ja-JP" sz="1633" dirty="0"/>
              <a:t>Suggestion of unclear polarization dependence in Kamioka’s experiment ? </a:t>
            </a:r>
            <a:endParaRPr lang="ja-JP" altLang="en-US" sz="1633" dirty="0"/>
          </a:p>
        </p:txBody>
      </p:sp>
    </p:spTree>
    <p:extLst>
      <p:ext uri="{BB962C8B-B14F-4D97-AF65-F5344CB8AC3E}">
        <p14:creationId xmlns:p14="http://schemas.microsoft.com/office/powerpoint/2010/main" val="33263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67544" y="1412776"/>
            <a:ext cx="8516373" cy="2988401"/>
            <a:chOff x="604670" y="3844618"/>
            <a:chExt cx="8516373" cy="2988401"/>
          </a:xfrm>
        </p:grpSpPr>
        <p:grpSp>
          <p:nvGrpSpPr>
            <p:cNvPr id="4" name="グループ化 3"/>
            <p:cNvGrpSpPr/>
            <p:nvPr/>
          </p:nvGrpSpPr>
          <p:grpSpPr>
            <a:xfrm>
              <a:off x="910968" y="4377091"/>
              <a:ext cx="2932690" cy="2051985"/>
              <a:chOff x="627225" y="3801200"/>
              <a:chExt cx="2932690" cy="2051985"/>
            </a:xfrm>
          </p:grpSpPr>
          <p:grpSp>
            <p:nvGrpSpPr>
              <p:cNvPr id="8" name="グループ化 7"/>
              <p:cNvGrpSpPr/>
              <p:nvPr/>
            </p:nvGrpSpPr>
            <p:grpSpPr>
              <a:xfrm>
                <a:off x="781912" y="3825044"/>
                <a:ext cx="2778003" cy="2028141"/>
                <a:chOff x="550885" y="4869159"/>
                <a:chExt cx="2778003" cy="2028141"/>
              </a:xfrm>
            </p:grpSpPr>
            <p:pic>
              <p:nvPicPr>
                <p:cNvPr id="13" name="図 12"/>
                <p:cNvPicPr>
                  <a:picLocks noChangeAspect="1"/>
                </p:cNvPicPr>
                <p:nvPr/>
              </p:nvPicPr>
              <p:blipFill rotWithShape="1">
                <a:blip r:embed="rId3"/>
                <a:srcRect b="4322"/>
                <a:stretch/>
              </p:blipFill>
              <p:spPr>
                <a:xfrm>
                  <a:off x="558010" y="4869159"/>
                  <a:ext cx="1306195" cy="93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図 13"/>
                <p:cNvPicPr>
                  <a:picLocks noChangeAspect="1"/>
                </p:cNvPicPr>
                <p:nvPr/>
              </p:nvPicPr>
              <p:blipFill>
                <a:blip r:embed="rId4"/>
                <a:stretch>
                  <a:fillRect/>
                </a:stretch>
              </p:blipFill>
              <p:spPr>
                <a:xfrm>
                  <a:off x="2040090" y="4869160"/>
                  <a:ext cx="1288798" cy="93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図 14"/>
                <p:cNvPicPr>
                  <a:picLocks noChangeAspect="1"/>
                </p:cNvPicPr>
                <p:nvPr/>
              </p:nvPicPr>
              <p:blipFill rotWithShape="1">
                <a:blip r:embed="rId5"/>
                <a:srcRect r="3512"/>
                <a:stretch/>
              </p:blipFill>
              <p:spPr>
                <a:xfrm>
                  <a:off x="550885" y="5910622"/>
                  <a:ext cx="1297729" cy="986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図 15"/>
                <p:cNvPicPr>
                  <a:picLocks noChangeAspect="1"/>
                </p:cNvPicPr>
                <p:nvPr/>
              </p:nvPicPr>
              <p:blipFill rotWithShape="1">
                <a:blip r:embed="rId6"/>
                <a:srcRect r="4165"/>
                <a:stretch/>
              </p:blipFill>
              <p:spPr>
                <a:xfrm>
                  <a:off x="2040090" y="5913275"/>
                  <a:ext cx="1288798" cy="977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9" name="テキスト ボックス 8"/>
              <p:cNvSpPr txBox="1"/>
              <p:nvPr/>
            </p:nvSpPr>
            <p:spPr>
              <a:xfrm>
                <a:off x="627225" y="3801200"/>
                <a:ext cx="1073648" cy="400110"/>
              </a:xfrm>
              <a:prstGeom prst="rect">
                <a:avLst/>
              </a:prstGeom>
              <a:noFill/>
            </p:spPr>
            <p:txBody>
              <a:bodyPr wrap="square" rtlCol="0">
                <a:spAutoFit/>
              </a:bodyPr>
              <a:lstStyle/>
              <a:p>
                <a:pPr algn="ctr"/>
                <a:r>
                  <a:rPr kumimoji="1" lang="en-US" altLang="ja-JP" sz="2000" dirty="0" smtClean="0">
                    <a:solidFill>
                      <a:srgbClr val="FF0000"/>
                    </a:solidFill>
                  </a:rPr>
                  <a:t>10nm</a:t>
                </a:r>
                <a:endParaRPr kumimoji="1" lang="ja-JP" altLang="en-US" sz="2000" dirty="0">
                  <a:solidFill>
                    <a:srgbClr val="FF0000"/>
                  </a:solidFill>
                </a:endParaRPr>
              </a:p>
            </p:txBody>
          </p:sp>
          <p:sp>
            <p:nvSpPr>
              <p:cNvPr id="10" name="テキスト ボックス 9"/>
              <p:cNvSpPr txBox="1"/>
              <p:nvPr/>
            </p:nvSpPr>
            <p:spPr>
              <a:xfrm>
                <a:off x="2245567" y="3809711"/>
                <a:ext cx="810013" cy="400110"/>
              </a:xfrm>
              <a:prstGeom prst="rect">
                <a:avLst/>
              </a:prstGeom>
              <a:noFill/>
            </p:spPr>
            <p:txBody>
              <a:bodyPr wrap="square" rtlCol="0">
                <a:spAutoFit/>
              </a:bodyPr>
              <a:lstStyle/>
              <a:p>
                <a:pPr algn="ctr"/>
                <a:r>
                  <a:rPr kumimoji="1" lang="en-US" altLang="ja-JP" sz="2000" dirty="0" smtClean="0">
                    <a:solidFill>
                      <a:srgbClr val="FF0000"/>
                    </a:solidFill>
                  </a:rPr>
                  <a:t>15nm</a:t>
                </a:r>
                <a:endParaRPr kumimoji="1" lang="ja-JP" altLang="en-US" sz="2000" dirty="0">
                  <a:solidFill>
                    <a:srgbClr val="FF0000"/>
                  </a:solidFill>
                </a:endParaRPr>
              </a:p>
            </p:txBody>
          </p:sp>
          <p:sp>
            <p:nvSpPr>
              <p:cNvPr id="11" name="テキスト ボックス 10"/>
              <p:cNvSpPr txBox="1"/>
              <p:nvPr/>
            </p:nvSpPr>
            <p:spPr>
              <a:xfrm>
                <a:off x="670211" y="4839569"/>
                <a:ext cx="960350" cy="400110"/>
              </a:xfrm>
              <a:prstGeom prst="rect">
                <a:avLst/>
              </a:prstGeom>
              <a:noFill/>
            </p:spPr>
            <p:txBody>
              <a:bodyPr wrap="square" rtlCol="0">
                <a:spAutoFit/>
              </a:bodyPr>
              <a:lstStyle/>
              <a:p>
                <a:pPr algn="ctr"/>
                <a:r>
                  <a:rPr kumimoji="1" lang="en-US" altLang="ja-JP" sz="2000" dirty="0" smtClean="0">
                    <a:solidFill>
                      <a:srgbClr val="FF0000"/>
                    </a:solidFill>
                  </a:rPr>
                  <a:t>25nm</a:t>
                </a:r>
                <a:endParaRPr kumimoji="1" lang="ja-JP" altLang="en-US" sz="2000" dirty="0">
                  <a:solidFill>
                    <a:srgbClr val="FF0000"/>
                  </a:solidFill>
                </a:endParaRPr>
              </a:p>
            </p:txBody>
          </p:sp>
          <p:sp>
            <p:nvSpPr>
              <p:cNvPr id="12" name="テキスト ボックス 11"/>
              <p:cNvSpPr txBox="1"/>
              <p:nvPr/>
            </p:nvSpPr>
            <p:spPr>
              <a:xfrm>
                <a:off x="2162603" y="4839569"/>
                <a:ext cx="975939" cy="400110"/>
              </a:xfrm>
              <a:prstGeom prst="rect">
                <a:avLst/>
              </a:prstGeom>
              <a:noFill/>
            </p:spPr>
            <p:txBody>
              <a:bodyPr wrap="square" rtlCol="0">
                <a:spAutoFit/>
              </a:bodyPr>
              <a:lstStyle/>
              <a:p>
                <a:pPr algn="ctr"/>
                <a:r>
                  <a:rPr kumimoji="1" lang="en-US" altLang="ja-JP" sz="2000" dirty="0" smtClean="0">
                    <a:solidFill>
                      <a:srgbClr val="FF0000"/>
                    </a:solidFill>
                  </a:rPr>
                  <a:t>50nm</a:t>
                </a:r>
                <a:endParaRPr kumimoji="1" lang="ja-JP" altLang="en-US" sz="2000" dirty="0">
                  <a:solidFill>
                    <a:srgbClr val="FF0000"/>
                  </a:solidFill>
                </a:endParaRPr>
              </a:p>
            </p:txBody>
          </p:sp>
        </p:grpSp>
        <p:pic>
          <p:nvPicPr>
            <p:cNvPr id="5" name="図 4"/>
            <p:cNvPicPr>
              <a:picLocks noChangeAspect="1"/>
            </p:cNvPicPr>
            <p:nvPr/>
          </p:nvPicPr>
          <p:blipFill>
            <a:blip r:embed="rId7"/>
            <a:stretch>
              <a:fillRect/>
            </a:stretch>
          </p:blipFill>
          <p:spPr>
            <a:xfrm>
              <a:off x="4150558" y="4317388"/>
              <a:ext cx="2338115" cy="2372229"/>
            </a:xfrm>
            <a:prstGeom prst="rect">
              <a:avLst/>
            </a:prstGeom>
          </p:spPr>
        </p:pic>
        <p:sp>
          <p:nvSpPr>
            <p:cNvPr id="6" name="正方形/長方形 5"/>
            <p:cNvSpPr/>
            <p:nvPr/>
          </p:nvSpPr>
          <p:spPr>
            <a:xfrm>
              <a:off x="6748278" y="6463687"/>
              <a:ext cx="2372765" cy="369332"/>
            </a:xfrm>
            <a:prstGeom prst="rect">
              <a:avLst/>
            </a:prstGeom>
          </p:spPr>
          <p:txBody>
            <a:bodyPr wrap="none">
              <a:spAutoFit/>
            </a:bodyPr>
            <a:lstStyle/>
            <a:p>
              <a:r>
                <a:rPr lang="en-US" altLang="ja-JP" dirty="0" smtClean="0"/>
                <a:t>PRB. </a:t>
              </a:r>
              <a:r>
                <a:rPr lang="en-US" altLang="ja-JP" b="1" dirty="0" smtClean="0"/>
                <a:t>90</a:t>
              </a:r>
              <a:r>
                <a:rPr lang="en-US" altLang="ja-JP" dirty="0" smtClean="0"/>
                <a:t> </a:t>
              </a:r>
              <a:r>
                <a:rPr lang="en-US" altLang="ja-JP" dirty="0"/>
                <a:t>054203 (2014)</a:t>
              </a:r>
              <a:endParaRPr lang="ja-JP" altLang="en-US" dirty="0"/>
            </a:p>
          </p:txBody>
        </p:sp>
        <p:sp>
          <p:nvSpPr>
            <p:cNvPr id="7" name="テキスト ボックス 6"/>
            <p:cNvSpPr txBox="1"/>
            <p:nvPr/>
          </p:nvSpPr>
          <p:spPr>
            <a:xfrm>
              <a:off x="604670" y="3844618"/>
              <a:ext cx="7934660" cy="461665"/>
            </a:xfrm>
            <a:prstGeom prst="rect">
              <a:avLst/>
            </a:prstGeom>
            <a:noFill/>
          </p:spPr>
          <p:txBody>
            <a:bodyPr wrap="square" rtlCol="0">
              <a:spAutoFit/>
            </a:bodyPr>
            <a:lstStyle/>
            <a:p>
              <a:pPr marL="285750" indent="-285750">
                <a:buFont typeface="Wingdings" panose="05000000000000000000" pitchFamily="2" charset="2"/>
                <a:buChar char="u"/>
              </a:pPr>
              <a:r>
                <a:rPr lang="en-US" altLang="ja-JP" sz="2400" dirty="0" smtClean="0"/>
                <a:t>Dependence of domain size on </a:t>
              </a:r>
              <a:r>
                <a:rPr lang="en-US" altLang="ja-JP" sz="2400" dirty="0" smtClean="0">
                  <a:solidFill>
                    <a:srgbClr val="FF0000"/>
                  </a:solidFill>
                </a:rPr>
                <a:t>VO2 film thickness </a:t>
              </a:r>
              <a:r>
                <a:rPr lang="en-US" altLang="ja-JP" sz="2400" dirty="0" smtClean="0"/>
                <a:t>at 27 </a:t>
              </a:r>
              <a:r>
                <a:rPr lang="ja-JP" altLang="en-US" sz="2400" dirty="0" smtClean="0"/>
                <a:t>℃</a:t>
              </a:r>
              <a:endParaRPr kumimoji="1" lang="ja-JP" altLang="en-US" sz="2400" dirty="0"/>
            </a:p>
          </p:txBody>
        </p:sp>
      </p:grpSp>
    </p:spTree>
    <p:extLst>
      <p:ext uri="{BB962C8B-B14F-4D97-AF65-F5344CB8AC3E}">
        <p14:creationId xmlns:p14="http://schemas.microsoft.com/office/powerpoint/2010/main" val="3372282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109664" y="1556792"/>
            <a:ext cx="1049307" cy="461665"/>
          </a:xfrm>
          <a:prstGeom prst="rect">
            <a:avLst/>
          </a:prstGeom>
          <a:noFill/>
        </p:spPr>
        <p:txBody>
          <a:bodyPr wrap="square" rtlCol="0">
            <a:spAutoFit/>
          </a:bodyPr>
          <a:lstStyle/>
          <a:p>
            <a:r>
              <a:rPr kumimoji="1" lang="en-US" altLang="ja-JP" sz="2400" dirty="0" smtClean="0"/>
              <a:t> cavity</a:t>
            </a:r>
            <a:endParaRPr kumimoji="1" lang="ja-JP" altLang="en-US" sz="2400" dirty="0"/>
          </a:p>
        </p:txBody>
      </p:sp>
      <p:grpSp>
        <p:nvGrpSpPr>
          <p:cNvPr id="6" name="グループ化 5"/>
          <p:cNvGrpSpPr/>
          <p:nvPr/>
        </p:nvGrpSpPr>
        <p:grpSpPr>
          <a:xfrm>
            <a:off x="7701703" y="2550723"/>
            <a:ext cx="937819" cy="993202"/>
            <a:chOff x="8391910" y="4186728"/>
            <a:chExt cx="882487" cy="1015833"/>
          </a:xfrm>
        </p:grpSpPr>
        <p:sp>
          <p:nvSpPr>
            <p:cNvPr id="51" name="右矢印 50"/>
            <p:cNvSpPr/>
            <p:nvPr/>
          </p:nvSpPr>
          <p:spPr>
            <a:xfrm>
              <a:off x="8409566" y="4186728"/>
              <a:ext cx="811631" cy="1015833"/>
            </a:xfrm>
            <a:prstGeom prst="right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2" name="グループ化 51"/>
            <p:cNvGrpSpPr/>
            <p:nvPr/>
          </p:nvGrpSpPr>
          <p:grpSpPr>
            <a:xfrm>
              <a:off x="8391910" y="4604980"/>
              <a:ext cx="882487" cy="207248"/>
              <a:chOff x="5688124" y="5243044"/>
              <a:chExt cx="1332148" cy="282051"/>
            </a:xfrm>
          </p:grpSpPr>
          <p:sp>
            <p:nvSpPr>
              <p:cNvPr id="53" name="円/楕円 52"/>
              <p:cNvSpPr/>
              <p:nvPr/>
            </p:nvSpPr>
            <p:spPr>
              <a:xfrm>
                <a:off x="5688124" y="5243044"/>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円/楕円 53"/>
              <p:cNvSpPr/>
              <p:nvPr/>
            </p:nvSpPr>
            <p:spPr>
              <a:xfrm>
                <a:off x="6229650" y="525953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円/楕円 54"/>
              <p:cNvSpPr/>
              <p:nvPr/>
            </p:nvSpPr>
            <p:spPr>
              <a:xfrm>
                <a:off x="6804248" y="527306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7" name="円/楕円 6"/>
          <p:cNvSpPr/>
          <p:nvPr/>
        </p:nvSpPr>
        <p:spPr>
          <a:xfrm>
            <a:off x="7175457" y="4299012"/>
            <a:ext cx="143106" cy="18518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5692162" y="1717463"/>
            <a:ext cx="143106" cy="18518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8"/>
          <p:cNvGrpSpPr/>
          <p:nvPr/>
        </p:nvGrpSpPr>
        <p:grpSpPr>
          <a:xfrm>
            <a:off x="548328" y="1727538"/>
            <a:ext cx="2760508" cy="2913974"/>
            <a:chOff x="1027713" y="3456535"/>
            <a:chExt cx="2760508" cy="2913974"/>
          </a:xfrm>
        </p:grpSpPr>
        <p:sp>
          <p:nvSpPr>
            <p:cNvPr id="33" name="テキスト ボックス 32"/>
            <p:cNvSpPr txBox="1"/>
            <p:nvPr/>
          </p:nvSpPr>
          <p:spPr>
            <a:xfrm>
              <a:off x="1441738" y="3456535"/>
              <a:ext cx="1235351" cy="461665"/>
            </a:xfrm>
            <a:prstGeom prst="rect">
              <a:avLst/>
            </a:prstGeom>
            <a:noFill/>
          </p:spPr>
          <p:txBody>
            <a:bodyPr wrap="square" rtlCol="0">
              <a:spAutoFit/>
            </a:bodyPr>
            <a:lstStyle/>
            <a:p>
              <a:r>
                <a:rPr kumimoji="1" lang="en-US" altLang="ja-JP" sz="2400" dirty="0" smtClean="0"/>
                <a:t>emitter</a:t>
              </a:r>
              <a:endParaRPr kumimoji="1" lang="ja-JP" altLang="en-US" sz="2400" dirty="0"/>
            </a:p>
          </p:txBody>
        </p:sp>
        <p:sp>
          <p:nvSpPr>
            <p:cNvPr id="34" name="円/楕円 33"/>
            <p:cNvSpPr/>
            <p:nvPr/>
          </p:nvSpPr>
          <p:spPr>
            <a:xfrm>
              <a:off x="3341175" y="3933180"/>
              <a:ext cx="132839" cy="149726"/>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円/楕円 34"/>
            <p:cNvSpPr/>
            <p:nvPr/>
          </p:nvSpPr>
          <p:spPr>
            <a:xfrm>
              <a:off x="1202448" y="4020696"/>
              <a:ext cx="132839" cy="149726"/>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円/楕円 35"/>
            <p:cNvSpPr/>
            <p:nvPr/>
          </p:nvSpPr>
          <p:spPr>
            <a:xfrm>
              <a:off x="1027713" y="5475425"/>
              <a:ext cx="132839" cy="149726"/>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楕円 36"/>
            <p:cNvSpPr/>
            <p:nvPr/>
          </p:nvSpPr>
          <p:spPr>
            <a:xfrm>
              <a:off x="2452938" y="6220783"/>
              <a:ext cx="132839" cy="149726"/>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円/楕円 37"/>
            <p:cNvSpPr/>
            <p:nvPr/>
          </p:nvSpPr>
          <p:spPr>
            <a:xfrm>
              <a:off x="3655382" y="5358735"/>
              <a:ext cx="132839" cy="149726"/>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9" name="直線矢印コネクタ 38"/>
            <p:cNvCxnSpPr/>
            <p:nvPr/>
          </p:nvCxnSpPr>
          <p:spPr>
            <a:xfrm>
              <a:off x="3182225" y="5278938"/>
              <a:ext cx="371541" cy="11093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1231637" y="5420948"/>
              <a:ext cx="291158" cy="9411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1395604" y="4166555"/>
              <a:ext cx="214562" cy="21250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endCxn id="37" idx="0"/>
            </p:cNvCxnSpPr>
            <p:nvPr/>
          </p:nvCxnSpPr>
          <p:spPr>
            <a:xfrm>
              <a:off x="2472392" y="5911516"/>
              <a:ext cx="46966" cy="30926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43" name="グループ化 42"/>
            <p:cNvGrpSpPr/>
            <p:nvPr/>
          </p:nvGrpSpPr>
          <p:grpSpPr>
            <a:xfrm>
              <a:off x="1602989" y="4166555"/>
              <a:ext cx="1696289" cy="1460589"/>
              <a:chOff x="1602989" y="4166555"/>
              <a:chExt cx="1696289" cy="1460589"/>
            </a:xfrm>
          </p:grpSpPr>
          <p:sp>
            <p:nvSpPr>
              <p:cNvPr id="45" name="円/楕円 44"/>
              <p:cNvSpPr/>
              <p:nvPr/>
            </p:nvSpPr>
            <p:spPr>
              <a:xfrm>
                <a:off x="1602989" y="4171038"/>
                <a:ext cx="1483150" cy="1456106"/>
              </a:xfrm>
              <a:prstGeom prst="ellipse">
                <a:avLst/>
              </a:prstGeom>
              <a:solidFill>
                <a:srgbClr val="FF0000">
                  <a:alpha val="24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6" name="直線コネクタ 45"/>
              <p:cNvCxnSpPr/>
              <p:nvPr/>
            </p:nvCxnSpPr>
            <p:spPr>
              <a:xfrm>
                <a:off x="2048916" y="4573228"/>
                <a:ext cx="565830" cy="0"/>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a:off x="2267744" y="4372602"/>
                <a:ext cx="177119" cy="195899"/>
              </a:xfrm>
              <a:prstGeom prst="ellipse">
                <a:avLst/>
              </a:prstGeom>
              <a:solidFill>
                <a:schemeClr val="tx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8" name="直線矢印コネクタ 47"/>
              <p:cNvCxnSpPr/>
              <p:nvPr/>
            </p:nvCxnSpPr>
            <p:spPr>
              <a:xfrm>
                <a:off x="2339752" y="4723480"/>
                <a:ext cx="3258" cy="4399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3014481" y="4166555"/>
                <a:ext cx="284797" cy="22213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048916" y="5333432"/>
                <a:ext cx="578868" cy="974"/>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直線コネクタ 43"/>
            <p:cNvCxnSpPr/>
            <p:nvPr/>
          </p:nvCxnSpPr>
          <p:spPr>
            <a:xfrm flipH="1" flipV="1">
              <a:off x="1976907" y="3933180"/>
              <a:ext cx="33459" cy="405830"/>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5268710" y="2155106"/>
            <a:ext cx="2318997" cy="1844426"/>
            <a:chOff x="5565937" y="3764652"/>
            <a:chExt cx="2318997" cy="1844426"/>
          </a:xfrm>
        </p:grpSpPr>
        <p:grpSp>
          <p:nvGrpSpPr>
            <p:cNvPr id="25" name="グループ化 24"/>
            <p:cNvGrpSpPr/>
            <p:nvPr/>
          </p:nvGrpSpPr>
          <p:grpSpPr>
            <a:xfrm>
              <a:off x="6012420" y="3957530"/>
              <a:ext cx="1483150" cy="1456106"/>
              <a:chOff x="1602989" y="4171038"/>
              <a:chExt cx="1483150" cy="1456106"/>
            </a:xfrm>
          </p:grpSpPr>
          <p:sp>
            <p:nvSpPr>
              <p:cNvPr id="28" name="円/楕円 27"/>
              <p:cNvSpPr/>
              <p:nvPr/>
            </p:nvSpPr>
            <p:spPr>
              <a:xfrm>
                <a:off x="1602989" y="4171038"/>
                <a:ext cx="1483150" cy="1456106"/>
              </a:xfrm>
              <a:prstGeom prst="ellipse">
                <a:avLst/>
              </a:prstGeom>
              <a:solidFill>
                <a:srgbClr val="FF0000">
                  <a:alpha val="26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9" name="直線コネクタ 28"/>
              <p:cNvCxnSpPr/>
              <p:nvPr/>
            </p:nvCxnSpPr>
            <p:spPr>
              <a:xfrm flipV="1">
                <a:off x="2006716" y="4573228"/>
                <a:ext cx="608030" cy="12882"/>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2258501" y="4372602"/>
                <a:ext cx="177119" cy="195899"/>
              </a:xfrm>
              <a:prstGeom prst="ellipse">
                <a:avLst/>
              </a:prstGeom>
              <a:solidFill>
                <a:schemeClr val="tx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1" name="直線矢印コネクタ 30"/>
              <p:cNvCxnSpPr/>
              <p:nvPr/>
            </p:nvCxnSpPr>
            <p:spPr>
              <a:xfrm>
                <a:off x="2355555" y="4723480"/>
                <a:ext cx="3258" cy="4399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042477" y="5333432"/>
                <a:ext cx="646493" cy="0"/>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月 25"/>
            <p:cNvSpPr/>
            <p:nvPr/>
          </p:nvSpPr>
          <p:spPr>
            <a:xfrm>
              <a:off x="5565937" y="3764652"/>
              <a:ext cx="389364" cy="1820038"/>
            </a:xfrm>
            <a:prstGeom prst="moon">
              <a:avLst>
                <a:gd name="adj" fmla="val 3532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月 26"/>
            <p:cNvSpPr/>
            <p:nvPr/>
          </p:nvSpPr>
          <p:spPr>
            <a:xfrm rot="10800000">
              <a:off x="7495570" y="3789040"/>
              <a:ext cx="389364" cy="1820038"/>
            </a:xfrm>
            <a:prstGeom prst="moon">
              <a:avLst>
                <a:gd name="adj" fmla="val 3532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 name="グループ化 10"/>
          <p:cNvGrpSpPr/>
          <p:nvPr/>
        </p:nvGrpSpPr>
        <p:grpSpPr>
          <a:xfrm rot="10800000">
            <a:off x="4155985" y="2565632"/>
            <a:ext cx="972197" cy="993202"/>
            <a:chOff x="8359559" y="4189592"/>
            <a:chExt cx="914838" cy="1015833"/>
          </a:xfrm>
        </p:grpSpPr>
        <p:sp>
          <p:nvSpPr>
            <p:cNvPr id="20" name="右矢印 19"/>
            <p:cNvSpPr/>
            <p:nvPr/>
          </p:nvSpPr>
          <p:spPr>
            <a:xfrm>
              <a:off x="8359559" y="4189592"/>
              <a:ext cx="811631" cy="1015833"/>
            </a:xfrm>
            <a:prstGeom prst="right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1" name="グループ化 20"/>
            <p:cNvGrpSpPr/>
            <p:nvPr/>
          </p:nvGrpSpPr>
          <p:grpSpPr>
            <a:xfrm>
              <a:off x="8391910" y="4604980"/>
              <a:ext cx="882487" cy="207248"/>
              <a:chOff x="5688124" y="5243044"/>
              <a:chExt cx="1332148" cy="282051"/>
            </a:xfrm>
          </p:grpSpPr>
          <p:sp>
            <p:nvSpPr>
              <p:cNvPr id="22" name="円/楕円 21"/>
              <p:cNvSpPr/>
              <p:nvPr/>
            </p:nvSpPr>
            <p:spPr>
              <a:xfrm>
                <a:off x="5688124" y="5243044"/>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6229650" y="525953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6804248" y="527306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cxnSp>
        <p:nvCxnSpPr>
          <p:cNvPr id="12" name="直線コネクタ 11"/>
          <p:cNvCxnSpPr/>
          <p:nvPr/>
        </p:nvCxnSpPr>
        <p:spPr>
          <a:xfrm flipV="1">
            <a:off x="7365629" y="2009061"/>
            <a:ext cx="222078" cy="375957"/>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785787" y="1556792"/>
            <a:ext cx="30129" cy="455957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262825" y="2988773"/>
            <a:ext cx="1280377"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en-US" altLang="ja-JP" sz="2400" dirty="0" smtClean="0"/>
              <a:t>isotropic</a:t>
            </a:r>
            <a:endParaRPr kumimoji="1" lang="ja-JP" altLang="en-US" sz="2400" dirty="0"/>
          </a:p>
        </p:txBody>
      </p:sp>
      <p:sp>
        <p:nvSpPr>
          <p:cNvPr id="18" name="正方形/長方形 17"/>
          <p:cNvSpPr/>
          <p:nvPr/>
        </p:nvSpPr>
        <p:spPr>
          <a:xfrm>
            <a:off x="4265663" y="4011000"/>
            <a:ext cx="2459263" cy="369332"/>
          </a:xfrm>
          <a:prstGeom prst="rect">
            <a:avLst/>
          </a:prstGeom>
        </p:spPr>
        <p:txBody>
          <a:bodyPr wrap="none">
            <a:spAutoFit/>
          </a:bodyPr>
          <a:lstStyle/>
          <a:p>
            <a:r>
              <a:rPr lang="en-US" altLang="ja-JP" dirty="0" err="1">
                <a:ea typeface="ＭＳ 明朝" panose="02020609040205080304" pitchFamily="17" charset="-128"/>
                <a:cs typeface="Times New Roman" panose="02020603050405020304" pitchFamily="18" charset="0"/>
              </a:rPr>
              <a:t>Phys.Rev</a:t>
            </a:r>
            <a:r>
              <a:rPr lang="en-US" altLang="ja-JP" dirty="0">
                <a:ea typeface="ＭＳ 明朝" panose="02020609040205080304" pitchFamily="17" charset="-128"/>
                <a:cs typeface="Times New Roman" panose="02020603050405020304" pitchFamily="18" charset="0"/>
              </a:rPr>
              <a:t>., </a:t>
            </a:r>
            <a:r>
              <a:rPr lang="en-US" altLang="ja-JP" b="1" dirty="0">
                <a:ea typeface="ＭＳ 明朝" panose="02020609040205080304" pitchFamily="17" charset="-128"/>
                <a:cs typeface="Times New Roman" panose="02020603050405020304" pitchFamily="18" charset="0"/>
              </a:rPr>
              <a:t>69</a:t>
            </a:r>
            <a:r>
              <a:rPr lang="en-US" altLang="ja-JP" dirty="0">
                <a:ea typeface="ＭＳ 明朝" panose="02020609040205080304" pitchFamily="17" charset="-128"/>
                <a:cs typeface="Times New Roman" panose="02020603050405020304" pitchFamily="18" charset="0"/>
              </a:rPr>
              <a:t> (1946) 681</a:t>
            </a:r>
            <a:endParaRPr lang="ja-JP" altLang="en-US" dirty="0"/>
          </a:p>
        </p:txBody>
      </p:sp>
      <p:sp>
        <p:nvSpPr>
          <p:cNvPr id="19" name="テキスト ボックス 18"/>
          <p:cNvSpPr txBox="1"/>
          <p:nvPr/>
        </p:nvSpPr>
        <p:spPr>
          <a:xfrm>
            <a:off x="2378281" y="1724834"/>
            <a:ext cx="1189273" cy="461665"/>
          </a:xfrm>
          <a:prstGeom prst="rect">
            <a:avLst/>
          </a:prstGeom>
          <a:noFill/>
        </p:spPr>
        <p:txBody>
          <a:bodyPr wrap="square" rtlCol="0">
            <a:spAutoFit/>
          </a:bodyPr>
          <a:lstStyle/>
          <a:p>
            <a:r>
              <a:rPr kumimoji="1" lang="en-US" altLang="ja-JP" sz="2400" dirty="0" smtClean="0"/>
              <a:t>photon</a:t>
            </a:r>
            <a:endParaRPr kumimoji="1" lang="ja-JP" altLang="en-US" sz="2400" dirty="0"/>
          </a:p>
        </p:txBody>
      </p:sp>
      <p:sp>
        <p:nvSpPr>
          <p:cNvPr id="70" name="タイトル 1"/>
          <p:cNvSpPr txBox="1">
            <a:spLocks/>
          </p:cNvSpPr>
          <p:nvPr/>
        </p:nvSpPr>
        <p:spPr>
          <a:xfrm>
            <a:off x="409922" y="930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u="sng" dirty="0" smtClean="0"/>
              <a:t>background (</a:t>
            </a:r>
            <a:r>
              <a:rPr lang="en-US" altLang="ja-JP" sz="3200" b="1" u="sng" dirty="0" smtClean="0"/>
              <a:t>enhanced spontaneous emission)</a:t>
            </a:r>
            <a:endParaRPr lang="ja-JP" altLang="en-US" sz="3200" b="1" u="sng" dirty="0"/>
          </a:p>
        </p:txBody>
      </p:sp>
      <p:sp>
        <p:nvSpPr>
          <p:cNvPr id="2" name="テキスト ボックス 1"/>
          <p:cNvSpPr txBox="1"/>
          <p:nvPr/>
        </p:nvSpPr>
        <p:spPr>
          <a:xfrm>
            <a:off x="4133902" y="4641512"/>
            <a:ext cx="4645731" cy="1569660"/>
          </a:xfrm>
          <a:prstGeom prst="rect">
            <a:avLst/>
          </a:prstGeom>
          <a:noFill/>
        </p:spPr>
        <p:txBody>
          <a:bodyPr wrap="square" rtlCol="0">
            <a:spAutoFit/>
          </a:bodyPr>
          <a:lstStyle/>
          <a:p>
            <a:r>
              <a:rPr kumimoji="1" lang="en-US" altLang="ja-JP" sz="2400" dirty="0" smtClean="0"/>
              <a:t>By putting the emitter in a </a:t>
            </a:r>
            <a:r>
              <a:rPr kumimoji="1" lang="en-US" altLang="ja-JP" sz="2400" dirty="0" err="1" smtClean="0"/>
              <a:t>microcavity</a:t>
            </a:r>
            <a:r>
              <a:rPr kumimoji="1" lang="en-US" altLang="ja-JP" sz="2400" dirty="0" smtClean="0"/>
              <a:t> resonant with transition frequency of it, it is possible to enhance the spontaneous emission.</a:t>
            </a:r>
            <a:endParaRPr kumimoji="1" lang="ja-JP" altLang="en-US" sz="2400" dirty="0"/>
          </a:p>
        </p:txBody>
      </p:sp>
    </p:spTree>
    <p:extLst>
      <p:ext uri="{BB962C8B-B14F-4D97-AF65-F5344CB8AC3E}">
        <p14:creationId xmlns:p14="http://schemas.microsoft.com/office/powerpoint/2010/main" val="28722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68784" y="2816932"/>
            <a:ext cx="4104456" cy="1071452"/>
            <a:chOff x="1187624" y="881384"/>
            <a:chExt cx="4104456" cy="1071452"/>
          </a:xfrm>
        </p:grpSpPr>
        <p:sp>
          <p:nvSpPr>
            <p:cNvPr id="10" name="フリーフォーム 9"/>
            <p:cNvSpPr/>
            <p:nvPr/>
          </p:nvSpPr>
          <p:spPr>
            <a:xfrm>
              <a:off x="3203848" y="888850"/>
              <a:ext cx="241300" cy="781052"/>
            </a:xfrm>
            <a:custGeom>
              <a:avLst/>
              <a:gdLst>
                <a:gd name="connsiteX0" fmla="*/ 0 w 241300"/>
                <a:gd name="connsiteY0" fmla="*/ 781052 h 781052"/>
                <a:gd name="connsiteX1" fmla="*/ 76200 w 241300"/>
                <a:gd name="connsiteY1" fmla="*/ 2 h 781052"/>
                <a:gd name="connsiteX2" fmla="*/ 241300 w 241300"/>
                <a:gd name="connsiteY2" fmla="*/ 774702 h 781052"/>
              </a:gdLst>
              <a:ahLst/>
              <a:cxnLst>
                <a:cxn ang="0">
                  <a:pos x="connsiteX0" y="connsiteY0"/>
                </a:cxn>
                <a:cxn ang="0">
                  <a:pos x="connsiteX1" y="connsiteY1"/>
                </a:cxn>
                <a:cxn ang="0">
                  <a:pos x="connsiteX2" y="connsiteY2"/>
                </a:cxn>
              </a:cxnLst>
              <a:rect l="l" t="t" r="r" b="b"/>
              <a:pathLst>
                <a:path w="241300" h="781052">
                  <a:moveTo>
                    <a:pt x="0" y="781052"/>
                  </a:moveTo>
                  <a:cubicBezTo>
                    <a:pt x="17991" y="391056"/>
                    <a:pt x="35983" y="1060"/>
                    <a:pt x="76200" y="2"/>
                  </a:cubicBezTo>
                  <a:cubicBezTo>
                    <a:pt x="116417" y="-1056"/>
                    <a:pt x="178858" y="386823"/>
                    <a:pt x="241300" y="774702"/>
                  </a:cubicBezTo>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処理 10"/>
            <p:cNvSpPr/>
            <p:nvPr/>
          </p:nvSpPr>
          <p:spPr>
            <a:xfrm>
              <a:off x="1187624" y="1412776"/>
              <a:ext cx="1296144" cy="54006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光子源</a:t>
              </a:r>
              <a:endParaRPr kumimoji="1" lang="ja-JP" altLang="en-US" sz="2400" dirty="0">
                <a:solidFill>
                  <a:schemeClr val="tx1"/>
                </a:solidFill>
              </a:endParaRPr>
            </a:p>
          </p:txBody>
        </p:sp>
        <p:sp>
          <p:nvSpPr>
            <p:cNvPr id="12" name="正方形/長方形 11"/>
            <p:cNvSpPr/>
            <p:nvPr/>
          </p:nvSpPr>
          <p:spPr>
            <a:xfrm>
              <a:off x="2483768" y="1556792"/>
              <a:ext cx="144016" cy="2520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stCxn id="12" idx="3"/>
            </p:cNvCxnSpPr>
            <p:nvPr/>
          </p:nvCxnSpPr>
          <p:spPr>
            <a:xfrm>
              <a:off x="2627784" y="1682806"/>
              <a:ext cx="266429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フリーフォーム 13"/>
            <p:cNvSpPr/>
            <p:nvPr/>
          </p:nvSpPr>
          <p:spPr>
            <a:xfrm>
              <a:off x="4546724" y="881384"/>
              <a:ext cx="241300" cy="781052"/>
            </a:xfrm>
            <a:custGeom>
              <a:avLst/>
              <a:gdLst>
                <a:gd name="connsiteX0" fmla="*/ 0 w 241300"/>
                <a:gd name="connsiteY0" fmla="*/ 781052 h 781052"/>
                <a:gd name="connsiteX1" fmla="*/ 76200 w 241300"/>
                <a:gd name="connsiteY1" fmla="*/ 2 h 781052"/>
                <a:gd name="connsiteX2" fmla="*/ 241300 w 241300"/>
                <a:gd name="connsiteY2" fmla="*/ 774702 h 781052"/>
              </a:gdLst>
              <a:ahLst/>
              <a:cxnLst>
                <a:cxn ang="0">
                  <a:pos x="connsiteX0" y="connsiteY0"/>
                </a:cxn>
                <a:cxn ang="0">
                  <a:pos x="connsiteX1" y="connsiteY1"/>
                </a:cxn>
                <a:cxn ang="0">
                  <a:pos x="connsiteX2" y="connsiteY2"/>
                </a:cxn>
              </a:cxnLst>
              <a:rect l="l" t="t" r="r" b="b"/>
              <a:pathLst>
                <a:path w="241300" h="781052">
                  <a:moveTo>
                    <a:pt x="0" y="781052"/>
                  </a:moveTo>
                  <a:cubicBezTo>
                    <a:pt x="17991" y="391056"/>
                    <a:pt x="35983" y="1060"/>
                    <a:pt x="76200" y="2"/>
                  </a:cubicBezTo>
                  <a:cubicBezTo>
                    <a:pt x="116417" y="-1056"/>
                    <a:pt x="178858" y="386823"/>
                    <a:pt x="241300" y="774702"/>
                  </a:cubicBezTo>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203848" y="1214754"/>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2771800" y="888850"/>
              <a:ext cx="241300" cy="781052"/>
            </a:xfrm>
            <a:custGeom>
              <a:avLst/>
              <a:gdLst>
                <a:gd name="connsiteX0" fmla="*/ 0 w 241300"/>
                <a:gd name="connsiteY0" fmla="*/ 781052 h 781052"/>
                <a:gd name="connsiteX1" fmla="*/ 76200 w 241300"/>
                <a:gd name="connsiteY1" fmla="*/ 2 h 781052"/>
                <a:gd name="connsiteX2" fmla="*/ 241300 w 241300"/>
                <a:gd name="connsiteY2" fmla="*/ 774702 h 781052"/>
              </a:gdLst>
              <a:ahLst/>
              <a:cxnLst>
                <a:cxn ang="0">
                  <a:pos x="connsiteX0" y="connsiteY0"/>
                </a:cxn>
                <a:cxn ang="0">
                  <a:pos x="connsiteX1" y="connsiteY1"/>
                </a:cxn>
                <a:cxn ang="0">
                  <a:pos x="connsiteX2" y="connsiteY2"/>
                </a:cxn>
              </a:cxnLst>
              <a:rect l="l" t="t" r="r" b="b"/>
              <a:pathLst>
                <a:path w="241300" h="781052">
                  <a:moveTo>
                    <a:pt x="0" y="781052"/>
                  </a:moveTo>
                  <a:cubicBezTo>
                    <a:pt x="17991" y="391056"/>
                    <a:pt x="35983" y="1060"/>
                    <a:pt x="76200" y="2"/>
                  </a:cubicBezTo>
                  <a:cubicBezTo>
                    <a:pt x="116417" y="-1056"/>
                    <a:pt x="178858" y="386823"/>
                    <a:pt x="241300" y="774702"/>
                  </a:cubicBezTo>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3646624" y="888850"/>
              <a:ext cx="241300" cy="781052"/>
            </a:xfrm>
            <a:custGeom>
              <a:avLst/>
              <a:gdLst>
                <a:gd name="connsiteX0" fmla="*/ 0 w 241300"/>
                <a:gd name="connsiteY0" fmla="*/ 781052 h 781052"/>
                <a:gd name="connsiteX1" fmla="*/ 76200 w 241300"/>
                <a:gd name="connsiteY1" fmla="*/ 2 h 781052"/>
                <a:gd name="connsiteX2" fmla="*/ 241300 w 241300"/>
                <a:gd name="connsiteY2" fmla="*/ 774702 h 781052"/>
              </a:gdLst>
              <a:ahLst/>
              <a:cxnLst>
                <a:cxn ang="0">
                  <a:pos x="connsiteX0" y="connsiteY0"/>
                </a:cxn>
                <a:cxn ang="0">
                  <a:pos x="connsiteX1" y="connsiteY1"/>
                </a:cxn>
                <a:cxn ang="0">
                  <a:pos x="connsiteX2" y="connsiteY2"/>
                </a:cxn>
              </a:cxnLst>
              <a:rect l="l" t="t" r="r" b="b"/>
              <a:pathLst>
                <a:path w="241300" h="781052">
                  <a:moveTo>
                    <a:pt x="0" y="781052"/>
                  </a:moveTo>
                  <a:cubicBezTo>
                    <a:pt x="17991" y="391056"/>
                    <a:pt x="35983" y="1060"/>
                    <a:pt x="76200" y="2"/>
                  </a:cubicBezTo>
                  <a:cubicBezTo>
                    <a:pt x="116417" y="-1056"/>
                    <a:pt x="178858" y="386823"/>
                    <a:pt x="241300" y="774702"/>
                  </a:cubicBezTo>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4114676" y="888850"/>
              <a:ext cx="241300" cy="781052"/>
            </a:xfrm>
            <a:custGeom>
              <a:avLst/>
              <a:gdLst>
                <a:gd name="connsiteX0" fmla="*/ 0 w 241300"/>
                <a:gd name="connsiteY0" fmla="*/ 781052 h 781052"/>
                <a:gd name="connsiteX1" fmla="*/ 76200 w 241300"/>
                <a:gd name="connsiteY1" fmla="*/ 2 h 781052"/>
                <a:gd name="connsiteX2" fmla="*/ 241300 w 241300"/>
                <a:gd name="connsiteY2" fmla="*/ 774702 h 781052"/>
              </a:gdLst>
              <a:ahLst/>
              <a:cxnLst>
                <a:cxn ang="0">
                  <a:pos x="connsiteX0" y="connsiteY0"/>
                </a:cxn>
                <a:cxn ang="0">
                  <a:pos x="connsiteX1" y="connsiteY1"/>
                </a:cxn>
                <a:cxn ang="0">
                  <a:pos x="connsiteX2" y="connsiteY2"/>
                </a:cxn>
              </a:cxnLst>
              <a:rect l="l" t="t" r="r" b="b"/>
              <a:pathLst>
                <a:path w="241300" h="781052">
                  <a:moveTo>
                    <a:pt x="0" y="781052"/>
                  </a:moveTo>
                  <a:cubicBezTo>
                    <a:pt x="17991" y="391056"/>
                    <a:pt x="35983" y="1060"/>
                    <a:pt x="76200" y="2"/>
                  </a:cubicBezTo>
                  <a:cubicBezTo>
                    <a:pt x="116417" y="-1056"/>
                    <a:pt x="178858" y="386823"/>
                    <a:pt x="241300" y="774702"/>
                  </a:cubicBezTo>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671900" y="1340768"/>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638116" y="1052736"/>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544380" y="1304764"/>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p:cNvSpPr txBox="1"/>
          <p:nvPr/>
        </p:nvSpPr>
        <p:spPr>
          <a:xfrm>
            <a:off x="378632" y="1592796"/>
            <a:ext cx="85241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2400" b="1" u="sng" dirty="0"/>
              <a:t>現在</a:t>
            </a:r>
            <a:endParaRPr kumimoji="1" lang="ja-JP" altLang="en-US" sz="2400" b="1" u="sng" dirty="0"/>
          </a:p>
        </p:txBody>
      </p:sp>
      <p:sp>
        <p:nvSpPr>
          <p:cNvPr id="22" name="テキスト ボックス 21"/>
          <p:cNvSpPr txBox="1"/>
          <p:nvPr/>
        </p:nvSpPr>
        <p:spPr>
          <a:xfrm>
            <a:off x="378632" y="4284968"/>
            <a:ext cx="3707904" cy="1200329"/>
          </a:xfrm>
          <a:prstGeom prst="rect">
            <a:avLst/>
          </a:prstGeom>
          <a:noFill/>
        </p:spPr>
        <p:txBody>
          <a:bodyPr wrap="square" rtlCol="0">
            <a:spAutoFit/>
          </a:bodyPr>
          <a:lstStyle/>
          <a:p>
            <a:r>
              <a:rPr kumimoji="1" lang="ja-JP" altLang="en-US" sz="2400" dirty="0" smtClean="0"/>
              <a:t>パルスレーザを非常に強く減衰し、パルスあたりの平均光子数を小さくしている</a:t>
            </a:r>
            <a:endParaRPr kumimoji="1" lang="ja-JP" altLang="en-US" sz="2400" dirty="0"/>
          </a:p>
        </p:txBody>
      </p:sp>
      <p:sp>
        <p:nvSpPr>
          <p:cNvPr id="23" name="テキスト ボックス 22"/>
          <p:cNvSpPr txBox="1"/>
          <p:nvPr/>
        </p:nvSpPr>
        <p:spPr>
          <a:xfrm>
            <a:off x="4784202" y="1612627"/>
            <a:ext cx="9001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2400" b="1" u="sng" dirty="0" smtClean="0"/>
              <a:t>理想</a:t>
            </a:r>
            <a:endParaRPr kumimoji="1" lang="ja-JP" altLang="en-US" sz="2400" b="1" u="sng" dirty="0"/>
          </a:p>
        </p:txBody>
      </p:sp>
      <p:grpSp>
        <p:nvGrpSpPr>
          <p:cNvPr id="38" name="グループ化 37"/>
          <p:cNvGrpSpPr/>
          <p:nvPr/>
        </p:nvGrpSpPr>
        <p:grpSpPr>
          <a:xfrm>
            <a:off x="4836665" y="3366326"/>
            <a:ext cx="4104456" cy="540060"/>
            <a:chOff x="4828380" y="6044290"/>
            <a:chExt cx="4104456" cy="540060"/>
          </a:xfrm>
        </p:grpSpPr>
        <p:grpSp>
          <p:nvGrpSpPr>
            <p:cNvPr id="24" name="グループ化 23"/>
            <p:cNvGrpSpPr/>
            <p:nvPr/>
          </p:nvGrpSpPr>
          <p:grpSpPr>
            <a:xfrm>
              <a:off x="4828380" y="6044290"/>
              <a:ext cx="4104456" cy="540060"/>
              <a:chOff x="1187624" y="1412776"/>
              <a:chExt cx="4104456" cy="540060"/>
            </a:xfrm>
          </p:grpSpPr>
          <p:sp>
            <p:nvSpPr>
              <p:cNvPr id="26" name="フローチャート: 処理 25"/>
              <p:cNvSpPr/>
              <p:nvPr/>
            </p:nvSpPr>
            <p:spPr>
              <a:xfrm>
                <a:off x="1187624" y="1412776"/>
                <a:ext cx="1296144" cy="54006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光子源</a:t>
                </a:r>
                <a:endParaRPr kumimoji="1" lang="ja-JP" altLang="en-US" sz="2400" dirty="0">
                  <a:solidFill>
                    <a:schemeClr val="tx1"/>
                  </a:solidFill>
                </a:endParaRPr>
              </a:p>
            </p:txBody>
          </p:sp>
          <p:sp>
            <p:nvSpPr>
              <p:cNvPr id="27" name="正方形/長方形 26"/>
              <p:cNvSpPr/>
              <p:nvPr/>
            </p:nvSpPr>
            <p:spPr>
              <a:xfrm>
                <a:off x="2483768" y="1556792"/>
                <a:ext cx="144016" cy="2520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a:stCxn id="27" idx="3"/>
              </p:cNvCxnSpPr>
              <p:nvPr/>
            </p:nvCxnSpPr>
            <p:spPr>
              <a:xfrm>
                <a:off x="2627784" y="1682806"/>
                <a:ext cx="266429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3203848" y="153316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3643467" y="153316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2776934" y="153316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544380" y="153316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円/楕円 36"/>
            <p:cNvSpPr/>
            <p:nvPr/>
          </p:nvSpPr>
          <p:spPr>
            <a:xfrm>
              <a:off x="7755432" y="6164681"/>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2" name="直線コネクタ 41"/>
          <p:cNvCxnSpPr>
            <a:stCxn id="8" idx="2"/>
          </p:cNvCxnSpPr>
          <p:nvPr/>
        </p:nvCxnSpPr>
        <p:spPr>
          <a:xfrm>
            <a:off x="4572000" y="1417638"/>
            <a:ext cx="72008" cy="528772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タイトル 7"/>
          <p:cNvSpPr>
            <a:spLocks noGrp="1"/>
          </p:cNvSpPr>
          <p:nvPr>
            <p:ph type="title"/>
          </p:nvPr>
        </p:nvSpPr>
        <p:spPr/>
        <p:txBody>
          <a:bodyPr/>
          <a:lstStyle/>
          <a:p>
            <a:r>
              <a:rPr kumimoji="1" lang="ja-JP" altLang="en-US" dirty="0" smtClean="0"/>
              <a:t>単一光子源</a:t>
            </a:r>
            <a:endParaRPr kumimoji="1" lang="ja-JP" altLang="en-US" dirty="0"/>
          </a:p>
        </p:txBody>
      </p:sp>
    </p:spTree>
    <p:extLst>
      <p:ext uri="{BB962C8B-B14F-4D97-AF65-F5344CB8AC3E}">
        <p14:creationId xmlns:p14="http://schemas.microsoft.com/office/powerpoint/2010/main" val="1516286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グループ化 136"/>
          <p:cNvGrpSpPr/>
          <p:nvPr/>
        </p:nvGrpSpPr>
        <p:grpSpPr>
          <a:xfrm>
            <a:off x="755576" y="1124744"/>
            <a:ext cx="7848872" cy="2006387"/>
            <a:chOff x="328846" y="1815207"/>
            <a:chExt cx="7951298" cy="2006387"/>
          </a:xfrm>
        </p:grpSpPr>
        <p:sp>
          <p:nvSpPr>
            <p:cNvPr id="87" name="角丸四角形 86"/>
            <p:cNvSpPr/>
            <p:nvPr/>
          </p:nvSpPr>
          <p:spPr>
            <a:xfrm>
              <a:off x="3245934" y="2190071"/>
              <a:ext cx="2016224" cy="1440160"/>
            </a:xfrm>
            <a:prstGeom prst="roundRect">
              <a:avLst/>
            </a:prstGeom>
            <a:gradFill>
              <a:gsLst>
                <a:gs pos="0">
                  <a:schemeClr val="bg1">
                    <a:lumMod val="95000"/>
                  </a:schemeClr>
                </a:gs>
                <a:gs pos="70000">
                  <a:schemeClr val="bg1">
                    <a:lumMod val="85000"/>
                  </a:schemeClr>
                </a:gs>
                <a:gs pos="100000">
                  <a:schemeClr val="bg1">
                    <a:lumMod val="75000"/>
                  </a:schemeClr>
                </a:gs>
              </a:gsLst>
              <a:lin ang="16200000" scaled="0"/>
            </a:gradFill>
            <a:ln w="25400">
              <a:solidFill>
                <a:schemeClr val="tx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p:cNvGrpSpPr/>
            <p:nvPr/>
          </p:nvGrpSpPr>
          <p:grpSpPr>
            <a:xfrm>
              <a:off x="1473627" y="2910151"/>
              <a:ext cx="6153333" cy="392635"/>
              <a:chOff x="1264662" y="2552311"/>
              <a:chExt cx="6153333" cy="392635"/>
            </a:xfrm>
          </p:grpSpPr>
          <p:sp>
            <p:nvSpPr>
              <p:cNvPr id="50" name="正方形/長方形 49"/>
              <p:cNvSpPr/>
              <p:nvPr/>
            </p:nvSpPr>
            <p:spPr>
              <a:xfrm>
                <a:off x="1264662" y="2552311"/>
                <a:ext cx="1226165" cy="3671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白色光</a:t>
                </a:r>
                <a:endParaRPr kumimoji="1" lang="ja-JP" altLang="en-US" sz="2400" dirty="0">
                  <a:solidFill>
                    <a:schemeClr val="tx1"/>
                  </a:solidFill>
                </a:endParaRPr>
              </a:p>
            </p:txBody>
          </p:sp>
          <p:cxnSp>
            <p:nvCxnSpPr>
              <p:cNvPr id="51" name="直線コネクタ 50"/>
              <p:cNvCxnSpPr/>
              <p:nvPr/>
            </p:nvCxnSpPr>
            <p:spPr>
              <a:xfrm>
                <a:off x="2490827" y="2763162"/>
                <a:ext cx="1041881" cy="517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6144033" y="2577763"/>
                <a:ext cx="1273962" cy="3671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分光器</a:t>
                </a:r>
                <a:endParaRPr kumimoji="1" lang="ja-JP" altLang="en-US" sz="2400" dirty="0">
                  <a:solidFill>
                    <a:schemeClr val="tx1"/>
                  </a:solidFill>
                </a:endParaRPr>
              </a:p>
            </p:txBody>
          </p:sp>
          <p:grpSp>
            <p:nvGrpSpPr>
              <p:cNvPr id="76" name="Group 275"/>
              <p:cNvGrpSpPr>
                <a:grpSpLocks/>
              </p:cNvGrpSpPr>
              <p:nvPr/>
            </p:nvGrpSpPr>
            <p:grpSpPr bwMode="auto">
              <a:xfrm>
                <a:off x="5587364" y="2587062"/>
                <a:ext cx="537097" cy="357190"/>
                <a:chOff x="5222" y="1581"/>
                <a:chExt cx="337" cy="181"/>
              </a:xfrm>
            </p:grpSpPr>
            <p:sp>
              <p:nvSpPr>
                <p:cNvPr id="77" name="Freeform 270"/>
                <p:cNvSpPr>
                  <a:spLocks/>
                </p:cNvSpPr>
                <p:nvPr/>
              </p:nvSpPr>
              <p:spPr bwMode="auto">
                <a:xfrm rot="10800000">
                  <a:off x="5222" y="1581"/>
                  <a:ext cx="181" cy="181"/>
                </a:xfrm>
                <a:custGeom>
                  <a:avLst/>
                  <a:gdLst>
                    <a:gd name="T0" fmla="*/ 289 w 174"/>
                    <a:gd name="T1" fmla="*/ 0 h 348"/>
                    <a:gd name="T2" fmla="*/ 0 w 174"/>
                    <a:gd name="T3" fmla="*/ 1 h 348"/>
                    <a:gd name="T4" fmla="*/ 291 w 174"/>
                    <a:gd name="T5" fmla="*/ 1 h 348"/>
                    <a:gd name="T6" fmla="*/ 291 w 174"/>
                    <a:gd name="T7" fmla="*/ 1 h 348"/>
                    <a:gd name="T8" fmla="*/ 289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solidFill>
                  <a:srgbClr val="333399"/>
                </a:solidFill>
                <a:ln w="38100">
                  <a:solidFill>
                    <a:srgbClr val="000000"/>
                  </a:solidFill>
                  <a:round/>
                  <a:headEnd/>
                  <a:tailEnd/>
                </a:ln>
              </p:spPr>
              <p:txBody>
                <a:bodyPr rot="10800000"/>
                <a:lstStyle/>
                <a:p>
                  <a:endParaRPr lang="ja-JP" altLang="ja-JP" sz="2000">
                    <a:latin typeface="Times New Roman" pitchFamily="18" charset="0"/>
                  </a:endParaRPr>
                </a:p>
              </p:txBody>
            </p:sp>
            <p:sp>
              <p:nvSpPr>
                <p:cNvPr id="78" name="Freeform 274"/>
                <p:cNvSpPr>
                  <a:spLocks/>
                </p:cNvSpPr>
                <p:nvPr/>
              </p:nvSpPr>
              <p:spPr bwMode="auto">
                <a:xfrm>
                  <a:off x="5408" y="1642"/>
                  <a:ext cx="151" cy="90"/>
                </a:xfrm>
                <a:custGeom>
                  <a:avLst/>
                  <a:gdLst>
                    <a:gd name="T0" fmla="*/ 0 w 182"/>
                    <a:gd name="T1" fmla="*/ 1 h 158"/>
                    <a:gd name="T2" fmla="*/ 4 w 182"/>
                    <a:gd name="T3" fmla="*/ 1 h 158"/>
                    <a:gd name="T4" fmla="*/ 12 w 182"/>
                    <a:gd name="T5" fmla="*/ 1 h 158"/>
                    <a:gd name="T6" fmla="*/ 16 w 182"/>
                    <a:gd name="T7" fmla="*/ 1 h 158"/>
                    <a:gd name="T8" fmla="*/ 0 60000 65536"/>
                    <a:gd name="T9" fmla="*/ 0 60000 65536"/>
                    <a:gd name="T10" fmla="*/ 0 60000 65536"/>
                    <a:gd name="T11" fmla="*/ 0 60000 65536"/>
                    <a:gd name="T12" fmla="*/ 0 w 182"/>
                    <a:gd name="T13" fmla="*/ 0 h 158"/>
                    <a:gd name="T14" fmla="*/ 182 w 182"/>
                    <a:gd name="T15" fmla="*/ 158 h 158"/>
                  </a:gdLst>
                  <a:ahLst/>
                  <a:cxnLst>
                    <a:cxn ang="T8">
                      <a:pos x="T0" y="T1"/>
                    </a:cxn>
                    <a:cxn ang="T9">
                      <a:pos x="T2" y="T3"/>
                    </a:cxn>
                    <a:cxn ang="T10">
                      <a:pos x="T4" y="T5"/>
                    </a:cxn>
                    <a:cxn ang="T11">
                      <a:pos x="T6" y="T7"/>
                    </a:cxn>
                  </a:cxnLst>
                  <a:rect l="T12" t="T13" r="T14" b="T15"/>
                  <a:pathLst>
                    <a:path w="182" h="158">
                      <a:moveTo>
                        <a:pt x="0" y="60"/>
                      </a:moveTo>
                      <a:cubicBezTo>
                        <a:pt x="11" y="30"/>
                        <a:pt x="23" y="0"/>
                        <a:pt x="46" y="15"/>
                      </a:cubicBezTo>
                      <a:cubicBezTo>
                        <a:pt x="69" y="30"/>
                        <a:pt x="113" y="144"/>
                        <a:pt x="136" y="151"/>
                      </a:cubicBezTo>
                      <a:cubicBezTo>
                        <a:pt x="159" y="158"/>
                        <a:pt x="170" y="109"/>
                        <a:pt x="182" y="60"/>
                      </a:cubicBezTo>
                    </a:path>
                  </a:pathLst>
                </a:custGeom>
                <a:noFill/>
                <a:ln w="38100">
                  <a:solidFill>
                    <a:schemeClr val="tx1"/>
                  </a:solidFill>
                  <a:round/>
                  <a:headEnd/>
                  <a:tailEnd/>
                </a:ln>
              </p:spPr>
              <p:txBody>
                <a:bodyPr/>
                <a:lstStyle/>
                <a:p>
                  <a:endParaRPr lang="ja-JP" altLang="ja-JP" sz="2000">
                    <a:latin typeface="Times New Roman" pitchFamily="18" charset="0"/>
                  </a:endParaRPr>
                </a:p>
              </p:txBody>
            </p:sp>
          </p:grpSp>
          <p:cxnSp>
            <p:nvCxnSpPr>
              <p:cNvPr id="58" name="直線コネクタ 57"/>
              <p:cNvCxnSpPr/>
              <p:nvPr/>
            </p:nvCxnSpPr>
            <p:spPr>
              <a:xfrm flipV="1">
                <a:off x="4620010" y="2763162"/>
                <a:ext cx="967161" cy="52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直線コネクタ 101"/>
            <p:cNvCxnSpPr/>
            <p:nvPr/>
          </p:nvCxnSpPr>
          <p:spPr>
            <a:xfrm flipV="1">
              <a:off x="5262158" y="2406095"/>
              <a:ext cx="0" cy="2880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3245934" y="2406095"/>
              <a:ext cx="0" cy="2880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2" name="平行四辺形 111"/>
            <p:cNvSpPr/>
            <p:nvPr/>
          </p:nvSpPr>
          <p:spPr>
            <a:xfrm>
              <a:off x="3894006" y="3270191"/>
              <a:ext cx="720080" cy="144016"/>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1473627" y="3359929"/>
              <a:ext cx="1656223" cy="461665"/>
            </a:xfrm>
            <a:prstGeom prst="rect">
              <a:avLst/>
            </a:prstGeom>
            <a:noFill/>
          </p:spPr>
          <p:txBody>
            <a:bodyPr wrap="none" rtlCol="0">
              <a:spAutoFit/>
            </a:bodyPr>
            <a:lstStyle/>
            <a:p>
              <a:r>
                <a:rPr kumimoji="1" lang="ja-JP" altLang="en-US" sz="2400" dirty="0" smtClean="0"/>
                <a:t>温度センサ</a:t>
              </a:r>
              <a:endParaRPr kumimoji="1" lang="ja-JP" altLang="en-US" sz="2400" dirty="0"/>
            </a:p>
          </p:txBody>
        </p:sp>
        <p:sp>
          <p:nvSpPr>
            <p:cNvPr id="120" name="右矢印 119"/>
            <p:cNvSpPr/>
            <p:nvPr/>
          </p:nvSpPr>
          <p:spPr>
            <a:xfrm>
              <a:off x="5262158" y="2367227"/>
              <a:ext cx="678406" cy="386332"/>
            </a:xfrm>
            <a:prstGeom prst="rightArrow">
              <a:avLst/>
            </a:prstGeom>
            <a:solidFill>
              <a:srgbClr val="0E0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右矢印 120"/>
            <p:cNvSpPr/>
            <p:nvPr/>
          </p:nvSpPr>
          <p:spPr>
            <a:xfrm>
              <a:off x="2555776" y="2379803"/>
              <a:ext cx="714465" cy="386332"/>
            </a:xfrm>
            <a:prstGeom prst="rightArrow">
              <a:avLst/>
            </a:prstGeom>
            <a:solidFill>
              <a:srgbClr val="0E0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328846" y="2021939"/>
              <a:ext cx="2550698" cy="830997"/>
            </a:xfrm>
            <a:prstGeom prst="rect">
              <a:avLst/>
            </a:prstGeom>
            <a:noFill/>
          </p:spPr>
          <p:txBody>
            <a:bodyPr wrap="none" rtlCol="0">
              <a:spAutoFit/>
            </a:bodyPr>
            <a:lstStyle/>
            <a:p>
              <a:r>
                <a:rPr kumimoji="1" lang="ja-JP" altLang="en-US" sz="2400" dirty="0" smtClean="0"/>
                <a:t>熱交換冷却された</a:t>
              </a:r>
              <a:endParaRPr kumimoji="1" lang="en-US" altLang="ja-JP" sz="2400" dirty="0" smtClean="0"/>
            </a:p>
            <a:p>
              <a:pPr algn="ctr"/>
              <a:r>
                <a:rPr lang="ja-JP" altLang="en-US" sz="2400" dirty="0" smtClean="0"/>
                <a:t>低温窒素ガス</a:t>
              </a:r>
              <a:endParaRPr kumimoji="1" lang="ja-JP" altLang="en-US" sz="2400" dirty="0"/>
            </a:p>
          </p:txBody>
        </p:sp>
        <p:cxnSp>
          <p:nvCxnSpPr>
            <p:cNvPr id="126" name="直線コネクタ 125"/>
            <p:cNvCxnSpPr/>
            <p:nvPr/>
          </p:nvCxnSpPr>
          <p:spPr>
            <a:xfrm flipH="1">
              <a:off x="5076056" y="2070001"/>
              <a:ext cx="412850" cy="1200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テキスト ボックス 129"/>
            <p:cNvSpPr txBox="1"/>
            <p:nvPr/>
          </p:nvSpPr>
          <p:spPr>
            <a:xfrm>
              <a:off x="5436096" y="1815207"/>
              <a:ext cx="2844048" cy="461665"/>
            </a:xfrm>
            <a:prstGeom prst="rect">
              <a:avLst/>
            </a:prstGeom>
            <a:noFill/>
          </p:spPr>
          <p:txBody>
            <a:bodyPr wrap="none" rtlCol="0">
              <a:spAutoFit/>
            </a:bodyPr>
            <a:lstStyle/>
            <a:p>
              <a:r>
                <a:rPr lang="ja-JP" altLang="en-US" sz="2400" dirty="0"/>
                <a:t>発泡</a:t>
              </a:r>
              <a:r>
                <a:rPr lang="ja-JP" altLang="en-US" sz="2400" dirty="0" smtClean="0"/>
                <a:t>スチロール容器</a:t>
              </a:r>
              <a:endParaRPr kumimoji="1" lang="ja-JP" altLang="en-US" sz="2400" dirty="0"/>
            </a:p>
          </p:txBody>
        </p:sp>
        <p:sp>
          <p:nvSpPr>
            <p:cNvPr id="133" name="曲折矢印 132"/>
            <p:cNvSpPr/>
            <p:nvPr/>
          </p:nvSpPr>
          <p:spPr>
            <a:xfrm rot="16200000">
              <a:off x="3357046" y="3067280"/>
              <a:ext cx="411690" cy="585300"/>
            </a:xfrm>
            <a:prstGeom prst="bentArrow">
              <a:avLst>
                <a:gd name="adj1" fmla="val 25093"/>
                <a:gd name="adj2" fmla="val 42345"/>
                <a:gd name="adj3" fmla="val 41520"/>
                <a:gd name="adj4" fmla="val 51499"/>
              </a:avLst>
            </a:prstGeom>
            <a:solidFill>
              <a:srgbClr val="0E0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4" name="曲折矢印 133"/>
            <p:cNvSpPr/>
            <p:nvPr/>
          </p:nvSpPr>
          <p:spPr>
            <a:xfrm>
              <a:off x="3329983" y="2257461"/>
              <a:ext cx="411690" cy="585300"/>
            </a:xfrm>
            <a:prstGeom prst="bentArrow">
              <a:avLst>
                <a:gd name="adj1" fmla="val 25093"/>
                <a:gd name="adj2" fmla="val 42345"/>
                <a:gd name="adj3" fmla="val 41520"/>
                <a:gd name="adj4" fmla="val 51499"/>
              </a:avLst>
            </a:prstGeom>
            <a:solidFill>
              <a:srgbClr val="0E0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5" name="曲折矢印 134"/>
            <p:cNvSpPr/>
            <p:nvPr/>
          </p:nvSpPr>
          <p:spPr>
            <a:xfrm rot="5400000">
              <a:off x="4730813" y="2262075"/>
              <a:ext cx="411690" cy="585300"/>
            </a:xfrm>
            <a:prstGeom prst="bentArrow">
              <a:avLst>
                <a:gd name="adj1" fmla="val 25093"/>
                <a:gd name="adj2" fmla="val 42345"/>
                <a:gd name="adj3" fmla="val 41520"/>
                <a:gd name="adj4" fmla="val 51499"/>
              </a:avLst>
            </a:prstGeom>
            <a:solidFill>
              <a:srgbClr val="0E0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6" name="曲折矢印 135"/>
            <p:cNvSpPr/>
            <p:nvPr/>
          </p:nvSpPr>
          <p:spPr>
            <a:xfrm rot="10800000">
              <a:off x="4716016" y="3268097"/>
              <a:ext cx="411690" cy="376926"/>
            </a:xfrm>
            <a:prstGeom prst="bentArrow">
              <a:avLst>
                <a:gd name="adj1" fmla="val 25093"/>
                <a:gd name="adj2" fmla="val 42345"/>
                <a:gd name="adj3" fmla="val 41520"/>
                <a:gd name="adj4" fmla="val 51499"/>
              </a:avLst>
            </a:prstGeom>
            <a:solidFill>
              <a:srgbClr val="0E0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11" name="直線コネクタ 110"/>
            <p:cNvCxnSpPr>
              <a:stCxn id="115" idx="3"/>
            </p:cNvCxnSpPr>
            <p:nvPr/>
          </p:nvCxnSpPr>
          <p:spPr>
            <a:xfrm flipV="1">
              <a:off x="3129850" y="3359929"/>
              <a:ext cx="901822" cy="2308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8" name="テキスト ボックス 137"/>
          <p:cNvSpPr txBox="1"/>
          <p:nvPr/>
        </p:nvSpPr>
        <p:spPr>
          <a:xfrm>
            <a:off x="583684" y="879103"/>
            <a:ext cx="1107996" cy="461665"/>
          </a:xfrm>
          <a:prstGeom prst="rect">
            <a:avLst/>
          </a:prstGeom>
          <a:noFill/>
        </p:spPr>
        <p:txBody>
          <a:bodyPr wrap="none" rtlCol="0">
            <a:spAutoFit/>
          </a:bodyPr>
          <a:lstStyle/>
          <a:p>
            <a:r>
              <a:rPr lang="ja-JP" altLang="en-US" sz="2400" b="1" u="sng" dirty="0"/>
              <a:t>測定系</a:t>
            </a:r>
            <a:endParaRPr kumimoji="1" lang="ja-JP" altLang="en-US" sz="2400" b="1" u="sng" dirty="0"/>
          </a:p>
        </p:txBody>
      </p:sp>
      <p:sp>
        <p:nvSpPr>
          <p:cNvPr id="139" name="テキスト ボックス 138"/>
          <p:cNvSpPr txBox="1"/>
          <p:nvPr/>
        </p:nvSpPr>
        <p:spPr>
          <a:xfrm>
            <a:off x="4067944" y="1877460"/>
            <a:ext cx="963725" cy="461665"/>
          </a:xfrm>
          <a:prstGeom prst="rect">
            <a:avLst/>
          </a:prstGeom>
          <a:noFill/>
        </p:spPr>
        <p:txBody>
          <a:bodyPr wrap="none" rtlCol="0">
            <a:spAutoFit/>
          </a:bodyPr>
          <a:lstStyle/>
          <a:p>
            <a:r>
              <a:rPr kumimoji="1" lang="ja-JP" altLang="en-US" sz="2400" dirty="0" smtClean="0"/>
              <a:t>≧</a:t>
            </a:r>
            <a:r>
              <a:rPr kumimoji="1" lang="en-US" altLang="ja-JP" sz="2400" dirty="0" smtClean="0"/>
              <a:t>85K</a:t>
            </a: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17" y="3370873"/>
            <a:ext cx="3013542" cy="347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円/楕円 142"/>
          <p:cNvSpPr/>
          <p:nvPr/>
        </p:nvSpPr>
        <p:spPr>
          <a:xfrm>
            <a:off x="2515252" y="5682952"/>
            <a:ext cx="1003342" cy="105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7" name="直線コネクタ 146"/>
          <p:cNvCxnSpPr>
            <a:endCxn id="143" idx="2"/>
          </p:cNvCxnSpPr>
          <p:nvPr/>
        </p:nvCxnSpPr>
        <p:spPr>
          <a:xfrm>
            <a:off x="1748259" y="6048548"/>
            <a:ext cx="766993" cy="1636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テキスト ボックス 144"/>
          <p:cNvSpPr txBox="1"/>
          <p:nvPr/>
        </p:nvSpPr>
        <p:spPr>
          <a:xfrm>
            <a:off x="107504" y="5475194"/>
            <a:ext cx="2228495" cy="830997"/>
          </a:xfrm>
          <a:prstGeom prst="rect">
            <a:avLst/>
          </a:prstGeom>
          <a:noFill/>
        </p:spPr>
        <p:txBody>
          <a:bodyPr wrap="none" rtlCol="0">
            <a:spAutoFit/>
          </a:bodyPr>
          <a:lstStyle/>
          <a:p>
            <a:r>
              <a:rPr lang="ja-JP" altLang="en-US" sz="2400" dirty="0"/>
              <a:t>発泡</a:t>
            </a:r>
            <a:r>
              <a:rPr lang="ja-JP" altLang="en-US" sz="2400" dirty="0" smtClean="0"/>
              <a:t>スチロール</a:t>
            </a:r>
            <a:endParaRPr lang="en-US" altLang="ja-JP" sz="2400" dirty="0" smtClean="0"/>
          </a:p>
          <a:p>
            <a:pPr algn="ctr"/>
            <a:r>
              <a:rPr lang="ja-JP" altLang="en-US" sz="2400" dirty="0" smtClean="0"/>
              <a:t>容器</a:t>
            </a:r>
            <a:endParaRPr kumimoji="1" lang="ja-JP" altLang="en-US" sz="2400" dirty="0"/>
          </a:p>
        </p:txBody>
      </p:sp>
      <p:sp>
        <p:nvSpPr>
          <p:cNvPr id="150" name="円/楕円 149"/>
          <p:cNvSpPr/>
          <p:nvPr/>
        </p:nvSpPr>
        <p:spPr>
          <a:xfrm>
            <a:off x="3059832" y="3208141"/>
            <a:ext cx="2457620" cy="317318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1" name="直線コネクタ 150"/>
          <p:cNvCxnSpPr>
            <a:endCxn id="150" idx="2"/>
          </p:cNvCxnSpPr>
          <p:nvPr/>
        </p:nvCxnSpPr>
        <p:spPr>
          <a:xfrm>
            <a:off x="1797931" y="3861048"/>
            <a:ext cx="1261901" cy="93368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53" name="テキスト ボックス 152"/>
          <p:cNvSpPr txBox="1"/>
          <p:nvPr/>
        </p:nvSpPr>
        <p:spPr>
          <a:xfrm>
            <a:off x="5580112" y="4091588"/>
            <a:ext cx="3509294" cy="1569660"/>
          </a:xfrm>
          <a:prstGeom prst="rect">
            <a:avLst/>
          </a:prstGeom>
          <a:noFill/>
        </p:spPr>
        <p:txBody>
          <a:bodyPr wrap="none" rtlCol="0">
            <a:spAutoFit/>
          </a:bodyPr>
          <a:lstStyle/>
          <a:p>
            <a:r>
              <a:rPr lang="ja-JP" altLang="en-US" sz="2400" dirty="0" smtClean="0"/>
              <a:t>片方のボンベから蒸発</a:t>
            </a:r>
            <a:endParaRPr lang="en-US" altLang="ja-JP" sz="2400" dirty="0" smtClean="0"/>
          </a:p>
          <a:p>
            <a:r>
              <a:rPr lang="ja-JP" altLang="en-US" sz="2400" dirty="0" smtClean="0"/>
              <a:t>した窒素ガスを熱交換器</a:t>
            </a:r>
            <a:endParaRPr lang="en-US" altLang="ja-JP" sz="2400" dirty="0"/>
          </a:p>
          <a:p>
            <a:r>
              <a:rPr lang="ja-JP" altLang="en-US" sz="2400" dirty="0" smtClean="0"/>
              <a:t>で再冷却して容器に流す</a:t>
            </a:r>
            <a:endParaRPr lang="en-US" altLang="ja-JP" sz="2400" dirty="0" smtClean="0"/>
          </a:p>
          <a:p>
            <a:r>
              <a:rPr kumimoji="1" lang="ja-JP" altLang="en-US" sz="2400" dirty="0" smtClean="0"/>
              <a:t>こと</a:t>
            </a:r>
            <a:r>
              <a:rPr kumimoji="1" lang="ja-JP" altLang="en-US" sz="2400" dirty="0"/>
              <a:t>で</a:t>
            </a:r>
            <a:r>
              <a:rPr kumimoji="1" lang="ja-JP" altLang="en-US" sz="2400" dirty="0" smtClean="0"/>
              <a:t>、空気の混入を防ぐ</a:t>
            </a:r>
            <a:endParaRPr kumimoji="1" lang="ja-JP" altLang="en-US" sz="2400" dirty="0"/>
          </a:p>
        </p:txBody>
      </p:sp>
      <p:sp>
        <p:nvSpPr>
          <p:cNvPr id="157" name="テキスト ボックス 156"/>
          <p:cNvSpPr txBox="1"/>
          <p:nvPr/>
        </p:nvSpPr>
        <p:spPr>
          <a:xfrm>
            <a:off x="107504" y="3399383"/>
            <a:ext cx="2284600" cy="461665"/>
          </a:xfrm>
          <a:prstGeom prst="rect">
            <a:avLst/>
          </a:prstGeom>
          <a:noFill/>
        </p:spPr>
        <p:txBody>
          <a:bodyPr wrap="none" rtlCol="0">
            <a:spAutoFit/>
          </a:bodyPr>
          <a:lstStyle/>
          <a:p>
            <a:r>
              <a:rPr lang="ja-JP" altLang="en-US" sz="2400" dirty="0"/>
              <a:t>窒素ガス冷却</a:t>
            </a:r>
            <a:r>
              <a:rPr lang="ja-JP" altLang="en-US" sz="2400" dirty="0" smtClean="0"/>
              <a:t>系</a:t>
            </a:r>
            <a:endParaRPr lang="en-US" altLang="ja-JP" sz="2400" dirty="0"/>
          </a:p>
        </p:txBody>
      </p:sp>
      <p:pic>
        <p:nvPicPr>
          <p:cNvPr id="38" name="Picture 3" descr="D:\Users\研究室\プレゼン資料\2011 修論\材料\テーパファイバ3のコピー.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613" y="2392948"/>
            <a:ext cx="1253200" cy="87756"/>
          </a:xfrm>
          <a:prstGeom prst="rect">
            <a:avLst/>
          </a:prstGeom>
          <a:noFill/>
          <a:extLst>
            <a:ext uri="{909E8E84-426E-40DD-AFC4-6F175D3DCCD1}">
              <a14:hiddenFill xmlns:a14="http://schemas.microsoft.com/office/drawing/2010/main">
                <a:solidFill>
                  <a:srgbClr val="FFFFFF"/>
                </a:solidFill>
              </a14:hiddenFill>
            </a:ext>
          </a:extLst>
        </p:spPr>
      </p:pic>
      <p:sp useBgFill="1">
        <p:nvSpPr>
          <p:cNvPr id="39" name="テキスト ボックス 38"/>
          <p:cNvSpPr txBox="1"/>
          <p:nvPr/>
        </p:nvSpPr>
        <p:spPr>
          <a:xfrm>
            <a:off x="107504" y="-35343"/>
            <a:ext cx="8964488" cy="584775"/>
          </a:xfrm>
          <a:prstGeom prst="rect">
            <a:avLst/>
          </a:prstGeom>
          <a:ln>
            <a:noFill/>
          </a:ln>
        </p:spPr>
        <p:txBody>
          <a:bodyPr wrap="square" rtlCol="0">
            <a:spAutoFit/>
          </a:bodyPr>
          <a:lstStyle/>
          <a:p>
            <a:pPr algn="ctr"/>
            <a:r>
              <a:rPr lang="ja-JP" altLang="en-US" sz="3200" u="sng" dirty="0" smtClean="0"/>
              <a:t>低温（</a:t>
            </a:r>
            <a:r>
              <a:rPr lang="en-US" altLang="ja-JP" sz="3200" u="sng" dirty="0" smtClean="0"/>
              <a:t>85K</a:t>
            </a:r>
            <a:r>
              <a:rPr lang="ja-JP" altLang="en-US" sz="3200" u="sng" dirty="0" smtClean="0"/>
              <a:t>）環境下</a:t>
            </a:r>
            <a:r>
              <a:rPr lang="ja-JP" altLang="en-US" sz="3200" u="sng" dirty="0"/>
              <a:t>で</a:t>
            </a:r>
            <a:r>
              <a:rPr lang="ja-JP" altLang="en-US" sz="3200" u="sng" dirty="0" smtClean="0"/>
              <a:t>の共鳴波長制御</a:t>
            </a:r>
            <a:endParaRPr kumimoji="1" lang="ja-JP" altLang="en-US" sz="3200" u="sng" dirty="0"/>
          </a:p>
        </p:txBody>
      </p:sp>
    </p:spTree>
    <p:extLst>
      <p:ext uri="{BB962C8B-B14F-4D97-AF65-F5344CB8AC3E}">
        <p14:creationId xmlns:p14="http://schemas.microsoft.com/office/powerpoint/2010/main" val="2452455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51521" y="1069871"/>
          <a:ext cx="8712967" cy="5383465"/>
        </p:xfrm>
        <a:graphic>
          <a:graphicData uri="http://schemas.openxmlformats.org/drawingml/2006/table">
            <a:tbl>
              <a:tblPr firstRow="1" bandRow="1">
                <a:tableStyleId>{5C22544A-7EE6-4342-B048-85BDC9FD1C3A}</a:tableStyleId>
              </a:tblPr>
              <a:tblGrid>
                <a:gridCol w="1728191"/>
                <a:gridCol w="1656184"/>
                <a:gridCol w="1440160"/>
                <a:gridCol w="1440160"/>
                <a:gridCol w="2448272"/>
              </a:tblGrid>
              <a:tr h="504056">
                <a:tc>
                  <a:txBody>
                    <a:bodyPr/>
                    <a:lstStyle/>
                    <a:p>
                      <a:pPr algn="ctr"/>
                      <a:r>
                        <a:rPr kumimoji="1" lang="ja-JP" altLang="en-US" sz="2400" dirty="0" smtClean="0">
                          <a:solidFill>
                            <a:schemeClr val="tx1"/>
                          </a:solidFill>
                        </a:rPr>
                        <a:t>共振器</a:t>
                      </a:r>
                      <a:endParaRPr kumimoji="1" lang="ja-JP" alt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チューニング法</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動作波長</a:t>
                      </a:r>
                      <a:r>
                        <a:rPr kumimoji="1" lang="en-US" altLang="ja-JP" sz="2400" dirty="0" smtClean="0">
                          <a:solidFill>
                            <a:schemeClr val="tx1"/>
                          </a:solidFill>
                        </a:rPr>
                        <a:t>[nm]</a:t>
                      </a:r>
                      <a:endParaRPr kumimoji="1" lang="ja-JP" altLang="en-US" sz="24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シフト量</a:t>
                      </a:r>
                      <a:r>
                        <a:rPr kumimoji="1" lang="en-US" altLang="ja-JP" sz="2400" dirty="0" smtClean="0">
                          <a:solidFill>
                            <a:schemeClr val="tx1"/>
                          </a:solidFill>
                        </a:rPr>
                        <a:t>[nm]</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文献</a:t>
                      </a:r>
                      <a:endParaRPr kumimoji="1" lang="ja-JP" alt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2101">
                <a:tc>
                  <a:txBody>
                    <a:bodyPr/>
                    <a:lstStyle/>
                    <a:p>
                      <a:pPr algn="ctr"/>
                      <a:r>
                        <a:rPr kumimoji="1" lang="ja-JP" altLang="en-US" sz="2000" dirty="0" smtClean="0">
                          <a:solidFill>
                            <a:schemeClr val="bg1"/>
                          </a:solidFill>
                        </a:rPr>
                        <a:t>微小球</a:t>
                      </a:r>
                      <a:endParaRPr kumimoji="1" lang="ja-JP" altLang="en-US" sz="20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algn="ctr"/>
                      <a:r>
                        <a:rPr kumimoji="1" lang="en-US" altLang="ja-JP" sz="2400" dirty="0" smtClean="0"/>
                        <a:t>Strain(4K)</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t>637</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t>0.6</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000" dirty="0" smtClean="0"/>
                        <a:t>Opt. Exp. </a:t>
                      </a:r>
                      <a:r>
                        <a:rPr kumimoji="1" lang="en-US" altLang="ja-JP" sz="2000" b="1" dirty="0" smtClean="0"/>
                        <a:t>19</a:t>
                      </a:r>
                      <a:r>
                        <a:rPr kumimoji="1" lang="en-US" altLang="ja-JP" sz="2000" dirty="0" smtClean="0"/>
                        <a:t> 17966 (2011)</a:t>
                      </a:r>
                      <a:endParaRPr kumimoji="1" lang="ja-JP" altLang="en-US" sz="2000" dirty="0"/>
                    </a:p>
                  </a:txBody>
                  <a:tcPr marL="72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2101">
                <a:tc>
                  <a:txBody>
                    <a:bodyPr/>
                    <a:lstStyle/>
                    <a:p>
                      <a:pPr algn="ctr"/>
                      <a:r>
                        <a:rPr kumimoji="1" lang="ja-JP" altLang="en-US" sz="2000" dirty="0" smtClean="0">
                          <a:solidFill>
                            <a:schemeClr val="bg1"/>
                          </a:solidFill>
                        </a:rPr>
                        <a:t>トロイド</a:t>
                      </a:r>
                      <a:endParaRPr kumimoji="1" lang="ja-JP" altLang="en-US" sz="20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0">
                      <a:blip r:embed="rId4"/>
                      <a:srcRect/>
                      <a:stretch>
                        <a:fillRect/>
                      </a:stretch>
                    </a:blipFill>
                  </a:tcPr>
                </a:tc>
                <a:tc>
                  <a:txBody>
                    <a:bodyPr/>
                    <a:lstStyle/>
                    <a:p>
                      <a:pPr algn="ctr"/>
                      <a:r>
                        <a:rPr kumimoji="1" lang="ja-JP" altLang="en-US" sz="2400" dirty="0" smtClean="0"/>
                        <a:t>抵抗加熱</a:t>
                      </a:r>
                      <a:endParaRPr kumimoji="1" lang="en-US" altLang="ja-JP" sz="2400" dirty="0" smtClean="0"/>
                    </a:p>
                    <a:p>
                      <a:pPr algn="ctr"/>
                      <a:r>
                        <a:rPr kumimoji="1" lang="en-US" altLang="ja-JP" sz="2400" dirty="0" smtClean="0"/>
                        <a:t>(</a:t>
                      </a:r>
                      <a:r>
                        <a:rPr kumimoji="1" lang="ja-JP" altLang="en-US" sz="2400" dirty="0" smtClean="0"/>
                        <a:t>室温</a:t>
                      </a:r>
                      <a:r>
                        <a:rPr kumimoji="1" lang="en-US" altLang="ja-JP" sz="2400" dirty="0" smtClean="0"/>
                        <a:t>)</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t>1550</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t>2.4</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000" dirty="0" smtClean="0"/>
                        <a:t>App. Phys. Let.  </a:t>
                      </a:r>
                      <a:r>
                        <a:rPr kumimoji="1" lang="en-US" altLang="ja-JP" sz="2000" b="1" dirty="0" smtClean="0"/>
                        <a:t>85</a:t>
                      </a:r>
                      <a:r>
                        <a:rPr kumimoji="1" lang="en-US" altLang="ja-JP" sz="2000" dirty="0" smtClean="0"/>
                        <a:t> 5439</a:t>
                      </a:r>
                      <a:r>
                        <a:rPr kumimoji="1" lang="ja-JP" altLang="en-US" sz="2000" baseline="0" dirty="0" smtClean="0"/>
                        <a:t> </a:t>
                      </a:r>
                      <a:r>
                        <a:rPr kumimoji="1" lang="en-US" altLang="ja-JP" sz="2000" dirty="0" smtClean="0"/>
                        <a:t>(2004)</a:t>
                      </a:r>
                      <a:endParaRPr kumimoji="1" lang="ja-JP" altLang="en-US" sz="2000" dirty="0"/>
                    </a:p>
                  </a:txBody>
                  <a:tcPr marL="72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2101">
                <a:tc>
                  <a:txBody>
                    <a:bodyPr/>
                    <a:lstStyle/>
                    <a:p>
                      <a:pPr algn="ctr"/>
                      <a:r>
                        <a:rPr kumimoji="1" lang="ja-JP" altLang="en-US" sz="2000" dirty="0" smtClean="0">
                          <a:solidFill>
                            <a:schemeClr val="bg1"/>
                          </a:solidFill>
                        </a:rPr>
                        <a:t>マイクロポスト</a:t>
                      </a:r>
                      <a:endParaRPr kumimoji="1" lang="ja-JP" altLang="en-US" sz="20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c>
                  <a:txBody>
                    <a:bodyPr/>
                    <a:lstStyle/>
                    <a:p>
                      <a:pPr algn="ctr"/>
                      <a:r>
                        <a:rPr kumimoji="1" lang="ja-JP" altLang="en-US" sz="2400" dirty="0" smtClean="0"/>
                        <a:t>温度</a:t>
                      </a:r>
                      <a:r>
                        <a:rPr kumimoji="1" lang="en-US" altLang="ja-JP" sz="2400" dirty="0" smtClean="0"/>
                        <a:t>(10~30K)</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t>920</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t>0.3</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000"/>
                        </a:lnSpc>
                      </a:pPr>
                      <a:r>
                        <a:rPr kumimoji="1" lang="en-US" altLang="ja-JP" sz="2000" dirty="0" smtClean="0"/>
                        <a:t>OPTICAL MICROCAVITES</a:t>
                      </a:r>
                      <a:r>
                        <a:rPr kumimoji="1" lang="en-US" altLang="ja-JP" sz="2000" baseline="0" dirty="0" smtClean="0"/>
                        <a:t> (</a:t>
                      </a:r>
                      <a:r>
                        <a:rPr kumimoji="1" lang="en-US" altLang="ja-JP" sz="2000" b="0" i="0" u="none" strike="noStrike" kern="1200" baseline="0" dirty="0" smtClean="0">
                          <a:solidFill>
                            <a:schemeClr val="dk1"/>
                          </a:solidFill>
                          <a:latin typeface="+mn-lt"/>
                          <a:ea typeface="+mn-ea"/>
                          <a:cs typeface="+mn-cs"/>
                        </a:rPr>
                        <a:t>World Scientific, 2004</a:t>
                      </a:r>
                      <a:r>
                        <a:rPr kumimoji="1" lang="en-US" altLang="ja-JP" sz="2000" baseline="0" dirty="0" smtClean="0"/>
                        <a:t>)</a:t>
                      </a:r>
                      <a:endParaRPr kumimoji="1" lang="ja-JP" altLang="en-US" sz="2000" dirty="0"/>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2101">
                <a:tc>
                  <a:txBody>
                    <a:bodyPr/>
                    <a:lstStyle/>
                    <a:p>
                      <a:pPr algn="ctr"/>
                      <a:r>
                        <a:rPr kumimoji="1" lang="en-US" altLang="ja-JP" sz="1600" dirty="0" smtClean="0">
                          <a:solidFill>
                            <a:schemeClr val="bg1"/>
                          </a:solidFill>
                        </a:rPr>
                        <a:t>1D</a:t>
                      </a:r>
                      <a:r>
                        <a:rPr kumimoji="1" lang="ja-JP" altLang="en-US" sz="1600" dirty="0" smtClean="0">
                          <a:solidFill>
                            <a:schemeClr val="bg1"/>
                          </a:solidFill>
                        </a:rPr>
                        <a:t>フォトニック結晶</a:t>
                      </a:r>
                      <a:endParaRPr kumimoji="1" lang="ja-JP" altLang="en-US" sz="1600" dirty="0">
                        <a:solidFill>
                          <a:schemeClr val="bg1"/>
                        </a:solid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a:stretch>
                    </a:blipFill>
                  </a:tcPr>
                </a:tc>
                <a:tc>
                  <a:txBody>
                    <a:bodyPr/>
                    <a:lstStyle/>
                    <a:p>
                      <a:pPr algn="ctr"/>
                      <a:r>
                        <a:rPr kumimoji="1" lang="en-US" altLang="ja-JP" sz="2400" dirty="0" smtClean="0"/>
                        <a:t>MEMS</a:t>
                      </a:r>
                    </a:p>
                    <a:p>
                      <a:pPr algn="ctr"/>
                      <a:r>
                        <a:rPr kumimoji="1" lang="en-US" altLang="ja-JP" sz="2400" dirty="0" smtClean="0"/>
                        <a:t>(</a:t>
                      </a:r>
                      <a:r>
                        <a:rPr kumimoji="1" lang="ja-JP" altLang="en-US" sz="2400" dirty="0" smtClean="0"/>
                        <a:t>室温</a:t>
                      </a:r>
                      <a:r>
                        <a:rPr kumimoji="1" lang="en-US" altLang="ja-JP" sz="2400" dirty="0" smtClean="0"/>
                        <a:t>)</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t>1550</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t>17</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000" dirty="0" smtClean="0"/>
                        <a:t>Opt. Exp. </a:t>
                      </a:r>
                      <a:r>
                        <a:rPr kumimoji="1" lang="en-US" altLang="ja-JP" sz="2000" b="1" dirty="0" smtClean="0"/>
                        <a:t>20</a:t>
                      </a:r>
                      <a:r>
                        <a:rPr kumimoji="1" lang="en-US" altLang="ja-JP" sz="2000" dirty="0" smtClean="0"/>
                        <a:t> 27697 (2012)</a:t>
                      </a:r>
                      <a:endParaRPr kumimoji="1" lang="ja-JP" altLang="en-US" sz="2000" dirty="0"/>
                    </a:p>
                  </a:txBody>
                  <a:tcPr marL="72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2101">
                <a:tc>
                  <a:txBody>
                    <a:bodyPr/>
                    <a:lstStyle/>
                    <a:p>
                      <a:pPr algn="ctr"/>
                      <a:r>
                        <a:rPr kumimoji="1" lang="ja-JP" altLang="en-US" sz="2000" b="1" dirty="0" smtClean="0">
                          <a:solidFill>
                            <a:srgbClr val="FF0000"/>
                          </a:solidFill>
                        </a:rPr>
                        <a:t>ファイバ共振器</a:t>
                      </a:r>
                      <a:endParaRPr kumimoji="1" lang="en-US" altLang="ja-JP" sz="2000" b="1" dirty="0" smtClean="0">
                        <a:solidFill>
                          <a:srgbClr val="FF0000"/>
                        </a:solidFill>
                      </a:endParaRPr>
                    </a:p>
                  </a:txBody>
                  <a:tcPr marL="0" marR="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a:stretch>
                    </a:blipFill>
                  </a:tcPr>
                </a:tc>
                <a:tc>
                  <a:txBody>
                    <a:bodyPr/>
                    <a:lstStyle/>
                    <a:p>
                      <a:pPr algn="ctr"/>
                      <a:r>
                        <a:rPr kumimoji="1" lang="en-US" altLang="ja-JP" sz="2400" dirty="0" smtClean="0"/>
                        <a:t>Strain</a:t>
                      </a:r>
                    </a:p>
                    <a:p>
                      <a:pPr algn="ctr"/>
                      <a:r>
                        <a:rPr kumimoji="1" lang="en-US" altLang="ja-JP" sz="2400" dirty="0" smtClean="0"/>
                        <a:t>(</a:t>
                      </a:r>
                      <a:r>
                        <a:rPr kumimoji="1" lang="ja-JP" altLang="en-US" sz="2400" dirty="0" smtClean="0"/>
                        <a:t>室温</a:t>
                      </a:r>
                      <a:r>
                        <a:rPr kumimoji="1" lang="en-US" altLang="ja-JP" sz="2400" dirty="0" smtClean="0"/>
                        <a:t>/85K)</a:t>
                      </a:r>
                      <a:endParaRPr kumimoji="1" lang="ja-JP" altLang="en-US" sz="24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solidFill>
                            <a:srgbClr val="FF0000"/>
                          </a:solidFill>
                        </a:rPr>
                        <a:t>~640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solidFill>
                            <a:srgbClr val="FF0000"/>
                          </a:solidFill>
                        </a:rPr>
                        <a:t>19.5/25.8</a:t>
                      </a:r>
                      <a:endParaRPr kumimoji="1" lang="ja-JP" alt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smtClean="0">
                          <a:solidFill>
                            <a:srgbClr val="FF0000"/>
                          </a:solidFill>
                        </a:rPr>
                        <a:t>This work</a:t>
                      </a:r>
                      <a:endParaRPr kumimoji="1" lang="ja-JP" altLang="en-US" dirty="0">
                        <a:solidFill>
                          <a:srgbClr val="FF0000"/>
                        </a:solidFill>
                      </a:endParaRPr>
                    </a:p>
                  </a:txBody>
                  <a:tcPr marL="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useBgFill="1">
        <p:nvSpPr>
          <p:cNvPr id="4" name="テキスト ボックス 3"/>
          <p:cNvSpPr txBox="1"/>
          <p:nvPr/>
        </p:nvSpPr>
        <p:spPr>
          <a:xfrm>
            <a:off x="395536" y="179929"/>
            <a:ext cx="8280920" cy="646331"/>
          </a:xfrm>
          <a:prstGeom prst="rect">
            <a:avLst/>
          </a:prstGeom>
          <a:ln>
            <a:noFill/>
          </a:ln>
        </p:spPr>
        <p:txBody>
          <a:bodyPr wrap="square" rtlCol="0">
            <a:spAutoFit/>
          </a:bodyPr>
          <a:lstStyle/>
          <a:p>
            <a:pPr algn="ctr"/>
            <a:r>
              <a:rPr lang="ja-JP" altLang="en-US" sz="3600" dirty="0" smtClean="0"/>
              <a:t>シフト量に関する</a:t>
            </a:r>
            <a:r>
              <a:rPr kumimoji="1" lang="ja-JP" altLang="en-US" sz="3600" dirty="0" smtClean="0"/>
              <a:t>他の共振器との比較</a:t>
            </a:r>
            <a:endParaRPr kumimoji="1" lang="en-US" altLang="ja-JP" sz="3600" dirty="0" smtClean="0"/>
          </a:p>
        </p:txBody>
      </p:sp>
    </p:spTree>
    <p:extLst>
      <p:ext uri="{BB962C8B-B14F-4D97-AF65-F5344CB8AC3E}">
        <p14:creationId xmlns:p14="http://schemas.microsoft.com/office/powerpoint/2010/main" val="317363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425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r="1333" b="5797"/>
          <a:stretch>
            <a:fillRect/>
          </a:stretch>
        </p:blipFill>
        <p:spPr bwMode="auto">
          <a:xfrm>
            <a:off x="407944" y="879420"/>
            <a:ext cx="6034717" cy="4680520"/>
          </a:xfrm>
          <a:prstGeom prst="rect">
            <a:avLst/>
          </a:prstGeom>
          <a:noFill/>
          <a:ln w="9525">
            <a:noFill/>
            <a:miter lim="800000"/>
            <a:headEnd/>
            <a:tailEnd/>
          </a:ln>
        </p:spPr>
      </p:pic>
      <p:sp>
        <p:nvSpPr>
          <p:cNvPr id="3" name="正方形/長方形 2"/>
          <p:cNvSpPr/>
          <p:nvPr/>
        </p:nvSpPr>
        <p:spPr>
          <a:xfrm>
            <a:off x="0" y="5705083"/>
            <a:ext cx="9265186" cy="923330"/>
          </a:xfrm>
          <a:prstGeom prst="rect">
            <a:avLst/>
          </a:prstGeom>
        </p:spPr>
        <p:txBody>
          <a:bodyPr wrap="square">
            <a:spAutoFit/>
          </a:bodyPr>
          <a:lstStyle/>
          <a:p>
            <a:r>
              <a:rPr lang="en-US" altLang="ja-JP" dirty="0"/>
              <a:t>Vanadium dioxide (VO</a:t>
            </a:r>
            <a:r>
              <a:rPr lang="en-US" altLang="ja-JP" baseline="-25000" dirty="0"/>
              <a:t>2</a:t>
            </a:r>
            <a:r>
              <a:rPr lang="en-US" altLang="ja-JP" dirty="0" smtClean="0"/>
              <a:t>)</a:t>
            </a:r>
            <a:r>
              <a:rPr lang="en-US" altLang="ja-JP" dirty="0"/>
              <a:t> has </a:t>
            </a:r>
            <a:r>
              <a:rPr lang="en-US" altLang="ja-JP" dirty="0" smtClean="0"/>
              <a:t>attractive</a:t>
            </a:r>
            <a:r>
              <a:rPr lang="ja-JP" altLang="en-US" dirty="0"/>
              <a:t> </a:t>
            </a:r>
            <a:r>
              <a:rPr lang="en-US" altLang="ja-JP" dirty="0" smtClean="0"/>
              <a:t>properties </a:t>
            </a:r>
            <a:r>
              <a:rPr lang="en-US" altLang="ja-JP" dirty="0"/>
              <a:t>as follows:</a:t>
            </a:r>
          </a:p>
          <a:p>
            <a:r>
              <a:rPr lang="en-US" altLang="ja-JP" dirty="0" smtClean="0"/>
              <a:t>1. O</a:t>
            </a:r>
            <a:r>
              <a:rPr lang="en-US" altLang="ja-JP" dirty="0"/>
              <a:t>rders of magnitude resistive changes due to a metal-insulator </a:t>
            </a:r>
            <a:r>
              <a:rPr lang="en-US" altLang="ja-JP" dirty="0" smtClean="0"/>
              <a:t>transition</a:t>
            </a:r>
            <a:r>
              <a:rPr lang="ja-JP" altLang="en-US" dirty="0" smtClean="0"/>
              <a:t> </a:t>
            </a:r>
            <a:r>
              <a:rPr lang="en-US" altLang="ja-JP" dirty="0"/>
              <a:t>(MIT</a:t>
            </a:r>
            <a:r>
              <a:rPr lang="en-US" altLang="ja-JP" dirty="0" smtClean="0"/>
              <a:t>)</a:t>
            </a:r>
            <a:endParaRPr lang="en-US" altLang="ja-JP" dirty="0"/>
          </a:p>
          <a:p>
            <a:r>
              <a:rPr lang="en-US" altLang="ja-JP" dirty="0" smtClean="0"/>
              <a:t>2. Coexistence of metallic and insulating domains with several tens nanometer in size during MIT.</a:t>
            </a:r>
          </a:p>
        </p:txBody>
      </p:sp>
      <p:sp>
        <p:nvSpPr>
          <p:cNvPr id="4" name="正方形/長方形 3"/>
          <p:cNvSpPr/>
          <p:nvPr/>
        </p:nvSpPr>
        <p:spPr>
          <a:xfrm>
            <a:off x="-12879" y="5586"/>
            <a:ext cx="9144000" cy="624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The characteristics of VO</a:t>
            </a:r>
            <a:r>
              <a:rPr kumimoji="1" lang="en-US" altLang="ja-JP" sz="2800" baseline="-25000" dirty="0" smtClean="0"/>
              <a:t>2</a:t>
            </a:r>
            <a:endParaRPr kumimoji="1" lang="ja-JP" altLang="en-US" sz="2800" baseline="-25000" dirty="0"/>
          </a:p>
        </p:txBody>
      </p:sp>
      <p:grpSp>
        <p:nvGrpSpPr>
          <p:cNvPr id="6" name="グループ化 11"/>
          <p:cNvGrpSpPr/>
          <p:nvPr/>
        </p:nvGrpSpPr>
        <p:grpSpPr>
          <a:xfrm>
            <a:off x="6634109" y="799200"/>
            <a:ext cx="2120644" cy="5000225"/>
            <a:chOff x="6827294" y="799200"/>
            <a:chExt cx="2120644" cy="5000225"/>
          </a:xfrm>
        </p:grpSpPr>
        <p:pic>
          <p:nvPicPr>
            <p:cNvPr id="7" name="Picture 6"/>
            <p:cNvPicPr>
              <a:picLocks noChangeAspect="1" noChangeArrowheads="1"/>
            </p:cNvPicPr>
            <p:nvPr/>
          </p:nvPicPr>
          <p:blipFill>
            <a:blip r:embed="rId4" cstate="print"/>
            <a:srcRect/>
            <a:stretch>
              <a:fillRect/>
            </a:stretch>
          </p:blipFill>
          <p:spPr bwMode="auto">
            <a:xfrm>
              <a:off x="6827294" y="1071826"/>
              <a:ext cx="1803401" cy="1922242"/>
            </a:xfrm>
            <a:prstGeom prst="rect">
              <a:avLst/>
            </a:prstGeom>
            <a:noFill/>
            <a:ln w="9525">
              <a:noFill/>
              <a:miter lim="800000"/>
              <a:headEnd/>
              <a:tailEnd/>
            </a:ln>
          </p:spPr>
        </p:pic>
        <p:pic>
          <p:nvPicPr>
            <p:cNvPr id="8" name="Picture 7"/>
            <p:cNvPicPr>
              <a:picLocks noChangeAspect="1" noChangeArrowheads="1"/>
            </p:cNvPicPr>
            <p:nvPr/>
          </p:nvPicPr>
          <p:blipFill>
            <a:blip r:embed="rId5" cstate="print"/>
            <a:srcRect/>
            <a:stretch>
              <a:fillRect/>
            </a:stretch>
          </p:blipFill>
          <p:spPr bwMode="auto">
            <a:xfrm>
              <a:off x="7168047" y="3939830"/>
              <a:ext cx="1635232" cy="1859595"/>
            </a:xfrm>
            <a:prstGeom prst="rect">
              <a:avLst/>
            </a:prstGeom>
            <a:noFill/>
            <a:ln w="9525">
              <a:noFill/>
              <a:miter lim="800000"/>
              <a:headEnd/>
              <a:tailEnd/>
            </a:ln>
          </p:spPr>
        </p:pic>
        <p:sp>
          <p:nvSpPr>
            <p:cNvPr id="9" name="Text Box 122"/>
            <p:cNvSpPr txBox="1">
              <a:spLocks noChangeArrowheads="1"/>
            </p:cNvSpPr>
            <p:nvPr/>
          </p:nvSpPr>
          <p:spPr bwMode="auto">
            <a:xfrm>
              <a:off x="7023388" y="799200"/>
              <a:ext cx="1656262" cy="400110"/>
            </a:xfrm>
            <a:prstGeom prst="rect">
              <a:avLst/>
            </a:prstGeom>
            <a:noFill/>
            <a:ln w="9525">
              <a:solidFill>
                <a:srgbClr val="43AF4D"/>
              </a:solidFill>
              <a:miter lim="800000"/>
              <a:headEnd/>
              <a:tailEnd/>
            </a:ln>
          </p:spPr>
          <p:txBody>
            <a:bodyPr wrap="square">
              <a:spAutoFit/>
            </a:bodyPr>
            <a:lstStyle/>
            <a:p>
              <a:pPr>
                <a:spcBef>
                  <a:spcPct val="50000"/>
                </a:spcBef>
              </a:pPr>
              <a:r>
                <a:rPr lang="en-US" altLang="ja-JP" sz="2000" dirty="0">
                  <a:solidFill>
                    <a:srgbClr val="FF0000"/>
                  </a:solidFill>
                  <a:latin typeface="Times New Roman" pitchFamily="18" charset="0"/>
                  <a:cs typeface="Times New Roman" pitchFamily="18" charset="0"/>
                </a:rPr>
                <a:t>High-T: metal</a:t>
              </a:r>
            </a:p>
          </p:txBody>
        </p:sp>
        <p:sp>
          <p:nvSpPr>
            <p:cNvPr id="10" name="Text Box 123"/>
            <p:cNvSpPr txBox="1">
              <a:spLocks noChangeArrowheads="1"/>
            </p:cNvSpPr>
            <p:nvPr/>
          </p:nvSpPr>
          <p:spPr bwMode="auto">
            <a:xfrm>
              <a:off x="7023388" y="3539720"/>
              <a:ext cx="1924550" cy="400110"/>
            </a:xfrm>
            <a:prstGeom prst="rect">
              <a:avLst/>
            </a:prstGeom>
            <a:noFill/>
            <a:ln w="9525">
              <a:solidFill>
                <a:srgbClr val="27327B"/>
              </a:solidFill>
              <a:miter lim="800000"/>
              <a:headEnd/>
              <a:tailEnd/>
            </a:ln>
          </p:spPr>
          <p:txBody>
            <a:bodyPr wrap="square">
              <a:spAutoFit/>
            </a:bodyPr>
            <a:lstStyle/>
            <a:p>
              <a:pPr>
                <a:spcBef>
                  <a:spcPct val="50000"/>
                </a:spcBef>
              </a:pPr>
              <a:r>
                <a:rPr lang="en-US" altLang="ja-JP" sz="2000" dirty="0">
                  <a:solidFill>
                    <a:srgbClr val="0000FF"/>
                  </a:solidFill>
                  <a:latin typeface="Times New Roman" pitchFamily="18" charset="0"/>
                  <a:cs typeface="Times New Roman" pitchFamily="18" charset="0"/>
                </a:rPr>
                <a:t>Low-T: insulator</a:t>
              </a:r>
            </a:p>
          </p:txBody>
        </p:sp>
        <p:sp>
          <p:nvSpPr>
            <p:cNvPr id="11" name="左右矢印 10"/>
            <p:cNvSpPr/>
            <p:nvPr/>
          </p:nvSpPr>
          <p:spPr bwMode="auto">
            <a:xfrm rot="5400000">
              <a:off x="7721047" y="3025347"/>
              <a:ext cx="363974" cy="387111"/>
            </a:xfrm>
            <a:prstGeom prst="leftRightArrow">
              <a:avLst>
                <a:gd name="adj1" fmla="val 50000"/>
                <a:gd name="adj2" fmla="val 28689"/>
              </a:avLst>
            </a:prstGeom>
            <a:solidFill>
              <a:schemeClr val="tx1"/>
            </a:solidFill>
            <a:ln w="19050">
              <a:solidFill>
                <a:schemeClr val="tx1"/>
              </a:solidFill>
              <a:round/>
              <a:headEnd/>
              <a:tailEnd type="triangle" w="sm" len="lg"/>
            </a:ln>
          </p:spPr>
          <p:txBody>
            <a:bodyPr rtlCol="0" anchor="ctr"/>
            <a:lstStyle/>
            <a:p>
              <a:pPr algn="ctr"/>
              <a:endParaRPr kumimoji="1" lang="ja-JP" altLang="en-US"/>
            </a:p>
          </p:txBody>
        </p:sp>
      </p:grpSp>
      <p:grpSp>
        <p:nvGrpSpPr>
          <p:cNvPr id="12" name="グループ化 40"/>
          <p:cNvGrpSpPr/>
          <p:nvPr/>
        </p:nvGrpSpPr>
        <p:grpSpPr>
          <a:xfrm>
            <a:off x="1754660" y="2822222"/>
            <a:ext cx="2489963" cy="2494844"/>
            <a:chOff x="1754660" y="2822222"/>
            <a:chExt cx="2489963" cy="2494844"/>
          </a:xfrm>
        </p:grpSpPr>
        <p:sp>
          <p:nvSpPr>
            <p:cNvPr id="5" name="正方形/長方形 4"/>
            <p:cNvSpPr/>
            <p:nvPr/>
          </p:nvSpPr>
          <p:spPr>
            <a:xfrm>
              <a:off x="1754660" y="4287795"/>
              <a:ext cx="160638" cy="988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957690" y="2822222"/>
              <a:ext cx="1286933" cy="249484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26"/>
            <p:cNvGrpSpPr/>
            <p:nvPr/>
          </p:nvGrpSpPr>
          <p:grpSpPr>
            <a:xfrm>
              <a:off x="3147726" y="2946115"/>
              <a:ext cx="959734" cy="2280322"/>
              <a:chOff x="9299334" y="18329970"/>
              <a:chExt cx="1281821" cy="3398275"/>
            </a:xfrm>
          </p:grpSpPr>
          <p:sp>
            <p:nvSpPr>
              <p:cNvPr id="28" name="正方形/長方形 27"/>
              <p:cNvSpPr/>
              <p:nvPr/>
            </p:nvSpPr>
            <p:spPr>
              <a:xfrm>
                <a:off x="9715906" y="18574938"/>
                <a:ext cx="461328" cy="29693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29" name="正方形/長方形 28"/>
              <p:cNvSpPr/>
              <p:nvPr/>
            </p:nvSpPr>
            <p:spPr>
              <a:xfrm>
                <a:off x="9715906" y="18868095"/>
                <a:ext cx="461328" cy="29693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0" name="正方形/長方形 29"/>
              <p:cNvSpPr/>
              <p:nvPr/>
            </p:nvSpPr>
            <p:spPr>
              <a:xfrm>
                <a:off x="9715906" y="19151741"/>
                <a:ext cx="461328" cy="29693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1" name="正方形/長方形 30"/>
              <p:cNvSpPr/>
              <p:nvPr/>
            </p:nvSpPr>
            <p:spPr>
              <a:xfrm>
                <a:off x="9715906" y="19447249"/>
                <a:ext cx="461328" cy="29693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2" name="正方形/長方形 31"/>
              <p:cNvSpPr/>
              <p:nvPr/>
            </p:nvSpPr>
            <p:spPr>
              <a:xfrm>
                <a:off x="9715906" y="19738592"/>
                <a:ext cx="461328" cy="29693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3" name="正方形/長方形 32"/>
              <p:cNvSpPr/>
              <p:nvPr/>
            </p:nvSpPr>
            <p:spPr>
              <a:xfrm>
                <a:off x="9715906" y="20034938"/>
                <a:ext cx="461328" cy="29693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4" name="正方形/長方形 33"/>
              <p:cNvSpPr/>
              <p:nvPr/>
            </p:nvSpPr>
            <p:spPr>
              <a:xfrm>
                <a:off x="9715906" y="20313353"/>
                <a:ext cx="461328" cy="29693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5" name="正方形/長方形 34"/>
              <p:cNvSpPr/>
              <p:nvPr/>
            </p:nvSpPr>
            <p:spPr>
              <a:xfrm>
                <a:off x="9715906" y="20606510"/>
                <a:ext cx="461328" cy="29693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6" name="正方形/長方形 35"/>
              <p:cNvSpPr/>
              <p:nvPr/>
            </p:nvSpPr>
            <p:spPr>
              <a:xfrm>
                <a:off x="9715906" y="20890156"/>
                <a:ext cx="461328" cy="29693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7" name="正方形/長方形 36"/>
              <p:cNvSpPr/>
              <p:nvPr/>
            </p:nvSpPr>
            <p:spPr>
              <a:xfrm>
                <a:off x="9715906" y="21185664"/>
                <a:ext cx="461328" cy="29693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8" name="正方形/長方形 37"/>
              <p:cNvSpPr/>
              <p:nvPr/>
            </p:nvSpPr>
            <p:spPr>
              <a:xfrm>
                <a:off x="9299334" y="18329970"/>
                <a:ext cx="1269170" cy="250176"/>
              </a:xfrm>
              <a:prstGeom prst="rect">
                <a:avLst/>
              </a:prstGeom>
              <a:solidFill>
                <a:srgbClr val="F2F2F2"/>
              </a:solidFill>
              <a:ln>
                <a:solidFill>
                  <a:srgbClr val="9DB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9" name="正方形/長方形 38"/>
              <p:cNvSpPr/>
              <p:nvPr/>
            </p:nvSpPr>
            <p:spPr>
              <a:xfrm>
                <a:off x="9311985" y="21478069"/>
                <a:ext cx="1269170" cy="250176"/>
              </a:xfrm>
              <a:prstGeom prst="rect">
                <a:avLst/>
              </a:prstGeom>
              <a:solidFill>
                <a:srgbClr val="F2F2F2"/>
              </a:solidFill>
              <a:ln>
                <a:solidFill>
                  <a:srgbClr val="9DB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grpSp>
        <p:sp>
          <p:nvSpPr>
            <p:cNvPr id="40" name="右矢印 39"/>
            <p:cNvSpPr/>
            <p:nvPr/>
          </p:nvSpPr>
          <p:spPr>
            <a:xfrm>
              <a:off x="2077156" y="4413956"/>
              <a:ext cx="1241777" cy="451555"/>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5001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光学顕微鏡の結像光学系とコンフォーカル(共焦点)光学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640960" cy="474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7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p:cNvSpPr/>
          <p:nvPr/>
        </p:nvSpPr>
        <p:spPr>
          <a:xfrm>
            <a:off x="4598326" y="4019538"/>
            <a:ext cx="3970117" cy="229827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txBox="1">
            <a:spLocks/>
          </p:cNvSpPr>
          <p:nvPr/>
        </p:nvSpPr>
        <p:spPr>
          <a:xfrm>
            <a:off x="457200" y="274638"/>
            <a:ext cx="8229600" cy="634082"/>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u="sng" dirty="0" smtClean="0"/>
              <a:t>my research plan using a tapered fiber  </a:t>
            </a:r>
          </a:p>
        </p:txBody>
      </p:sp>
      <p:grpSp>
        <p:nvGrpSpPr>
          <p:cNvPr id="96" name="グループ化 95"/>
          <p:cNvGrpSpPr/>
          <p:nvPr/>
        </p:nvGrpSpPr>
        <p:grpSpPr>
          <a:xfrm>
            <a:off x="4656379" y="4020960"/>
            <a:ext cx="2981063" cy="2339514"/>
            <a:chOff x="1274477" y="3834582"/>
            <a:chExt cx="3509913" cy="2665605"/>
          </a:xfrm>
        </p:grpSpPr>
        <p:grpSp>
          <p:nvGrpSpPr>
            <p:cNvPr id="92" name="グループ化 91"/>
            <p:cNvGrpSpPr/>
            <p:nvPr/>
          </p:nvGrpSpPr>
          <p:grpSpPr>
            <a:xfrm>
              <a:off x="1274477" y="4284969"/>
              <a:ext cx="3509913" cy="2215218"/>
              <a:chOff x="5420330" y="4724442"/>
              <a:chExt cx="2168183" cy="1524942"/>
            </a:xfrm>
          </p:grpSpPr>
          <p:grpSp>
            <p:nvGrpSpPr>
              <p:cNvPr id="40" name="グループ化 39"/>
              <p:cNvGrpSpPr/>
              <p:nvPr/>
            </p:nvGrpSpPr>
            <p:grpSpPr>
              <a:xfrm>
                <a:off x="5420330" y="4724442"/>
                <a:ext cx="2168183" cy="1524942"/>
                <a:chOff x="4917422" y="3277446"/>
                <a:chExt cx="2168183" cy="1524942"/>
              </a:xfrm>
            </p:grpSpPr>
            <p:cxnSp>
              <p:nvCxnSpPr>
                <p:cNvPr id="41" name="直線矢印コネクタ 40"/>
                <p:cNvCxnSpPr/>
                <p:nvPr/>
              </p:nvCxnSpPr>
              <p:spPr>
                <a:xfrm flipH="1" flipV="1">
                  <a:off x="5249398" y="3358539"/>
                  <a:ext cx="7826" cy="11332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5257224" y="4491746"/>
                  <a:ext cx="1828381" cy="19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719487" y="4484581"/>
                  <a:ext cx="1296144" cy="317807"/>
                </a:xfrm>
                <a:prstGeom prst="rect">
                  <a:avLst/>
                </a:prstGeom>
                <a:noFill/>
              </p:spPr>
              <p:txBody>
                <a:bodyPr wrap="square" rtlCol="0">
                  <a:spAutoFit/>
                </a:bodyPr>
                <a:lstStyle/>
                <a:p>
                  <a:r>
                    <a:rPr kumimoji="1" lang="en-US" altLang="ja-JP" sz="2000" dirty="0" smtClean="0"/>
                    <a:t>distance</a:t>
                  </a:r>
                  <a:endParaRPr kumimoji="1" lang="ja-JP" altLang="en-US" sz="2000" dirty="0"/>
                </a:p>
              </p:txBody>
            </p:sp>
            <p:sp>
              <p:nvSpPr>
                <p:cNvPr id="44" name="テキスト ボックス 43"/>
                <p:cNvSpPr txBox="1"/>
                <p:nvPr/>
              </p:nvSpPr>
              <p:spPr>
                <a:xfrm rot="10800000">
                  <a:off x="4917422" y="3277446"/>
                  <a:ext cx="358163" cy="1332148"/>
                </a:xfrm>
                <a:prstGeom prst="rect">
                  <a:avLst/>
                </a:prstGeom>
                <a:noFill/>
              </p:spPr>
              <p:txBody>
                <a:bodyPr vert="eaVert" wrap="square" rtlCol="0">
                  <a:spAutoFit/>
                </a:bodyPr>
                <a:lstStyle/>
                <a:p>
                  <a:r>
                    <a:rPr kumimoji="1" lang="en-US" altLang="ja-JP" sz="2000" dirty="0" smtClean="0"/>
                    <a:t>transmittance</a:t>
                  </a:r>
                  <a:endParaRPr kumimoji="1" lang="ja-JP" altLang="en-US" sz="2000" dirty="0"/>
                </a:p>
              </p:txBody>
            </p:sp>
          </p:grpSp>
          <p:grpSp>
            <p:nvGrpSpPr>
              <p:cNvPr id="45" name="グループ化 44"/>
              <p:cNvGrpSpPr/>
              <p:nvPr/>
            </p:nvGrpSpPr>
            <p:grpSpPr>
              <a:xfrm>
                <a:off x="5760132" y="5082436"/>
                <a:ext cx="1446058" cy="690909"/>
                <a:chOff x="5616117" y="3515912"/>
                <a:chExt cx="1446058" cy="690909"/>
              </a:xfrm>
            </p:grpSpPr>
            <p:cxnSp>
              <p:nvCxnSpPr>
                <p:cNvPr id="46" name="直線コネクタ 45"/>
                <p:cNvCxnSpPr/>
                <p:nvPr/>
              </p:nvCxnSpPr>
              <p:spPr>
                <a:xfrm flipV="1">
                  <a:off x="5616117" y="3515912"/>
                  <a:ext cx="295900" cy="2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914592" y="3530542"/>
                  <a:ext cx="1475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019814" y="3521774"/>
                  <a:ext cx="183435" cy="9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905758" y="4206185"/>
                  <a:ext cx="1039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782814" y="4205001"/>
                  <a:ext cx="131778" cy="1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5912017" y="3522109"/>
                  <a:ext cx="0"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914592" y="3522745"/>
                  <a:ext cx="0"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6009715" y="3522109"/>
                  <a:ext cx="5395"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776113" y="3522745"/>
                  <a:ext cx="0"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203249" y="3522109"/>
                  <a:ext cx="0"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6733062" y="3515912"/>
                  <a:ext cx="0" cy="68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203249" y="4206520"/>
                  <a:ext cx="5232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726453" y="3515914"/>
                  <a:ext cx="49660" cy="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3" name="テキスト ボックス 92"/>
            <p:cNvSpPr txBox="1"/>
            <p:nvPr/>
          </p:nvSpPr>
          <p:spPr>
            <a:xfrm>
              <a:off x="1496621" y="3834582"/>
              <a:ext cx="3184095" cy="526013"/>
            </a:xfrm>
            <a:prstGeom prst="rect">
              <a:avLst/>
            </a:prstGeom>
            <a:noFill/>
          </p:spPr>
          <p:txBody>
            <a:bodyPr wrap="square" rtlCol="0">
              <a:spAutoFit/>
            </a:bodyPr>
            <a:lstStyle/>
            <a:p>
              <a:pPr marL="342900" indent="-342900">
                <a:buFont typeface="Wingdings" panose="05000000000000000000" pitchFamily="2" charset="2"/>
                <a:buChar char="u"/>
              </a:pPr>
              <a:r>
                <a:rPr kumimoji="1" lang="en-US" altLang="ja-JP" sz="2400" b="1" dirty="0" smtClean="0"/>
                <a:t>Expected result</a:t>
              </a:r>
              <a:endParaRPr kumimoji="1" lang="ja-JP" altLang="en-US" sz="2400" b="1" dirty="0"/>
            </a:p>
          </p:txBody>
        </p:sp>
      </p:grpSp>
      <p:grpSp>
        <p:nvGrpSpPr>
          <p:cNvPr id="106" name="グループ化 105"/>
          <p:cNvGrpSpPr/>
          <p:nvPr/>
        </p:nvGrpSpPr>
        <p:grpSpPr>
          <a:xfrm>
            <a:off x="4569019" y="1147802"/>
            <a:ext cx="2484097" cy="2353731"/>
            <a:chOff x="5766358" y="1206461"/>
            <a:chExt cx="2484097" cy="2353731"/>
          </a:xfrm>
        </p:grpSpPr>
        <p:grpSp>
          <p:nvGrpSpPr>
            <p:cNvPr id="91" name="グループ化 90"/>
            <p:cNvGrpSpPr/>
            <p:nvPr/>
          </p:nvGrpSpPr>
          <p:grpSpPr>
            <a:xfrm>
              <a:off x="7170335" y="1206461"/>
              <a:ext cx="1080120" cy="1141714"/>
              <a:chOff x="308233" y="1574700"/>
              <a:chExt cx="1080120" cy="1141714"/>
            </a:xfrm>
          </p:grpSpPr>
          <p:pic>
            <p:nvPicPr>
              <p:cNvPr id="4" name="図 3"/>
              <p:cNvPicPr>
                <a:picLocks noChangeAspect="1"/>
              </p:cNvPicPr>
              <p:nvPr/>
            </p:nvPicPr>
            <p:blipFill rotWithShape="1">
              <a:blip r:embed="rId2"/>
              <a:srcRect l="11757" r="14966"/>
              <a:stretch/>
            </p:blipFill>
            <p:spPr>
              <a:xfrm>
                <a:off x="308233" y="1574700"/>
                <a:ext cx="1080120" cy="1141714"/>
              </a:xfrm>
              <a:prstGeom prst="rect">
                <a:avLst/>
              </a:prstGeom>
            </p:spPr>
          </p:pic>
          <p:sp>
            <p:nvSpPr>
              <p:cNvPr id="5" name="正方形/長方形 4"/>
              <p:cNvSpPr/>
              <p:nvPr/>
            </p:nvSpPr>
            <p:spPr>
              <a:xfrm>
                <a:off x="308233" y="2252989"/>
                <a:ext cx="1080120" cy="149654"/>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5766358" y="1759859"/>
              <a:ext cx="1518666" cy="1800333"/>
              <a:chOff x="2621590" y="1473264"/>
              <a:chExt cx="1518666" cy="1800333"/>
            </a:xfrm>
          </p:grpSpPr>
          <p:pic>
            <p:nvPicPr>
              <p:cNvPr id="6" name="図 5"/>
              <p:cNvPicPr>
                <a:picLocks noChangeAspect="1"/>
              </p:cNvPicPr>
              <p:nvPr/>
            </p:nvPicPr>
            <p:blipFill rotWithShape="1">
              <a:blip r:embed="rId2"/>
              <a:srcRect l="11757" t="60134" r="14966" b="27252"/>
              <a:stretch/>
            </p:blipFill>
            <p:spPr>
              <a:xfrm>
                <a:off x="2639488" y="2207193"/>
                <a:ext cx="1080120" cy="144017"/>
              </a:xfrm>
              <a:prstGeom prst="rect">
                <a:avLst/>
              </a:prstGeom>
            </p:spPr>
          </p:pic>
          <p:sp>
            <p:nvSpPr>
              <p:cNvPr id="19" name="テキスト ボックス 18"/>
              <p:cNvSpPr txBox="1"/>
              <p:nvPr/>
            </p:nvSpPr>
            <p:spPr>
              <a:xfrm>
                <a:off x="2744878" y="2811932"/>
                <a:ext cx="1395378" cy="461665"/>
              </a:xfrm>
              <a:prstGeom prst="rect">
                <a:avLst/>
              </a:prstGeom>
              <a:noFill/>
            </p:spPr>
            <p:txBody>
              <a:bodyPr wrap="square" rtlCol="0">
                <a:spAutoFit/>
              </a:bodyPr>
              <a:lstStyle/>
              <a:p>
                <a:r>
                  <a:rPr kumimoji="1" lang="en-US" altLang="ja-JP" sz="2400" dirty="0" smtClean="0"/>
                  <a:t>insulator</a:t>
                </a:r>
                <a:endParaRPr kumimoji="1" lang="ja-JP" altLang="en-US" sz="2400" dirty="0"/>
              </a:p>
            </p:txBody>
          </p:sp>
          <p:cxnSp>
            <p:nvCxnSpPr>
              <p:cNvPr id="20" name="直線コネクタ 19"/>
              <p:cNvCxnSpPr/>
              <p:nvPr/>
            </p:nvCxnSpPr>
            <p:spPr>
              <a:xfrm flipV="1">
                <a:off x="2960072" y="2296298"/>
                <a:ext cx="94498" cy="628657"/>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23" name="Picture 5" descr="D:\Users\研究室\プレゼン資料\材料\テーパファイバ4.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2549">
                <a:off x="2655319" y="1473264"/>
                <a:ext cx="220568" cy="1703513"/>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矢印コネクタ 23"/>
              <p:cNvCxnSpPr/>
              <p:nvPr/>
            </p:nvCxnSpPr>
            <p:spPr>
              <a:xfrm flipV="1">
                <a:off x="2621590" y="1835845"/>
                <a:ext cx="676964" cy="2022"/>
              </a:xfrm>
              <a:prstGeom prst="straightConnector1">
                <a:avLst/>
              </a:prstGeom>
              <a:ln w="28575">
                <a:solidFill>
                  <a:schemeClr val="accent6">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144736" y="2420488"/>
                <a:ext cx="948442" cy="461665"/>
              </a:xfrm>
              <a:prstGeom prst="rect">
                <a:avLst/>
              </a:prstGeom>
              <a:noFill/>
            </p:spPr>
            <p:txBody>
              <a:bodyPr wrap="square" rtlCol="0">
                <a:spAutoFit/>
              </a:bodyPr>
              <a:lstStyle/>
              <a:p>
                <a:r>
                  <a:rPr kumimoji="1" lang="en-US" altLang="ja-JP" sz="2400" dirty="0" smtClean="0"/>
                  <a:t>metal</a:t>
                </a:r>
                <a:endParaRPr kumimoji="1" lang="ja-JP" altLang="en-US" sz="2400" dirty="0"/>
              </a:p>
            </p:txBody>
          </p:sp>
          <p:cxnSp>
            <p:nvCxnSpPr>
              <p:cNvPr id="30" name="直線コネクタ 29"/>
              <p:cNvCxnSpPr/>
              <p:nvPr/>
            </p:nvCxnSpPr>
            <p:spPr>
              <a:xfrm flipH="1" flipV="1">
                <a:off x="3424512" y="2274144"/>
                <a:ext cx="18055" cy="220189"/>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grpSp>
        <p:cxnSp>
          <p:nvCxnSpPr>
            <p:cNvPr id="98" name="直線矢印コネクタ 97"/>
            <p:cNvCxnSpPr/>
            <p:nvPr/>
          </p:nvCxnSpPr>
          <p:spPr>
            <a:xfrm flipH="1">
              <a:off x="6747076" y="2221597"/>
              <a:ext cx="381095" cy="22648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p:cNvGrpSpPr/>
          <p:nvPr/>
        </p:nvGrpSpPr>
        <p:grpSpPr>
          <a:xfrm rot="10800000">
            <a:off x="1677395" y="1150940"/>
            <a:ext cx="2633181" cy="4881816"/>
            <a:chOff x="625212" y="1143538"/>
            <a:chExt cx="2633181" cy="4881816"/>
          </a:xfrm>
        </p:grpSpPr>
        <p:grpSp>
          <p:nvGrpSpPr>
            <p:cNvPr id="11" name="グループ化 10"/>
            <p:cNvGrpSpPr/>
            <p:nvPr/>
          </p:nvGrpSpPr>
          <p:grpSpPr>
            <a:xfrm>
              <a:off x="625212" y="1143538"/>
              <a:ext cx="2633181" cy="4881816"/>
              <a:chOff x="637755" y="1456158"/>
              <a:chExt cx="2633181" cy="4881816"/>
            </a:xfrm>
          </p:grpSpPr>
          <p:pic>
            <p:nvPicPr>
              <p:cNvPr id="86" name="図 85"/>
              <p:cNvPicPr>
                <a:picLocks noChangeAspect="1"/>
              </p:cNvPicPr>
              <p:nvPr/>
            </p:nvPicPr>
            <p:blipFill rotWithShape="1">
              <a:blip r:embed="rId2"/>
              <a:srcRect l="11757" t="60134" r="14966" b="27252"/>
              <a:stretch/>
            </p:blipFill>
            <p:spPr>
              <a:xfrm rot="10800000">
                <a:off x="2108679" y="5076567"/>
                <a:ext cx="757802" cy="101041"/>
              </a:xfrm>
              <a:prstGeom prst="rect">
                <a:avLst/>
              </a:prstGeom>
            </p:spPr>
          </p:pic>
          <p:grpSp>
            <p:nvGrpSpPr>
              <p:cNvPr id="60" name="グループ化 59"/>
              <p:cNvGrpSpPr/>
              <p:nvPr/>
            </p:nvGrpSpPr>
            <p:grpSpPr>
              <a:xfrm>
                <a:off x="637755" y="1456158"/>
                <a:ext cx="2633181" cy="4881816"/>
                <a:chOff x="5991333" y="1565258"/>
                <a:chExt cx="2633181" cy="4881816"/>
              </a:xfrm>
            </p:grpSpPr>
            <p:sp>
              <p:nvSpPr>
                <p:cNvPr id="61" name="テキスト ボックス 60"/>
                <p:cNvSpPr txBox="1"/>
                <p:nvPr/>
              </p:nvSpPr>
              <p:spPr>
                <a:xfrm rot="10800000">
                  <a:off x="7046149" y="1565258"/>
                  <a:ext cx="1545803" cy="707886"/>
                </a:xfrm>
                <a:prstGeom prst="rect">
                  <a:avLst/>
                </a:prstGeom>
                <a:noFill/>
                <a:ln>
                  <a:solidFill>
                    <a:schemeClr val="tx1"/>
                  </a:solidFill>
                </a:ln>
              </p:spPr>
              <p:txBody>
                <a:bodyPr wrap="square" rtlCol="0">
                  <a:spAutoFit/>
                </a:bodyPr>
                <a:lstStyle/>
                <a:p>
                  <a:pPr algn="ctr"/>
                  <a:r>
                    <a:rPr kumimoji="1" lang="en-US" altLang="ja-JP" sz="2000" dirty="0" smtClean="0"/>
                    <a:t>LD</a:t>
                  </a:r>
                </a:p>
                <a:p>
                  <a:pPr algn="ctr"/>
                  <a:r>
                    <a:rPr lang="en-US" altLang="ja-JP" sz="2000" dirty="0" smtClean="0"/>
                    <a:t>771-790nm</a:t>
                  </a:r>
                  <a:endParaRPr kumimoji="1" lang="ja-JP" altLang="en-US" sz="2000" dirty="0"/>
                </a:p>
              </p:txBody>
            </p:sp>
            <p:cxnSp>
              <p:nvCxnSpPr>
                <p:cNvPr id="62" name="直線コネクタ 61"/>
                <p:cNvCxnSpPr>
                  <a:stCxn id="61" idx="0"/>
                  <a:endCxn id="73" idx="2"/>
                </p:cNvCxnSpPr>
                <p:nvPr/>
              </p:nvCxnSpPr>
              <p:spPr>
                <a:xfrm rot="10800000" flipV="1">
                  <a:off x="7809719" y="2273144"/>
                  <a:ext cx="9331" cy="19063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7553130" y="2407297"/>
                  <a:ext cx="513184" cy="9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rot="10800000">
                  <a:off x="6405354" y="2280511"/>
                  <a:ext cx="1138333" cy="400110"/>
                </a:xfrm>
                <a:prstGeom prst="rect">
                  <a:avLst/>
                </a:prstGeom>
                <a:noFill/>
              </p:spPr>
              <p:txBody>
                <a:bodyPr wrap="square" rtlCol="0">
                  <a:spAutoFit/>
                </a:bodyPr>
                <a:lstStyle/>
                <a:p>
                  <a:r>
                    <a:rPr kumimoji="1" lang="en-US" altLang="ja-JP" sz="2000" dirty="0" smtClean="0"/>
                    <a:t>λ/2 HWP</a:t>
                  </a:r>
                  <a:endParaRPr kumimoji="1" lang="ja-JP" altLang="en-US" sz="2000" dirty="0"/>
                </a:p>
              </p:txBody>
            </p:sp>
            <p:sp>
              <p:nvSpPr>
                <p:cNvPr id="65" name="正方形/長方形 64"/>
                <p:cNvSpPr/>
                <p:nvPr/>
              </p:nvSpPr>
              <p:spPr>
                <a:xfrm>
                  <a:off x="7553130" y="3202648"/>
                  <a:ext cx="513184" cy="938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7553130" y="3346664"/>
                  <a:ext cx="513184" cy="93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7553130" y="3490680"/>
                  <a:ext cx="513184" cy="938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p:cNvGrpSpPr/>
                <p:nvPr/>
              </p:nvGrpSpPr>
              <p:grpSpPr>
                <a:xfrm>
                  <a:off x="7614231" y="2592651"/>
                  <a:ext cx="447870" cy="419877"/>
                  <a:chOff x="3801980" y="2244297"/>
                  <a:chExt cx="447870" cy="419877"/>
                </a:xfrm>
              </p:grpSpPr>
              <p:sp>
                <p:nvSpPr>
                  <p:cNvPr id="83" name="正方形/長方形 82"/>
                  <p:cNvSpPr/>
                  <p:nvPr/>
                </p:nvSpPr>
                <p:spPr>
                  <a:xfrm>
                    <a:off x="3801980" y="2244297"/>
                    <a:ext cx="447870" cy="4198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4" name="直線コネクタ 83"/>
                  <p:cNvCxnSpPr/>
                  <p:nvPr/>
                </p:nvCxnSpPr>
                <p:spPr>
                  <a:xfrm>
                    <a:off x="3801980" y="2254181"/>
                    <a:ext cx="447870" cy="409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テキスト ボックス 68"/>
                <p:cNvSpPr txBox="1"/>
                <p:nvPr/>
              </p:nvSpPr>
              <p:spPr>
                <a:xfrm rot="10800000">
                  <a:off x="7109862" y="2612418"/>
                  <a:ext cx="447870" cy="400110"/>
                </a:xfrm>
                <a:prstGeom prst="rect">
                  <a:avLst/>
                </a:prstGeom>
                <a:noFill/>
              </p:spPr>
              <p:txBody>
                <a:bodyPr wrap="square" rtlCol="0">
                  <a:spAutoFit/>
                </a:bodyPr>
                <a:lstStyle/>
                <a:p>
                  <a:r>
                    <a:rPr kumimoji="1" lang="en-US" altLang="ja-JP" sz="2000" dirty="0" smtClean="0"/>
                    <a:t>BS</a:t>
                  </a:r>
                  <a:endParaRPr kumimoji="1" lang="ja-JP" altLang="en-US" sz="2000" dirty="0"/>
                </a:p>
              </p:txBody>
            </p:sp>
            <p:sp>
              <p:nvSpPr>
                <p:cNvPr id="70" name="テキスト ボックス 69"/>
                <p:cNvSpPr txBox="1"/>
                <p:nvPr/>
              </p:nvSpPr>
              <p:spPr>
                <a:xfrm rot="10800000">
                  <a:off x="6419399" y="3039947"/>
                  <a:ext cx="1138333" cy="400110"/>
                </a:xfrm>
                <a:prstGeom prst="rect">
                  <a:avLst/>
                </a:prstGeom>
                <a:noFill/>
              </p:spPr>
              <p:txBody>
                <a:bodyPr wrap="square" rtlCol="0">
                  <a:spAutoFit/>
                </a:bodyPr>
                <a:lstStyle/>
                <a:p>
                  <a:r>
                    <a:rPr kumimoji="1" lang="en-US" altLang="ja-JP" sz="2000" dirty="0" smtClean="0"/>
                    <a:t>λ/4 HWP</a:t>
                  </a:r>
                  <a:endParaRPr kumimoji="1" lang="ja-JP" altLang="en-US" sz="2000" dirty="0"/>
                </a:p>
              </p:txBody>
            </p:sp>
            <p:sp>
              <p:nvSpPr>
                <p:cNvPr id="71" name="片側の 2 つの角を切り取った四角形 70"/>
                <p:cNvSpPr/>
                <p:nvPr/>
              </p:nvSpPr>
              <p:spPr>
                <a:xfrm rot="10800000">
                  <a:off x="7623110" y="3670700"/>
                  <a:ext cx="354563" cy="427517"/>
                </a:xfrm>
                <a:prstGeom prst="snip2Same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rot="10800000">
                  <a:off x="5991333" y="3526684"/>
                  <a:ext cx="1607429" cy="707886"/>
                </a:xfrm>
                <a:prstGeom prst="rect">
                  <a:avLst/>
                </a:prstGeom>
                <a:noFill/>
              </p:spPr>
              <p:txBody>
                <a:bodyPr wrap="square" rtlCol="0">
                  <a:spAutoFit/>
                </a:bodyPr>
                <a:lstStyle/>
                <a:p>
                  <a:pPr algn="ctr"/>
                  <a:r>
                    <a:rPr kumimoji="1" lang="en-US" altLang="ja-JP" sz="2000" dirty="0" smtClean="0"/>
                    <a:t>objective lens ×10</a:t>
                  </a:r>
                  <a:endParaRPr kumimoji="1" lang="ja-JP" altLang="en-US" sz="2000" dirty="0"/>
                </a:p>
              </p:txBody>
            </p:sp>
            <p:cxnSp>
              <p:nvCxnSpPr>
                <p:cNvPr id="74" name="直線コネクタ 73"/>
                <p:cNvCxnSpPr/>
                <p:nvPr/>
              </p:nvCxnSpPr>
              <p:spPr>
                <a:xfrm>
                  <a:off x="7819050" y="4282768"/>
                  <a:ext cx="0" cy="5067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円/楕円 74"/>
                <p:cNvSpPr/>
                <p:nvPr/>
              </p:nvSpPr>
              <p:spPr>
                <a:xfrm>
                  <a:off x="7819050" y="4426784"/>
                  <a:ext cx="247264" cy="1976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7684858" y="5722928"/>
                  <a:ext cx="283484" cy="1386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コネクタ 78"/>
                <p:cNvCxnSpPr/>
                <p:nvPr/>
              </p:nvCxnSpPr>
              <p:spPr>
                <a:xfrm>
                  <a:off x="7826600" y="5856714"/>
                  <a:ext cx="0" cy="190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rot="10800000">
                  <a:off x="7057801" y="6046964"/>
                  <a:ext cx="1566713" cy="400110"/>
                </a:xfrm>
                <a:prstGeom prst="rect">
                  <a:avLst/>
                </a:prstGeom>
                <a:noFill/>
                <a:ln>
                  <a:solidFill>
                    <a:schemeClr val="tx1"/>
                  </a:solidFill>
                </a:ln>
              </p:spPr>
              <p:txBody>
                <a:bodyPr wrap="square" rtlCol="0">
                  <a:spAutoFit/>
                </a:bodyPr>
                <a:lstStyle/>
                <a:p>
                  <a:pPr algn="ctr"/>
                  <a:r>
                    <a:rPr kumimoji="1" lang="en-US" altLang="ja-JP" sz="2000" dirty="0" smtClean="0"/>
                    <a:t>oscilloscope</a:t>
                  </a:r>
                  <a:endParaRPr kumimoji="1" lang="ja-JP" altLang="en-US" sz="2000" dirty="0"/>
                </a:p>
              </p:txBody>
            </p:sp>
            <p:sp>
              <p:nvSpPr>
                <p:cNvPr id="73" name="弦 72"/>
                <p:cNvSpPr/>
                <p:nvPr/>
              </p:nvSpPr>
              <p:spPr>
                <a:xfrm rot="16200000">
                  <a:off x="7697513" y="4054090"/>
                  <a:ext cx="224419" cy="249728"/>
                </a:xfrm>
                <a:prstGeom prst="chord">
                  <a:avLst>
                    <a:gd name="adj1" fmla="val 5428832"/>
                    <a:gd name="adj2" fmla="val 1620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5" name="Picture 5" descr="D:\Users\研究室\プレゼン資料\材料\テーパファイバ4.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2549">
                <a:off x="2403392" y="4681196"/>
                <a:ext cx="115951" cy="92550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2035323" y="4785736"/>
                <a:ext cx="1059534" cy="641641"/>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rot="10800000">
              <a:off x="1723911" y="5164163"/>
              <a:ext cx="530830" cy="400110"/>
            </a:xfrm>
            <a:prstGeom prst="rect">
              <a:avLst/>
            </a:prstGeom>
            <a:noFill/>
          </p:spPr>
          <p:txBody>
            <a:bodyPr wrap="square" rtlCol="0">
              <a:spAutoFit/>
            </a:bodyPr>
            <a:lstStyle/>
            <a:p>
              <a:r>
                <a:rPr kumimoji="1" lang="en-US" altLang="ja-JP" sz="2000" dirty="0" smtClean="0"/>
                <a:t>PD</a:t>
              </a:r>
              <a:endParaRPr kumimoji="1" lang="ja-JP" altLang="en-US" sz="2000" dirty="0"/>
            </a:p>
          </p:txBody>
        </p:sp>
      </p:grpSp>
      <p:cxnSp>
        <p:nvCxnSpPr>
          <p:cNvPr id="15" name="直線コネクタ 14"/>
          <p:cNvCxnSpPr/>
          <p:nvPr/>
        </p:nvCxnSpPr>
        <p:spPr>
          <a:xfrm flipV="1">
            <a:off x="2926063" y="1181750"/>
            <a:ext cx="1200442" cy="8797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907402" y="2703178"/>
            <a:ext cx="1403174" cy="66026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円/楕円 7"/>
          <p:cNvSpPr/>
          <p:nvPr/>
        </p:nvSpPr>
        <p:spPr>
          <a:xfrm>
            <a:off x="5044368" y="4732969"/>
            <a:ext cx="2134329" cy="280219"/>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5373481" y="5597053"/>
            <a:ext cx="1738300" cy="280219"/>
          </a:xfrm>
          <a:prstGeom prst="ellipse">
            <a:avLst/>
          </a:prstGeom>
          <a:noFill/>
          <a:ln>
            <a:solidFill>
              <a:srgbClr val="0066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7237888" y="4628610"/>
            <a:ext cx="1395378" cy="461665"/>
          </a:xfrm>
          <a:prstGeom prst="rect">
            <a:avLst/>
          </a:prstGeom>
          <a:noFill/>
          <a:ln>
            <a:noFill/>
          </a:ln>
        </p:spPr>
        <p:txBody>
          <a:bodyPr wrap="square" rtlCol="0">
            <a:spAutoFit/>
          </a:bodyPr>
          <a:lstStyle/>
          <a:p>
            <a:r>
              <a:rPr kumimoji="1" lang="en-US" altLang="ja-JP" sz="2400" dirty="0" smtClean="0">
                <a:solidFill>
                  <a:srgbClr val="FF0000"/>
                </a:solidFill>
              </a:rPr>
              <a:t>insulator</a:t>
            </a:r>
            <a:endParaRPr kumimoji="1" lang="ja-JP" altLang="en-US" sz="2400" dirty="0">
              <a:solidFill>
                <a:srgbClr val="FF0000"/>
              </a:solidFill>
            </a:endParaRPr>
          </a:p>
        </p:txBody>
      </p:sp>
      <p:sp>
        <p:nvSpPr>
          <p:cNvPr id="80" name="テキスト ボックス 79"/>
          <p:cNvSpPr txBox="1"/>
          <p:nvPr/>
        </p:nvSpPr>
        <p:spPr>
          <a:xfrm>
            <a:off x="7166571" y="5477031"/>
            <a:ext cx="948442" cy="461665"/>
          </a:xfrm>
          <a:prstGeom prst="rect">
            <a:avLst/>
          </a:prstGeom>
          <a:noFill/>
        </p:spPr>
        <p:txBody>
          <a:bodyPr wrap="square" rtlCol="0">
            <a:spAutoFit/>
          </a:bodyPr>
          <a:lstStyle/>
          <a:p>
            <a:r>
              <a:rPr kumimoji="1" lang="en-US" altLang="ja-JP" sz="2400" dirty="0" smtClean="0">
                <a:solidFill>
                  <a:srgbClr val="0066FF"/>
                </a:solidFill>
              </a:rPr>
              <a:t>metal</a:t>
            </a:r>
            <a:endParaRPr kumimoji="1" lang="ja-JP" altLang="en-US" sz="2400" dirty="0">
              <a:solidFill>
                <a:srgbClr val="0066FF"/>
              </a:solidFill>
            </a:endParaRPr>
          </a:p>
        </p:txBody>
      </p:sp>
    </p:spTree>
    <p:extLst>
      <p:ext uri="{BB962C8B-B14F-4D97-AF65-F5344CB8AC3E}">
        <p14:creationId xmlns:p14="http://schemas.microsoft.com/office/powerpoint/2010/main" val="4044227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11560" y="440668"/>
            <a:ext cx="4774212" cy="5645622"/>
          </a:xfrm>
          <a:prstGeom prst="rect">
            <a:avLst/>
          </a:prstGeom>
        </p:spPr>
      </p:pic>
      <p:pic>
        <p:nvPicPr>
          <p:cNvPr id="5" name="図 4"/>
          <p:cNvPicPr>
            <a:picLocks noChangeAspect="1"/>
          </p:cNvPicPr>
          <p:nvPr/>
        </p:nvPicPr>
        <p:blipFill>
          <a:blip r:embed="rId3"/>
          <a:stretch>
            <a:fillRect/>
          </a:stretch>
        </p:blipFill>
        <p:spPr>
          <a:xfrm>
            <a:off x="4175956" y="1484784"/>
            <a:ext cx="5076564" cy="4080967"/>
          </a:xfrm>
          <a:prstGeom prst="rect">
            <a:avLst/>
          </a:prstGeom>
        </p:spPr>
      </p:pic>
    </p:spTree>
    <p:extLst>
      <p:ext uri="{BB962C8B-B14F-4D97-AF65-F5344CB8AC3E}">
        <p14:creationId xmlns:p14="http://schemas.microsoft.com/office/powerpoint/2010/main" val="387833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5273" y="-135396"/>
            <a:ext cx="8229600" cy="1143000"/>
          </a:xfrm>
        </p:spPr>
        <p:txBody>
          <a:bodyPr>
            <a:normAutofit/>
          </a:bodyPr>
          <a:lstStyle/>
          <a:p>
            <a:r>
              <a:rPr kumimoji="1" lang="ja-JP" altLang="en-US" sz="3200" u="sng" dirty="0" smtClean="0"/>
              <a:t>チューニング実験</a:t>
            </a:r>
            <a:endParaRPr kumimoji="1" lang="ja-JP" altLang="en-US" sz="3200" u="sng" dirty="0"/>
          </a:p>
        </p:txBody>
      </p:sp>
      <p:sp>
        <p:nvSpPr>
          <p:cNvPr id="2130" name="テキスト ボックス 2129"/>
          <p:cNvSpPr txBox="1"/>
          <p:nvPr/>
        </p:nvSpPr>
        <p:spPr>
          <a:xfrm>
            <a:off x="2010722" y="6384250"/>
            <a:ext cx="1512168" cy="461665"/>
          </a:xfrm>
          <a:prstGeom prst="rect">
            <a:avLst/>
          </a:prstGeom>
          <a:noFill/>
        </p:spPr>
        <p:txBody>
          <a:bodyPr wrap="square" rtlCol="0">
            <a:spAutoFit/>
          </a:bodyPr>
          <a:lstStyle/>
          <a:p>
            <a:r>
              <a:rPr lang="ja-JP" altLang="en-US" sz="2400" dirty="0" smtClean="0"/>
              <a:t>波長</a:t>
            </a:r>
            <a:r>
              <a:rPr lang="en-US" altLang="ja-JP" sz="2400" dirty="0" smtClean="0"/>
              <a:t>[nm]</a:t>
            </a:r>
            <a:endParaRPr kumimoji="1" lang="ja-JP" altLang="en-US" sz="2400" dirty="0"/>
          </a:p>
        </p:txBody>
      </p:sp>
      <p:sp>
        <p:nvSpPr>
          <p:cNvPr id="2190" name="Rectangle 207"/>
          <p:cNvSpPr>
            <a:spLocks noChangeArrowheads="1"/>
          </p:cNvSpPr>
          <p:nvPr/>
        </p:nvSpPr>
        <p:spPr bwMode="auto">
          <a:xfrm>
            <a:off x="5812957" y="6165304"/>
            <a:ext cx="462653" cy="3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24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191" name="Rectangle 208"/>
          <p:cNvSpPr>
            <a:spLocks noChangeArrowheads="1"/>
          </p:cNvSpPr>
          <p:nvPr/>
        </p:nvSpPr>
        <p:spPr bwMode="auto">
          <a:xfrm>
            <a:off x="7448910" y="6165304"/>
            <a:ext cx="462653" cy="3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24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235" name="Rectangle 251"/>
          <p:cNvSpPr>
            <a:spLocks noChangeArrowheads="1"/>
          </p:cNvSpPr>
          <p:nvPr/>
        </p:nvSpPr>
        <p:spPr bwMode="auto">
          <a:xfrm>
            <a:off x="8545357" y="5260436"/>
            <a:ext cx="112842" cy="4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2333" name="直線矢印コネクタ 2332"/>
          <p:cNvCxnSpPr/>
          <p:nvPr/>
        </p:nvCxnSpPr>
        <p:spPr>
          <a:xfrm flipH="1">
            <a:off x="6238577" y="5558579"/>
            <a:ext cx="2648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41" name="テキスト ボックス 2340"/>
          <p:cNvSpPr txBox="1"/>
          <p:nvPr/>
        </p:nvSpPr>
        <p:spPr>
          <a:xfrm>
            <a:off x="6478269" y="5366466"/>
            <a:ext cx="779713" cy="400110"/>
          </a:xfrm>
          <a:prstGeom prst="rect">
            <a:avLst/>
          </a:prstGeom>
          <a:noFill/>
        </p:spPr>
        <p:txBody>
          <a:bodyPr wrap="square" rtlCol="0">
            <a:spAutoFit/>
          </a:bodyPr>
          <a:lstStyle/>
          <a:p>
            <a:r>
              <a:rPr kumimoji="1" lang="en-US" altLang="ja-JP" sz="2000" dirty="0" smtClean="0"/>
              <a:t>621.8</a:t>
            </a:r>
            <a:endParaRPr kumimoji="1" lang="ja-JP" altLang="en-US" sz="2000" dirty="0"/>
          </a:p>
        </p:txBody>
      </p:sp>
      <p:cxnSp>
        <p:nvCxnSpPr>
          <p:cNvPr id="403" name="直線矢印コネクタ 402"/>
          <p:cNvCxnSpPr/>
          <p:nvPr/>
        </p:nvCxnSpPr>
        <p:spPr>
          <a:xfrm flipH="1">
            <a:off x="6663193" y="4703457"/>
            <a:ext cx="2648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4" name="直線矢印コネクタ 403"/>
          <p:cNvCxnSpPr/>
          <p:nvPr/>
        </p:nvCxnSpPr>
        <p:spPr>
          <a:xfrm flipH="1">
            <a:off x="6751918" y="3884935"/>
            <a:ext cx="2648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42" name="テキスト ボックス 2341"/>
          <p:cNvSpPr txBox="1"/>
          <p:nvPr/>
        </p:nvSpPr>
        <p:spPr>
          <a:xfrm>
            <a:off x="7017724" y="3700269"/>
            <a:ext cx="714459" cy="369332"/>
          </a:xfrm>
          <a:prstGeom prst="rect">
            <a:avLst/>
          </a:prstGeom>
          <a:noFill/>
        </p:spPr>
        <p:txBody>
          <a:bodyPr wrap="square" rtlCol="0">
            <a:spAutoFit/>
          </a:bodyPr>
          <a:lstStyle/>
          <a:p>
            <a:r>
              <a:rPr kumimoji="1" lang="en-US" altLang="ja-JP" dirty="0" smtClean="0"/>
              <a:t>628.5</a:t>
            </a:r>
            <a:endParaRPr kumimoji="1" lang="ja-JP" altLang="en-US" dirty="0"/>
          </a:p>
        </p:txBody>
      </p:sp>
      <p:sp>
        <p:nvSpPr>
          <p:cNvPr id="2343" name="テキスト ボックス 2342"/>
          <p:cNvSpPr txBox="1"/>
          <p:nvPr/>
        </p:nvSpPr>
        <p:spPr>
          <a:xfrm>
            <a:off x="6964534" y="4545499"/>
            <a:ext cx="575929" cy="400110"/>
          </a:xfrm>
          <a:prstGeom prst="rect">
            <a:avLst/>
          </a:prstGeom>
          <a:noFill/>
        </p:spPr>
        <p:txBody>
          <a:bodyPr wrap="square" rtlCol="0">
            <a:spAutoFit/>
          </a:bodyPr>
          <a:lstStyle/>
          <a:p>
            <a:r>
              <a:rPr kumimoji="1" lang="en-US" altLang="ja-JP" sz="2000" dirty="0" smtClean="0"/>
              <a:t>627</a:t>
            </a:r>
            <a:endParaRPr kumimoji="1" lang="ja-JP" altLang="en-US" sz="2000" dirty="0"/>
          </a:p>
        </p:txBody>
      </p:sp>
      <p:sp>
        <p:nvSpPr>
          <p:cNvPr id="408" name="テキスト ボックス 407"/>
          <p:cNvSpPr txBox="1"/>
          <p:nvPr/>
        </p:nvSpPr>
        <p:spPr>
          <a:xfrm rot="16200000">
            <a:off x="4071206" y="4649428"/>
            <a:ext cx="1589149" cy="461665"/>
          </a:xfrm>
          <a:prstGeom prst="rect">
            <a:avLst/>
          </a:prstGeom>
          <a:noFill/>
        </p:spPr>
        <p:txBody>
          <a:bodyPr wrap="square" rtlCol="0">
            <a:spAutoFit/>
          </a:bodyPr>
          <a:lstStyle/>
          <a:p>
            <a:r>
              <a:rPr lang="ja-JP" altLang="en-US" sz="2400" dirty="0" smtClean="0"/>
              <a:t>強度</a:t>
            </a:r>
            <a:r>
              <a:rPr kumimoji="1" lang="en-US" altLang="ja-JP" sz="2400" dirty="0" smtClean="0"/>
              <a:t>[</a:t>
            </a:r>
            <a:r>
              <a:rPr kumimoji="1" lang="en-US" altLang="ja-JP" sz="2400" dirty="0" err="1" smtClean="0"/>
              <a:t>a.u</a:t>
            </a:r>
            <a:r>
              <a:rPr lang="en-US" altLang="ja-JP" sz="2400" dirty="0" smtClean="0"/>
              <a:t>.]</a:t>
            </a:r>
            <a:endParaRPr kumimoji="1" lang="ja-JP" altLang="en-US" sz="2400" dirty="0"/>
          </a:p>
        </p:txBody>
      </p:sp>
      <p:sp>
        <p:nvSpPr>
          <p:cNvPr id="410" name="テキスト ボックス 409"/>
          <p:cNvSpPr txBox="1"/>
          <p:nvPr/>
        </p:nvSpPr>
        <p:spPr>
          <a:xfrm>
            <a:off x="6142808" y="6381328"/>
            <a:ext cx="1512168" cy="461665"/>
          </a:xfrm>
          <a:prstGeom prst="rect">
            <a:avLst/>
          </a:prstGeom>
          <a:noFill/>
        </p:spPr>
        <p:txBody>
          <a:bodyPr wrap="square" rtlCol="0">
            <a:spAutoFit/>
          </a:bodyPr>
          <a:lstStyle/>
          <a:p>
            <a:r>
              <a:rPr lang="ja-JP" altLang="en-US" sz="2400" dirty="0" smtClean="0"/>
              <a:t>波長</a:t>
            </a:r>
            <a:r>
              <a:rPr lang="en-US" altLang="ja-JP" sz="2400" dirty="0" smtClean="0"/>
              <a:t>[nm]</a:t>
            </a:r>
            <a:endParaRPr kumimoji="1" lang="ja-JP" altLang="en-US" sz="2400" dirty="0"/>
          </a:p>
        </p:txBody>
      </p:sp>
      <p:grpSp>
        <p:nvGrpSpPr>
          <p:cNvPr id="3" name="グループ化 2"/>
          <p:cNvGrpSpPr/>
          <p:nvPr/>
        </p:nvGrpSpPr>
        <p:grpSpPr>
          <a:xfrm>
            <a:off x="290248" y="783689"/>
            <a:ext cx="8639204" cy="1908212"/>
            <a:chOff x="290248" y="783689"/>
            <a:chExt cx="8639204" cy="1908212"/>
          </a:xfrm>
        </p:grpSpPr>
        <p:sp>
          <p:nvSpPr>
            <p:cNvPr id="2344" name="正方形/長方形 2343"/>
            <p:cNvSpPr/>
            <p:nvPr/>
          </p:nvSpPr>
          <p:spPr>
            <a:xfrm>
              <a:off x="3188062" y="783689"/>
              <a:ext cx="5741390" cy="190821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77" name="Picture 3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48" y="1213897"/>
              <a:ext cx="2807892" cy="104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7" name="グループ化 2326"/>
            <p:cNvGrpSpPr/>
            <p:nvPr/>
          </p:nvGrpSpPr>
          <p:grpSpPr>
            <a:xfrm>
              <a:off x="3199196" y="895004"/>
              <a:ext cx="5649161" cy="1704584"/>
              <a:chOff x="128321" y="1757007"/>
              <a:chExt cx="5649161" cy="1704584"/>
            </a:xfrm>
          </p:grpSpPr>
          <p:grpSp>
            <p:nvGrpSpPr>
              <p:cNvPr id="2316" name="グループ化 2315"/>
              <p:cNvGrpSpPr/>
              <p:nvPr/>
            </p:nvGrpSpPr>
            <p:grpSpPr>
              <a:xfrm>
                <a:off x="128321" y="1757007"/>
                <a:ext cx="5649161" cy="1704584"/>
                <a:chOff x="-11967" y="1719171"/>
                <a:chExt cx="5649161" cy="1704584"/>
              </a:xfrm>
            </p:grpSpPr>
            <p:grpSp>
              <p:nvGrpSpPr>
                <p:cNvPr id="202" name="グループ化 201"/>
                <p:cNvGrpSpPr/>
                <p:nvPr/>
              </p:nvGrpSpPr>
              <p:grpSpPr>
                <a:xfrm>
                  <a:off x="-11967" y="1719171"/>
                  <a:ext cx="5649161" cy="1704584"/>
                  <a:chOff x="2262731" y="3264056"/>
                  <a:chExt cx="5907431" cy="1556966"/>
                </a:xfrm>
              </p:grpSpPr>
              <p:grpSp>
                <p:nvGrpSpPr>
                  <p:cNvPr id="203" name="グループ化 202"/>
                  <p:cNvGrpSpPr/>
                  <p:nvPr/>
                </p:nvGrpSpPr>
                <p:grpSpPr>
                  <a:xfrm>
                    <a:off x="2262731" y="3327871"/>
                    <a:ext cx="5907431" cy="1493151"/>
                    <a:chOff x="2262731" y="3327871"/>
                    <a:chExt cx="5907431" cy="1493151"/>
                  </a:xfrm>
                </p:grpSpPr>
                <p:grpSp>
                  <p:nvGrpSpPr>
                    <p:cNvPr id="206" name="グループ化 205"/>
                    <p:cNvGrpSpPr/>
                    <p:nvPr/>
                  </p:nvGrpSpPr>
                  <p:grpSpPr>
                    <a:xfrm>
                      <a:off x="2262731" y="3327871"/>
                      <a:ext cx="5907431" cy="1339287"/>
                      <a:chOff x="2262731" y="3327871"/>
                      <a:chExt cx="5907431" cy="1339287"/>
                    </a:xfrm>
                  </p:grpSpPr>
                  <p:grpSp>
                    <p:nvGrpSpPr>
                      <p:cNvPr id="211" name="グループ化 210"/>
                      <p:cNvGrpSpPr/>
                      <p:nvPr/>
                    </p:nvGrpSpPr>
                    <p:grpSpPr>
                      <a:xfrm>
                        <a:off x="2262731" y="3818018"/>
                        <a:ext cx="5907431" cy="849140"/>
                        <a:chOff x="2262731" y="2089826"/>
                        <a:chExt cx="5907431" cy="849140"/>
                      </a:xfrm>
                    </p:grpSpPr>
                    <p:grpSp>
                      <p:nvGrpSpPr>
                        <p:cNvPr id="223" name="グループ化 222"/>
                        <p:cNvGrpSpPr/>
                        <p:nvPr/>
                      </p:nvGrpSpPr>
                      <p:grpSpPr>
                        <a:xfrm>
                          <a:off x="2262731" y="2089826"/>
                          <a:ext cx="5907431" cy="849140"/>
                          <a:chOff x="1254835" y="908720"/>
                          <a:chExt cx="5736037" cy="780193"/>
                        </a:xfrm>
                      </p:grpSpPr>
                      <p:sp>
                        <p:nvSpPr>
                          <p:cNvPr id="228" name="正方形/長方形 227"/>
                          <p:cNvSpPr/>
                          <p:nvPr/>
                        </p:nvSpPr>
                        <p:spPr>
                          <a:xfrm>
                            <a:off x="1497457" y="908720"/>
                            <a:ext cx="1381337" cy="45720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chemeClr val="tx1"/>
                                </a:solidFill>
                              </a:rPr>
                              <a:t>白色光源</a:t>
                            </a:r>
                            <a:endParaRPr kumimoji="1" lang="ja-JP" altLang="en-US" sz="2000" dirty="0">
                              <a:solidFill>
                                <a:schemeClr val="tx1"/>
                              </a:solidFill>
                            </a:endParaRPr>
                          </a:p>
                        </p:txBody>
                      </p:sp>
                      <p:cxnSp>
                        <p:nvCxnSpPr>
                          <p:cNvPr id="230" name="直線コネクタ 229"/>
                          <p:cNvCxnSpPr/>
                          <p:nvPr/>
                        </p:nvCxnSpPr>
                        <p:spPr>
                          <a:xfrm flipV="1">
                            <a:off x="4756212" y="1149720"/>
                            <a:ext cx="447953" cy="202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正方形/長方形 230"/>
                          <p:cNvSpPr/>
                          <p:nvPr/>
                        </p:nvSpPr>
                        <p:spPr>
                          <a:xfrm>
                            <a:off x="5904991" y="933779"/>
                            <a:ext cx="1085881" cy="457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分光器</a:t>
                            </a:r>
                            <a:endParaRPr kumimoji="1" lang="ja-JP" altLang="en-US" sz="2000" dirty="0">
                              <a:solidFill>
                                <a:schemeClr val="tx1"/>
                              </a:solidFill>
                            </a:endParaRPr>
                          </a:p>
                        </p:txBody>
                      </p:sp>
                      <p:sp>
                        <p:nvSpPr>
                          <p:cNvPr id="234" name="テキスト ボックス 233"/>
                          <p:cNvSpPr txBox="1"/>
                          <p:nvPr/>
                        </p:nvSpPr>
                        <p:spPr>
                          <a:xfrm>
                            <a:off x="1254835" y="1353127"/>
                            <a:ext cx="1960022" cy="335786"/>
                          </a:xfrm>
                          <a:prstGeom prst="rect">
                            <a:avLst/>
                          </a:prstGeom>
                          <a:noFill/>
                        </p:spPr>
                        <p:txBody>
                          <a:bodyPr wrap="none" rtlCol="0">
                            <a:spAutoFit/>
                          </a:bodyPr>
                          <a:lstStyle/>
                          <a:p>
                            <a:r>
                              <a:rPr lang="en-US" altLang="ja-JP" sz="2000" dirty="0"/>
                              <a:t> </a:t>
                            </a:r>
                            <a:r>
                              <a:rPr lang="en-US" altLang="ja-JP" sz="2000" dirty="0" smtClean="0"/>
                              <a:t>λ</a:t>
                            </a:r>
                            <a:r>
                              <a:rPr lang="ja-JP" altLang="en-US" sz="2000" dirty="0"/>
                              <a:t> </a:t>
                            </a:r>
                            <a:r>
                              <a:rPr lang="en-US" altLang="ja-JP" sz="2000" dirty="0" smtClean="0"/>
                              <a:t>: 400-1800 nm</a:t>
                            </a:r>
                            <a:endParaRPr kumimoji="1" lang="ja-JP" altLang="en-US" sz="2000" u="sng" dirty="0"/>
                          </a:p>
                        </p:txBody>
                      </p:sp>
                    </p:grpSp>
                    <p:pic>
                      <p:nvPicPr>
                        <p:cNvPr id="225" name="Picture 3" descr="D:\Users\研究室\プレゼン資料\2011 修論\材料\テーパファイバ3のコピー.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237" y="2316416"/>
                          <a:ext cx="1310495" cy="80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2" name="グループ化 211"/>
                      <p:cNvGrpSpPr/>
                      <p:nvPr/>
                    </p:nvGrpSpPr>
                    <p:grpSpPr>
                      <a:xfrm>
                        <a:off x="4513746" y="3822832"/>
                        <a:ext cx="1466643" cy="183929"/>
                        <a:chOff x="2972794" y="3185121"/>
                        <a:chExt cx="3462833" cy="929160"/>
                      </a:xfrm>
                    </p:grpSpPr>
                    <p:sp>
                      <p:nvSpPr>
                        <p:cNvPr id="216" name="正方形/長方形 215"/>
                        <p:cNvSpPr/>
                        <p:nvPr/>
                      </p:nvSpPr>
                      <p:spPr>
                        <a:xfrm>
                          <a:off x="2972794" y="3921790"/>
                          <a:ext cx="1096320" cy="1174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7" name="正方形/長方形 216"/>
                        <p:cNvSpPr/>
                        <p:nvPr/>
                      </p:nvSpPr>
                      <p:spPr>
                        <a:xfrm rot="5400000">
                          <a:off x="3685831" y="3519898"/>
                          <a:ext cx="517801" cy="2487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8" name="正方形/長方形 217"/>
                        <p:cNvSpPr/>
                        <p:nvPr/>
                      </p:nvSpPr>
                      <p:spPr>
                        <a:xfrm>
                          <a:off x="3827028" y="3185121"/>
                          <a:ext cx="1677054" cy="1471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9" name="正方形/長方形 218"/>
                        <p:cNvSpPr/>
                        <p:nvPr/>
                      </p:nvSpPr>
                      <p:spPr>
                        <a:xfrm rot="5400000">
                          <a:off x="5115930" y="3178013"/>
                          <a:ext cx="258901" cy="714147"/>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00"/>
                        </a:p>
                      </p:txBody>
                    </p:sp>
                    <p:grpSp>
                      <p:nvGrpSpPr>
                        <p:cNvPr id="220" name="グループ化 219"/>
                        <p:cNvGrpSpPr/>
                        <p:nvPr/>
                      </p:nvGrpSpPr>
                      <p:grpSpPr>
                        <a:xfrm>
                          <a:off x="4888306" y="3664537"/>
                          <a:ext cx="1547321" cy="449744"/>
                          <a:chOff x="2234148" y="812548"/>
                          <a:chExt cx="1547321" cy="449744"/>
                        </a:xfrm>
                      </p:grpSpPr>
                      <p:sp>
                        <p:nvSpPr>
                          <p:cNvPr id="221" name="正方形/長方形 220"/>
                          <p:cNvSpPr/>
                          <p:nvPr/>
                        </p:nvSpPr>
                        <p:spPr>
                          <a:xfrm>
                            <a:off x="2234148" y="1144800"/>
                            <a:ext cx="1547321" cy="1174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2" name="正方形/長方形 221"/>
                          <p:cNvSpPr/>
                          <p:nvPr/>
                        </p:nvSpPr>
                        <p:spPr>
                          <a:xfrm rot="5400000">
                            <a:off x="2461773" y="584923"/>
                            <a:ext cx="258897" cy="714147"/>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00"/>
                          </a:p>
                        </p:txBody>
                      </p:sp>
                    </p:grpSp>
                  </p:grpSp>
                  <p:cxnSp>
                    <p:nvCxnSpPr>
                      <p:cNvPr id="213" name="直線コネクタ 212"/>
                      <p:cNvCxnSpPr/>
                      <p:nvPr/>
                    </p:nvCxnSpPr>
                    <p:spPr>
                      <a:xfrm>
                        <a:off x="3935215" y="4077072"/>
                        <a:ext cx="623359"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flipH="1" flipV="1">
                        <a:off x="4274173" y="3629516"/>
                        <a:ext cx="672937" cy="190296"/>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15" name="テキスト ボックス 214"/>
                      <p:cNvSpPr txBox="1"/>
                      <p:nvPr/>
                    </p:nvSpPr>
                    <p:spPr>
                      <a:xfrm>
                        <a:off x="2368995" y="3327871"/>
                        <a:ext cx="2402458" cy="365460"/>
                      </a:xfrm>
                      <a:prstGeom prst="rect">
                        <a:avLst/>
                      </a:prstGeom>
                      <a:noFill/>
                    </p:spPr>
                    <p:txBody>
                      <a:bodyPr wrap="none" rtlCol="0">
                        <a:spAutoFit/>
                      </a:bodyPr>
                      <a:lstStyle/>
                      <a:p>
                        <a:r>
                          <a:rPr lang="ja-JP" altLang="en-US" sz="2000" dirty="0" smtClean="0"/>
                          <a:t>可動ファイバホルダ</a:t>
                        </a:r>
                        <a:endParaRPr kumimoji="1" lang="ja-JP" altLang="en-US" sz="2000" dirty="0"/>
                      </a:p>
                    </p:txBody>
                  </p:sp>
                </p:grpSp>
                <p:grpSp>
                  <p:nvGrpSpPr>
                    <p:cNvPr id="207" name="グループ化 206"/>
                    <p:cNvGrpSpPr/>
                    <p:nvPr/>
                  </p:nvGrpSpPr>
                  <p:grpSpPr>
                    <a:xfrm>
                      <a:off x="4978080" y="4088309"/>
                      <a:ext cx="469621" cy="720062"/>
                      <a:chOff x="5062760" y="2093367"/>
                      <a:chExt cx="389687" cy="595336"/>
                    </a:xfrm>
                  </p:grpSpPr>
                  <p:sp>
                    <p:nvSpPr>
                      <p:cNvPr id="209" name="二等辺三角形 208"/>
                      <p:cNvSpPr/>
                      <p:nvPr/>
                    </p:nvSpPr>
                    <p:spPr>
                      <a:xfrm>
                        <a:off x="5118128" y="2093367"/>
                        <a:ext cx="260953" cy="259853"/>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a:p>
                    </p:txBody>
                  </p:sp>
                  <p:sp>
                    <p:nvSpPr>
                      <p:cNvPr id="210" name="片側の 2 つの角を切り取った四角形 209"/>
                      <p:cNvSpPr/>
                      <p:nvPr/>
                    </p:nvSpPr>
                    <p:spPr>
                      <a:xfrm>
                        <a:off x="5062760" y="2353304"/>
                        <a:ext cx="389687" cy="335399"/>
                      </a:xfrm>
                      <a:prstGeom prst="snip2SameRect">
                        <a:avLst/>
                      </a:prstGeom>
                      <a:solidFill>
                        <a:schemeClr val="bg1">
                          <a:lumMod val="7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sp>
                  <p:nvSpPr>
                    <p:cNvPr id="208" name="テキスト ボックス 207"/>
                    <p:cNvSpPr txBox="1"/>
                    <p:nvPr/>
                  </p:nvSpPr>
                  <p:spPr>
                    <a:xfrm>
                      <a:off x="5532349" y="4455562"/>
                      <a:ext cx="1446973" cy="365460"/>
                    </a:xfrm>
                    <a:prstGeom prst="rect">
                      <a:avLst/>
                    </a:prstGeom>
                    <a:ln w="9525">
                      <a:noFill/>
                    </a:ln>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000" dirty="0" smtClean="0"/>
                        <a:t>対物レンズ</a:t>
                      </a:r>
                      <a:endParaRPr kumimoji="1" lang="ja-JP" altLang="en-US" sz="2000" dirty="0"/>
                    </a:p>
                  </p:txBody>
                </p:sp>
              </p:grpSp>
              <p:sp>
                <p:nvSpPr>
                  <p:cNvPr id="204" name="テキスト ボックス 203"/>
                  <p:cNvSpPr txBox="1"/>
                  <p:nvPr/>
                </p:nvSpPr>
                <p:spPr>
                  <a:xfrm>
                    <a:off x="4773309" y="3264056"/>
                    <a:ext cx="1519053" cy="365460"/>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000" dirty="0" smtClean="0"/>
                      <a:t>コントローラ</a:t>
                    </a:r>
                    <a:endParaRPr kumimoji="1" lang="ja-JP" altLang="en-US" sz="2000" dirty="0"/>
                  </a:p>
                </p:txBody>
              </p:sp>
            </p:grpSp>
            <p:sp>
              <p:nvSpPr>
                <p:cNvPr id="237" name="フローチャート : 結合子 236"/>
                <p:cNvSpPr/>
                <p:nvPr/>
              </p:nvSpPr>
              <p:spPr>
                <a:xfrm>
                  <a:off x="2764680" y="2498647"/>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grpSp>
          <p:sp>
            <p:nvSpPr>
              <p:cNvPr id="374" name="パイ 373"/>
              <p:cNvSpPr/>
              <p:nvPr/>
            </p:nvSpPr>
            <p:spPr>
              <a:xfrm rot="16200000">
                <a:off x="3856678" y="2485888"/>
                <a:ext cx="198021" cy="360041"/>
              </a:xfrm>
              <a:prstGeom prst="pie">
                <a:avLst>
                  <a:gd name="adj1" fmla="val 0"/>
                  <a:gd name="adj2" fmla="val 108531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75" name="直線コネクタ 374"/>
              <p:cNvCxnSpPr/>
              <p:nvPr/>
            </p:nvCxnSpPr>
            <p:spPr>
              <a:xfrm>
                <a:off x="4139952" y="2672916"/>
                <a:ext cx="568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8" name="フローチャート: 処理 377"/>
              <p:cNvSpPr/>
              <p:nvPr/>
            </p:nvSpPr>
            <p:spPr>
              <a:xfrm>
                <a:off x="4355976" y="2492896"/>
                <a:ext cx="45719" cy="396044"/>
              </a:xfrm>
              <a:prstGeom prst="flowChartProcess">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6" name="フリーフォーム 2325"/>
              <p:cNvSpPr/>
              <p:nvPr/>
            </p:nvSpPr>
            <p:spPr>
              <a:xfrm>
                <a:off x="3167702" y="2168346"/>
                <a:ext cx="448630" cy="299923"/>
              </a:xfrm>
              <a:custGeom>
                <a:avLst/>
                <a:gdLst>
                  <a:gd name="connsiteX0" fmla="*/ 182806 w 448630"/>
                  <a:gd name="connsiteY0" fmla="*/ 299923 h 299923"/>
                  <a:gd name="connsiteX1" fmla="*/ 446153 w 448630"/>
                  <a:gd name="connsiteY1" fmla="*/ 146304 h 299923"/>
                  <a:gd name="connsiteX2" fmla="*/ 43817 w 448630"/>
                  <a:gd name="connsiteY2" fmla="*/ 73152 h 299923"/>
                  <a:gd name="connsiteX3" fmla="*/ 29187 w 448630"/>
                  <a:gd name="connsiteY3" fmla="*/ 0 h 299923"/>
                </a:gdLst>
                <a:ahLst/>
                <a:cxnLst>
                  <a:cxn ang="0">
                    <a:pos x="connsiteX0" y="connsiteY0"/>
                  </a:cxn>
                  <a:cxn ang="0">
                    <a:pos x="connsiteX1" y="connsiteY1"/>
                  </a:cxn>
                  <a:cxn ang="0">
                    <a:pos x="connsiteX2" y="connsiteY2"/>
                  </a:cxn>
                  <a:cxn ang="0">
                    <a:pos x="connsiteX3" y="connsiteY3"/>
                  </a:cxn>
                </a:cxnLst>
                <a:rect l="l" t="t" r="r" b="b"/>
                <a:pathLst>
                  <a:path w="448630" h="299923">
                    <a:moveTo>
                      <a:pt x="182806" y="299923"/>
                    </a:moveTo>
                    <a:cubicBezTo>
                      <a:pt x="326062" y="242011"/>
                      <a:pt x="469318" y="184099"/>
                      <a:pt x="446153" y="146304"/>
                    </a:cubicBezTo>
                    <a:cubicBezTo>
                      <a:pt x="422988" y="108509"/>
                      <a:pt x="113311" y="97536"/>
                      <a:pt x="43817" y="73152"/>
                    </a:cubicBezTo>
                    <a:cubicBezTo>
                      <a:pt x="-25677" y="48768"/>
                      <a:pt x="1755" y="24384"/>
                      <a:pt x="2918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テキスト ボックス 385"/>
              <p:cNvSpPr txBox="1"/>
              <p:nvPr/>
            </p:nvSpPr>
            <p:spPr>
              <a:xfrm>
                <a:off x="4072913" y="1996149"/>
                <a:ext cx="963018" cy="461665"/>
              </a:xfrm>
              <a:prstGeom prst="rect">
                <a:avLst/>
              </a:prstGeom>
              <a:noFill/>
            </p:spPr>
            <p:txBody>
              <a:bodyPr wrap="square" rtlCol="0">
                <a:spAutoFit/>
              </a:bodyPr>
              <a:lstStyle/>
              <a:p>
                <a:r>
                  <a:rPr kumimoji="1" lang="en-US" altLang="ja-JP" sz="2400" dirty="0" smtClean="0"/>
                  <a:t>filter</a:t>
                </a:r>
                <a:endParaRPr kumimoji="1" lang="ja-JP" altLang="en-US" sz="2400" dirty="0"/>
              </a:p>
            </p:txBody>
          </p:sp>
        </p:grpSp>
        <p:cxnSp>
          <p:nvCxnSpPr>
            <p:cNvPr id="4" name="直線コネクタ 3"/>
            <p:cNvCxnSpPr>
              <a:stCxn id="215" idx="1"/>
            </p:cNvCxnSpPr>
            <p:nvPr/>
          </p:nvCxnSpPr>
          <p:spPr>
            <a:xfrm flipH="1">
              <a:off x="2710814" y="1164924"/>
              <a:ext cx="590000" cy="29138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7" name="グループ化 2366"/>
          <p:cNvGrpSpPr/>
          <p:nvPr/>
        </p:nvGrpSpPr>
        <p:grpSpPr>
          <a:xfrm>
            <a:off x="516296" y="3494145"/>
            <a:ext cx="3693014" cy="2949730"/>
            <a:chOff x="516296" y="3072258"/>
            <a:chExt cx="3693014" cy="3371618"/>
          </a:xfrm>
        </p:grpSpPr>
        <p:sp>
          <p:nvSpPr>
            <p:cNvPr id="39" name="Rectangle 40"/>
            <p:cNvSpPr>
              <a:spLocks noChangeArrowheads="1"/>
            </p:cNvSpPr>
            <p:nvPr/>
          </p:nvSpPr>
          <p:spPr bwMode="auto">
            <a:xfrm>
              <a:off x="4100553" y="5257601"/>
              <a:ext cx="108757" cy="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329" name="直線矢印コネクタ 328"/>
            <p:cNvCxnSpPr/>
            <p:nvPr/>
          </p:nvCxnSpPr>
          <p:spPr>
            <a:xfrm>
              <a:off x="2411760" y="4454675"/>
              <a:ext cx="0" cy="1481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0" name="直線矢印コネクタ 329"/>
            <p:cNvCxnSpPr/>
            <p:nvPr/>
          </p:nvCxnSpPr>
          <p:spPr>
            <a:xfrm>
              <a:off x="2519772" y="3465004"/>
              <a:ext cx="0" cy="1481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77" name="テキスト ボックス 2276"/>
            <p:cNvSpPr txBox="1"/>
            <p:nvPr/>
          </p:nvSpPr>
          <p:spPr>
            <a:xfrm>
              <a:off x="1763688" y="5055471"/>
              <a:ext cx="981798" cy="400111"/>
            </a:xfrm>
            <a:prstGeom prst="rect">
              <a:avLst/>
            </a:prstGeom>
            <a:noFill/>
          </p:spPr>
          <p:txBody>
            <a:bodyPr wrap="square" rtlCol="0">
              <a:spAutoFit/>
            </a:bodyPr>
            <a:lstStyle/>
            <a:p>
              <a:r>
                <a:rPr kumimoji="1" lang="en-US" altLang="ja-JP" sz="2000" dirty="0" smtClean="0"/>
                <a:t>621.6</a:t>
              </a:r>
              <a:endParaRPr kumimoji="1" lang="ja-JP" altLang="en-US" sz="2000" dirty="0"/>
            </a:p>
          </p:txBody>
        </p:sp>
        <p:cxnSp>
          <p:nvCxnSpPr>
            <p:cNvPr id="370" name="直線矢印コネクタ 369"/>
            <p:cNvCxnSpPr/>
            <p:nvPr/>
          </p:nvCxnSpPr>
          <p:spPr>
            <a:xfrm>
              <a:off x="2051720" y="5414335"/>
              <a:ext cx="0" cy="1481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30" name="テキスト ボックス 2329"/>
            <p:cNvSpPr txBox="1"/>
            <p:nvPr/>
          </p:nvSpPr>
          <p:spPr>
            <a:xfrm>
              <a:off x="2125596" y="4096672"/>
              <a:ext cx="574196" cy="400111"/>
            </a:xfrm>
            <a:prstGeom prst="rect">
              <a:avLst/>
            </a:prstGeom>
            <a:noFill/>
          </p:spPr>
          <p:txBody>
            <a:bodyPr wrap="none" rtlCol="0">
              <a:spAutoFit/>
            </a:bodyPr>
            <a:lstStyle/>
            <a:p>
              <a:r>
                <a:rPr kumimoji="1" lang="en-US" altLang="ja-JP" sz="2000" dirty="0" smtClean="0"/>
                <a:t>627</a:t>
              </a:r>
              <a:endParaRPr kumimoji="1" lang="ja-JP" altLang="en-US" sz="2000" dirty="0"/>
            </a:p>
          </p:txBody>
        </p:sp>
        <p:sp>
          <p:nvSpPr>
            <p:cNvPr id="2331" name="テキスト ボックス 2330"/>
            <p:cNvSpPr txBox="1"/>
            <p:nvPr/>
          </p:nvSpPr>
          <p:spPr>
            <a:xfrm>
              <a:off x="2238002" y="3072258"/>
              <a:ext cx="1290036" cy="400110"/>
            </a:xfrm>
            <a:prstGeom prst="rect">
              <a:avLst/>
            </a:prstGeom>
            <a:noFill/>
          </p:spPr>
          <p:txBody>
            <a:bodyPr wrap="square" rtlCol="0">
              <a:spAutoFit/>
            </a:bodyPr>
            <a:lstStyle/>
            <a:p>
              <a:r>
                <a:rPr kumimoji="1" lang="en-US" altLang="ja-JP" sz="2000" dirty="0" smtClean="0"/>
                <a:t>628.3</a:t>
              </a:r>
              <a:endParaRPr kumimoji="1" lang="ja-JP" altLang="en-US" sz="2000" dirty="0"/>
            </a:p>
          </p:txBody>
        </p:sp>
        <p:sp>
          <p:nvSpPr>
            <p:cNvPr id="407" name="テキスト ボックス 406"/>
            <p:cNvSpPr txBox="1"/>
            <p:nvPr/>
          </p:nvSpPr>
          <p:spPr>
            <a:xfrm rot="16200000">
              <a:off x="-117097" y="4500487"/>
              <a:ext cx="1728452" cy="461665"/>
            </a:xfrm>
            <a:prstGeom prst="rect">
              <a:avLst/>
            </a:prstGeom>
            <a:noFill/>
          </p:spPr>
          <p:txBody>
            <a:bodyPr wrap="square" rtlCol="0">
              <a:spAutoFit/>
            </a:bodyPr>
            <a:lstStyle/>
            <a:p>
              <a:r>
                <a:rPr lang="ja-JP" altLang="en-US" sz="2400" dirty="0" smtClean="0"/>
                <a:t>強度</a:t>
              </a:r>
              <a:r>
                <a:rPr kumimoji="1" lang="en-US" altLang="ja-JP" sz="2400" dirty="0" smtClean="0"/>
                <a:t>[</a:t>
              </a:r>
              <a:r>
                <a:rPr kumimoji="1" lang="en-US" altLang="ja-JP" sz="2400" dirty="0" err="1" smtClean="0"/>
                <a:t>a.u</a:t>
              </a:r>
              <a:r>
                <a:rPr lang="en-US" altLang="ja-JP" sz="2400" dirty="0" smtClean="0"/>
                <a:t>.]</a:t>
              </a:r>
              <a:endParaRPr kumimoji="1" lang="ja-JP" altLang="en-US" sz="2400" dirty="0"/>
            </a:p>
          </p:txBody>
        </p:sp>
        <p:grpSp>
          <p:nvGrpSpPr>
            <p:cNvPr id="10" name="Group 7"/>
            <p:cNvGrpSpPr>
              <a:grpSpLocks noChangeAspect="1"/>
            </p:cNvGrpSpPr>
            <p:nvPr/>
          </p:nvGrpSpPr>
          <p:grpSpPr bwMode="auto">
            <a:xfrm>
              <a:off x="1128960" y="5064311"/>
              <a:ext cx="3024262" cy="1379565"/>
              <a:chOff x="894" y="3391"/>
              <a:chExt cx="1346" cy="614"/>
            </a:xfrm>
          </p:grpSpPr>
          <p:sp>
            <p:nvSpPr>
              <p:cNvPr id="12" name="Rectangle 8"/>
              <p:cNvSpPr>
                <a:spLocks noChangeArrowheads="1"/>
              </p:cNvSpPr>
              <p:nvPr/>
            </p:nvSpPr>
            <p:spPr bwMode="auto">
              <a:xfrm>
                <a:off x="1163" y="3865"/>
                <a:ext cx="16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3" name="Rectangle 9"/>
              <p:cNvSpPr>
                <a:spLocks noChangeArrowheads="1"/>
              </p:cNvSpPr>
              <p:nvPr/>
            </p:nvSpPr>
            <p:spPr bwMode="auto">
              <a:xfrm>
                <a:off x="1815" y="3873"/>
                <a:ext cx="16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1" name="Line 17"/>
              <p:cNvSpPr>
                <a:spLocks noChangeShapeType="1"/>
              </p:cNvSpPr>
              <p:nvPr/>
            </p:nvSpPr>
            <p:spPr bwMode="auto">
              <a:xfrm flipV="1">
                <a:off x="914" y="3856"/>
                <a:ext cx="0" cy="4"/>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18"/>
              <p:cNvSpPr>
                <a:spLocks noChangeShapeType="1"/>
              </p:cNvSpPr>
              <p:nvPr/>
            </p:nvSpPr>
            <p:spPr bwMode="auto">
              <a:xfrm flipV="1">
                <a:off x="1245" y="3856"/>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Line 19"/>
              <p:cNvSpPr>
                <a:spLocks noChangeShapeType="1"/>
              </p:cNvSpPr>
              <p:nvPr/>
            </p:nvSpPr>
            <p:spPr bwMode="auto">
              <a:xfrm flipV="1">
                <a:off x="1577" y="3856"/>
                <a:ext cx="0" cy="4"/>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20"/>
              <p:cNvSpPr>
                <a:spLocks noChangeShapeType="1"/>
              </p:cNvSpPr>
              <p:nvPr/>
            </p:nvSpPr>
            <p:spPr bwMode="auto">
              <a:xfrm flipV="1">
                <a:off x="1908" y="3856"/>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21"/>
              <p:cNvSpPr>
                <a:spLocks noChangeShapeType="1"/>
              </p:cNvSpPr>
              <p:nvPr/>
            </p:nvSpPr>
            <p:spPr bwMode="auto">
              <a:xfrm flipV="1">
                <a:off x="2239" y="3856"/>
                <a:ext cx="0" cy="4"/>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Line 22"/>
              <p:cNvSpPr>
                <a:spLocks noChangeShapeType="1"/>
              </p:cNvSpPr>
              <p:nvPr/>
            </p:nvSpPr>
            <p:spPr bwMode="auto">
              <a:xfrm>
                <a:off x="914" y="3856"/>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23"/>
              <p:cNvSpPr>
                <a:spLocks noChangeShapeType="1"/>
              </p:cNvSpPr>
              <p:nvPr/>
            </p:nvSpPr>
            <p:spPr bwMode="auto">
              <a:xfrm>
                <a:off x="904" y="3856"/>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24"/>
              <p:cNvSpPr>
                <a:spLocks noChangeShapeType="1"/>
              </p:cNvSpPr>
              <p:nvPr/>
            </p:nvSpPr>
            <p:spPr bwMode="auto">
              <a:xfrm>
                <a:off x="894" y="3826"/>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25"/>
              <p:cNvSpPr>
                <a:spLocks noChangeShapeType="1"/>
              </p:cNvSpPr>
              <p:nvPr/>
            </p:nvSpPr>
            <p:spPr bwMode="auto">
              <a:xfrm>
                <a:off x="904" y="3796"/>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26"/>
              <p:cNvSpPr>
                <a:spLocks noChangeShapeType="1"/>
              </p:cNvSpPr>
              <p:nvPr/>
            </p:nvSpPr>
            <p:spPr bwMode="auto">
              <a:xfrm>
                <a:off x="894" y="376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27"/>
              <p:cNvSpPr>
                <a:spLocks noChangeShapeType="1"/>
              </p:cNvSpPr>
              <p:nvPr/>
            </p:nvSpPr>
            <p:spPr bwMode="auto">
              <a:xfrm>
                <a:off x="904" y="373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28"/>
              <p:cNvSpPr>
                <a:spLocks noChangeShapeType="1"/>
              </p:cNvSpPr>
              <p:nvPr/>
            </p:nvSpPr>
            <p:spPr bwMode="auto">
              <a:xfrm>
                <a:off x="894" y="370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29"/>
              <p:cNvSpPr>
                <a:spLocks noChangeShapeType="1"/>
              </p:cNvSpPr>
              <p:nvPr/>
            </p:nvSpPr>
            <p:spPr bwMode="auto">
              <a:xfrm>
                <a:off x="904" y="367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30"/>
              <p:cNvSpPr>
                <a:spLocks noChangeShapeType="1"/>
              </p:cNvSpPr>
              <p:nvPr/>
            </p:nvSpPr>
            <p:spPr bwMode="auto">
              <a:xfrm>
                <a:off x="894" y="364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31"/>
              <p:cNvSpPr>
                <a:spLocks noChangeShapeType="1"/>
              </p:cNvSpPr>
              <p:nvPr/>
            </p:nvSpPr>
            <p:spPr bwMode="auto">
              <a:xfrm>
                <a:off x="904" y="361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32"/>
              <p:cNvSpPr>
                <a:spLocks noChangeShapeType="1"/>
              </p:cNvSpPr>
              <p:nvPr/>
            </p:nvSpPr>
            <p:spPr bwMode="auto">
              <a:xfrm>
                <a:off x="894" y="358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33"/>
              <p:cNvSpPr>
                <a:spLocks noChangeShapeType="1"/>
              </p:cNvSpPr>
              <p:nvPr/>
            </p:nvSpPr>
            <p:spPr bwMode="auto">
              <a:xfrm>
                <a:off x="904" y="355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Line 34"/>
              <p:cNvSpPr>
                <a:spLocks noChangeShapeType="1"/>
              </p:cNvSpPr>
              <p:nvPr/>
            </p:nvSpPr>
            <p:spPr bwMode="auto">
              <a:xfrm>
                <a:off x="894" y="352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35"/>
              <p:cNvSpPr>
                <a:spLocks noChangeShapeType="1"/>
              </p:cNvSpPr>
              <p:nvPr/>
            </p:nvSpPr>
            <p:spPr bwMode="auto">
              <a:xfrm>
                <a:off x="904" y="349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36"/>
              <p:cNvSpPr>
                <a:spLocks noChangeShapeType="1"/>
              </p:cNvSpPr>
              <p:nvPr/>
            </p:nvSpPr>
            <p:spPr bwMode="auto">
              <a:xfrm>
                <a:off x="894" y="346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37"/>
              <p:cNvSpPr>
                <a:spLocks noChangeShapeType="1"/>
              </p:cNvSpPr>
              <p:nvPr/>
            </p:nvSpPr>
            <p:spPr bwMode="auto">
              <a:xfrm>
                <a:off x="904" y="343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Line 38"/>
              <p:cNvSpPr>
                <a:spLocks noChangeShapeType="1"/>
              </p:cNvSpPr>
              <p:nvPr/>
            </p:nvSpPr>
            <p:spPr bwMode="auto">
              <a:xfrm flipV="1">
                <a:off x="914" y="3435"/>
                <a:ext cx="0" cy="4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9"/>
              <p:cNvSpPr>
                <a:spLocks/>
              </p:cNvSpPr>
              <p:nvPr/>
            </p:nvSpPr>
            <p:spPr bwMode="auto">
              <a:xfrm>
                <a:off x="912" y="3489"/>
                <a:ext cx="1328" cy="270"/>
              </a:xfrm>
              <a:custGeom>
                <a:avLst/>
                <a:gdLst>
                  <a:gd name="T0" fmla="*/ 19 w 1328"/>
                  <a:gd name="T1" fmla="*/ 256 h 270"/>
                  <a:gd name="T2" fmla="*/ 41 w 1328"/>
                  <a:gd name="T3" fmla="*/ 245 h 270"/>
                  <a:gd name="T4" fmla="*/ 63 w 1328"/>
                  <a:gd name="T5" fmla="*/ 224 h 270"/>
                  <a:gd name="T6" fmla="*/ 85 w 1328"/>
                  <a:gd name="T7" fmla="*/ 196 h 270"/>
                  <a:gd name="T8" fmla="*/ 107 w 1328"/>
                  <a:gd name="T9" fmla="*/ 164 h 270"/>
                  <a:gd name="T10" fmla="*/ 129 w 1328"/>
                  <a:gd name="T11" fmla="*/ 149 h 270"/>
                  <a:gd name="T12" fmla="*/ 151 w 1328"/>
                  <a:gd name="T13" fmla="*/ 147 h 270"/>
                  <a:gd name="T14" fmla="*/ 173 w 1328"/>
                  <a:gd name="T15" fmla="*/ 154 h 270"/>
                  <a:gd name="T16" fmla="*/ 195 w 1328"/>
                  <a:gd name="T17" fmla="*/ 170 h 270"/>
                  <a:gd name="T18" fmla="*/ 217 w 1328"/>
                  <a:gd name="T19" fmla="*/ 202 h 270"/>
                  <a:gd name="T20" fmla="*/ 239 w 1328"/>
                  <a:gd name="T21" fmla="*/ 235 h 270"/>
                  <a:gd name="T22" fmla="*/ 261 w 1328"/>
                  <a:gd name="T23" fmla="*/ 260 h 270"/>
                  <a:gd name="T24" fmla="*/ 282 w 1328"/>
                  <a:gd name="T25" fmla="*/ 267 h 270"/>
                  <a:gd name="T26" fmla="*/ 305 w 1328"/>
                  <a:gd name="T27" fmla="*/ 270 h 270"/>
                  <a:gd name="T28" fmla="*/ 326 w 1328"/>
                  <a:gd name="T29" fmla="*/ 257 h 270"/>
                  <a:gd name="T30" fmla="*/ 348 w 1328"/>
                  <a:gd name="T31" fmla="*/ 222 h 270"/>
                  <a:gd name="T32" fmla="*/ 370 w 1328"/>
                  <a:gd name="T33" fmla="*/ 157 h 270"/>
                  <a:gd name="T34" fmla="*/ 392 w 1328"/>
                  <a:gd name="T35" fmla="*/ 136 h 270"/>
                  <a:gd name="T36" fmla="*/ 414 w 1328"/>
                  <a:gd name="T37" fmla="*/ 188 h 270"/>
                  <a:gd name="T38" fmla="*/ 436 w 1328"/>
                  <a:gd name="T39" fmla="*/ 230 h 270"/>
                  <a:gd name="T40" fmla="*/ 457 w 1328"/>
                  <a:gd name="T41" fmla="*/ 248 h 270"/>
                  <a:gd name="T42" fmla="*/ 479 w 1328"/>
                  <a:gd name="T43" fmla="*/ 250 h 270"/>
                  <a:gd name="T44" fmla="*/ 501 w 1328"/>
                  <a:gd name="T45" fmla="*/ 242 h 270"/>
                  <a:gd name="T46" fmla="*/ 523 w 1328"/>
                  <a:gd name="T47" fmla="*/ 218 h 270"/>
                  <a:gd name="T48" fmla="*/ 545 w 1328"/>
                  <a:gd name="T49" fmla="*/ 181 h 270"/>
                  <a:gd name="T50" fmla="*/ 566 w 1328"/>
                  <a:gd name="T51" fmla="*/ 153 h 270"/>
                  <a:gd name="T52" fmla="*/ 588 w 1328"/>
                  <a:gd name="T53" fmla="*/ 140 h 270"/>
                  <a:gd name="T54" fmla="*/ 610 w 1328"/>
                  <a:gd name="T55" fmla="*/ 118 h 270"/>
                  <a:gd name="T56" fmla="*/ 632 w 1328"/>
                  <a:gd name="T57" fmla="*/ 76 h 270"/>
                  <a:gd name="T58" fmla="*/ 654 w 1328"/>
                  <a:gd name="T59" fmla="*/ 51 h 270"/>
                  <a:gd name="T60" fmla="*/ 676 w 1328"/>
                  <a:gd name="T61" fmla="*/ 29 h 270"/>
                  <a:gd name="T62" fmla="*/ 697 w 1328"/>
                  <a:gd name="T63" fmla="*/ 38 h 270"/>
                  <a:gd name="T64" fmla="*/ 719 w 1328"/>
                  <a:gd name="T65" fmla="*/ 42 h 270"/>
                  <a:gd name="T66" fmla="*/ 741 w 1328"/>
                  <a:gd name="T67" fmla="*/ 36 h 270"/>
                  <a:gd name="T68" fmla="*/ 762 w 1328"/>
                  <a:gd name="T69" fmla="*/ 21 h 270"/>
                  <a:gd name="T70" fmla="*/ 784 w 1328"/>
                  <a:gd name="T71" fmla="*/ 21 h 270"/>
                  <a:gd name="T72" fmla="*/ 806 w 1328"/>
                  <a:gd name="T73" fmla="*/ 12 h 270"/>
                  <a:gd name="T74" fmla="*/ 828 w 1328"/>
                  <a:gd name="T75" fmla="*/ 12 h 270"/>
                  <a:gd name="T76" fmla="*/ 849 w 1328"/>
                  <a:gd name="T77" fmla="*/ 20 h 270"/>
                  <a:gd name="T78" fmla="*/ 871 w 1328"/>
                  <a:gd name="T79" fmla="*/ 3 h 270"/>
                  <a:gd name="T80" fmla="*/ 893 w 1328"/>
                  <a:gd name="T81" fmla="*/ 19 h 270"/>
                  <a:gd name="T82" fmla="*/ 915 w 1328"/>
                  <a:gd name="T83" fmla="*/ 29 h 270"/>
                  <a:gd name="T84" fmla="*/ 936 w 1328"/>
                  <a:gd name="T85" fmla="*/ 29 h 270"/>
                  <a:gd name="T86" fmla="*/ 958 w 1328"/>
                  <a:gd name="T87" fmla="*/ 30 h 270"/>
                  <a:gd name="T88" fmla="*/ 979 w 1328"/>
                  <a:gd name="T89" fmla="*/ 22 h 270"/>
                  <a:gd name="T90" fmla="*/ 1001 w 1328"/>
                  <a:gd name="T91" fmla="*/ 21 h 270"/>
                  <a:gd name="T92" fmla="*/ 1023 w 1328"/>
                  <a:gd name="T93" fmla="*/ 21 h 270"/>
                  <a:gd name="T94" fmla="*/ 1044 w 1328"/>
                  <a:gd name="T95" fmla="*/ 21 h 270"/>
                  <a:gd name="T96" fmla="*/ 1066 w 1328"/>
                  <a:gd name="T97" fmla="*/ 18 h 270"/>
                  <a:gd name="T98" fmla="*/ 1088 w 1328"/>
                  <a:gd name="T99" fmla="*/ 11 h 270"/>
                  <a:gd name="T100" fmla="*/ 1109 w 1328"/>
                  <a:gd name="T101" fmla="*/ 31 h 270"/>
                  <a:gd name="T102" fmla="*/ 1131 w 1328"/>
                  <a:gd name="T103" fmla="*/ 23 h 270"/>
                  <a:gd name="T104" fmla="*/ 1152 w 1328"/>
                  <a:gd name="T105" fmla="*/ 16 h 270"/>
                  <a:gd name="T106" fmla="*/ 1174 w 1328"/>
                  <a:gd name="T107" fmla="*/ 27 h 270"/>
                  <a:gd name="T108" fmla="*/ 1196 w 1328"/>
                  <a:gd name="T109" fmla="*/ 25 h 270"/>
                  <a:gd name="T110" fmla="*/ 1217 w 1328"/>
                  <a:gd name="T111" fmla="*/ 42 h 270"/>
                  <a:gd name="T112" fmla="*/ 1239 w 1328"/>
                  <a:gd name="T113" fmla="*/ 35 h 270"/>
                  <a:gd name="T114" fmla="*/ 1260 w 1328"/>
                  <a:gd name="T115" fmla="*/ 27 h 270"/>
                  <a:gd name="T116" fmla="*/ 1282 w 1328"/>
                  <a:gd name="T117" fmla="*/ 38 h 270"/>
                  <a:gd name="T118" fmla="*/ 1303 w 1328"/>
                  <a:gd name="T119" fmla="*/ 47 h 270"/>
                  <a:gd name="T120" fmla="*/ 1325 w 1328"/>
                  <a:gd name="T121" fmla="*/ 1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270">
                    <a:moveTo>
                      <a:pt x="0" y="268"/>
                    </a:moveTo>
                    <a:lnTo>
                      <a:pt x="3" y="268"/>
                    </a:lnTo>
                    <a:lnTo>
                      <a:pt x="6" y="265"/>
                    </a:lnTo>
                    <a:lnTo>
                      <a:pt x="8" y="265"/>
                    </a:lnTo>
                    <a:lnTo>
                      <a:pt x="11" y="262"/>
                    </a:lnTo>
                    <a:lnTo>
                      <a:pt x="14" y="263"/>
                    </a:lnTo>
                    <a:lnTo>
                      <a:pt x="17" y="259"/>
                    </a:lnTo>
                    <a:lnTo>
                      <a:pt x="19" y="256"/>
                    </a:lnTo>
                    <a:lnTo>
                      <a:pt x="22" y="256"/>
                    </a:lnTo>
                    <a:lnTo>
                      <a:pt x="25" y="253"/>
                    </a:lnTo>
                    <a:lnTo>
                      <a:pt x="28" y="253"/>
                    </a:lnTo>
                    <a:lnTo>
                      <a:pt x="30" y="250"/>
                    </a:lnTo>
                    <a:lnTo>
                      <a:pt x="33" y="248"/>
                    </a:lnTo>
                    <a:lnTo>
                      <a:pt x="36" y="249"/>
                    </a:lnTo>
                    <a:lnTo>
                      <a:pt x="39" y="244"/>
                    </a:lnTo>
                    <a:lnTo>
                      <a:pt x="41" y="245"/>
                    </a:lnTo>
                    <a:lnTo>
                      <a:pt x="44" y="242"/>
                    </a:lnTo>
                    <a:lnTo>
                      <a:pt x="47" y="237"/>
                    </a:lnTo>
                    <a:lnTo>
                      <a:pt x="49" y="241"/>
                    </a:lnTo>
                    <a:lnTo>
                      <a:pt x="52" y="235"/>
                    </a:lnTo>
                    <a:lnTo>
                      <a:pt x="55" y="234"/>
                    </a:lnTo>
                    <a:lnTo>
                      <a:pt x="58" y="230"/>
                    </a:lnTo>
                    <a:lnTo>
                      <a:pt x="61" y="228"/>
                    </a:lnTo>
                    <a:lnTo>
                      <a:pt x="63" y="224"/>
                    </a:lnTo>
                    <a:lnTo>
                      <a:pt x="66" y="222"/>
                    </a:lnTo>
                    <a:lnTo>
                      <a:pt x="69" y="217"/>
                    </a:lnTo>
                    <a:lnTo>
                      <a:pt x="72" y="211"/>
                    </a:lnTo>
                    <a:lnTo>
                      <a:pt x="74" y="212"/>
                    </a:lnTo>
                    <a:lnTo>
                      <a:pt x="77" y="207"/>
                    </a:lnTo>
                    <a:lnTo>
                      <a:pt x="80" y="204"/>
                    </a:lnTo>
                    <a:lnTo>
                      <a:pt x="82" y="199"/>
                    </a:lnTo>
                    <a:lnTo>
                      <a:pt x="85" y="196"/>
                    </a:lnTo>
                    <a:lnTo>
                      <a:pt x="88" y="192"/>
                    </a:lnTo>
                    <a:lnTo>
                      <a:pt x="91" y="189"/>
                    </a:lnTo>
                    <a:lnTo>
                      <a:pt x="93" y="186"/>
                    </a:lnTo>
                    <a:lnTo>
                      <a:pt x="96" y="179"/>
                    </a:lnTo>
                    <a:lnTo>
                      <a:pt x="99" y="175"/>
                    </a:lnTo>
                    <a:lnTo>
                      <a:pt x="102" y="172"/>
                    </a:lnTo>
                    <a:lnTo>
                      <a:pt x="105" y="166"/>
                    </a:lnTo>
                    <a:lnTo>
                      <a:pt x="107" y="164"/>
                    </a:lnTo>
                    <a:lnTo>
                      <a:pt x="110" y="161"/>
                    </a:lnTo>
                    <a:lnTo>
                      <a:pt x="113" y="157"/>
                    </a:lnTo>
                    <a:lnTo>
                      <a:pt x="115" y="156"/>
                    </a:lnTo>
                    <a:lnTo>
                      <a:pt x="118" y="154"/>
                    </a:lnTo>
                    <a:lnTo>
                      <a:pt x="121" y="152"/>
                    </a:lnTo>
                    <a:lnTo>
                      <a:pt x="124" y="147"/>
                    </a:lnTo>
                    <a:lnTo>
                      <a:pt x="126" y="147"/>
                    </a:lnTo>
                    <a:lnTo>
                      <a:pt x="129" y="149"/>
                    </a:lnTo>
                    <a:lnTo>
                      <a:pt x="132" y="141"/>
                    </a:lnTo>
                    <a:lnTo>
                      <a:pt x="135" y="142"/>
                    </a:lnTo>
                    <a:lnTo>
                      <a:pt x="137" y="148"/>
                    </a:lnTo>
                    <a:lnTo>
                      <a:pt x="140" y="144"/>
                    </a:lnTo>
                    <a:lnTo>
                      <a:pt x="143" y="147"/>
                    </a:lnTo>
                    <a:lnTo>
                      <a:pt x="146" y="142"/>
                    </a:lnTo>
                    <a:lnTo>
                      <a:pt x="148" y="141"/>
                    </a:lnTo>
                    <a:lnTo>
                      <a:pt x="151" y="147"/>
                    </a:lnTo>
                    <a:lnTo>
                      <a:pt x="154" y="146"/>
                    </a:lnTo>
                    <a:lnTo>
                      <a:pt x="156" y="145"/>
                    </a:lnTo>
                    <a:lnTo>
                      <a:pt x="159" y="152"/>
                    </a:lnTo>
                    <a:lnTo>
                      <a:pt x="162" y="148"/>
                    </a:lnTo>
                    <a:lnTo>
                      <a:pt x="165" y="150"/>
                    </a:lnTo>
                    <a:lnTo>
                      <a:pt x="168" y="152"/>
                    </a:lnTo>
                    <a:lnTo>
                      <a:pt x="170" y="154"/>
                    </a:lnTo>
                    <a:lnTo>
                      <a:pt x="173" y="154"/>
                    </a:lnTo>
                    <a:lnTo>
                      <a:pt x="176" y="151"/>
                    </a:lnTo>
                    <a:lnTo>
                      <a:pt x="179" y="150"/>
                    </a:lnTo>
                    <a:lnTo>
                      <a:pt x="181" y="160"/>
                    </a:lnTo>
                    <a:lnTo>
                      <a:pt x="184" y="162"/>
                    </a:lnTo>
                    <a:lnTo>
                      <a:pt x="187" y="158"/>
                    </a:lnTo>
                    <a:lnTo>
                      <a:pt x="189" y="166"/>
                    </a:lnTo>
                    <a:lnTo>
                      <a:pt x="192" y="168"/>
                    </a:lnTo>
                    <a:lnTo>
                      <a:pt x="195" y="170"/>
                    </a:lnTo>
                    <a:lnTo>
                      <a:pt x="198" y="174"/>
                    </a:lnTo>
                    <a:lnTo>
                      <a:pt x="200" y="176"/>
                    </a:lnTo>
                    <a:lnTo>
                      <a:pt x="203" y="184"/>
                    </a:lnTo>
                    <a:lnTo>
                      <a:pt x="206" y="190"/>
                    </a:lnTo>
                    <a:lnTo>
                      <a:pt x="209" y="187"/>
                    </a:lnTo>
                    <a:lnTo>
                      <a:pt x="211" y="195"/>
                    </a:lnTo>
                    <a:lnTo>
                      <a:pt x="214" y="200"/>
                    </a:lnTo>
                    <a:lnTo>
                      <a:pt x="217" y="202"/>
                    </a:lnTo>
                    <a:lnTo>
                      <a:pt x="220" y="207"/>
                    </a:lnTo>
                    <a:lnTo>
                      <a:pt x="222" y="211"/>
                    </a:lnTo>
                    <a:lnTo>
                      <a:pt x="225" y="214"/>
                    </a:lnTo>
                    <a:lnTo>
                      <a:pt x="228" y="218"/>
                    </a:lnTo>
                    <a:lnTo>
                      <a:pt x="230" y="224"/>
                    </a:lnTo>
                    <a:lnTo>
                      <a:pt x="233" y="226"/>
                    </a:lnTo>
                    <a:lnTo>
                      <a:pt x="236" y="234"/>
                    </a:lnTo>
                    <a:lnTo>
                      <a:pt x="239" y="235"/>
                    </a:lnTo>
                    <a:lnTo>
                      <a:pt x="241" y="238"/>
                    </a:lnTo>
                    <a:lnTo>
                      <a:pt x="244" y="243"/>
                    </a:lnTo>
                    <a:lnTo>
                      <a:pt x="247" y="246"/>
                    </a:lnTo>
                    <a:lnTo>
                      <a:pt x="250" y="248"/>
                    </a:lnTo>
                    <a:lnTo>
                      <a:pt x="253" y="254"/>
                    </a:lnTo>
                    <a:lnTo>
                      <a:pt x="255" y="254"/>
                    </a:lnTo>
                    <a:lnTo>
                      <a:pt x="258" y="257"/>
                    </a:lnTo>
                    <a:lnTo>
                      <a:pt x="261" y="260"/>
                    </a:lnTo>
                    <a:lnTo>
                      <a:pt x="263" y="261"/>
                    </a:lnTo>
                    <a:lnTo>
                      <a:pt x="266" y="262"/>
                    </a:lnTo>
                    <a:lnTo>
                      <a:pt x="269" y="263"/>
                    </a:lnTo>
                    <a:lnTo>
                      <a:pt x="272" y="265"/>
                    </a:lnTo>
                    <a:lnTo>
                      <a:pt x="274" y="265"/>
                    </a:lnTo>
                    <a:lnTo>
                      <a:pt x="277" y="266"/>
                    </a:lnTo>
                    <a:lnTo>
                      <a:pt x="280" y="269"/>
                    </a:lnTo>
                    <a:lnTo>
                      <a:pt x="282" y="267"/>
                    </a:lnTo>
                    <a:lnTo>
                      <a:pt x="285" y="268"/>
                    </a:lnTo>
                    <a:lnTo>
                      <a:pt x="288" y="268"/>
                    </a:lnTo>
                    <a:lnTo>
                      <a:pt x="291" y="268"/>
                    </a:lnTo>
                    <a:lnTo>
                      <a:pt x="294" y="269"/>
                    </a:lnTo>
                    <a:lnTo>
                      <a:pt x="296" y="269"/>
                    </a:lnTo>
                    <a:lnTo>
                      <a:pt x="299" y="269"/>
                    </a:lnTo>
                    <a:lnTo>
                      <a:pt x="302" y="268"/>
                    </a:lnTo>
                    <a:lnTo>
                      <a:pt x="305" y="270"/>
                    </a:lnTo>
                    <a:lnTo>
                      <a:pt x="307" y="269"/>
                    </a:lnTo>
                    <a:lnTo>
                      <a:pt x="310" y="266"/>
                    </a:lnTo>
                    <a:lnTo>
                      <a:pt x="313" y="266"/>
                    </a:lnTo>
                    <a:lnTo>
                      <a:pt x="315" y="264"/>
                    </a:lnTo>
                    <a:lnTo>
                      <a:pt x="318" y="263"/>
                    </a:lnTo>
                    <a:lnTo>
                      <a:pt x="321" y="262"/>
                    </a:lnTo>
                    <a:lnTo>
                      <a:pt x="323" y="259"/>
                    </a:lnTo>
                    <a:lnTo>
                      <a:pt x="326" y="257"/>
                    </a:lnTo>
                    <a:lnTo>
                      <a:pt x="329" y="254"/>
                    </a:lnTo>
                    <a:lnTo>
                      <a:pt x="332" y="249"/>
                    </a:lnTo>
                    <a:lnTo>
                      <a:pt x="335" y="248"/>
                    </a:lnTo>
                    <a:lnTo>
                      <a:pt x="337" y="241"/>
                    </a:lnTo>
                    <a:lnTo>
                      <a:pt x="340" y="237"/>
                    </a:lnTo>
                    <a:lnTo>
                      <a:pt x="343" y="231"/>
                    </a:lnTo>
                    <a:lnTo>
                      <a:pt x="346" y="229"/>
                    </a:lnTo>
                    <a:lnTo>
                      <a:pt x="348" y="222"/>
                    </a:lnTo>
                    <a:lnTo>
                      <a:pt x="351" y="214"/>
                    </a:lnTo>
                    <a:lnTo>
                      <a:pt x="354" y="203"/>
                    </a:lnTo>
                    <a:lnTo>
                      <a:pt x="356" y="199"/>
                    </a:lnTo>
                    <a:lnTo>
                      <a:pt x="359" y="192"/>
                    </a:lnTo>
                    <a:lnTo>
                      <a:pt x="362" y="181"/>
                    </a:lnTo>
                    <a:lnTo>
                      <a:pt x="364" y="172"/>
                    </a:lnTo>
                    <a:lnTo>
                      <a:pt x="367" y="160"/>
                    </a:lnTo>
                    <a:lnTo>
                      <a:pt x="370" y="157"/>
                    </a:lnTo>
                    <a:lnTo>
                      <a:pt x="373" y="151"/>
                    </a:lnTo>
                    <a:lnTo>
                      <a:pt x="375" y="147"/>
                    </a:lnTo>
                    <a:lnTo>
                      <a:pt x="378" y="138"/>
                    </a:lnTo>
                    <a:lnTo>
                      <a:pt x="381" y="137"/>
                    </a:lnTo>
                    <a:lnTo>
                      <a:pt x="384" y="134"/>
                    </a:lnTo>
                    <a:lnTo>
                      <a:pt x="387" y="131"/>
                    </a:lnTo>
                    <a:lnTo>
                      <a:pt x="389" y="134"/>
                    </a:lnTo>
                    <a:lnTo>
                      <a:pt x="392" y="136"/>
                    </a:lnTo>
                    <a:lnTo>
                      <a:pt x="395" y="145"/>
                    </a:lnTo>
                    <a:lnTo>
                      <a:pt x="397" y="143"/>
                    </a:lnTo>
                    <a:lnTo>
                      <a:pt x="400" y="148"/>
                    </a:lnTo>
                    <a:lnTo>
                      <a:pt x="403" y="162"/>
                    </a:lnTo>
                    <a:lnTo>
                      <a:pt x="406" y="168"/>
                    </a:lnTo>
                    <a:lnTo>
                      <a:pt x="408" y="181"/>
                    </a:lnTo>
                    <a:lnTo>
                      <a:pt x="411" y="183"/>
                    </a:lnTo>
                    <a:lnTo>
                      <a:pt x="414" y="188"/>
                    </a:lnTo>
                    <a:lnTo>
                      <a:pt x="416" y="201"/>
                    </a:lnTo>
                    <a:lnTo>
                      <a:pt x="419" y="203"/>
                    </a:lnTo>
                    <a:lnTo>
                      <a:pt x="422" y="210"/>
                    </a:lnTo>
                    <a:lnTo>
                      <a:pt x="425" y="219"/>
                    </a:lnTo>
                    <a:lnTo>
                      <a:pt x="427" y="220"/>
                    </a:lnTo>
                    <a:lnTo>
                      <a:pt x="430" y="227"/>
                    </a:lnTo>
                    <a:lnTo>
                      <a:pt x="433" y="232"/>
                    </a:lnTo>
                    <a:lnTo>
                      <a:pt x="436" y="230"/>
                    </a:lnTo>
                    <a:lnTo>
                      <a:pt x="438" y="233"/>
                    </a:lnTo>
                    <a:lnTo>
                      <a:pt x="441" y="238"/>
                    </a:lnTo>
                    <a:lnTo>
                      <a:pt x="444" y="238"/>
                    </a:lnTo>
                    <a:lnTo>
                      <a:pt x="447" y="240"/>
                    </a:lnTo>
                    <a:lnTo>
                      <a:pt x="449" y="245"/>
                    </a:lnTo>
                    <a:lnTo>
                      <a:pt x="452" y="245"/>
                    </a:lnTo>
                    <a:lnTo>
                      <a:pt x="455" y="248"/>
                    </a:lnTo>
                    <a:lnTo>
                      <a:pt x="457" y="248"/>
                    </a:lnTo>
                    <a:lnTo>
                      <a:pt x="460" y="249"/>
                    </a:lnTo>
                    <a:lnTo>
                      <a:pt x="463" y="249"/>
                    </a:lnTo>
                    <a:lnTo>
                      <a:pt x="466" y="249"/>
                    </a:lnTo>
                    <a:lnTo>
                      <a:pt x="468" y="251"/>
                    </a:lnTo>
                    <a:lnTo>
                      <a:pt x="471" y="251"/>
                    </a:lnTo>
                    <a:lnTo>
                      <a:pt x="474" y="248"/>
                    </a:lnTo>
                    <a:lnTo>
                      <a:pt x="477" y="249"/>
                    </a:lnTo>
                    <a:lnTo>
                      <a:pt x="479" y="250"/>
                    </a:lnTo>
                    <a:lnTo>
                      <a:pt x="482" y="247"/>
                    </a:lnTo>
                    <a:lnTo>
                      <a:pt x="485" y="250"/>
                    </a:lnTo>
                    <a:lnTo>
                      <a:pt x="488" y="247"/>
                    </a:lnTo>
                    <a:lnTo>
                      <a:pt x="490" y="246"/>
                    </a:lnTo>
                    <a:lnTo>
                      <a:pt x="493" y="248"/>
                    </a:lnTo>
                    <a:lnTo>
                      <a:pt x="496" y="245"/>
                    </a:lnTo>
                    <a:lnTo>
                      <a:pt x="498" y="244"/>
                    </a:lnTo>
                    <a:lnTo>
                      <a:pt x="501" y="242"/>
                    </a:lnTo>
                    <a:lnTo>
                      <a:pt x="504" y="243"/>
                    </a:lnTo>
                    <a:lnTo>
                      <a:pt x="507" y="238"/>
                    </a:lnTo>
                    <a:lnTo>
                      <a:pt x="509" y="237"/>
                    </a:lnTo>
                    <a:lnTo>
                      <a:pt x="512" y="233"/>
                    </a:lnTo>
                    <a:lnTo>
                      <a:pt x="515" y="225"/>
                    </a:lnTo>
                    <a:lnTo>
                      <a:pt x="517" y="227"/>
                    </a:lnTo>
                    <a:lnTo>
                      <a:pt x="520" y="222"/>
                    </a:lnTo>
                    <a:lnTo>
                      <a:pt x="523" y="218"/>
                    </a:lnTo>
                    <a:lnTo>
                      <a:pt x="526" y="212"/>
                    </a:lnTo>
                    <a:lnTo>
                      <a:pt x="528" y="206"/>
                    </a:lnTo>
                    <a:lnTo>
                      <a:pt x="531" y="205"/>
                    </a:lnTo>
                    <a:lnTo>
                      <a:pt x="534" y="201"/>
                    </a:lnTo>
                    <a:lnTo>
                      <a:pt x="537" y="195"/>
                    </a:lnTo>
                    <a:lnTo>
                      <a:pt x="539" y="194"/>
                    </a:lnTo>
                    <a:lnTo>
                      <a:pt x="542" y="191"/>
                    </a:lnTo>
                    <a:lnTo>
                      <a:pt x="545" y="181"/>
                    </a:lnTo>
                    <a:lnTo>
                      <a:pt x="548" y="182"/>
                    </a:lnTo>
                    <a:lnTo>
                      <a:pt x="550" y="171"/>
                    </a:lnTo>
                    <a:lnTo>
                      <a:pt x="553" y="176"/>
                    </a:lnTo>
                    <a:lnTo>
                      <a:pt x="556" y="176"/>
                    </a:lnTo>
                    <a:lnTo>
                      <a:pt x="558" y="163"/>
                    </a:lnTo>
                    <a:lnTo>
                      <a:pt x="561" y="166"/>
                    </a:lnTo>
                    <a:lnTo>
                      <a:pt x="564" y="164"/>
                    </a:lnTo>
                    <a:lnTo>
                      <a:pt x="566" y="153"/>
                    </a:lnTo>
                    <a:lnTo>
                      <a:pt x="569" y="154"/>
                    </a:lnTo>
                    <a:lnTo>
                      <a:pt x="572" y="152"/>
                    </a:lnTo>
                    <a:lnTo>
                      <a:pt x="575" y="142"/>
                    </a:lnTo>
                    <a:lnTo>
                      <a:pt x="577" y="149"/>
                    </a:lnTo>
                    <a:lnTo>
                      <a:pt x="580" y="146"/>
                    </a:lnTo>
                    <a:lnTo>
                      <a:pt x="583" y="139"/>
                    </a:lnTo>
                    <a:lnTo>
                      <a:pt x="586" y="140"/>
                    </a:lnTo>
                    <a:lnTo>
                      <a:pt x="588" y="140"/>
                    </a:lnTo>
                    <a:lnTo>
                      <a:pt x="591" y="130"/>
                    </a:lnTo>
                    <a:lnTo>
                      <a:pt x="594" y="139"/>
                    </a:lnTo>
                    <a:lnTo>
                      <a:pt x="597" y="128"/>
                    </a:lnTo>
                    <a:lnTo>
                      <a:pt x="599" y="123"/>
                    </a:lnTo>
                    <a:lnTo>
                      <a:pt x="602" y="128"/>
                    </a:lnTo>
                    <a:lnTo>
                      <a:pt x="605" y="120"/>
                    </a:lnTo>
                    <a:lnTo>
                      <a:pt x="608" y="120"/>
                    </a:lnTo>
                    <a:lnTo>
                      <a:pt x="610" y="118"/>
                    </a:lnTo>
                    <a:lnTo>
                      <a:pt x="613" y="113"/>
                    </a:lnTo>
                    <a:lnTo>
                      <a:pt x="616" y="103"/>
                    </a:lnTo>
                    <a:lnTo>
                      <a:pt x="618" y="106"/>
                    </a:lnTo>
                    <a:lnTo>
                      <a:pt x="621" y="98"/>
                    </a:lnTo>
                    <a:lnTo>
                      <a:pt x="624" y="86"/>
                    </a:lnTo>
                    <a:lnTo>
                      <a:pt x="626" y="86"/>
                    </a:lnTo>
                    <a:lnTo>
                      <a:pt x="629" y="82"/>
                    </a:lnTo>
                    <a:lnTo>
                      <a:pt x="632" y="76"/>
                    </a:lnTo>
                    <a:lnTo>
                      <a:pt x="635" y="77"/>
                    </a:lnTo>
                    <a:lnTo>
                      <a:pt x="637" y="68"/>
                    </a:lnTo>
                    <a:lnTo>
                      <a:pt x="640" y="67"/>
                    </a:lnTo>
                    <a:lnTo>
                      <a:pt x="643" y="61"/>
                    </a:lnTo>
                    <a:lnTo>
                      <a:pt x="646" y="58"/>
                    </a:lnTo>
                    <a:lnTo>
                      <a:pt x="648" y="49"/>
                    </a:lnTo>
                    <a:lnTo>
                      <a:pt x="651" y="39"/>
                    </a:lnTo>
                    <a:lnTo>
                      <a:pt x="654" y="51"/>
                    </a:lnTo>
                    <a:lnTo>
                      <a:pt x="656" y="39"/>
                    </a:lnTo>
                    <a:lnTo>
                      <a:pt x="659" y="28"/>
                    </a:lnTo>
                    <a:lnTo>
                      <a:pt x="662" y="39"/>
                    </a:lnTo>
                    <a:lnTo>
                      <a:pt x="665" y="27"/>
                    </a:lnTo>
                    <a:lnTo>
                      <a:pt x="667" y="31"/>
                    </a:lnTo>
                    <a:lnTo>
                      <a:pt x="670" y="29"/>
                    </a:lnTo>
                    <a:lnTo>
                      <a:pt x="673" y="27"/>
                    </a:lnTo>
                    <a:lnTo>
                      <a:pt x="676" y="29"/>
                    </a:lnTo>
                    <a:lnTo>
                      <a:pt x="678" y="22"/>
                    </a:lnTo>
                    <a:lnTo>
                      <a:pt x="681" y="30"/>
                    </a:lnTo>
                    <a:lnTo>
                      <a:pt x="684" y="23"/>
                    </a:lnTo>
                    <a:lnTo>
                      <a:pt x="686" y="36"/>
                    </a:lnTo>
                    <a:lnTo>
                      <a:pt x="689" y="32"/>
                    </a:lnTo>
                    <a:lnTo>
                      <a:pt x="692" y="19"/>
                    </a:lnTo>
                    <a:lnTo>
                      <a:pt x="694" y="34"/>
                    </a:lnTo>
                    <a:lnTo>
                      <a:pt x="697" y="38"/>
                    </a:lnTo>
                    <a:lnTo>
                      <a:pt x="700" y="32"/>
                    </a:lnTo>
                    <a:lnTo>
                      <a:pt x="703" y="37"/>
                    </a:lnTo>
                    <a:lnTo>
                      <a:pt x="705" y="39"/>
                    </a:lnTo>
                    <a:lnTo>
                      <a:pt x="708" y="26"/>
                    </a:lnTo>
                    <a:lnTo>
                      <a:pt x="711" y="43"/>
                    </a:lnTo>
                    <a:lnTo>
                      <a:pt x="714" y="37"/>
                    </a:lnTo>
                    <a:lnTo>
                      <a:pt x="716" y="31"/>
                    </a:lnTo>
                    <a:lnTo>
                      <a:pt x="719" y="42"/>
                    </a:lnTo>
                    <a:lnTo>
                      <a:pt x="722" y="32"/>
                    </a:lnTo>
                    <a:lnTo>
                      <a:pt x="724" y="37"/>
                    </a:lnTo>
                    <a:lnTo>
                      <a:pt x="727" y="43"/>
                    </a:lnTo>
                    <a:lnTo>
                      <a:pt x="730" y="31"/>
                    </a:lnTo>
                    <a:lnTo>
                      <a:pt x="733" y="32"/>
                    </a:lnTo>
                    <a:lnTo>
                      <a:pt x="735" y="41"/>
                    </a:lnTo>
                    <a:lnTo>
                      <a:pt x="738" y="24"/>
                    </a:lnTo>
                    <a:lnTo>
                      <a:pt x="741" y="36"/>
                    </a:lnTo>
                    <a:lnTo>
                      <a:pt x="744" y="38"/>
                    </a:lnTo>
                    <a:lnTo>
                      <a:pt x="746" y="20"/>
                    </a:lnTo>
                    <a:lnTo>
                      <a:pt x="749" y="30"/>
                    </a:lnTo>
                    <a:lnTo>
                      <a:pt x="752" y="36"/>
                    </a:lnTo>
                    <a:lnTo>
                      <a:pt x="754" y="24"/>
                    </a:lnTo>
                    <a:lnTo>
                      <a:pt x="757" y="31"/>
                    </a:lnTo>
                    <a:lnTo>
                      <a:pt x="760" y="23"/>
                    </a:lnTo>
                    <a:lnTo>
                      <a:pt x="762" y="21"/>
                    </a:lnTo>
                    <a:lnTo>
                      <a:pt x="765" y="34"/>
                    </a:lnTo>
                    <a:lnTo>
                      <a:pt x="768" y="27"/>
                    </a:lnTo>
                    <a:lnTo>
                      <a:pt x="770" y="25"/>
                    </a:lnTo>
                    <a:lnTo>
                      <a:pt x="773" y="28"/>
                    </a:lnTo>
                    <a:lnTo>
                      <a:pt x="776" y="23"/>
                    </a:lnTo>
                    <a:lnTo>
                      <a:pt x="779" y="35"/>
                    </a:lnTo>
                    <a:lnTo>
                      <a:pt x="781" y="30"/>
                    </a:lnTo>
                    <a:lnTo>
                      <a:pt x="784" y="21"/>
                    </a:lnTo>
                    <a:lnTo>
                      <a:pt x="787" y="27"/>
                    </a:lnTo>
                    <a:lnTo>
                      <a:pt x="790" y="23"/>
                    </a:lnTo>
                    <a:lnTo>
                      <a:pt x="792" y="21"/>
                    </a:lnTo>
                    <a:lnTo>
                      <a:pt x="795" y="30"/>
                    </a:lnTo>
                    <a:lnTo>
                      <a:pt x="798" y="14"/>
                    </a:lnTo>
                    <a:lnTo>
                      <a:pt x="801" y="22"/>
                    </a:lnTo>
                    <a:lnTo>
                      <a:pt x="803" y="21"/>
                    </a:lnTo>
                    <a:lnTo>
                      <a:pt x="806" y="12"/>
                    </a:lnTo>
                    <a:lnTo>
                      <a:pt x="809" y="28"/>
                    </a:lnTo>
                    <a:lnTo>
                      <a:pt x="811" y="20"/>
                    </a:lnTo>
                    <a:lnTo>
                      <a:pt x="814" y="10"/>
                    </a:lnTo>
                    <a:lnTo>
                      <a:pt x="817" y="23"/>
                    </a:lnTo>
                    <a:lnTo>
                      <a:pt x="820" y="21"/>
                    </a:lnTo>
                    <a:lnTo>
                      <a:pt x="822" y="17"/>
                    </a:lnTo>
                    <a:lnTo>
                      <a:pt x="825" y="28"/>
                    </a:lnTo>
                    <a:lnTo>
                      <a:pt x="828" y="12"/>
                    </a:lnTo>
                    <a:lnTo>
                      <a:pt x="830" y="15"/>
                    </a:lnTo>
                    <a:lnTo>
                      <a:pt x="833" y="24"/>
                    </a:lnTo>
                    <a:lnTo>
                      <a:pt x="836" y="24"/>
                    </a:lnTo>
                    <a:lnTo>
                      <a:pt x="838" y="19"/>
                    </a:lnTo>
                    <a:lnTo>
                      <a:pt x="841" y="17"/>
                    </a:lnTo>
                    <a:lnTo>
                      <a:pt x="844" y="18"/>
                    </a:lnTo>
                    <a:lnTo>
                      <a:pt x="847" y="25"/>
                    </a:lnTo>
                    <a:lnTo>
                      <a:pt x="849" y="20"/>
                    </a:lnTo>
                    <a:lnTo>
                      <a:pt x="852" y="18"/>
                    </a:lnTo>
                    <a:lnTo>
                      <a:pt x="855" y="14"/>
                    </a:lnTo>
                    <a:lnTo>
                      <a:pt x="857" y="12"/>
                    </a:lnTo>
                    <a:lnTo>
                      <a:pt x="860" y="21"/>
                    </a:lnTo>
                    <a:lnTo>
                      <a:pt x="863" y="13"/>
                    </a:lnTo>
                    <a:lnTo>
                      <a:pt x="866" y="17"/>
                    </a:lnTo>
                    <a:lnTo>
                      <a:pt x="868" y="19"/>
                    </a:lnTo>
                    <a:lnTo>
                      <a:pt x="871" y="3"/>
                    </a:lnTo>
                    <a:lnTo>
                      <a:pt x="874" y="15"/>
                    </a:lnTo>
                    <a:lnTo>
                      <a:pt x="876" y="24"/>
                    </a:lnTo>
                    <a:lnTo>
                      <a:pt x="879" y="10"/>
                    </a:lnTo>
                    <a:lnTo>
                      <a:pt x="882" y="21"/>
                    </a:lnTo>
                    <a:lnTo>
                      <a:pt x="885" y="15"/>
                    </a:lnTo>
                    <a:lnTo>
                      <a:pt x="887" y="9"/>
                    </a:lnTo>
                    <a:lnTo>
                      <a:pt x="890" y="24"/>
                    </a:lnTo>
                    <a:lnTo>
                      <a:pt x="893" y="19"/>
                    </a:lnTo>
                    <a:lnTo>
                      <a:pt x="896" y="15"/>
                    </a:lnTo>
                    <a:lnTo>
                      <a:pt x="898" y="30"/>
                    </a:lnTo>
                    <a:lnTo>
                      <a:pt x="901" y="14"/>
                    </a:lnTo>
                    <a:lnTo>
                      <a:pt x="904" y="20"/>
                    </a:lnTo>
                    <a:lnTo>
                      <a:pt x="906" y="29"/>
                    </a:lnTo>
                    <a:lnTo>
                      <a:pt x="909" y="22"/>
                    </a:lnTo>
                    <a:lnTo>
                      <a:pt x="912" y="22"/>
                    </a:lnTo>
                    <a:lnTo>
                      <a:pt x="915" y="29"/>
                    </a:lnTo>
                    <a:lnTo>
                      <a:pt x="917" y="26"/>
                    </a:lnTo>
                    <a:lnTo>
                      <a:pt x="920" y="26"/>
                    </a:lnTo>
                    <a:lnTo>
                      <a:pt x="923" y="33"/>
                    </a:lnTo>
                    <a:lnTo>
                      <a:pt x="925" y="25"/>
                    </a:lnTo>
                    <a:lnTo>
                      <a:pt x="928" y="36"/>
                    </a:lnTo>
                    <a:lnTo>
                      <a:pt x="931" y="31"/>
                    </a:lnTo>
                    <a:lnTo>
                      <a:pt x="933" y="36"/>
                    </a:lnTo>
                    <a:lnTo>
                      <a:pt x="936" y="29"/>
                    </a:lnTo>
                    <a:lnTo>
                      <a:pt x="939" y="28"/>
                    </a:lnTo>
                    <a:lnTo>
                      <a:pt x="941" y="35"/>
                    </a:lnTo>
                    <a:lnTo>
                      <a:pt x="944" y="18"/>
                    </a:lnTo>
                    <a:lnTo>
                      <a:pt x="947" y="36"/>
                    </a:lnTo>
                    <a:lnTo>
                      <a:pt x="950" y="23"/>
                    </a:lnTo>
                    <a:lnTo>
                      <a:pt x="952" y="24"/>
                    </a:lnTo>
                    <a:lnTo>
                      <a:pt x="955" y="24"/>
                    </a:lnTo>
                    <a:lnTo>
                      <a:pt x="958" y="30"/>
                    </a:lnTo>
                    <a:lnTo>
                      <a:pt x="960" y="19"/>
                    </a:lnTo>
                    <a:lnTo>
                      <a:pt x="963" y="25"/>
                    </a:lnTo>
                    <a:lnTo>
                      <a:pt x="966" y="26"/>
                    </a:lnTo>
                    <a:lnTo>
                      <a:pt x="968" y="14"/>
                    </a:lnTo>
                    <a:lnTo>
                      <a:pt x="971" y="22"/>
                    </a:lnTo>
                    <a:lnTo>
                      <a:pt x="974" y="26"/>
                    </a:lnTo>
                    <a:lnTo>
                      <a:pt x="977" y="12"/>
                    </a:lnTo>
                    <a:lnTo>
                      <a:pt x="979" y="22"/>
                    </a:lnTo>
                    <a:lnTo>
                      <a:pt x="982" y="24"/>
                    </a:lnTo>
                    <a:lnTo>
                      <a:pt x="985" y="2"/>
                    </a:lnTo>
                    <a:lnTo>
                      <a:pt x="988" y="27"/>
                    </a:lnTo>
                    <a:lnTo>
                      <a:pt x="990" y="19"/>
                    </a:lnTo>
                    <a:lnTo>
                      <a:pt x="993" y="14"/>
                    </a:lnTo>
                    <a:lnTo>
                      <a:pt x="996" y="27"/>
                    </a:lnTo>
                    <a:lnTo>
                      <a:pt x="998" y="11"/>
                    </a:lnTo>
                    <a:lnTo>
                      <a:pt x="1001" y="21"/>
                    </a:lnTo>
                    <a:lnTo>
                      <a:pt x="1004" y="20"/>
                    </a:lnTo>
                    <a:lnTo>
                      <a:pt x="1006" y="13"/>
                    </a:lnTo>
                    <a:lnTo>
                      <a:pt x="1009" y="29"/>
                    </a:lnTo>
                    <a:lnTo>
                      <a:pt x="1012" y="24"/>
                    </a:lnTo>
                    <a:lnTo>
                      <a:pt x="1015" y="14"/>
                    </a:lnTo>
                    <a:lnTo>
                      <a:pt x="1017" y="20"/>
                    </a:lnTo>
                    <a:lnTo>
                      <a:pt x="1020" y="23"/>
                    </a:lnTo>
                    <a:lnTo>
                      <a:pt x="1023" y="21"/>
                    </a:lnTo>
                    <a:lnTo>
                      <a:pt x="1026" y="29"/>
                    </a:lnTo>
                    <a:lnTo>
                      <a:pt x="1028" y="13"/>
                    </a:lnTo>
                    <a:lnTo>
                      <a:pt x="1031" y="23"/>
                    </a:lnTo>
                    <a:lnTo>
                      <a:pt x="1034" y="19"/>
                    </a:lnTo>
                    <a:lnTo>
                      <a:pt x="1036" y="19"/>
                    </a:lnTo>
                    <a:lnTo>
                      <a:pt x="1039" y="29"/>
                    </a:lnTo>
                    <a:lnTo>
                      <a:pt x="1042" y="15"/>
                    </a:lnTo>
                    <a:lnTo>
                      <a:pt x="1044" y="21"/>
                    </a:lnTo>
                    <a:lnTo>
                      <a:pt x="1047" y="13"/>
                    </a:lnTo>
                    <a:lnTo>
                      <a:pt x="1050" y="18"/>
                    </a:lnTo>
                    <a:lnTo>
                      <a:pt x="1053" y="23"/>
                    </a:lnTo>
                    <a:lnTo>
                      <a:pt x="1055" y="15"/>
                    </a:lnTo>
                    <a:lnTo>
                      <a:pt x="1058" y="17"/>
                    </a:lnTo>
                    <a:lnTo>
                      <a:pt x="1061" y="21"/>
                    </a:lnTo>
                    <a:lnTo>
                      <a:pt x="1063" y="18"/>
                    </a:lnTo>
                    <a:lnTo>
                      <a:pt x="1066" y="18"/>
                    </a:lnTo>
                    <a:lnTo>
                      <a:pt x="1069" y="23"/>
                    </a:lnTo>
                    <a:lnTo>
                      <a:pt x="1071" y="15"/>
                    </a:lnTo>
                    <a:lnTo>
                      <a:pt x="1074" y="9"/>
                    </a:lnTo>
                    <a:lnTo>
                      <a:pt x="1077" y="20"/>
                    </a:lnTo>
                    <a:lnTo>
                      <a:pt x="1080" y="18"/>
                    </a:lnTo>
                    <a:lnTo>
                      <a:pt x="1082" y="14"/>
                    </a:lnTo>
                    <a:lnTo>
                      <a:pt x="1085" y="17"/>
                    </a:lnTo>
                    <a:lnTo>
                      <a:pt x="1088" y="11"/>
                    </a:lnTo>
                    <a:lnTo>
                      <a:pt x="1090" y="6"/>
                    </a:lnTo>
                    <a:lnTo>
                      <a:pt x="1093" y="30"/>
                    </a:lnTo>
                    <a:lnTo>
                      <a:pt x="1096" y="11"/>
                    </a:lnTo>
                    <a:lnTo>
                      <a:pt x="1098" y="0"/>
                    </a:lnTo>
                    <a:lnTo>
                      <a:pt x="1101" y="32"/>
                    </a:lnTo>
                    <a:lnTo>
                      <a:pt x="1104" y="5"/>
                    </a:lnTo>
                    <a:lnTo>
                      <a:pt x="1106" y="7"/>
                    </a:lnTo>
                    <a:lnTo>
                      <a:pt x="1109" y="31"/>
                    </a:lnTo>
                    <a:lnTo>
                      <a:pt x="1112" y="1"/>
                    </a:lnTo>
                    <a:lnTo>
                      <a:pt x="1115" y="18"/>
                    </a:lnTo>
                    <a:lnTo>
                      <a:pt x="1117" y="32"/>
                    </a:lnTo>
                    <a:lnTo>
                      <a:pt x="1120" y="5"/>
                    </a:lnTo>
                    <a:lnTo>
                      <a:pt x="1123" y="18"/>
                    </a:lnTo>
                    <a:lnTo>
                      <a:pt x="1125" y="24"/>
                    </a:lnTo>
                    <a:lnTo>
                      <a:pt x="1128" y="12"/>
                    </a:lnTo>
                    <a:lnTo>
                      <a:pt x="1131" y="23"/>
                    </a:lnTo>
                    <a:lnTo>
                      <a:pt x="1133" y="24"/>
                    </a:lnTo>
                    <a:lnTo>
                      <a:pt x="1136" y="2"/>
                    </a:lnTo>
                    <a:lnTo>
                      <a:pt x="1139" y="24"/>
                    </a:lnTo>
                    <a:lnTo>
                      <a:pt x="1142" y="28"/>
                    </a:lnTo>
                    <a:lnTo>
                      <a:pt x="1144" y="10"/>
                    </a:lnTo>
                    <a:lnTo>
                      <a:pt x="1147" y="31"/>
                    </a:lnTo>
                    <a:lnTo>
                      <a:pt x="1150" y="22"/>
                    </a:lnTo>
                    <a:lnTo>
                      <a:pt x="1152" y="16"/>
                    </a:lnTo>
                    <a:lnTo>
                      <a:pt x="1155" y="32"/>
                    </a:lnTo>
                    <a:lnTo>
                      <a:pt x="1158" y="26"/>
                    </a:lnTo>
                    <a:lnTo>
                      <a:pt x="1160" y="16"/>
                    </a:lnTo>
                    <a:lnTo>
                      <a:pt x="1163" y="39"/>
                    </a:lnTo>
                    <a:lnTo>
                      <a:pt x="1166" y="23"/>
                    </a:lnTo>
                    <a:lnTo>
                      <a:pt x="1169" y="24"/>
                    </a:lnTo>
                    <a:lnTo>
                      <a:pt x="1171" y="35"/>
                    </a:lnTo>
                    <a:lnTo>
                      <a:pt x="1174" y="27"/>
                    </a:lnTo>
                    <a:lnTo>
                      <a:pt x="1177" y="32"/>
                    </a:lnTo>
                    <a:lnTo>
                      <a:pt x="1179" y="41"/>
                    </a:lnTo>
                    <a:lnTo>
                      <a:pt x="1182" y="14"/>
                    </a:lnTo>
                    <a:lnTo>
                      <a:pt x="1185" y="32"/>
                    </a:lnTo>
                    <a:lnTo>
                      <a:pt x="1187" y="36"/>
                    </a:lnTo>
                    <a:lnTo>
                      <a:pt x="1190" y="28"/>
                    </a:lnTo>
                    <a:lnTo>
                      <a:pt x="1193" y="38"/>
                    </a:lnTo>
                    <a:lnTo>
                      <a:pt x="1196" y="25"/>
                    </a:lnTo>
                    <a:lnTo>
                      <a:pt x="1198" y="25"/>
                    </a:lnTo>
                    <a:lnTo>
                      <a:pt x="1201" y="33"/>
                    </a:lnTo>
                    <a:lnTo>
                      <a:pt x="1204" y="36"/>
                    </a:lnTo>
                    <a:lnTo>
                      <a:pt x="1206" y="33"/>
                    </a:lnTo>
                    <a:lnTo>
                      <a:pt x="1209" y="37"/>
                    </a:lnTo>
                    <a:lnTo>
                      <a:pt x="1212" y="35"/>
                    </a:lnTo>
                    <a:lnTo>
                      <a:pt x="1214" y="23"/>
                    </a:lnTo>
                    <a:lnTo>
                      <a:pt x="1217" y="42"/>
                    </a:lnTo>
                    <a:lnTo>
                      <a:pt x="1220" y="33"/>
                    </a:lnTo>
                    <a:lnTo>
                      <a:pt x="1223" y="31"/>
                    </a:lnTo>
                    <a:lnTo>
                      <a:pt x="1225" y="36"/>
                    </a:lnTo>
                    <a:lnTo>
                      <a:pt x="1228" y="27"/>
                    </a:lnTo>
                    <a:lnTo>
                      <a:pt x="1231" y="31"/>
                    </a:lnTo>
                    <a:lnTo>
                      <a:pt x="1233" y="35"/>
                    </a:lnTo>
                    <a:lnTo>
                      <a:pt x="1236" y="29"/>
                    </a:lnTo>
                    <a:lnTo>
                      <a:pt x="1239" y="35"/>
                    </a:lnTo>
                    <a:lnTo>
                      <a:pt x="1241" y="29"/>
                    </a:lnTo>
                    <a:lnTo>
                      <a:pt x="1244" y="31"/>
                    </a:lnTo>
                    <a:lnTo>
                      <a:pt x="1247" y="33"/>
                    </a:lnTo>
                    <a:lnTo>
                      <a:pt x="1249" y="25"/>
                    </a:lnTo>
                    <a:lnTo>
                      <a:pt x="1252" y="35"/>
                    </a:lnTo>
                    <a:lnTo>
                      <a:pt x="1255" y="34"/>
                    </a:lnTo>
                    <a:lnTo>
                      <a:pt x="1258" y="33"/>
                    </a:lnTo>
                    <a:lnTo>
                      <a:pt x="1260" y="27"/>
                    </a:lnTo>
                    <a:lnTo>
                      <a:pt x="1263" y="31"/>
                    </a:lnTo>
                    <a:lnTo>
                      <a:pt x="1266" y="30"/>
                    </a:lnTo>
                    <a:lnTo>
                      <a:pt x="1268" y="35"/>
                    </a:lnTo>
                    <a:lnTo>
                      <a:pt x="1271" y="40"/>
                    </a:lnTo>
                    <a:lnTo>
                      <a:pt x="1274" y="30"/>
                    </a:lnTo>
                    <a:lnTo>
                      <a:pt x="1276" y="32"/>
                    </a:lnTo>
                    <a:lnTo>
                      <a:pt x="1279" y="35"/>
                    </a:lnTo>
                    <a:lnTo>
                      <a:pt x="1282" y="38"/>
                    </a:lnTo>
                    <a:lnTo>
                      <a:pt x="1285" y="33"/>
                    </a:lnTo>
                    <a:lnTo>
                      <a:pt x="1287" y="42"/>
                    </a:lnTo>
                    <a:lnTo>
                      <a:pt x="1290" y="41"/>
                    </a:lnTo>
                    <a:lnTo>
                      <a:pt x="1293" y="33"/>
                    </a:lnTo>
                    <a:lnTo>
                      <a:pt x="1295" y="35"/>
                    </a:lnTo>
                    <a:lnTo>
                      <a:pt x="1298" y="41"/>
                    </a:lnTo>
                    <a:lnTo>
                      <a:pt x="1301" y="41"/>
                    </a:lnTo>
                    <a:lnTo>
                      <a:pt x="1303" y="47"/>
                    </a:lnTo>
                    <a:lnTo>
                      <a:pt x="1306" y="40"/>
                    </a:lnTo>
                    <a:lnTo>
                      <a:pt x="1309" y="29"/>
                    </a:lnTo>
                    <a:lnTo>
                      <a:pt x="1311" y="38"/>
                    </a:lnTo>
                    <a:lnTo>
                      <a:pt x="1314" y="32"/>
                    </a:lnTo>
                    <a:lnTo>
                      <a:pt x="1317" y="38"/>
                    </a:lnTo>
                    <a:lnTo>
                      <a:pt x="1319" y="34"/>
                    </a:lnTo>
                    <a:lnTo>
                      <a:pt x="1322" y="26"/>
                    </a:lnTo>
                    <a:lnTo>
                      <a:pt x="1325" y="19"/>
                    </a:lnTo>
                    <a:lnTo>
                      <a:pt x="1328" y="2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44"/>
              <p:cNvSpPr>
                <a:spLocks noChangeArrowheads="1"/>
              </p:cNvSpPr>
              <p:nvPr/>
            </p:nvSpPr>
            <p:spPr bwMode="auto">
              <a:xfrm>
                <a:off x="2121" y="3391"/>
                <a:ext cx="40"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52" name="Group 48"/>
            <p:cNvGrpSpPr>
              <a:grpSpLocks noChangeAspect="1"/>
            </p:cNvGrpSpPr>
            <p:nvPr/>
          </p:nvGrpSpPr>
          <p:grpSpPr bwMode="auto">
            <a:xfrm>
              <a:off x="1115616" y="4075455"/>
              <a:ext cx="3012906" cy="1092104"/>
              <a:chOff x="594" y="1771"/>
              <a:chExt cx="1346" cy="1089"/>
            </a:xfrm>
          </p:grpSpPr>
          <p:sp>
            <p:nvSpPr>
              <p:cNvPr id="2246" name="Line 58"/>
              <p:cNvSpPr>
                <a:spLocks noChangeShapeType="1"/>
              </p:cNvSpPr>
              <p:nvPr/>
            </p:nvSpPr>
            <p:spPr bwMode="auto">
              <a:xfrm flipV="1">
                <a:off x="614" y="2841"/>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8" name="Line 59"/>
              <p:cNvSpPr>
                <a:spLocks noChangeShapeType="1"/>
              </p:cNvSpPr>
              <p:nvPr/>
            </p:nvSpPr>
            <p:spPr bwMode="auto">
              <a:xfrm flipV="1">
                <a:off x="945" y="2841"/>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9" name="Line 60"/>
              <p:cNvSpPr>
                <a:spLocks noChangeShapeType="1"/>
              </p:cNvSpPr>
              <p:nvPr/>
            </p:nvSpPr>
            <p:spPr bwMode="auto">
              <a:xfrm flipV="1">
                <a:off x="1277" y="2841"/>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9" name="Line 61"/>
              <p:cNvSpPr>
                <a:spLocks noChangeShapeType="1"/>
              </p:cNvSpPr>
              <p:nvPr/>
            </p:nvSpPr>
            <p:spPr bwMode="auto">
              <a:xfrm flipV="1">
                <a:off x="1608" y="2841"/>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0" name="Line 62"/>
              <p:cNvSpPr>
                <a:spLocks noChangeShapeType="1"/>
              </p:cNvSpPr>
              <p:nvPr/>
            </p:nvSpPr>
            <p:spPr bwMode="auto">
              <a:xfrm flipV="1">
                <a:off x="1939" y="2841"/>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1" name="Line 63"/>
              <p:cNvSpPr>
                <a:spLocks noChangeShapeType="1"/>
              </p:cNvSpPr>
              <p:nvPr/>
            </p:nvSpPr>
            <p:spPr bwMode="auto">
              <a:xfrm>
                <a:off x="614" y="2841"/>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2" name="Line 64"/>
              <p:cNvSpPr>
                <a:spLocks noChangeShapeType="1"/>
              </p:cNvSpPr>
              <p:nvPr/>
            </p:nvSpPr>
            <p:spPr bwMode="auto">
              <a:xfrm>
                <a:off x="604" y="2841"/>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4" name="Line 65"/>
              <p:cNvSpPr>
                <a:spLocks noChangeShapeType="1"/>
              </p:cNvSpPr>
              <p:nvPr/>
            </p:nvSpPr>
            <p:spPr bwMode="auto">
              <a:xfrm>
                <a:off x="594" y="2771"/>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5" name="Line 66"/>
              <p:cNvSpPr>
                <a:spLocks noChangeShapeType="1"/>
              </p:cNvSpPr>
              <p:nvPr/>
            </p:nvSpPr>
            <p:spPr bwMode="auto">
              <a:xfrm>
                <a:off x="604" y="270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6" name="Line 67"/>
              <p:cNvSpPr>
                <a:spLocks noChangeShapeType="1"/>
              </p:cNvSpPr>
              <p:nvPr/>
            </p:nvSpPr>
            <p:spPr bwMode="auto">
              <a:xfrm>
                <a:off x="594" y="2633"/>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9" name="Line 68"/>
              <p:cNvSpPr>
                <a:spLocks noChangeShapeType="1"/>
              </p:cNvSpPr>
              <p:nvPr/>
            </p:nvSpPr>
            <p:spPr bwMode="auto">
              <a:xfrm>
                <a:off x="604" y="2564"/>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0" name="Line 69"/>
              <p:cNvSpPr>
                <a:spLocks noChangeShapeType="1"/>
              </p:cNvSpPr>
              <p:nvPr/>
            </p:nvSpPr>
            <p:spPr bwMode="auto">
              <a:xfrm>
                <a:off x="594" y="249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1" name="Line 70"/>
              <p:cNvSpPr>
                <a:spLocks noChangeShapeType="1"/>
              </p:cNvSpPr>
              <p:nvPr/>
            </p:nvSpPr>
            <p:spPr bwMode="auto">
              <a:xfrm>
                <a:off x="604" y="242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2" name="Line 71"/>
              <p:cNvSpPr>
                <a:spLocks noChangeShapeType="1"/>
              </p:cNvSpPr>
              <p:nvPr/>
            </p:nvSpPr>
            <p:spPr bwMode="auto">
              <a:xfrm>
                <a:off x="594" y="2356"/>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3" name="Line 72"/>
              <p:cNvSpPr>
                <a:spLocks noChangeShapeType="1"/>
              </p:cNvSpPr>
              <p:nvPr/>
            </p:nvSpPr>
            <p:spPr bwMode="auto">
              <a:xfrm>
                <a:off x="604" y="228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4" name="Line 73"/>
              <p:cNvSpPr>
                <a:spLocks noChangeShapeType="1"/>
              </p:cNvSpPr>
              <p:nvPr/>
            </p:nvSpPr>
            <p:spPr bwMode="auto">
              <a:xfrm>
                <a:off x="594" y="2218"/>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5" name="Line 74"/>
              <p:cNvSpPr>
                <a:spLocks noChangeShapeType="1"/>
              </p:cNvSpPr>
              <p:nvPr/>
            </p:nvSpPr>
            <p:spPr bwMode="auto">
              <a:xfrm>
                <a:off x="604" y="2149"/>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6" name="Line 75"/>
              <p:cNvSpPr>
                <a:spLocks noChangeShapeType="1"/>
              </p:cNvSpPr>
              <p:nvPr/>
            </p:nvSpPr>
            <p:spPr bwMode="auto">
              <a:xfrm>
                <a:off x="594" y="2079"/>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7" name="Line 76"/>
              <p:cNvSpPr>
                <a:spLocks noChangeShapeType="1"/>
              </p:cNvSpPr>
              <p:nvPr/>
            </p:nvSpPr>
            <p:spPr bwMode="auto">
              <a:xfrm>
                <a:off x="604" y="2010"/>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1" name="Line 77"/>
              <p:cNvSpPr>
                <a:spLocks noChangeShapeType="1"/>
              </p:cNvSpPr>
              <p:nvPr/>
            </p:nvSpPr>
            <p:spPr bwMode="auto">
              <a:xfrm>
                <a:off x="594" y="1941"/>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9" name="Line 78"/>
              <p:cNvSpPr>
                <a:spLocks noChangeShapeType="1"/>
              </p:cNvSpPr>
              <p:nvPr/>
            </p:nvSpPr>
            <p:spPr bwMode="auto">
              <a:xfrm>
                <a:off x="604" y="187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0" name="Line 79"/>
              <p:cNvSpPr>
                <a:spLocks noChangeShapeType="1"/>
              </p:cNvSpPr>
              <p:nvPr/>
            </p:nvSpPr>
            <p:spPr bwMode="auto">
              <a:xfrm flipV="1">
                <a:off x="614" y="1872"/>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1" name="Freeform 80"/>
              <p:cNvSpPr>
                <a:spLocks/>
              </p:cNvSpPr>
              <p:nvPr/>
            </p:nvSpPr>
            <p:spPr bwMode="auto">
              <a:xfrm>
                <a:off x="612" y="2015"/>
                <a:ext cx="1328" cy="619"/>
              </a:xfrm>
              <a:custGeom>
                <a:avLst/>
                <a:gdLst>
                  <a:gd name="T0" fmla="*/ 19 w 1328"/>
                  <a:gd name="T1" fmla="*/ 590 h 619"/>
                  <a:gd name="T2" fmla="*/ 41 w 1328"/>
                  <a:gd name="T3" fmla="*/ 560 h 619"/>
                  <a:gd name="T4" fmla="*/ 63 w 1328"/>
                  <a:gd name="T5" fmla="*/ 516 h 619"/>
                  <a:gd name="T6" fmla="*/ 85 w 1328"/>
                  <a:gd name="T7" fmla="*/ 470 h 619"/>
                  <a:gd name="T8" fmla="*/ 107 w 1328"/>
                  <a:gd name="T9" fmla="*/ 410 h 619"/>
                  <a:gd name="T10" fmla="*/ 129 w 1328"/>
                  <a:gd name="T11" fmla="*/ 374 h 619"/>
                  <a:gd name="T12" fmla="*/ 151 w 1328"/>
                  <a:gd name="T13" fmla="*/ 348 h 619"/>
                  <a:gd name="T14" fmla="*/ 173 w 1328"/>
                  <a:gd name="T15" fmla="*/ 341 h 619"/>
                  <a:gd name="T16" fmla="*/ 195 w 1328"/>
                  <a:gd name="T17" fmla="*/ 323 h 619"/>
                  <a:gd name="T18" fmla="*/ 217 w 1328"/>
                  <a:gd name="T19" fmla="*/ 310 h 619"/>
                  <a:gd name="T20" fmla="*/ 239 w 1328"/>
                  <a:gd name="T21" fmla="*/ 284 h 619"/>
                  <a:gd name="T22" fmla="*/ 261 w 1328"/>
                  <a:gd name="T23" fmla="*/ 255 h 619"/>
                  <a:gd name="T24" fmla="*/ 282 w 1328"/>
                  <a:gd name="T25" fmla="*/ 210 h 619"/>
                  <a:gd name="T26" fmla="*/ 305 w 1328"/>
                  <a:gd name="T27" fmla="*/ 242 h 619"/>
                  <a:gd name="T28" fmla="*/ 326 w 1328"/>
                  <a:gd name="T29" fmla="*/ 250 h 619"/>
                  <a:gd name="T30" fmla="*/ 348 w 1328"/>
                  <a:gd name="T31" fmla="*/ 320 h 619"/>
                  <a:gd name="T32" fmla="*/ 370 w 1328"/>
                  <a:gd name="T33" fmla="*/ 366 h 619"/>
                  <a:gd name="T34" fmla="*/ 392 w 1328"/>
                  <a:gd name="T35" fmla="*/ 456 h 619"/>
                  <a:gd name="T36" fmla="*/ 414 w 1328"/>
                  <a:gd name="T37" fmla="*/ 531 h 619"/>
                  <a:gd name="T38" fmla="*/ 436 w 1328"/>
                  <a:gd name="T39" fmla="*/ 586 h 619"/>
                  <a:gd name="T40" fmla="*/ 457 w 1328"/>
                  <a:gd name="T41" fmla="*/ 604 h 619"/>
                  <a:gd name="T42" fmla="*/ 479 w 1328"/>
                  <a:gd name="T43" fmla="*/ 606 h 619"/>
                  <a:gd name="T44" fmla="*/ 501 w 1328"/>
                  <a:gd name="T45" fmla="*/ 567 h 619"/>
                  <a:gd name="T46" fmla="*/ 523 w 1328"/>
                  <a:gd name="T47" fmla="*/ 489 h 619"/>
                  <a:gd name="T48" fmla="*/ 545 w 1328"/>
                  <a:gd name="T49" fmla="*/ 355 h 619"/>
                  <a:gd name="T50" fmla="*/ 566 w 1328"/>
                  <a:gd name="T51" fmla="*/ 284 h 619"/>
                  <a:gd name="T52" fmla="*/ 588 w 1328"/>
                  <a:gd name="T53" fmla="*/ 409 h 619"/>
                  <a:gd name="T54" fmla="*/ 610 w 1328"/>
                  <a:gd name="T55" fmla="*/ 521 h 619"/>
                  <a:gd name="T56" fmla="*/ 632 w 1328"/>
                  <a:gd name="T57" fmla="*/ 559 h 619"/>
                  <a:gd name="T58" fmla="*/ 654 w 1328"/>
                  <a:gd name="T59" fmla="*/ 574 h 619"/>
                  <a:gd name="T60" fmla="*/ 676 w 1328"/>
                  <a:gd name="T61" fmla="*/ 547 h 619"/>
                  <a:gd name="T62" fmla="*/ 697 w 1328"/>
                  <a:gd name="T63" fmla="*/ 488 h 619"/>
                  <a:gd name="T64" fmla="*/ 719 w 1328"/>
                  <a:gd name="T65" fmla="*/ 418 h 619"/>
                  <a:gd name="T66" fmla="*/ 741 w 1328"/>
                  <a:gd name="T67" fmla="*/ 364 h 619"/>
                  <a:gd name="T68" fmla="*/ 762 w 1328"/>
                  <a:gd name="T69" fmla="*/ 311 h 619"/>
                  <a:gd name="T70" fmla="*/ 784 w 1328"/>
                  <a:gd name="T71" fmla="*/ 275 h 619"/>
                  <a:gd name="T72" fmla="*/ 806 w 1328"/>
                  <a:gd name="T73" fmla="*/ 172 h 619"/>
                  <a:gd name="T74" fmla="*/ 828 w 1328"/>
                  <a:gd name="T75" fmla="*/ 95 h 619"/>
                  <a:gd name="T76" fmla="*/ 849 w 1328"/>
                  <a:gd name="T77" fmla="*/ 67 h 619"/>
                  <a:gd name="T78" fmla="*/ 871 w 1328"/>
                  <a:gd name="T79" fmla="*/ 78 h 619"/>
                  <a:gd name="T80" fmla="*/ 893 w 1328"/>
                  <a:gd name="T81" fmla="*/ 57 h 619"/>
                  <a:gd name="T82" fmla="*/ 915 w 1328"/>
                  <a:gd name="T83" fmla="*/ 84 h 619"/>
                  <a:gd name="T84" fmla="*/ 936 w 1328"/>
                  <a:gd name="T85" fmla="*/ 96 h 619"/>
                  <a:gd name="T86" fmla="*/ 958 w 1328"/>
                  <a:gd name="T87" fmla="*/ 53 h 619"/>
                  <a:gd name="T88" fmla="*/ 979 w 1328"/>
                  <a:gd name="T89" fmla="*/ 60 h 619"/>
                  <a:gd name="T90" fmla="*/ 1001 w 1328"/>
                  <a:gd name="T91" fmla="*/ 46 h 619"/>
                  <a:gd name="T92" fmla="*/ 1023 w 1328"/>
                  <a:gd name="T93" fmla="*/ 66 h 619"/>
                  <a:gd name="T94" fmla="*/ 1044 w 1328"/>
                  <a:gd name="T95" fmla="*/ 40 h 619"/>
                  <a:gd name="T96" fmla="*/ 1066 w 1328"/>
                  <a:gd name="T97" fmla="*/ 42 h 619"/>
                  <a:gd name="T98" fmla="*/ 1088 w 1328"/>
                  <a:gd name="T99" fmla="*/ 31 h 619"/>
                  <a:gd name="T100" fmla="*/ 1109 w 1328"/>
                  <a:gd name="T101" fmla="*/ 68 h 619"/>
                  <a:gd name="T102" fmla="*/ 1131 w 1328"/>
                  <a:gd name="T103" fmla="*/ 60 h 619"/>
                  <a:gd name="T104" fmla="*/ 1152 w 1328"/>
                  <a:gd name="T105" fmla="*/ 63 h 619"/>
                  <a:gd name="T106" fmla="*/ 1174 w 1328"/>
                  <a:gd name="T107" fmla="*/ 45 h 619"/>
                  <a:gd name="T108" fmla="*/ 1196 w 1328"/>
                  <a:gd name="T109" fmla="*/ 46 h 619"/>
                  <a:gd name="T110" fmla="*/ 1217 w 1328"/>
                  <a:gd name="T111" fmla="*/ 52 h 619"/>
                  <a:gd name="T112" fmla="*/ 1239 w 1328"/>
                  <a:gd name="T113" fmla="*/ 45 h 619"/>
                  <a:gd name="T114" fmla="*/ 1260 w 1328"/>
                  <a:gd name="T115" fmla="*/ 53 h 619"/>
                  <a:gd name="T116" fmla="*/ 1282 w 1328"/>
                  <a:gd name="T117" fmla="*/ 34 h 619"/>
                  <a:gd name="T118" fmla="*/ 1303 w 1328"/>
                  <a:gd name="T119" fmla="*/ 54 h 619"/>
                  <a:gd name="T120" fmla="*/ 1325 w 1328"/>
                  <a:gd name="T121" fmla="*/ 4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619">
                    <a:moveTo>
                      <a:pt x="0" y="619"/>
                    </a:moveTo>
                    <a:lnTo>
                      <a:pt x="3" y="613"/>
                    </a:lnTo>
                    <a:lnTo>
                      <a:pt x="6" y="610"/>
                    </a:lnTo>
                    <a:lnTo>
                      <a:pt x="8" y="608"/>
                    </a:lnTo>
                    <a:lnTo>
                      <a:pt x="11" y="601"/>
                    </a:lnTo>
                    <a:lnTo>
                      <a:pt x="14" y="601"/>
                    </a:lnTo>
                    <a:lnTo>
                      <a:pt x="17" y="596"/>
                    </a:lnTo>
                    <a:lnTo>
                      <a:pt x="19" y="590"/>
                    </a:lnTo>
                    <a:lnTo>
                      <a:pt x="22" y="586"/>
                    </a:lnTo>
                    <a:lnTo>
                      <a:pt x="25" y="583"/>
                    </a:lnTo>
                    <a:lnTo>
                      <a:pt x="28" y="578"/>
                    </a:lnTo>
                    <a:lnTo>
                      <a:pt x="30" y="571"/>
                    </a:lnTo>
                    <a:lnTo>
                      <a:pt x="33" y="569"/>
                    </a:lnTo>
                    <a:lnTo>
                      <a:pt x="36" y="563"/>
                    </a:lnTo>
                    <a:lnTo>
                      <a:pt x="39" y="559"/>
                    </a:lnTo>
                    <a:lnTo>
                      <a:pt x="41" y="560"/>
                    </a:lnTo>
                    <a:lnTo>
                      <a:pt x="44" y="545"/>
                    </a:lnTo>
                    <a:lnTo>
                      <a:pt x="47" y="544"/>
                    </a:lnTo>
                    <a:lnTo>
                      <a:pt x="49" y="542"/>
                    </a:lnTo>
                    <a:lnTo>
                      <a:pt x="52" y="531"/>
                    </a:lnTo>
                    <a:lnTo>
                      <a:pt x="55" y="531"/>
                    </a:lnTo>
                    <a:lnTo>
                      <a:pt x="58" y="523"/>
                    </a:lnTo>
                    <a:lnTo>
                      <a:pt x="61" y="519"/>
                    </a:lnTo>
                    <a:lnTo>
                      <a:pt x="63" y="516"/>
                    </a:lnTo>
                    <a:lnTo>
                      <a:pt x="66" y="499"/>
                    </a:lnTo>
                    <a:lnTo>
                      <a:pt x="69" y="495"/>
                    </a:lnTo>
                    <a:lnTo>
                      <a:pt x="72" y="494"/>
                    </a:lnTo>
                    <a:lnTo>
                      <a:pt x="74" y="482"/>
                    </a:lnTo>
                    <a:lnTo>
                      <a:pt x="77" y="487"/>
                    </a:lnTo>
                    <a:lnTo>
                      <a:pt x="80" y="467"/>
                    </a:lnTo>
                    <a:lnTo>
                      <a:pt x="82" y="463"/>
                    </a:lnTo>
                    <a:lnTo>
                      <a:pt x="85" y="470"/>
                    </a:lnTo>
                    <a:lnTo>
                      <a:pt x="88" y="444"/>
                    </a:lnTo>
                    <a:lnTo>
                      <a:pt x="91" y="436"/>
                    </a:lnTo>
                    <a:lnTo>
                      <a:pt x="93" y="444"/>
                    </a:lnTo>
                    <a:lnTo>
                      <a:pt x="96" y="420"/>
                    </a:lnTo>
                    <a:lnTo>
                      <a:pt x="99" y="424"/>
                    </a:lnTo>
                    <a:lnTo>
                      <a:pt x="102" y="417"/>
                    </a:lnTo>
                    <a:lnTo>
                      <a:pt x="105" y="400"/>
                    </a:lnTo>
                    <a:lnTo>
                      <a:pt x="107" y="410"/>
                    </a:lnTo>
                    <a:lnTo>
                      <a:pt x="110" y="390"/>
                    </a:lnTo>
                    <a:lnTo>
                      <a:pt x="113" y="381"/>
                    </a:lnTo>
                    <a:lnTo>
                      <a:pt x="115" y="390"/>
                    </a:lnTo>
                    <a:lnTo>
                      <a:pt x="118" y="368"/>
                    </a:lnTo>
                    <a:lnTo>
                      <a:pt x="121" y="372"/>
                    </a:lnTo>
                    <a:lnTo>
                      <a:pt x="124" y="377"/>
                    </a:lnTo>
                    <a:lnTo>
                      <a:pt x="126" y="354"/>
                    </a:lnTo>
                    <a:lnTo>
                      <a:pt x="129" y="374"/>
                    </a:lnTo>
                    <a:lnTo>
                      <a:pt x="132" y="354"/>
                    </a:lnTo>
                    <a:lnTo>
                      <a:pt x="135" y="354"/>
                    </a:lnTo>
                    <a:lnTo>
                      <a:pt x="137" y="359"/>
                    </a:lnTo>
                    <a:lnTo>
                      <a:pt x="140" y="341"/>
                    </a:lnTo>
                    <a:lnTo>
                      <a:pt x="143" y="357"/>
                    </a:lnTo>
                    <a:lnTo>
                      <a:pt x="146" y="346"/>
                    </a:lnTo>
                    <a:lnTo>
                      <a:pt x="148" y="339"/>
                    </a:lnTo>
                    <a:lnTo>
                      <a:pt x="151" y="348"/>
                    </a:lnTo>
                    <a:lnTo>
                      <a:pt x="154" y="340"/>
                    </a:lnTo>
                    <a:lnTo>
                      <a:pt x="156" y="339"/>
                    </a:lnTo>
                    <a:lnTo>
                      <a:pt x="159" y="346"/>
                    </a:lnTo>
                    <a:lnTo>
                      <a:pt x="162" y="329"/>
                    </a:lnTo>
                    <a:lnTo>
                      <a:pt x="165" y="342"/>
                    </a:lnTo>
                    <a:lnTo>
                      <a:pt x="168" y="339"/>
                    </a:lnTo>
                    <a:lnTo>
                      <a:pt x="170" y="331"/>
                    </a:lnTo>
                    <a:lnTo>
                      <a:pt x="173" y="341"/>
                    </a:lnTo>
                    <a:lnTo>
                      <a:pt x="176" y="334"/>
                    </a:lnTo>
                    <a:lnTo>
                      <a:pt x="179" y="341"/>
                    </a:lnTo>
                    <a:lnTo>
                      <a:pt x="181" y="333"/>
                    </a:lnTo>
                    <a:lnTo>
                      <a:pt x="184" y="328"/>
                    </a:lnTo>
                    <a:lnTo>
                      <a:pt x="187" y="334"/>
                    </a:lnTo>
                    <a:lnTo>
                      <a:pt x="189" y="325"/>
                    </a:lnTo>
                    <a:lnTo>
                      <a:pt x="192" y="336"/>
                    </a:lnTo>
                    <a:lnTo>
                      <a:pt x="195" y="323"/>
                    </a:lnTo>
                    <a:lnTo>
                      <a:pt x="198" y="315"/>
                    </a:lnTo>
                    <a:lnTo>
                      <a:pt x="200" y="329"/>
                    </a:lnTo>
                    <a:lnTo>
                      <a:pt x="203" y="331"/>
                    </a:lnTo>
                    <a:lnTo>
                      <a:pt x="206" y="311"/>
                    </a:lnTo>
                    <a:lnTo>
                      <a:pt x="209" y="312"/>
                    </a:lnTo>
                    <a:lnTo>
                      <a:pt x="211" y="311"/>
                    </a:lnTo>
                    <a:lnTo>
                      <a:pt x="214" y="309"/>
                    </a:lnTo>
                    <a:lnTo>
                      <a:pt x="217" y="310"/>
                    </a:lnTo>
                    <a:lnTo>
                      <a:pt x="220" y="306"/>
                    </a:lnTo>
                    <a:lnTo>
                      <a:pt x="222" y="303"/>
                    </a:lnTo>
                    <a:lnTo>
                      <a:pt x="225" y="299"/>
                    </a:lnTo>
                    <a:lnTo>
                      <a:pt x="228" y="285"/>
                    </a:lnTo>
                    <a:lnTo>
                      <a:pt x="230" y="298"/>
                    </a:lnTo>
                    <a:lnTo>
                      <a:pt x="233" y="276"/>
                    </a:lnTo>
                    <a:lnTo>
                      <a:pt x="236" y="281"/>
                    </a:lnTo>
                    <a:lnTo>
                      <a:pt x="239" y="284"/>
                    </a:lnTo>
                    <a:lnTo>
                      <a:pt x="241" y="259"/>
                    </a:lnTo>
                    <a:lnTo>
                      <a:pt x="244" y="270"/>
                    </a:lnTo>
                    <a:lnTo>
                      <a:pt x="247" y="265"/>
                    </a:lnTo>
                    <a:lnTo>
                      <a:pt x="250" y="246"/>
                    </a:lnTo>
                    <a:lnTo>
                      <a:pt x="253" y="263"/>
                    </a:lnTo>
                    <a:lnTo>
                      <a:pt x="255" y="249"/>
                    </a:lnTo>
                    <a:lnTo>
                      <a:pt x="258" y="234"/>
                    </a:lnTo>
                    <a:lnTo>
                      <a:pt x="261" y="255"/>
                    </a:lnTo>
                    <a:lnTo>
                      <a:pt x="263" y="240"/>
                    </a:lnTo>
                    <a:lnTo>
                      <a:pt x="266" y="239"/>
                    </a:lnTo>
                    <a:lnTo>
                      <a:pt x="269" y="240"/>
                    </a:lnTo>
                    <a:lnTo>
                      <a:pt x="272" y="223"/>
                    </a:lnTo>
                    <a:lnTo>
                      <a:pt x="274" y="231"/>
                    </a:lnTo>
                    <a:lnTo>
                      <a:pt x="277" y="229"/>
                    </a:lnTo>
                    <a:lnTo>
                      <a:pt x="280" y="215"/>
                    </a:lnTo>
                    <a:lnTo>
                      <a:pt x="282" y="210"/>
                    </a:lnTo>
                    <a:lnTo>
                      <a:pt x="285" y="221"/>
                    </a:lnTo>
                    <a:lnTo>
                      <a:pt x="288" y="218"/>
                    </a:lnTo>
                    <a:lnTo>
                      <a:pt x="291" y="210"/>
                    </a:lnTo>
                    <a:lnTo>
                      <a:pt x="294" y="228"/>
                    </a:lnTo>
                    <a:lnTo>
                      <a:pt x="296" y="226"/>
                    </a:lnTo>
                    <a:lnTo>
                      <a:pt x="299" y="222"/>
                    </a:lnTo>
                    <a:lnTo>
                      <a:pt x="302" y="229"/>
                    </a:lnTo>
                    <a:lnTo>
                      <a:pt x="305" y="242"/>
                    </a:lnTo>
                    <a:lnTo>
                      <a:pt x="307" y="235"/>
                    </a:lnTo>
                    <a:lnTo>
                      <a:pt x="310" y="230"/>
                    </a:lnTo>
                    <a:lnTo>
                      <a:pt x="313" y="247"/>
                    </a:lnTo>
                    <a:lnTo>
                      <a:pt x="315" y="244"/>
                    </a:lnTo>
                    <a:lnTo>
                      <a:pt x="318" y="243"/>
                    </a:lnTo>
                    <a:lnTo>
                      <a:pt x="321" y="243"/>
                    </a:lnTo>
                    <a:lnTo>
                      <a:pt x="323" y="256"/>
                    </a:lnTo>
                    <a:lnTo>
                      <a:pt x="326" y="250"/>
                    </a:lnTo>
                    <a:lnTo>
                      <a:pt x="329" y="252"/>
                    </a:lnTo>
                    <a:lnTo>
                      <a:pt x="332" y="272"/>
                    </a:lnTo>
                    <a:lnTo>
                      <a:pt x="335" y="268"/>
                    </a:lnTo>
                    <a:lnTo>
                      <a:pt x="337" y="269"/>
                    </a:lnTo>
                    <a:lnTo>
                      <a:pt x="340" y="293"/>
                    </a:lnTo>
                    <a:lnTo>
                      <a:pt x="343" y="285"/>
                    </a:lnTo>
                    <a:lnTo>
                      <a:pt x="346" y="287"/>
                    </a:lnTo>
                    <a:lnTo>
                      <a:pt x="348" y="320"/>
                    </a:lnTo>
                    <a:lnTo>
                      <a:pt x="351" y="311"/>
                    </a:lnTo>
                    <a:lnTo>
                      <a:pt x="354" y="313"/>
                    </a:lnTo>
                    <a:lnTo>
                      <a:pt x="356" y="324"/>
                    </a:lnTo>
                    <a:lnTo>
                      <a:pt x="359" y="324"/>
                    </a:lnTo>
                    <a:lnTo>
                      <a:pt x="362" y="340"/>
                    </a:lnTo>
                    <a:lnTo>
                      <a:pt x="364" y="353"/>
                    </a:lnTo>
                    <a:lnTo>
                      <a:pt x="367" y="341"/>
                    </a:lnTo>
                    <a:lnTo>
                      <a:pt x="370" y="366"/>
                    </a:lnTo>
                    <a:lnTo>
                      <a:pt x="373" y="384"/>
                    </a:lnTo>
                    <a:lnTo>
                      <a:pt x="375" y="384"/>
                    </a:lnTo>
                    <a:lnTo>
                      <a:pt x="378" y="398"/>
                    </a:lnTo>
                    <a:lnTo>
                      <a:pt x="381" y="413"/>
                    </a:lnTo>
                    <a:lnTo>
                      <a:pt x="384" y="422"/>
                    </a:lnTo>
                    <a:lnTo>
                      <a:pt x="387" y="432"/>
                    </a:lnTo>
                    <a:lnTo>
                      <a:pt x="389" y="445"/>
                    </a:lnTo>
                    <a:lnTo>
                      <a:pt x="392" y="456"/>
                    </a:lnTo>
                    <a:lnTo>
                      <a:pt x="395" y="460"/>
                    </a:lnTo>
                    <a:lnTo>
                      <a:pt x="397" y="478"/>
                    </a:lnTo>
                    <a:lnTo>
                      <a:pt x="400" y="482"/>
                    </a:lnTo>
                    <a:lnTo>
                      <a:pt x="403" y="491"/>
                    </a:lnTo>
                    <a:lnTo>
                      <a:pt x="406" y="501"/>
                    </a:lnTo>
                    <a:lnTo>
                      <a:pt x="408" y="515"/>
                    </a:lnTo>
                    <a:lnTo>
                      <a:pt x="411" y="522"/>
                    </a:lnTo>
                    <a:lnTo>
                      <a:pt x="414" y="531"/>
                    </a:lnTo>
                    <a:lnTo>
                      <a:pt x="416" y="541"/>
                    </a:lnTo>
                    <a:lnTo>
                      <a:pt x="419" y="546"/>
                    </a:lnTo>
                    <a:lnTo>
                      <a:pt x="422" y="552"/>
                    </a:lnTo>
                    <a:lnTo>
                      <a:pt x="425" y="564"/>
                    </a:lnTo>
                    <a:lnTo>
                      <a:pt x="427" y="567"/>
                    </a:lnTo>
                    <a:lnTo>
                      <a:pt x="430" y="575"/>
                    </a:lnTo>
                    <a:lnTo>
                      <a:pt x="433" y="578"/>
                    </a:lnTo>
                    <a:lnTo>
                      <a:pt x="436" y="586"/>
                    </a:lnTo>
                    <a:lnTo>
                      <a:pt x="438" y="591"/>
                    </a:lnTo>
                    <a:lnTo>
                      <a:pt x="441" y="595"/>
                    </a:lnTo>
                    <a:lnTo>
                      <a:pt x="444" y="596"/>
                    </a:lnTo>
                    <a:lnTo>
                      <a:pt x="447" y="603"/>
                    </a:lnTo>
                    <a:lnTo>
                      <a:pt x="449" y="600"/>
                    </a:lnTo>
                    <a:lnTo>
                      <a:pt x="452" y="605"/>
                    </a:lnTo>
                    <a:lnTo>
                      <a:pt x="455" y="603"/>
                    </a:lnTo>
                    <a:lnTo>
                      <a:pt x="457" y="604"/>
                    </a:lnTo>
                    <a:lnTo>
                      <a:pt x="460" y="602"/>
                    </a:lnTo>
                    <a:lnTo>
                      <a:pt x="463" y="604"/>
                    </a:lnTo>
                    <a:lnTo>
                      <a:pt x="466" y="607"/>
                    </a:lnTo>
                    <a:lnTo>
                      <a:pt x="468" y="605"/>
                    </a:lnTo>
                    <a:lnTo>
                      <a:pt x="471" y="607"/>
                    </a:lnTo>
                    <a:lnTo>
                      <a:pt x="474" y="607"/>
                    </a:lnTo>
                    <a:lnTo>
                      <a:pt x="477" y="602"/>
                    </a:lnTo>
                    <a:lnTo>
                      <a:pt x="479" y="606"/>
                    </a:lnTo>
                    <a:lnTo>
                      <a:pt x="482" y="603"/>
                    </a:lnTo>
                    <a:lnTo>
                      <a:pt x="485" y="597"/>
                    </a:lnTo>
                    <a:lnTo>
                      <a:pt x="488" y="598"/>
                    </a:lnTo>
                    <a:lnTo>
                      <a:pt x="490" y="596"/>
                    </a:lnTo>
                    <a:lnTo>
                      <a:pt x="493" y="590"/>
                    </a:lnTo>
                    <a:lnTo>
                      <a:pt x="496" y="587"/>
                    </a:lnTo>
                    <a:lnTo>
                      <a:pt x="498" y="580"/>
                    </a:lnTo>
                    <a:lnTo>
                      <a:pt x="501" y="567"/>
                    </a:lnTo>
                    <a:lnTo>
                      <a:pt x="504" y="570"/>
                    </a:lnTo>
                    <a:lnTo>
                      <a:pt x="507" y="558"/>
                    </a:lnTo>
                    <a:lnTo>
                      <a:pt x="509" y="549"/>
                    </a:lnTo>
                    <a:lnTo>
                      <a:pt x="512" y="544"/>
                    </a:lnTo>
                    <a:lnTo>
                      <a:pt x="515" y="520"/>
                    </a:lnTo>
                    <a:lnTo>
                      <a:pt x="517" y="518"/>
                    </a:lnTo>
                    <a:lnTo>
                      <a:pt x="520" y="507"/>
                    </a:lnTo>
                    <a:lnTo>
                      <a:pt x="523" y="489"/>
                    </a:lnTo>
                    <a:lnTo>
                      <a:pt x="526" y="475"/>
                    </a:lnTo>
                    <a:lnTo>
                      <a:pt x="528" y="456"/>
                    </a:lnTo>
                    <a:lnTo>
                      <a:pt x="531" y="444"/>
                    </a:lnTo>
                    <a:lnTo>
                      <a:pt x="534" y="419"/>
                    </a:lnTo>
                    <a:lnTo>
                      <a:pt x="537" y="406"/>
                    </a:lnTo>
                    <a:lnTo>
                      <a:pt x="539" y="385"/>
                    </a:lnTo>
                    <a:lnTo>
                      <a:pt x="542" y="370"/>
                    </a:lnTo>
                    <a:lnTo>
                      <a:pt x="545" y="355"/>
                    </a:lnTo>
                    <a:lnTo>
                      <a:pt x="548" y="345"/>
                    </a:lnTo>
                    <a:lnTo>
                      <a:pt x="550" y="304"/>
                    </a:lnTo>
                    <a:lnTo>
                      <a:pt x="553" y="313"/>
                    </a:lnTo>
                    <a:lnTo>
                      <a:pt x="556" y="312"/>
                    </a:lnTo>
                    <a:lnTo>
                      <a:pt x="558" y="287"/>
                    </a:lnTo>
                    <a:lnTo>
                      <a:pt x="561" y="307"/>
                    </a:lnTo>
                    <a:lnTo>
                      <a:pt x="564" y="305"/>
                    </a:lnTo>
                    <a:lnTo>
                      <a:pt x="566" y="284"/>
                    </a:lnTo>
                    <a:lnTo>
                      <a:pt x="569" y="322"/>
                    </a:lnTo>
                    <a:lnTo>
                      <a:pt x="572" y="323"/>
                    </a:lnTo>
                    <a:lnTo>
                      <a:pt x="575" y="301"/>
                    </a:lnTo>
                    <a:lnTo>
                      <a:pt x="577" y="353"/>
                    </a:lnTo>
                    <a:lnTo>
                      <a:pt x="580" y="356"/>
                    </a:lnTo>
                    <a:lnTo>
                      <a:pt x="583" y="367"/>
                    </a:lnTo>
                    <a:lnTo>
                      <a:pt x="586" y="398"/>
                    </a:lnTo>
                    <a:lnTo>
                      <a:pt x="588" y="409"/>
                    </a:lnTo>
                    <a:lnTo>
                      <a:pt x="591" y="429"/>
                    </a:lnTo>
                    <a:lnTo>
                      <a:pt x="594" y="452"/>
                    </a:lnTo>
                    <a:lnTo>
                      <a:pt x="597" y="455"/>
                    </a:lnTo>
                    <a:lnTo>
                      <a:pt x="599" y="473"/>
                    </a:lnTo>
                    <a:lnTo>
                      <a:pt x="602" y="493"/>
                    </a:lnTo>
                    <a:lnTo>
                      <a:pt x="605" y="491"/>
                    </a:lnTo>
                    <a:lnTo>
                      <a:pt x="608" y="507"/>
                    </a:lnTo>
                    <a:lnTo>
                      <a:pt x="610" y="521"/>
                    </a:lnTo>
                    <a:lnTo>
                      <a:pt x="613" y="518"/>
                    </a:lnTo>
                    <a:lnTo>
                      <a:pt x="616" y="528"/>
                    </a:lnTo>
                    <a:lnTo>
                      <a:pt x="618" y="541"/>
                    </a:lnTo>
                    <a:lnTo>
                      <a:pt x="621" y="541"/>
                    </a:lnTo>
                    <a:lnTo>
                      <a:pt x="624" y="548"/>
                    </a:lnTo>
                    <a:lnTo>
                      <a:pt x="626" y="555"/>
                    </a:lnTo>
                    <a:lnTo>
                      <a:pt x="629" y="556"/>
                    </a:lnTo>
                    <a:lnTo>
                      <a:pt x="632" y="559"/>
                    </a:lnTo>
                    <a:lnTo>
                      <a:pt x="635" y="562"/>
                    </a:lnTo>
                    <a:lnTo>
                      <a:pt x="637" y="566"/>
                    </a:lnTo>
                    <a:lnTo>
                      <a:pt x="640" y="566"/>
                    </a:lnTo>
                    <a:lnTo>
                      <a:pt x="643" y="568"/>
                    </a:lnTo>
                    <a:lnTo>
                      <a:pt x="646" y="572"/>
                    </a:lnTo>
                    <a:lnTo>
                      <a:pt x="648" y="567"/>
                    </a:lnTo>
                    <a:lnTo>
                      <a:pt x="651" y="568"/>
                    </a:lnTo>
                    <a:lnTo>
                      <a:pt x="654" y="574"/>
                    </a:lnTo>
                    <a:lnTo>
                      <a:pt x="656" y="562"/>
                    </a:lnTo>
                    <a:lnTo>
                      <a:pt x="659" y="561"/>
                    </a:lnTo>
                    <a:lnTo>
                      <a:pt x="662" y="568"/>
                    </a:lnTo>
                    <a:lnTo>
                      <a:pt x="665" y="553"/>
                    </a:lnTo>
                    <a:lnTo>
                      <a:pt x="667" y="556"/>
                    </a:lnTo>
                    <a:lnTo>
                      <a:pt x="670" y="549"/>
                    </a:lnTo>
                    <a:lnTo>
                      <a:pt x="673" y="541"/>
                    </a:lnTo>
                    <a:lnTo>
                      <a:pt x="676" y="547"/>
                    </a:lnTo>
                    <a:lnTo>
                      <a:pt x="678" y="538"/>
                    </a:lnTo>
                    <a:lnTo>
                      <a:pt x="681" y="529"/>
                    </a:lnTo>
                    <a:lnTo>
                      <a:pt x="684" y="523"/>
                    </a:lnTo>
                    <a:lnTo>
                      <a:pt x="686" y="518"/>
                    </a:lnTo>
                    <a:lnTo>
                      <a:pt x="689" y="514"/>
                    </a:lnTo>
                    <a:lnTo>
                      <a:pt x="692" y="498"/>
                    </a:lnTo>
                    <a:lnTo>
                      <a:pt x="694" y="499"/>
                    </a:lnTo>
                    <a:lnTo>
                      <a:pt x="697" y="488"/>
                    </a:lnTo>
                    <a:lnTo>
                      <a:pt x="700" y="477"/>
                    </a:lnTo>
                    <a:lnTo>
                      <a:pt x="703" y="480"/>
                    </a:lnTo>
                    <a:lnTo>
                      <a:pt x="705" y="452"/>
                    </a:lnTo>
                    <a:lnTo>
                      <a:pt x="708" y="452"/>
                    </a:lnTo>
                    <a:lnTo>
                      <a:pt x="711" y="454"/>
                    </a:lnTo>
                    <a:lnTo>
                      <a:pt x="714" y="430"/>
                    </a:lnTo>
                    <a:lnTo>
                      <a:pt x="716" y="421"/>
                    </a:lnTo>
                    <a:lnTo>
                      <a:pt x="719" y="418"/>
                    </a:lnTo>
                    <a:lnTo>
                      <a:pt x="722" y="398"/>
                    </a:lnTo>
                    <a:lnTo>
                      <a:pt x="724" y="405"/>
                    </a:lnTo>
                    <a:lnTo>
                      <a:pt x="727" y="398"/>
                    </a:lnTo>
                    <a:lnTo>
                      <a:pt x="730" y="372"/>
                    </a:lnTo>
                    <a:lnTo>
                      <a:pt x="733" y="384"/>
                    </a:lnTo>
                    <a:lnTo>
                      <a:pt x="735" y="369"/>
                    </a:lnTo>
                    <a:lnTo>
                      <a:pt x="738" y="348"/>
                    </a:lnTo>
                    <a:lnTo>
                      <a:pt x="741" y="364"/>
                    </a:lnTo>
                    <a:lnTo>
                      <a:pt x="744" y="345"/>
                    </a:lnTo>
                    <a:lnTo>
                      <a:pt x="746" y="335"/>
                    </a:lnTo>
                    <a:lnTo>
                      <a:pt x="749" y="341"/>
                    </a:lnTo>
                    <a:lnTo>
                      <a:pt x="752" y="329"/>
                    </a:lnTo>
                    <a:lnTo>
                      <a:pt x="754" y="313"/>
                    </a:lnTo>
                    <a:lnTo>
                      <a:pt x="757" y="326"/>
                    </a:lnTo>
                    <a:lnTo>
                      <a:pt x="760" y="314"/>
                    </a:lnTo>
                    <a:lnTo>
                      <a:pt x="762" y="311"/>
                    </a:lnTo>
                    <a:lnTo>
                      <a:pt x="765" y="323"/>
                    </a:lnTo>
                    <a:lnTo>
                      <a:pt x="768" y="291"/>
                    </a:lnTo>
                    <a:lnTo>
                      <a:pt x="770" y="310"/>
                    </a:lnTo>
                    <a:lnTo>
                      <a:pt x="773" y="312"/>
                    </a:lnTo>
                    <a:lnTo>
                      <a:pt x="776" y="285"/>
                    </a:lnTo>
                    <a:lnTo>
                      <a:pt x="779" y="301"/>
                    </a:lnTo>
                    <a:lnTo>
                      <a:pt x="781" y="277"/>
                    </a:lnTo>
                    <a:lnTo>
                      <a:pt x="784" y="275"/>
                    </a:lnTo>
                    <a:lnTo>
                      <a:pt x="787" y="265"/>
                    </a:lnTo>
                    <a:lnTo>
                      <a:pt x="790" y="235"/>
                    </a:lnTo>
                    <a:lnTo>
                      <a:pt x="792" y="240"/>
                    </a:lnTo>
                    <a:lnTo>
                      <a:pt x="795" y="219"/>
                    </a:lnTo>
                    <a:lnTo>
                      <a:pt x="798" y="205"/>
                    </a:lnTo>
                    <a:lnTo>
                      <a:pt x="801" y="216"/>
                    </a:lnTo>
                    <a:lnTo>
                      <a:pt x="803" y="189"/>
                    </a:lnTo>
                    <a:lnTo>
                      <a:pt x="806" y="172"/>
                    </a:lnTo>
                    <a:lnTo>
                      <a:pt x="809" y="174"/>
                    </a:lnTo>
                    <a:lnTo>
                      <a:pt x="811" y="164"/>
                    </a:lnTo>
                    <a:lnTo>
                      <a:pt x="814" y="151"/>
                    </a:lnTo>
                    <a:lnTo>
                      <a:pt x="817" y="147"/>
                    </a:lnTo>
                    <a:lnTo>
                      <a:pt x="820" y="141"/>
                    </a:lnTo>
                    <a:lnTo>
                      <a:pt x="822" y="140"/>
                    </a:lnTo>
                    <a:lnTo>
                      <a:pt x="825" y="117"/>
                    </a:lnTo>
                    <a:lnTo>
                      <a:pt x="828" y="95"/>
                    </a:lnTo>
                    <a:lnTo>
                      <a:pt x="830" y="125"/>
                    </a:lnTo>
                    <a:lnTo>
                      <a:pt x="833" y="100"/>
                    </a:lnTo>
                    <a:lnTo>
                      <a:pt x="836" y="72"/>
                    </a:lnTo>
                    <a:lnTo>
                      <a:pt x="838" y="91"/>
                    </a:lnTo>
                    <a:lnTo>
                      <a:pt x="841" y="70"/>
                    </a:lnTo>
                    <a:lnTo>
                      <a:pt x="844" y="70"/>
                    </a:lnTo>
                    <a:lnTo>
                      <a:pt x="847" y="78"/>
                    </a:lnTo>
                    <a:lnTo>
                      <a:pt x="849" y="67"/>
                    </a:lnTo>
                    <a:lnTo>
                      <a:pt x="852" y="55"/>
                    </a:lnTo>
                    <a:lnTo>
                      <a:pt x="855" y="56"/>
                    </a:lnTo>
                    <a:lnTo>
                      <a:pt x="857" y="79"/>
                    </a:lnTo>
                    <a:lnTo>
                      <a:pt x="860" y="66"/>
                    </a:lnTo>
                    <a:lnTo>
                      <a:pt x="863" y="53"/>
                    </a:lnTo>
                    <a:lnTo>
                      <a:pt x="866" y="68"/>
                    </a:lnTo>
                    <a:lnTo>
                      <a:pt x="868" y="62"/>
                    </a:lnTo>
                    <a:lnTo>
                      <a:pt x="871" y="78"/>
                    </a:lnTo>
                    <a:lnTo>
                      <a:pt x="874" y="84"/>
                    </a:lnTo>
                    <a:lnTo>
                      <a:pt x="876" y="60"/>
                    </a:lnTo>
                    <a:lnTo>
                      <a:pt x="879" y="87"/>
                    </a:lnTo>
                    <a:lnTo>
                      <a:pt x="882" y="80"/>
                    </a:lnTo>
                    <a:lnTo>
                      <a:pt x="885" y="63"/>
                    </a:lnTo>
                    <a:lnTo>
                      <a:pt x="887" y="87"/>
                    </a:lnTo>
                    <a:lnTo>
                      <a:pt x="890" y="82"/>
                    </a:lnTo>
                    <a:lnTo>
                      <a:pt x="893" y="57"/>
                    </a:lnTo>
                    <a:lnTo>
                      <a:pt x="896" y="96"/>
                    </a:lnTo>
                    <a:lnTo>
                      <a:pt x="898" y="83"/>
                    </a:lnTo>
                    <a:lnTo>
                      <a:pt x="901" y="52"/>
                    </a:lnTo>
                    <a:lnTo>
                      <a:pt x="904" y="94"/>
                    </a:lnTo>
                    <a:lnTo>
                      <a:pt x="906" y="96"/>
                    </a:lnTo>
                    <a:lnTo>
                      <a:pt x="909" y="68"/>
                    </a:lnTo>
                    <a:lnTo>
                      <a:pt x="912" y="99"/>
                    </a:lnTo>
                    <a:lnTo>
                      <a:pt x="915" y="84"/>
                    </a:lnTo>
                    <a:lnTo>
                      <a:pt x="917" y="75"/>
                    </a:lnTo>
                    <a:lnTo>
                      <a:pt x="920" y="110"/>
                    </a:lnTo>
                    <a:lnTo>
                      <a:pt x="923" y="79"/>
                    </a:lnTo>
                    <a:lnTo>
                      <a:pt x="925" y="89"/>
                    </a:lnTo>
                    <a:lnTo>
                      <a:pt x="928" y="96"/>
                    </a:lnTo>
                    <a:lnTo>
                      <a:pt x="931" y="92"/>
                    </a:lnTo>
                    <a:lnTo>
                      <a:pt x="933" y="88"/>
                    </a:lnTo>
                    <a:lnTo>
                      <a:pt x="936" y="96"/>
                    </a:lnTo>
                    <a:lnTo>
                      <a:pt x="939" y="80"/>
                    </a:lnTo>
                    <a:lnTo>
                      <a:pt x="941" y="82"/>
                    </a:lnTo>
                    <a:lnTo>
                      <a:pt x="944" y="74"/>
                    </a:lnTo>
                    <a:lnTo>
                      <a:pt x="947" y="86"/>
                    </a:lnTo>
                    <a:lnTo>
                      <a:pt x="950" y="50"/>
                    </a:lnTo>
                    <a:lnTo>
                      <a:pt x="952" y="55"/>
                    </a:lnTo>
                    <a:lnTo>
                      <a:pt x="955" y="85"/>
                    </a:lnTo>
                    <a:lnTo>
                      <a:pt x="958" y="53"/>
                    </a:lnTo>
                    <a:lnTo>
                      <a:pt x="960" y="49"/>
                    </a:lnTo>
                    <a:lnTo>
                      <a:pt x="963" y="59"/>
                    </a:lnTo>
                    <a:lnTo>
                      <a:pt x="966" y="57"/>
                    </a:lnTo>
                    <a:lnTo>
                      <a:pt x="968" y="36"/>
                    </a:lnTo>
                    <a:lnTo>
                      <a:pt x="971" y="72"/>
                    </a:lnTo>
                    <a:lnTo>
                      <a:pt x="974" y="32"/>
                    </a:lnTo>
                    <a:lnTo>
                      <a:pt x="977" y="35"/>
                    </a:lnTo>
                    <a:lnTo>
                      <a:pt x="979" y="60"/>
                    </a:lnTo>
                    <a:lnTo>
                      <a:pt x="982" y="40"/>
                    </a:lnTo>
                    <a:lnTo>
                      <a:pt x="985" y="29"/>
                    </a:lnTo>
                    <a:lnTo>
                      <a:pt x="988" y="40"/>
                    </a:lnTo>
                    <a:lnTo>
                      <a:pt x="990" y="54"/>
                    </a:lnTo>
                    <a:lnTo>
                      <a:pt x="993" y="41"/>
                    </a:lnTo>
                    <a:lnTo>
                      <a:pt x="996" y="46"/>
                    </a:lnTo>
                    <a:lnTo>
                      <a:pt x="998" y="45"/>
                    </a:lnTo>
                    <a:lnTo>
                      <a:pt x="1001" y="46"/>
                    </a:lnTo>
                    <a:lnTo>
                      <a:pt x="1004" y="39"/>
                    </a:lnTo>
                    <a:lnTo>
                      <a:pt x="1006" y="56"/>
                    </a:lnTo>
                    <a:lnTo>
                      <a:pt x="1009" y="59"/>
                    </a:lnTo>
                    <a:lnTo>
                      <a:pt x="1012" y="19"/>
                    </a:lnTo>
                    <a:lnTo>
                      <a:pt x="1015" y="50"/>
                    </a:lnTo>
                    <a:lnTo>
                      <a:pt x="1017" y="39"/>
                    </a:lnTo>
                    <a:lnTo>
                      <a:pt x="1020" y="38"/>
                    </a:lnTo>
                    <a:lnTo>
                      <a:pt x="1023" y="66"/>
                    </a:lnTo>
                    <a:lnTo>
                      <a:pt x="1026" y="29"/>
                    </a:lnTo>
                    <a:lnTo>
                      <a:pt x="1028" y="27"/>
                    </a:lnTo>
                    <a:lnTo>
                      <a:pt x="1031" y="52"/>
                    </a:lnTo>
                    <a:lnTo>
                      <a:pt x="1034" y="10"/>
                    </a:lnTo>
                    <a:lnTo>
                      <a:pt x="1036" y="36"/>
                    </a:lnTo>
                    <a:lnTo>
                      <a:pt x="1039" y="53"/>
                    </a:lnTo>
                    <a:lnTo>
                      <a:pt x="1042" y="7"/>
                    </a:lnTo>
                    <a:lnTo>
                      <a:pt x="1044" y="40"/>
                    </a:lnTo>
                    <a:lnTo>
                      <a:pt x="1047" y="36"/>
                    </a:lnTo>
                    <a:lnTo>
                      <a:pt x="1050" y="18"/>
                    </a:lnTo>
                    <a:lnTo>
                      <a:pt x="1053" y="37"/>
                    </a:lnTo>
                    <a:lnTo>
                      <a:pt x="1055" y="5"/>
                    </a:lnTo>
                    <a:lnTo>
                      <a:pt x="1058" y="29"/>
                    </a:lnTo>
                    <a:lnTo>
                      <a:pt x="1061" y="39"/>
                    </a:lnTo>
                    <a:lnTo>
                      <a:pt x="1063" y="15"/>
                    </a:lnTo>
                    <a:lnTo>
                      <a:pt x="1066" y="42"/>
                    </a:lnTo>
                    <a:lnTo>
                      <a:pt x="1069" y="25"/>
                    </a:lnTo>
                    <a:lnTo>
                      <a:pt x="1071" y="20"/>
                    </a:lnTo>
                    <a:lnTo>
                      <a:pt x="1074" y="46"/>
                    </a:lnTo>
                    <a:lnTo>
                      <a:pt x="1077" y="21"/>
                    </a:lnTo>
                    <a:lnTo>
                      <a:pt x="1080" y="24"/>
                    </a:lnTo>
                    <a:lnTo>
                      <a:pt x="1082" y="45"/>
                    </a:lnTo>
                    <a:lnTo>
                      <a:pt x="1085" y="38"/>
                    </a:lnTo>
                    <a:lnTo>
                      <a:pt x="1088" y="31"/>
                    </a:lnTo>
                    <a:lnTo>
                      <a:pt x="1090" y="45"/>
                    </a:lnTo>
                    <a:lnTo>
                      <a:pt x="1093" y="59"/>
                    </a:lnTo>
                    <a:lnTo>
                      <a:pt x="1096" y="38"/>
                    </a:lnTo>
                    <a:lnTo>
                      <a:pt x="1098" y="42"/>
                    </a:lnTo>
                    <a:lnTo>
                      <a:pt x="1101" y="63"/>
                    </a:lnTo>
                    <a:lnTo>
                      <a:pt x="1104" y="29"/>
                    </a:lnTo>
                    <a:lnTo>
                      <a:pt x="1106" y="50"/>
                    </a:lnTo>
                    <a:lnTo>
                      <a:pt x="1109" y="68"/>
                    </a:lnTo>
                    <a:lnTo>
                      <a:pt x="1112" y="27"/>
                    </a:lnTo>
                    <a:lnTo>
                      <a:pt x="1115" y="66"/>
                    </a:lnTo>
                    <a:lnTo>
                      <a:pt x="1117" y="75"/>
                    </a:lnTo>
                    <a:lnTo>
                      <a:pt x="1120" y="30"/>
                    </a:lnTo>
                    <a:lnTo>
                      <a:pt x="1123" y="71"/>
                    </a:lnTo>
                    <a:lnTo>
                      <a:pt x="1125" y="76"/>
                    </a:lnTo>
                    <a:lnTo>
                      <a:pt x="1128" y="26"/>
                    </a:lnTo>
                    <a:lnTo>
                      <a:pt x="1131" y="60"/>
                    </a:lnTo>
                    <a:lnTo>
                      <a:pt x="1133" y="73"/>
                    </a:lnTo>
                    <a:lnTo>
                      <a:pt x="1136" y="28"/>
                    </a:lnTo>
                    <a:lnTo>
                      <a:pt x="1139" y="80"/>
                    </a:lnTo>
                    <a:lnTo>
                      <a:pt x="1142" y="72"/>
                    </a:lnTo>
                    <a:lnTo>
                      <a:pt x="1144" y="27"/>
                    </a:lnTo>
                    <a:lnTo>
                      <a:pt x="1147" y="85"/>
                    </a:lnTo>
                    <a:lnTo>
                      <a:pt x="1150" y="51"/>
                    </a:lnTo>
                    <a:lnTo>
                      <a:pt x="1152" y="63"/>
                    </a:lnTo>
                    <a:lnTo>
                      <a:pt x="1155" y="68"/>
                    </a:lnTo>
                    <a:lnTo>
                      <a:pt x="1158" y="46"/>
                    </a:lnTo>
                    <a:lnTo>
                      <a:pt x="1160" y="81"/>
                    </a:lnTo>
                    <a:lnTo>
                      <a:pt x="1163" y="88"/>
                    </a:lnTo>
                    <a:lnTo>
                      <a:pt x="1166" y="47"/>
                    </a:lnTo>
                    <a:lnTo>
                      <a:pt x="1169" y="86"/>
                    </a:lnTo>
                    <a:lnTo>
                      <a:pt x="1171" y="46"/>
                    </a:lnTo>
                    <a:lnTo>
                      <a:pt x="1174" y="45"/>
                    </a:lnTo>
                    <a:lnTo>
                      <a:pt x="1177" y="104"/>
                    </a:lnTo>
                    <a:lnTo>
                      <a:pt x="1179" y="54"/>
                    </a:lnTo>
                    <a:lnTo>
                      <a:pt x="1182" y="44"/>
                    </a:lnTo>
                    <a:lnTo>
                      <a:pt x="1185" y="79"/>
                    </a:lnTo>
                    <a:lnTo>
                      <a:pt x="1187" y="52"/>
                    </a:lnTo>
                    <a:lnTo>
                      <a:pt x="1190" y="54"/>
                    </a:lnTo>
                    <a:lnTo>
                      <a:pt x="1193" y="83"/>
                    </a:lnTo>
                    <a:lnTo>
                      <a:pt x="1196" y="46"/>
                    </a:lnTo>
                    <a:lnTo>
                      <a:pt x="1198" y="72"/>
                    </a:lnTo>
                    <a:lnTo>
                      <a:pt x="1201" y="68"/>
                    </a:lnTo>
                    <a:lnTo>
                      <a:pt x="1204" y="58"/>
                    </a:lnTo>
                    <a:lnTo>
                      <a:pt x="1206" y="76"/>
                    </a:lnTo>
                    <a:lnTo>
                      <a:pt x="1209" y="68"/>
                    </a:lnTo>
                    <a:lnTo>
                      <a:pt x="1212" y="54"/>
                    </a:lnTo>
                    <a:lnTo>
                      <a:pt x="1214" y="81"/>
                    </a:lnTo>
                    <a:lnTo>
                      <a:pt x="1217" y="52"/>
                    </a:lnTo>
                    <a:lnTo>
                      <a:pt x="1220" y="51"/>
                    </a:lnTo>
                    <a:lnTo>
                      <a:pt x="1223" y="64"/>
                    </a:lnTo>
                    <a:lnTo>
                      <a:pt x="1225" y="37"/>
                    </a:lnTo>
                    <a:lnTo>
                      <a:pt x="1228" y="42"/>
                    </a:lnTo>
                    <a:lnTo>
                      <a:pt x="1231" y="66"/>
                    </a:lnTo>
                    <a:lnTo>
                      <a:pt x="1233" y="29"/>
                    </a:lnTo>
                    <a:lnTo>
                      <a:pt x="1236" y="45"/>
                    </a:lnTo>
                    <a:lnTo>
                      <a:pt x="1239" y="45"/>
                    </a:lnTo>
                    <a:lnTo>
                      <a:pt x="1241" y="23"/>
                    </a:lnTo>
                    <a:lnTo>
                      <a:pt x="1244" y="66"/>
                    </a:lnTo>
                    <a:lnTo>
                      <a:pt x="1247" y="48"/>
                    </a:lnTo>
                    <a:lnTo>
                      <a:pt x="1249" y="0"/>
                    </a:lnTo>
                    <a:lnTo>
                      <a:pt x="1252" y="48"/>
                    </a:lnTo>
                    <a:lnTo>
                      <a:pt x="1255" y="36"/>
                    </a:lnTo>
                    <a:lnTo>
                      <a:pt x="1258" y="28"/>
                    </a:lnTo>
                    <a:lnTo>
                      <a:pt x="1260" y="53"/>
                    </a:lnTo>
                    <a:lnTo>
                      <a:pt x="1263" y="19"/>
                    </a:lnTo>
                    <a:lnTo>
                      <a:pt x="1266" y="18"/>
                    </a:lnTo>
                    <a:lnTo>
                      <a:pt x="1268" y="53"/>
                    </a:lnTo>
                    <a:lnTo>
                      <a:pt x="1271" y="24"/>
                    </a:lnTo>
                    <a:lnTo>
                      <a:pt x="1274" y="35"/>
                    </a:lnTo>
                    <a:lnTo>
                      <a:pt x="1276" y="42"/>
                    </a:lnTo>
                    <a:lnTo>
                      <a:pt x="1279" y="33"/>
                    </a:lnTo>
                    <a:lnTo>
                      <a:pt x="1282" y="34"/>
                    </a:lnTo>
                    <a:lnTo>
                      <a:pt x="1285" y="43"/>
                    </a:lnTo>
                    <a:lnTo>
                      <a:pt x="1287" y="38"/>
                    </a:lnTo>
                    <a:lnTo>
                      <a:pt x="1290" y="37"/>
                    </a:lnTo>
                    <a:lnTo>
                      <a:pt x="1293" y="48"/>
                    </a:lnTo>
                    <a:lnTo>
                      <a:pt x="1295" y="50"/>
                    </a:lnTo>
                    <a:lnTo>
                      <a:pt x="1298" y="34"/>
                    </a:lnTo>
                    <a:lnTo>
                      <a:pt x="1301" y="35"/>
                    </a:lnTo>
                    <a:lnTo>
                      <a:pt x="1303" y="54"/>
                    </a:lnTo>
                    <a:lnTo>
                      <a:pt x="1306" y="40"/>
                    </a:lnTo>
                    <a:lnTo>
                      <a:pt x="1309" y="39"/>
                    </a:lnTo>
                    <a:lnTo>
                      <a:pt x="1311" y="76"/>
                    </a:lnTo>
                    <a:lnTo>
                      <a:pt x="1314" y="30"/>
                    </a:lnTo>
                    <a:lnTo>
                      <a:pt x="1317" y="40"/>
                    </a:lnTo>
                    <a:lnTo>
                      <a:pt x="1319" y="44"/>
                    </a:lnTo>
                    <a:lnTo>
                      <a:pt x="1322" y="26"/>
                    </a:lnTo>
                    <a:lnTo>
                      <a:pt x="1325" y="43"/>
                    </a:lnTo>
                    <a:lnTo>
                      <a:pt x="1328" y="4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7" name="Rectangle 85"/>
              <p:cNvSpPr>
                <a:spLocks noChangeArrowheads="1"/>
              </p:cNvSpPr>
              <p:nvPr/>
            </p:nvSpPr>
            <p:spPr bwMode="auto">
              <a:xfrm>
                <a:off x="1821" y="1771"/>
                <a:ext cx="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319" name="Group 89"/>
            <p:cNvGrpSpPr>
              <a:grpSpLocks noChangeAspect="1"/>
            </p:cNvGrpSpPr>
            <p:nvPr/>
          </p:nvGrpSpPr>
          <p:grpSpPr bwMode="auto">
            <a:xfrm>
              <a:off x="1115616" y="3164876"/>
              <a:ext cx="3033121" cy="1011866"/>
              <a:chOff x="-35" y="1158"/>
              <a:chExt cx="1346" cy="1089"/>
            </a:xfrm>
          </p:grpSpPr>
          <p:sp>
            <p:nvSpPr>
              <p:cNvPr id="2335" name="Line 99"/>
              <p:cNvSpPr>
                <a:spLocks noChangeShapeType="1"/>
              </p:cNvSpPr>
              <p:nvPr/>
            </p:nvSpPr>
            <p:spPr bwMode="auto">
              <a:xfrm flipV="1">
                <a:off x="-15" y="2228"/>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6" name="Line 100"/>
              <p:cNvSpPr>
                <a:spLocks noChangeShapeType="1"/>
              </p:cNvSpPr>
              <p:nvPr/>
            </p:nvSpPr>
            <p:spPr bwMode="auto">
              <a:xfrm flipV="1">
                <a:off x="316" y="2228"/>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7" name="Line 101"/>
              <p:cNvSpPr>
                <a:spLocks noChangeShapeType="1"/>
              </p:cNvSpPr>
              <p:nvPr/>
            </p:nvSpPr>
            <p:spPr bwMode="auto">
              <a:xfrm flipV="1">
                <a:off x="648" y="2228"/>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8" name="Line 102"/>
              <p:cNvSpPr>
                <a:spLocks noChangeShapeType="1"/>
              </p:cNvSpPr>
              <p:nvPr/>
            </p:nvSpPr>
            <p:spPr bwMode="auto">
              <a:xfrm flipV="1">
                <a:off x="979" y="2228"/>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9" name="Line 103"/>
              <p:cNvSpPr>
                <a:spLocks noChangeShapeType="1"/>
              </p:cNvSpPr>
              <p:nvPr/>
            </p:nvSpPr>
            <p:spPr bwMode="auto">
              <a:xfrm flipV="1">
                <a:off x="1310" y="2228"/>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0" name="Line 104"/>
              <p:cNvSpPr>
                <a:spLocks noChangeShapeType="1"/>
              </p:cNvSpPr>
              <p:nvPr/>
            </p:nvSpPr>
            <p:spPr bwMode="auto">
              <a:xfrm>
                <a:off x="-15" y="2228"/>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5" name="Line 105"/>
              <p:cNvSpPr>
                <a:spLocks noChangeShapeType="1"/>
              </p:cNvSpPr>
              <p:nvPr/>
            </p:nvSpPr>
            <p:spPr bwMode="auto">
              <a:xfrm>
                <a:off x="-25" y="2228"/>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6" name="Line 106"/>
              <p:cNvSpPr>
                <a:spLocks noChangeShapeType="1"/>
              </p:cNvSpPr>
              <p:nvPr/>
            </p:nvSpPr>
            <p:spPr bwMode="auto">
              <a:xfrm>
                <a:off x="-35" y="2153"/>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7" name="Line 107"/>
              <p:cNvSpPr>
                <a:spLocks noChangeShapeType="1"/>
              </p:cNvSpPr>
              <p:nvPr/>
            </p:nvSpPr>
            <p:spPr bwMode="auto">
              <a:xfrm>
                <a:off x="-25" y="2079"/>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8" name="Line 108"/>
              <p:cNvSpPr>
                <a:spLocks noChangeShapeType="1"/>
              </p:cNvSpPr>
              <p:nvPr/>
            </p:nvSpPr>
            <p:spPr bwMode="auto">
              <a:xfrm>
                <a:off x="-35" y="2004"/>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9" name="Line 109"/>
              <p:cNvSpPr>
                <a:spLocks noChangeShapeType="1"/>
              </p:cNvSpPr>
              <p:nvPr/>
            </p:nvSpPr>
            <p:spPr bwMode="auto">
              <a:xfrm>
                <a:off x="-25" y="1930"/>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0" name="Line 110"/>
              <p:cNvSpPr>
                <a:spLocks noChangeShapeType="1"/>
              </p:cNvSpPr>
              <p:nvPr/>
            </p:nvSpPr>
            <p:spPr bwMode="auto">
              <a:xfrm>
                <a:off x="-35" y="185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1" name="Line 111"/>
              <p:cNvSpPr>
                <a:spLocks noChangeShapeType="1"/>
              </p:cNvSpPr>
              <p:nvPr/>
            </p:nvSpPr>
            <p:spPr bwMode="auto">
              <a:xfrm>
                <a:off x="-25" y="1780"/>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2" name="Line 112"/>
              <p:cNvSpPr>
                <a:spLocks noChangeShapeType="1"/>
              </p:cNvSpPr>
              <p:nvPr/>
            </p:nvSpPr>
            <p:spPr bwMode="auto">
              <a:xfrm>
                <a:off x="-35" y="1706"/>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3" name="Line 113"/>
              <p:cNvSpPr>
                <a:spLocks noChangeShapeType="1"/>
              </p:cNvSpPr>
              <p:nvPr/>
            </p:nvSpPr>
            <p:spPr bwMode="auto">
              <a:xfrm>
                <a:off x="-25" y="1631"/>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4" name="Line 114"/>
              <p:cNvSpPr>
                <a:spLocks noChangeShapeType="1"/>
              </p:cNvSpPr>
              <p:nvPr/>
            </p:nvSpPr>
            <p:spPr bwMode="auto">
              <a:xfrm>
                <a:off x="-35" y="1557"/>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5" name="Line 115"/>
              <p:cNvSpPr>
                <a:spLocks noChangeShapeType="1"/>
              </p:cNvSpPr>
              <p:nvPr/>
            </p:nvSpPr>
            <p:spPr bwMode="auto">
              <a:xfrm>
                <a:off x="-25" y="148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6" name="Line 116"/>
              <p:cNvSpPr>
                <a:spLocks noChangeShapeType="1"/>
              </p:cNvSpPr>
              <p:nvPr/>
            </p:nvSpPr>
            <p:spPr bwMode="auto">
              <a:xfrm>
                <a:off x="-35" y="1408"/>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7" name="Line 117"/>
              <p:cNvSpPr>
                <a:spLocks noChangeShapeType="1"/>
              </p:cNvSpPr>
              <p:nvPr/>
            </p:nvSpPr>
            <p:spPr bwMode="auto">
              <a:xfrm>
                <a:off x="-25" y="1333"/>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8" name="Line 118"/>
              <p:cNvSpPr>
                <a:spLocks noChangeShapeType="1"/>
              </p:cNvSpPr>
              <p:nvPr/>
            </p:nvSpPr>
            <p:spPr bwMode="auto">
              <a:xfrm>
                <a:off x="-35" y="1259"/>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9" name="Line 119"/>
              <p:cNvSpPr>
                <a:spLocks noChangeShapeType="1"/>
              </p:cNvSpPr>
              <p:nvPr/>
            </p:nvSpPr>
            <p:spPr bwMode="auto">
              <a:xfrm flipV="1">
                <a:off x="-15" y="1259"/>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0" name="Freeform 120"/>
              <p:cNvSpPr>
                <a:spLocks/>
              </p:cNvSpPr>
              <p:nvPr/>
            </p:nvSpPr>
            <p:spPr bwMode="auto">
              <a:xfrm>
                <a:off x="-17" y="1363"/>
                <a:ext cx="1328" cy="628"/>
              </a:xfrm>
              <a:custGeom>
                <a:avLst/>
                <a:gdLst>
                  <a:gd name="T0" fmla="*/ 19 w 1328"/>
                  <a:gd name="T1" fmla="*/ 595 h 628"/>
                  <a:gd name="T2" fmla="*/ 41 w 1328"/>
                  <a:gd name="T3" fmla="*/ 557 h 628"/>
                  <a:gd name="T4" fmla="*/ 63 w 1328"/>
                  <a:gd name="T5" fmla="*/ 505 h 628"/>
                  <a:gd name="T6" fmla="*/ 85 w 1328"/>
                  <a:gd name="T7" fmla="*/ 445 h 628"/>
                  <a:gd name="T8" fmla="*/ 107 w 1328"/>
                  <a:gd name="T9" fmla="*/ 385 h 628"/>
                  <a:gd name="T10" fmla="*/ 129 w 1328"/>
                  <a:gd name="T11" fmla="*/ 338 h 628"/>
                  <a:gd name="T12" fmla="*/ 151 w 1328"/>
                  <a:gd name="T13" fmla="*/ 293 h 628"/>
                  <a:gd name="T14" fmla="*/ 173 w 1328"/>
                  <a:gd name="T15" fmla="*/ 266 h 628"/>
                  <a:gd name="T16" fmla="*/ 195 w 1328"/>
                  <a:gd name="T17" fmla="*/ 262 h 628"/>
                  <a:gd name="T18" fmla="*/ 217 w 1328"/>
                  <a:gd name="T19" fmla="*/ 289 h 628"/>
                  <a:gd name="T20" fmla="*/ 239 w 1328"/>
                  <a:gd name="T21" fmla="*/ 307 h 628"/>
                  <a:gd name="T22" fmla="*/ 261 w 1328"/>
                  <a:gd name="T23" fmla="*/ 302 h 628"/>
                  <a:gd name="T24" fmla="*/ 282 w 1328"/>
                  <a:gd name="T25" fmla="*/ 260 h 628"/>
                  <a:gd name="T26" fmla="*/ 305 w 1328"/>
                  <a:gd name="T27" fmla="*/ 234 h 628"/>
                  <a:gd name="T28" fmla="*/ 326 w 1328"/>
                  <a:gd name="T29" fmla="*/ 195 h 628"/>
                  <a:gd name="T30" fmla="*/ 348 w 1328"/>
                  <a:gd name="T31" fmla="*/ 191 h 628"/>
                  <a:gd name="T32" fmla="*/ 370 w 1328"/>
                  <a:gd name="T33" fmla="*/ 211 h 628"/>
                  <a:gd name="T34" fmla="*/ 392 w 1328"/>
                  <a:gd name="T35" fmla="*/ 270 h 628"/>
                  <a:gd name="T36" fmla="*/ 414 w 1328"/>
                  <a:gd name="T37" fmla="*/ 350 h 628"/>
                  <a:gd name="T38" fmla="*/ 436 w 1328"/>
                  <a:gd name="T39" fmla="*/ 443 h 628"/>
                  <a:gd name="T40" fmla="*/ 457 w 1328"/>
                  <a:gd name="T41" fmla="*/ 537 h 628"/>
                  <a:gd name="T42" fmla="*/ 479 w 1328"/>
                  <a:gd name="T43" fmla="*/ 596 h 628"/>
                  <a:gd name="T44" fmla="*/ 501 w 1328"/>
                  <a:gd name="T45" fmla="*/ 616 h 628"/>
                  <a:gd name="T46" fmla="*/ 523 w 1328"/>
                  <a:gd name="T47" fmla="*/ 624 h 628"/>
                  <a:gd name="T48" fmla="*/ 545 w 1328"/>
                  <a:gd name="T49" fmla="*/ 593 h 628"/>
                  <a:gd name="T50" fmla="*/ 566 w 1328"/>
                  <a:gd name="T51" fmla="*/ 521 h 628"/>
                  <a:gd name="T52" fmla="*/ 588 w 1328"/>
                  <a:gd name="T53" fmla="*/ 392 h 628"/>
                  <a:gd name="T54" fmla="*/ 610 w 1328"/>
                  <a:gd name="T55" fmla="*/ 297 h 628"/>
                  <a:gd name="T56" fmla="*/ 632 w 1328"/>
                  <a:gd name="T57" fmla="*/ 364 h 628"/>
                  <a:gd name="T58" fmla="*/ 654 w 1328"/>
                  <a:gd name="T59" fmla="*/ 509 h 628"/>
                  <a:gd name="T60" fmla="*/ 676 w 1328"/>
                  <a:gd name="T61" fmla="*/ 572 h 628"/>
                  <a:gd name="T62" fmla="*/ 697 w 1328"/>
                  <a:gd name="T63" fmla="*/ 589 h 628"/>
                  <a:gd name="T64" fmla="*/ 719 w 1328"/>
                  <a:gd name="T65" fmla="*/ 572 h 628"/>
                  <a:gd name="T66" fmla="*/ 741 w 1328"/>
                  <a:gd name="T67" fmla="*/ 519 h 628"/>
                  <a:gd name="T68" fmla="*/ 762 w 1328"/>
                  <a:gd name="T69" fmla="*/ 429 h 628"/>
                  <a:gd name="T70" fmla="*/ 784 w 1328"/>
                  <a:gd name="T71" fmla="*/ 360 h 628"/>
                  <a:gd name="T72" fmla="*/ 806 w 1328"/>
                  <a:gd name="T73" fmla="*/ 334 h 628"/>
                  <a:gd name="T74" fmla="*/ 828 w 1328"/>
                  <a:gd name="T75" fmla="*/ 293 h 628"/>
                  <a:gd name="T76" fmla="*/ 849 w 1328"/>
                  <a:gd name="T77" fmla="*/ 207 h 628"/>
                  <a:gd name="T78" fmla="*/ 871 w 1328"/>
                  <a:gd name="T79" fmla="*/ 96 h 628"/>
                  <a:gd name="T80" fmla="*/ 893 w 1328"/>
                  <a:gd name="T81" fmla="*/ 62 h 628"/>
                  <a:gd name="T82" fmla="*/ 915 w 1328"/>
                  <a:gd name="T83" fmla="*/ 62 h 628"/>
                  <a:gd name="T84" fmla="*/ 936 w 1328"/>
                  <a:gd name="T85" fmla="*/ 54 h 628"/>
                  <a:gd name="T86" fmla="*/ 958 w 1328"/>
                  <a:gd name="T87" fmla="*/ 78 h 628"/>
                  <a:gd name="T88" fmla="*/ 979 w 1328"/>
                  <a:gd name="T89" fmla="*/ 67 h 628"/>
                  <a:gd name="T90" fmla="*/ 1001 w 1328"/>
                  <a:gd name="T91" fmla="*/ 42 h 628"/>
                  <a:gd name="T92" fmla="*/ 1023 w 1328"/>
                  <a:gd name="T93" fmla="*/ 30 h 628"/>
                  <a:gd name="T94" fmla="*/ 1044 w 1328"/>
                  <a:gd name="T95" fmla="*/ 33 h 628"/>
                  <a:gd name="T96" fmla="*/ 1066 w 1328"/>
                  <a:gd name="T97" fmla="*/ 40 h 628"/>
                  <a:gd name="T98" fmla="*/ 1088 w 1328"/>
                  <a:gd name="T99" fmla="*/ 29 h 628"/>
                  <a:gd name="T100" fmla="*/ 1109 w 1328"/>
                  <a:gd name="T101" fmla="*/ 59 h 628"/>
                  <a:gd name="T102" fmla="*/ 1131 w 1328"/>
                  <a:gd name="T103" fmla="*/ 53 h 628"/>
                  <a:gd name="T104" fmla="*/ 1152 w 1328"/>
                  <a:gd name="T105" fmla="*/ 37 h 628"/>
                  <a:gd name="T106" fmla="*/ 1174 w 1328"/>
                  <a:gd name="T107" fmla="*/ 51 h 628"/>
                  <a:gd name="T108" fmla="*/ 1196 w 1328"/>
                  <a:gd name="T109" fmla="*/ 47 h 628"/>
                  <a:gd name="T110" fmla="*/ 1217 w 1328"/>
                  <a:gd name="T111" fmla="*/ 64 h 628"/>
                  <a:gd name="T112" fmla="*/ 1239 w 1328"/>
                  <a:gd name="T113" fmla="*/ 61 h 628"/>
                  <a:gd name="T114" fmla="*/ 1260 w 1328"/>
                  <a:gd name="T115" fmla="*/ 47 h 628"/>
                  <a:gd name="T116" fmla="*/ 1282 w 1328"/>
                  <a:gd name="T117" fmla="*/ 37 h 628"/>
                  <a:gd name="T118" fmla="*/ 1303 w 1328"/>
                  <a:gd name="T119" fmla="*/ 61 h 628"/>
                  <a:gd name="T120" fmla="*/ 1325 w 1328"/>
                  <a:gd name="T121" fmla="*/ 14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628">
                    <a:moveTo>
                      <a:pt x="0" y="623"/>
                    </a:moveTo>
                    <a:lnTo>
                      <a:pt x="3" y="621"/>
                    </a:lnTo>
                    <a:lnTo>
                      <a:pt x="6" y="616"/>
                    </a:lnTo>
                    <a:lnTo>
                      <a:pt x="8" y="611"/>
                    </a:lnTo>
                    <a:lnTo>
                      <a:pt x="11" y="610"/>
                    </a:lnTo>
                    <a:lnTo>
                      <a:pt x="14" y="608"/>
                    </a:lnTo>
                    <a:lnTo>
                      <a:pt x="17" y="599"/>
                    </a:lnTo>
                    <a:lnTo>
                      <a:pt x="19" y="595"/>
                    </a:lnTo>
                    <a:lnTo>
                      <a:pt x="22" y="589"/>
                    </a:lnTo>
                    <a:lnTo>
                      <a:pt x="25" y="584"/>
                    </a:lnTo>
                    <a:lnTo>
                      <a:pt x="28" y="584"/>
                    </a:lnTo>
                    <a:lnTo>
                      <a:pt x="30" y="572"/>
                    </a:lnTo>
                    <a:lnTo>
                      <a:pt x="33" y="567"/>
                    </a:lnTo>
                    <a:lnTo>
                      <a:pt x="36" y="571"/>
                    </a:lnTo>
                    <a:lnTo>
                      <a:pt x="39" y="557"/>
                    </a:lnTo>
                    <a:lnTo>
                      <a:pt x="41" y="557"/>
                    </a:lnTo>
                    <a:lnTo>
                      <a:pt x="44" y="548"/>
                    </a:lnTo>
                    <a:lnTo>
                      <a:pt x="47" y="538"/>
                    </a:lnTo>
                    <a:lnTo>
                      <a:pt x="49" y="542"/>
                    </a:lnTo>
                    <a:lnTo>
                      <a:pt x="52" y="524"/>
                    </a:lnTo>
                    <a:lnTo>
                      <a:pt x="55" y="521"/>
                    </a:lnTo>
                    <a:lnTo>
                      <a:pt x="58" y="519"/>
                    </a:lnTo>
                    <a:lnTo>
                      <a:pt x="61" y="507"/>
                    </a:lnTo>
                    <a:lnTo>
                      <a:pt x="63" y="505"/>
                    </a:lnTo>
                    <a:lnTo>
                      <a:pt x="66" y="502"/>
                    </a:lnTo>
                    <a:lnTo>
                      <a:pt x="69" y="490"/>
                    </a:lnTo>
                    <a:lnTo>
                      <a:pt x="72" y="477"/>
                    </a:lnTo>
                    <a:lnTo>
                      <a:pt x="74" y="484"/>
                    </a:lnTo>
                    <a:lnTo>
                      <a:pt x="77" y="472"/>
                    </a:lnTo>
                    <a:lnTo>
                      <a:pt x="80" y="459"/>
                    </a:lnTo>
                    <a:lnTo>
                      <a:pt x="82" y="455"/>
                    </a:lnTo>
                    <a:lnTo>
                      <a:pt x="85" y="445"/>
                    </a:lnTo>
                    <a:lnTo>
                      <a:pt x="88" y="438"/>
                    </a:lnTo>
                    <a:lnTo>
                      <a:pt x="91" y="437"/>
                    </a:lnTo>
                    <a:lnTo>
                      <a:pt x="93" y="434"/>
                    </a:lnTo>
                    <a:lnTo>
                      <a:pt x="96" y="421"/>
                    </a:lnTo>
                    <a:lnTo>
                      <a:pt x="99" y="404"/>
                    </a:lnTo>
                    <a:lnTo>
                      <a:pt x="102" y="404"/>
                    </a:lnTo>
                    <a:lnTo>
                      <a:pt x="105" y="391"/>
                    </a:lnTo>
                    <a:lnTo>
                      <a:pt x="107" y="385"/>
                    </a:lnTo>
                    <a:lnTo>
                      <a:pt x="110" y="385"/>
                    </a:lnTo>
                    <a:lnTo>
                      <a:pt x="113" y="368"/>
                    </a:lnTo>
                    <a:lnTo>
                      <a:pt x="115" y="365"/>
                    </a:lnTo>
                    <a:lnTo>
                      <a:pt x="118" y="359"/>
                    </a:lnTo>
                    <a:lnTo>
                      <a:pt x="121" y="347"/>
                    </a:lnTo>
                    <a:lnTo>
                      <a:pt x="124" y="339"/>
                    </a:lnTo>
                    <a:lnTo>
                      <a:pt x="126" y="341"/>
                    </a:lnTo>
                    <a:lnTo>
                      <a:pt x="129" y="338"/>
                    </a:lnTo>
                    <a:lnTo>
                      <a:pt x="132" y="321"/>
                    </a:lnTo>
                    <a:lnTo>
                      <a:pt x="135" y="315"/>
                    </a:lnTo>
                    <a:lnTo>
                      <a:pt x="137" y="322"/>
                    </a:lnTo>
                    <a:lnTo>
                      <a:pt x="140" y="310"/>
                    </a:lnTo>
                    <a:lnTo>
                      <a:pt x="143" y="305"/>
                    </a:lnTo>
                    <a:lnTo>
                      <a:pt x="146" y="289"/>
                    </a:lnTo>
                    <a:lnTo>
                      <a:pt x="148" y="285"/>
                    </a:lnTo>
                    <a:lnTo>
                      <a:pt x="151" y="293"/>
                    </a:lnTo>
                    <a:lnTo>
                      <a:pt x="154" y="278"/>
                    </a:lnTo>
                    <a:lnTo>
                      <a:pt x="156" y="274"/>
                    </a:lnTo>
                    <a:lnTo>
                      <a:pt x="159" y="284"/>
                    </a:lnTo>
                    <a:lnTo>
                      <a:pt x="162" y="264"/>
                    </a:lnTo>
                    <a:lnTo>
                      <a:pt x="165" y="265"/>
                    </a:lnTo>
                    <a:lnTo>
                      <a:pt x="168" y="274"/>
                    </a:lnTo>
                    <a:lnTo>
                      <a:pt x="170" y="265"/>
                    </a:lnTo>
                    <a:lnTo>
                      <a:pt x="173" y="266"/>
                    </a:lnTo>
                    <a:lnTo>
                      <a:pt x="176" y="248"/>
                    </a:lnTo>
                    <a:lnTo>
                      <a:pt x="179" y="249"/>
                    </a:lnTo>
                    <a:lnTo>
                      <a:pt x="181" y="266"/>
                    </a:lnTo>
                    <a:lnTo>
                      <a:pt x="184" y="261"/>
                    </a:lnTo>
                    <a:lnTo>
                      <a:pt x="187" y="250"/>
                    </a:lnTo>
                    <a:lnTo>
                      <a:pt x="189" y="258"/>
                    </a:lnTo>
                    <a:lnTo>
                      <a:pt x="192" y="267"/>
                    </a:lnTo>
                    <a:lnTo>
                      <a:pt x="195" y="262"/>
                    </a:lnTo>
                    <a:lnTo>
                      <a:pt x="198" y="269"/>
                    </a:lnTo>
                    <a:lnTo>
                      <a:pt x="200" y="266"/>
                    </a:lnTo>
                    <a:lnTo>
                      <a:pt x="203" y="284"/>
                    </a:lnTo>
                    <a:lnTo>
                      <a:pt x="206" y="295"/>
                    </a:lnTo>
                    <a:lnTo>
                      <a:pt x="209" y="278"/>
                    </a:lnTo>
                    <a:lnTo>
                      <a:pt x="211" y="286"/>
                    </a:lnTo>
                    <a:lnTo>
                      <a:pt x="214" y="303"/>
                    </a:lnTo>
                    <a:lnTo>
                      <a:pt x="217" y="289"/>
                    </a:lnTo>
                    <a:lnTo>
                      <a:pt x="220" y="291"/>
                    </a:lnTo>
                    <a:lnTo>
                      <a:pt x="222" y="307"/>
                    </a:lnTo>
                    <a:lnTo>
                      <a:pt x="225" y="288"/>
                    </a:lnTo>
                    <a:lnTo>
                      <a:pt x="228" y="291"/>
                    </a:lnTo>
                    <a:lnTo>
                      <a:pt x="230" y="302"/>
                    </a:lnTo>
                    <a:lnTo>
                      <a:pt x="233" y="286"/>
                    </a:lnTo>
                    <a:lnTo>
                      <a:pt x="236" y="306"/>
                    </a:lnTo>
                    <a:lnTo>
                      <a:pt x="239" y="307"/>
                    </a:lnTo>
                    <a:lnTo>
                      <a:pt x="241" y="287"/>
                    </a:lnTo>
                    <a:lnTo>
                      <a:pt x="244" y="298"/>
                    </a:lnTo>
                    <a:lnTo>
                      <a:pt x="247" y="311"/>
                    </a:lnTo>
                    <a:lnTo>
                      <a:pt x="250" y="300"/>
                    </a:lnTo>
                    <a:lnTo>
                      <a:pt x="253" y="302"/>
                    </a:lnTo>
                    <a:lnTo>
                      <a:pt x="255" y="309"/>
                    </a:lnTo>
                    <a:lnTo>
                      <a:pt x="258" y="285"/>
                    </a:lnTo>
                    <a:lnTo>
                      <a:pt x="261" y="302"/>
                    </a:lnTo>
                    <a:lnTo>
                      <a:pt x="263" y="302"/>
                    </a:lnTo>
                    <a:lnTo>
                      <a:pt x="266" y="284"/>
                    </a:lnTo>
                    <a:lnTo>
                      <a:pt x="269" y="286"/>
                    </a:lnTo>
                    <a:lnTo>
                      <a:pt x="272" y="279"/>
                    </a:lnTo>
                    <a:lnTo>
                      <a:pt x="274" y="288"/>
                    </a:lnTo>
                    <a:lnTo>
                      <a:pt x="277" y="275"/>
                    </a:lnTo>
                    <a:lnTo>
                      <a:pt x="280" y="263"/>
                    </a:lnTo>
                    <a:lnTo>
                      <a:pt x="282" y="260"/>
                    </a:lnTo>
                    <a:lnTo>
                      <a:pt x="285" y="263"/>
                    </a:lnTo>
                    <a:lnTo>
                      <a:pt x="288" y="253"/>
                    </a:lnTo>
                    <a:lnTo>
                      <a:pt x="291" y="247"/>
                    </a:lnTo>
                    <a:lnTo>
                      <a:pt x="294" y="239"/>
                    </a:lnTo>
                    <a:lnTo>
                      <a:pt x="296" y="249"/>
                    </a:lnTo>
                    <a:lnTo>
                      <a:pt x="299" y="239"/>
                    </a:lnTo>
                    <a:lnTo>
                      <a:pt x="302" y="218"/>
                    </a:lnTo>
                    <a:lnTo>
                      <a:pt x="305" y="234"/>
                    </a:lnTo>
                    <a:lnTo>
                      <a:pt x="307" y="233"/>
                    </a:lnTo>
                    <a:lnTo>
                      <a:pt x="310" y="203"/>
                    </a:lnTo>
                    <a:lnTo>
                      <a:pt x="313" y="210"/>
                    </a:lnTo>
                    <a:lnTo>
                      <a:pt x="315" y="194"/>
                    </a:lnTo>
                    <a:lnTo>
                      <a:pt x="318" y="190"/>
                    </a:lnTo>
                    <a:lnTo>
                      <a:pt x="321" y="201"/>
                    </a:lnTo>
                    <a:lnTo>
                      <a:pt x="323" y="179"/>
                    </a:lnTo>
                    <a:lnTo>
                      <a:pt x="326" y="195"/>
                    </a:lnTo>
                    <a:lnTo>
                      <a:pt x="329" y="181"/>
                    </a:lnTo>
                    <a:lnTo>
                      <a:pt x="332" y="165"/>
                    </a:lnTo>
                    <a:lnTo>
                      <a:pt x="335" y="181"/>
                    </a:lnTo>
                    <a:lnTo>
                      <a:pt x="337" y="181"/>
                    </a:lnTo>
                    <a:lnTo>
                      <a:pt x="340" y="181"/>
                    </a:lnTo>
                    <a:lnTo>
                      <a:pt x="343" y="175"/>
                    </a:lnTo>
                    <a:lnTo>
                      <a:pt x="346" y="191"/>
                    </a:lnTo>
                    <a:lnTo>
                      <a:pt x="348" y="191"/>
                    </a:lnTo>
                    <a:lnTo>
                      <a:pt x="351" y="190"/>
                    </a:lnTo>
                    <a:lnTo>
                      <a:pt x="354" y="189"/>
                    </a:lnTo>
                    <a:lnTo>
                      <a:pt x="356" y="199"/>
                    </a:lnTo>
                    <a:lnTo>
                      <a:pt x="359" y="204"/>
                    </a:lnTo>
                    <a:lnTo>
                      <a:pt x="362" y="197"/>
                    </a:lnTo>
                    <a:lnTo>
                      <a:pt x="364" y="212"/>
                    </a:lnTo>
                    <a:lnTo>
                      <a:pt x="367" y="207"/>
                    </a:lnTo>
                    <a:lnTo>
                      <a:pt x="370" y="211"/>
                    </a:lnTo>
                    <a:lnTo>
                      <a:pt x="373" y="230"/>
                    </a:lnTo>
                    <a:lnTo>
                      <a:pt x="375" y="227"/>
                    </a:lnTo>
                    <a:lnTo>
                      <a:pt x="378" y="236"/>
                    </a:lnTo>
                    <a:lnTo>
                      <a:pt x="381" y="242"/>
                    </a:lnTo>
                    <a:lnTo>
                      <a:pt x="384" y="253"/>
                    </a:lnTo>
                    <a:lnTo>
                      <a:pt x="387" y="246"/>
                    </a:lnTo>
                    <a:lnTo>
                      <a:pt x="389" y="263"/>
                    </a:lnTo>
                    <a:lnTo>
                      <a:pt x="392" y="270"/>
                    </a:lnTo>
                    <a:lnTo>
                      <a:pt x="395" y="286"/>
                    </a:lnTo>
                    <a:lnTo>
                      <a:pt x="397" y="283"/>
                    </a:lnTo>
                    <a:lnTo>
                      <a:pt x="400" y="289"/>
                    </a:lnTo>
                    <a:lnTo>
                      <a:pt x="403" y="314"/>
                    </a:lnTo>
                    <a:lnTo>
                      <a:pt x="406" y="317"/>
                    </a:lnTo>
                    <a:lnTo>
                      <a:pt x="408" y="334"/>
                    </a:lnTo>
                    <a:lnTo>
                      <a:pt x="411" y="348"/>
                    </a:lnTo>
                    <a:lnTo>
                      <a:pt x="414" y="350"/>
                    </a:lnTo>
                    <a:lnTo>
                      <a:pt x="416" y="372"/>
                    </a:lnTo>
                    <a:lnTo>
                      <a:pt x="419" y="368"/>
                    </a:lnTo>
                    <a:lnTo>
                      <a:pt x="422" y="381"/>
                    </a:lnTo>
                    <a:lnTo>
                      <a:pt x="425" y="410"/>
                    </a:lnTo>
                    <a:lnTo>
                      <a:pt x="427" y="405"/>
                    </a:lnTo>
                    <a:lnTo>
                      <a:pt x="430" y="424"/>
                    </a:lnTo>
                    <a:lnTo>
                      <a:pt x="433" y="447"/>
                    </a:lnTo>
                    <a:lnTo>
                      <a:pt x="436" y="443"/>
                    </a:lnTo>
                    <a:lnTo>
                      <a:pt x="438" y="455"/>
                    </a:lnTo>
                    <a:lnTo>
                      <a:pt x="441" y="469"/>
                    </a:lnTo>
                    <a:lnTo>
                      <a:pt x="444" y="475"/>
                    </a:lnTo>
                    <a:lnTo>
                      <a:pt x="447" y="485"/>
                    </a:lnTo>
                    <a:lnTo>
                      <a:pt x="449" y="501"/>
                    </a:lnTo>
                    <a:lnTo>
                      <a:pt x="452" y="510"/>
                    </a:lnTo>
                    <a:lnTo>
                      <a:pt x="455" y="520"/>
                    </a:lnTo>
                    <a:lnTo>
                      <a:pt x="457" y="537"/>
                    </a:lnTo>
                    <a:lnTo>
                      <a:pt x="460" y="545"/>
                    </a:lnTo>
                    <a:lnTo>
                      <a:pt x="463" y="547"/>
                    </a:lnTo>
                    <a:lnTo>
                      <a:pt x="466" y="561"/>
                    </a:lnTo>
                    <a:lnTo>
                      <a:pt x="468" y="570"/>
                    </a:lnTo>
                    <a:lnTo>
                      <a:pt x="471" y="577"/>
                    </a:lnTo>
                    <a:lnTo>
                      <a:pt x="474" y="582"/>
                    </a:lnTo>
                    <a:lnTo>
                      <a:pt x="477" y="590"/>
                    </a:lnTo>
                    <a:lnTo>
                      <a:pt x="479" y="596"/>
                    </a:lnTo>
                    <a:lnTo>
                      <a:pt x="482" y="596"/>
                    </a:lnTo>
                    <a:lnTo>
                      <a:pt x="485" y="607"/>
                    </a:lnTo>
                    <a:lnTo>
                      <a:pt x="488" y="606"/>
                    </a:lnTo>
                    <a:lnTo>
                      <a:pt x="490" y="606"/>
                    </a:lnTo>
                    <a:lnTo>
                      <a:pt x="493" y="614"/>
                    </a:lnTo>
                    <a:lnTo>
                      <a:pt x="496" y="614"/>
                    </a:lnTo>
                    <a:lnTo>
                      <a:pt x="498" y="620"/>
                    </a:lnTo>
                    <a:lnTo>
                      <a:pt x="501" y="616"/>
                    </a:lnTo>
                    <a:lnTo>
                      <a:pt x="504" y="625"/>
                    </a:lnTo>
                    <a:lnTo>
                      <a:pt x="507" y="621"/>
                    </a:lnTo>
                    <a:lnTo>
                      <a:pt x="509" y="624"/>
                    </a:lnTo>
                    <a:lnTo>
                      <a:pt x="512" y="628"/>
                    </a:lnTo>
                    <a:lnTo>
                      <a:pt x="515" y="618"/>
                    </a:lnTo>
                    <a:lnTo>
                      <a:pt x="517" y="624"/>
                    </a:lnTo>
                    <a:lnTo>
                      <a:pt x="520" y="625"/>
                    </a:lnTo>
                    <a:lnTo>
                      <a:pt x="523" y="624"/>
                    </a:lnTo>
                    <a:lnTo>
                      <a:pt x="526" y="622"/>
                    </a:lnTo>
                    <a:lnTo>
                      <a:pt x="528" y="617"/>
                    </a:lnTo>
                    <a:lnTo>
                      <a:pt x="531" y="617"/>
                    </a:lnTo>
                    <a:lnTo>
                      <a:pt x="534" y="616"/>
                    </a:lnTo>
                    <a:lnTo>
                      <a:pt x="537" y="607"/>
                    </a:lnTo>
                    <a:lnTo>
                      <a:pt x="539" y="609"/>
                    </a:lnTo>
                    <a:lnTo>
                      <a:pt x="542" y="603"/>
                    </a:lnTo>
                    <a:lnTo>
                      <a:pt x="545" y="593"/>
                    </a:lnTo>
                    <a:lnTo>
                      <a:pt x="548" y="592"/>
                    </a:lnTo>
                    <a:lnTo>
                      <a:pt x="550" y="578"/>
                    </a:lnTo>
                    <a:lnTo>
                      <a:pt x="553" y="574"/>
                    </a:lnTo>
                    <a:lnTo>
                      <a:pt x="556" y="576"/>
                    </a:lnTo>
                    <a:lnTo>
                      <a:pt x="558" y="552"/>
                    </a:lnTo>
                    <a:lnTo>
                      <a:pt x="561" y="552"/>
                    </a:lnTo>
                    <a:lnTo>
                      <a:pt x="564" y="544"/>
                    </a:lnTo>
                    <a:lnTo>
                      <a:pt x="566" y="521"/>
                    </a:lnTo>
                    <a:lnTo>
                      <a:pt x="569" y="515"/>
                    </a:lnTo>
                    <a:lnTo>
                      <a:pt x="572" y="501"/>
                    </a:lnTo>
                    <a:lnTo>
                      <a:pt x="575" y="472"/>
                    </a:lnTo>
                    <a:lnTo>
                      <a:pt x="577" y="470"/>
                    </a:lnTo>
                    <a:lnTo>
                      <a:pt x="580" y="452"/>
                    </a:lnTo>
                    <a:lnTo>
                      <a:pt x="583" y="427"/>
                    </a:lnTo>
                    <a:lnTo>
                      <a:pt x="586" y="406"/>
                    </a:lnTo>
                    <a:lnTo>
                      <a:pt x="588" y="392"/>
                    </a:lnTo>
                    <a:lnTo>
                      <a:pt x="591" y="362"/>
                    </a:lnTo>
                    <a:lnTo>
                      <a:pt x="594" y="362"/>
                    </a:lnTo>
                    <a:lnTo>
                      <a:pt x="597" y="333"/>
                    </a:lnTo>
                    <a:lnTo>
                      <a:pt x="599" y="314"/>
                    </a:lnTo>
                    <a:lnTo>
                      <a:pt x="602" y="312"/>
                    </a:lnTo>
                    <a:lnTo>
                      <a:pt x="605" y="293"/>
                    </a:lnTo>
                    <a:lnTo>
                      <a:pt x="608" y="289"/>
                    </a:lnTo>
                    <a:lnTo>
                      <a:pt x="610" y="297"/>
                    </a:lnTo>
                    <a:lnTo>
                      <a:pt x="613" y="296"/>
                    </a:lnTo>
                    <a:lnTo>
                      <a:pt x="616" y="295"/>
                    </a:lnTo>
                    <a:lnTo>
                      <a:pt x="618" y="304"/>
                    </a:lnTo>
                    <a:lnTo>
                      <a:pt x="621" y="308"/>
                    </a:lnTo>
                    <a:lnTo>
                      <a:pt x="624" y="309"/>
                    </a:lnTo>
                    <a:lnTo>
                      <a:pt x="626" y="334"/>
                    </a:lnTo>
                    <a:lnTo>
                      <a:pt x="629" y="356"/>
                    </a:lnTo>
                    <a:lnTo>
                      <a:pt x="632" y="364"/>
                    </a:lnTo>
                    <a:lnTo>
                      <a:pt x="635" y="391"/>
                    </a:lnTo>
                    <a:lnTo>
                      <a:pt x="637" y="407"/>
                    </a:lnTo>
                    <a:lnTo>
                      <a:pt x="640" y="431"/>
                    </a:lnTo>
                    <a:lnTo>
                      <a:pt x="643" y="442"/>
                    </a:lnTo>
                    <a:lnTo>
                      <a:pt x="646" y="463"/>
                    </a:lnTo>
                    <a:lnTo>
                      <a:pt x="648" y="472"/>
                    </a:lnTo>
                    <a:lnTo>
                      <a:pt x="651" y="481"/>
                    </a:lnTo>
                    <a:lnTo>
                      <a:pt x="654" y="509"/>
                    </a:lnTo>
                    <a:lnTo>
                      <a:pt x="656" y="511"/>
                    </a:lnTo>
                    <a:lnTo>
                      <a:pt x="659" y="524"/>
                    </a:lnTo>
                    <a:lnTo>
                      <a:pt x="662" y="533"/>
                    </a:lnTo>
                    <a:lnTo>
                      <a:pt x="665" y="542"/>
                    </a:lnTo>
                    <a:lnTo>
                      <a:pt x="667" y="550"/>
                    </a:lnTo>
                    <a:lnTo>
                      <a:pt x="670" y="560"/>
                    </a:lnTo>
                    <a:lnTo>
                      <a:pt x="673" y="569"/>
                    </a:lnTo>
                    <a:lnTo>
                      <a:pt x="676" y="572"/>
                    </a:lnTo>
                    <a:lnTo>
                      <a:pt x="678" y="574"/>
                    </a:lnTo>
                    <a:lnTo>
                      <a:pt x="681" y="582"/>
                    </a:lnTo>
                    <a:lnTo>
                      <a:pt x="684" y="584"/>
                    </a:lnTo>
                    <a:lnTo>
                      <a:pt x="686" y="593"/>
                    </a:lnTo>
                    <a:lnTo>
                      <a:pt x="689" y="592"/>
                    </a:lnTo>
                    <a:lnTo>
                      <a:pt x="692" y="581"/>
                    </a:lnTo>
                    <a:lnTo>
                      <a:pt x="694" y="590"/>
                    </a:lnTo>
                    <a:lnTo>
                      <a:pt x="697" y="589"/>
                    </a:lnTo>
                    <a:lnTo>
                      <a:pt x="700" y="588"/>
                    </a:lnTo>
                    <a:lnTo>
                      <a:pt x="703" y="589"/>
                    </a:lnTo>
                    <a:lnTo>
                      <a:pt x="705" y="585"/>
                    </a:lnTo>
                    <a:lnTo>
                      <a:pt x="708" y="576"/>
                    </a:lnTo>
                    <a:lnTo>
                      <a:pt x="711" y="582"/>
                    </a:lnTo>
                    <a:lnTo>
                      <a:pt x="714" y="579"/>
                    </a:lnTo>
                    <a:lnTo>
                      <a:pt x="716" y="574"/>
                    </a:lnTo>
                    <a:lnTo>
                      <a:pt x="719" y="572"/>
                    </a:lnTo>
                    <a:lnTo>
                      <a:pt x="722" y="561"/>
                    </a:lnTo>
                    <a:lnTo>
                      <a:pt x="724" y="560"/>
                    </a:lnTo>
                    <a:lnTo>
                      <a:pt x="727" y="558"/>
                    </a:lnTo>
                    <a:lnTo>
                      <a:pt x="730" y="545"/>
                    </a:lnTo>
                    <a:lnTo>
                      <a:pt x="733" y="543"/>
                    </a:lnTo>
                    <a:lnTo>
                      <a:pt x="735" y="538"/>
                    </a:lnTo>
                    <a:lnTo>
                      <a:pt x="738" y="521"/>
                    </a:lnTo>
                    <a:lnTo>
                      <a:pt x="741" y="519"/>
                    </a:lnTo>
                    <a:lnTo>
                      <a:pt x="744" y="515"/>
                    </a:lnTo>
                    <a:lnTo>
                      <a:pt x="746" y="489"/>
                    </a:lnTo>
                    <a:lnTo>
                      <a:pt x="749" y="491"/>
                    </a:lnTo>
                    <a:lnTo>
                      <a:pt x="752" y="481"/>
                    </a:lnTo>
                    <a:lnTo>
                      <a:pt x="754" y="460"/>
                    </a:lnTo>
                    <a:lnTo>
                      <a:pt x="757" y="456"/>
                    </a:lnTo>
                    <a:lnTo>
                      <a:pt x="760" y="443"/>
                    </a:lnTo>
                    <a:lnTo>
                      <a:pt x="762" y="429"/>
                    </a:lnTo>
                    <a:lnTo>
                      <a:pt x="765" y="432"/>
                    </a:lnTo>
                    <a:lnTo>
                      <a:pt x="768" y="413"/>
                    </a:lnTo>
                    <a:lnTo>
                      <a:pt x="770" y="407"/>
                    </a:lnTo>
                    <a:lnTo>
                      <a:pt x="773" y="405"/>
                    </a:lnTo>
                    <a:lnTo>
                      <a:pt x="776" y="389"/>
                    </a:lnTo>
                    <a:lnTo>
                      <a:pt x="779" y="391"/>
                    </a:lnTo>
                    <a:lnTo>
                      <a:pt x="781" y="386"/>
                    </a:lnTo>
                    <a:lnTo>
                      <a:pt x="784" y="360"/>
                    </a:lnTo>
                    <a:lnTo>
                      <a:pt x="787" y="367"/>
                    </a:lnTo>
                    <a:lnTo>
                      <a:pt x="790" y="354"/>
                    </a:lnTo>
                    <a:lnTo>
                      <a:pt x="792" y="345"/>
                    </a:lnTo>
                    <a:lnTo>
                      <a:pt x="795" y="352"/>
                    </a:lnTo>
                    <a:lnTo>
                      <a:pt x="798" y="335"/>
                    </a:lnTo>
                    <a:lnTo>
                      <a:pt x="801" y="344"/>
                    </a:lnTo>
                    <a:lnTo>
                      <a:pt x="803" y="345"/>
                    </a:lnTo>
                    <a:lnTo>
                      <a:pt x="806" y="334"/>
                    </a:lnTo>
                    <a:lnTo>
                      <a:pt x="809" y="340"/>
                    </a:lnTo>
                    <a:lnTo>
                      <a:pt x="811" y="341"/>
                    </a:lnTo>
                    <a:lnTo>
                      <a:pt x="814" y="318"/>
                    </a:lnTo>
                    <a:lnTo>
                      <a:pt x="817" y="328"/>
                    </a:lnTo>
                    <a:lnTo>
                      <a:pt x="820" y="321"/>
                    </a:lnTo>
                    <a:lnTo>
                      <a:pt x="822" y="312"/>
                    </a:lnTo>
                    <a:lnTo>
                      <a:pt x="825" y="318"/>
                    </a:lnTo>
                    <a:lnTo>
                      <a:pt x="828" y="293"/>
                    </a:lnTo>
                    <a:lnTo>
                      <a:pt x="830" y="278"/>
                    </a:lnTo>
                    <a:lnTo>
                      <a:pt x="833" y="283"/>
                    </a:lnTo>
                    <a:lnTo>
                      <a:pt x="836" y="261"/>
                    </a:lnTo>
                    <a:lnTo>
                      <a:pt x="838" y="263"/>
                    </a:lnTo>
                    <a:lnTo>
                      <a:pt x="841" y="235"/>
                    </a:lnTo>
                    <a:lnTo>
                      <a:pt x="844" y="234"/>
                    </a:lnTo>
                    <a:lnTo>
                      <a:pt x="847" y="225"/>
                    </a:lnTo>
                    <a:lnTo>
                      <a:pt x="849" y="207"/>
                    </a:lnTo>
                    <a:lnTo>
                      <a:pt x="852" y="199"/>
                    </a:lnTo>
                    <a:lnTo>
                      <a:pt x="855" y="183"/>
                    </a:lnTo>
                    <a:lnTo>
                      <a:pt x="857" y="168"/>
                    </a:lnTo>
                    <a:lnTo>
                      <a:pt x="860" y="175"/>
                    </a:lnTo>
                    <a:lnTo>
                      <a:pt x="863" y="135"/>
                    </a:lnTo>
                    <a:lnTo>
                      <a:pt x="866" y="140"/>
                    </a:lnTo>
                    <a:lnTo>
                      <a:pt x="868" y="144"/>
                    </a:lnTo>
                    <a:lnTo>
                      <a:pt x="871" y="96"/>
                    </a:lnTo>
                    <a:lnTo>
                      <a:pt x="874" y="113"/>
                    </a:lnTo>
                    <a:lnTo>
                      <a:pt x="876" y="112"/>
                    </a:lnTo>
                    <a:lnTo>
                      <a:pt x="879" y="70"/>
                    </a:lnTo>
                    <a:lnTo>
                      <a:pt x="882" y="105"/>
                    </a:lnTo>
                    <a:lnTo>
                      <a:pt x="885" y="79"/>
                    </a:lnTo>
                    <a:lnTo>
                      <a:pt x="887" y="56"/>
                    </a:lnTo>
                    <a:lnTo>
                      <a:pt x="890" y="86"/>
                    </a:lnTo>
                    <a:lnTo>
                      <a:pt x="893" y="62"/>
                    </a:lnTo>
                    <a:lnTo>
                      <a:pt x="896" y="40"/>
                    </a:lnTo>
                    <a:lnTo>
                      <a:pt x="898" y="91"/>
                    </a:lnTo>
                    <a:lnTo>
                      <a:pt x="901" y="52"/>
                    </a:lnTo>
                    <a:lnTo>
                      <a:pt x="904" y="57"/>
                    </a:lnTo>
                    <a:lnTo>
                      <a:pt x="906" y="69"/>
                    </a:lnTo>
                    <a:lnTo>
                      <a:pt x="909" y="56"/>
                    </a:lnTo>
                    <a:lnTo>
                      <a:pt x="912" y="49"/>
                    </a:lnTo>
                    <a:lnTo>
                      <a:pt x="915" y="62"/>
                    </a:lnTo>
                    <a:lnTo>
                      <a:pt x="917" y="58"/>
                    </a:lnTo>
                    <a:lnTo>
                      <a:pt x="920" y="53"/>
                    </a:lnTo>
                    <a:lnTo>
                      <a:pt x="923" y="77"/>
                    </a:lnTo>
                    <a:lnTo>
                      <a:pt x="925" y="44"/>
                    </a:lnTo>
                    <a:lnTo>
                      <a:pt x="928" y="64"/>
                    </a:lnTo>
                    <a:lnTo>
                      <a:pt x="931" y="59"/>
                    </a:lnTo>
                    <a:lnTo>
                      <a:pt x="933" y="65"/>
                    </a:lnTo>
                    <a:lnTo>
                      <a:pt x="936" y="54"/>
                    </a:lnTo>
                    <a:lnTo>
                      <a:pt x="939" y="56"/>
                    </a:lnTo>
                    <a:lnTo>
                      <a:pt x="941" y="69"/>
                    </a:lnTo>
                    <a:lnTo>
                      <a:pt x="944" y="30"/>
                    </a:lnTo>
                    <a:lnTo>
                      <a:pt x="947" y="79"/>
                    </a:lnTo>
                    <a:lnTo>
                      <a:pt x="950" y="48"/>
                    </a:lnTo>
                    <a:lnTo>
                      <a:pt x="952" y="60"/>
                    </a:lnTo>
                    <a:lnTo>
                      <a:pt x="955" y="61"/>
                    </a:lnTo>
                    <a:lnTo>
                      <a:pt x="958" y="78"/>
                    </a:lnTo>
                    <a:lnTo>
                      <a:pt x="960" y="57"/>
                    </a:lnTo>
                    <a:lnTo>
                      <a:pt x="963" y="66"/>
                    </a:lnTo>
                    <a:lnTo>
                      <a:pt x="966" y="85"/>
                    </a:lnTo>
                    <a:lnTo>
                      <a:pt x="968" y="54"/>
                    </a:lnTo>
                    <a:lnTo>
                      <a:pt x="971" y="79"/>
                    </a:lnTo>
                    <a:lnTo>
                      <a:pt x="974" y="81"/>
                    </a:lnTo>
                    <a:lnTo>
                      <a:pt x="977" y="60"/>
                    </a:lnTo>
                    <a:lnTo>
                      <a:pt x="979" y="67"/>
                    </a:lnTo>
                    <a:lnTo>
                      <a:pt x="982" y="90"/>
                    </a:lnTo>
                    <a:lnTo>
                      <a:pt x="985" y="36"/>
                    </a:lnTo>
                    <a:lnTo>
                      <a:pt x="988" y="70"/>
                    </a:lnTo>
                    <a:lnTo>
                      <a:pt x="990" y="62"/>
                    </a:lnTo>
                    <a:lnTo>
                      <a:pt x="993" y="51"/>
                    </a:lnTo>
                    <a:lnTo>
                      <a:pt x="996" y="74"/>
                    </a:lnTo>
                    <a:lnTo>
                      <a:pt x="998" y="34"/>
                    </a:lnTo>
                    <a:lnTo>
                      <a:pt x="1001" y="42"/>
                    </a:lnTo>
                    <a:lnTo>
                      <a:pt x="1004" y="44"/>
                    </a:lnTo>
                    <a:lnTo>
                      <a:pt x="1006" y="38"/>
                    </a:lnTo>
                    <a:lnTo>
                      <a:pt x="1009" y="50"/>
                    </a:lnTo>
                    <a:lnTo>
                      <a:pt x="1012" y="44"/>
                    </a:lnTo>
                    <a:lnTo>
                      <a:pt x="1015" y="19"/>
                    </a:lnTo>
                    <a:lnTo>
                      <a:pt x="1017" y="20"/>
                    </a:lnTo>
                    <a:lnTo>
                      <a:pt x="1020" y="38"/>
                    </a:lnTo>
                    <a:lnTo>
                      <a:pt x="1023" y="30"/>
                    </a:lnTo>
                    <a:lnTo>
                      <a:pt x="1026" y="43"/>
                    </a:lnTo>
                    <a:lnTo>
                      <a:pt x="1028" y="6"/>
                    </a:lnTo>
                    <a:lnTo>
                      <a:pt x="1031" y="30"/>
                    </a:lnTo>
                    <a:lnTo>
                      <a:pt x="1034" y="18"/>
                    </a:lnTo>
                    <a:lnTo>
                      <a:pt x="1036" y="41"/>
                    </a:lnTo>
                    <a:lnTo>
                      <a:pt x="1039" y="55"/>
                    </a:lnTo>
                    <a:lnTo>
                      <a:pt x="1042" y="23"/>
                    </a:lnTo>
                    <a:lnTo>
                      <a:pt x="1044" y="33"/>
                    </a:lnTo>
                    <a:lnTo>
                      <a:pt x="1047" y="22"/>
                    </a:lnTo>
                    <a:lnTo>
                      <a:pt x="1050" y="33"/>
                    </a:lnTo>
                    <a:lnTo>
                      <a:pt x="1053" y="48"/>
                    </a:lnTo>
                    <a:lnTo>
                      <a:pt x="1055" y="27"/>
                    </a:lnTo>
                    <a:lnTo>
                      <a:pt x="1058" y="27"/>
                    </a:lnTo>
                    <a:lnTo>
                      <a:pt x="1061" y="37"/>
                    </a:lnTo>
                    <a:lnTo>
                      <a:pt x="1063" y="33"/>
                    </a:lnTo>
                    <a:lnTo>
                      <a:pt x="1066" y="40"/>
                    </a:lnTo>
                    <a:lnTo>
                      <a:pt x="1069" y="50"/>
                    </a:lnTo>
                    <a:lnTo>
                      <a:pt x="1071" y="28"/>
                    </a:lnTo>
                    <a:lnTo>
                      <a:pt x="1074" y="26"/>
                    </a:lnTo>
                    <a:lnTo>
                      <a:pt x="1077" y="41"/>
                    </a:lnTo>
                    <a:lnTo>
                      <a:pt x="1080" y="40"/>
                    </a:lnTo>
                    <a:lnTo>
                      <a:pt x="1082" y="42"/>
                    </a:lnTo>
                    <a:lnTo>
                      <a:pt x="1085" y="45"/>
                    </a:lnTo>
                    <a:lnTo>
                      <a:pt x="1088" y="29"/>
                    </a:lnTo>
                    <a:lnTo>
                      <a:pt x="1090" y="13"/>
                    </a:lnTo>
                    <a:lnTo>
                      <a:pt x="1093" y="61"/>
                    </a:lnTo>
                    <a:lnTo>
                      <a:pt x="1096" y="28"/>
                    </a:lnTo>
                    <a:lnTo>
                      <a:pt x="1098" y="3"/>
                    </a:lnTo>
                    <a:lnTo>
                      <a:pt x="1101" y="60"/>
                    </a:lnTo>
                    <a:lnTo>
                      <a:pt x="1104" y="2"/>
                    </a:lnTo>
                    <a:lnTo>
                      <a:pt x="1106" y="12"/>
                    </a:lnTo>
                    <a:lnTo>
                      <a:pt x="1109" y="59"/>
                    </a:lnTo>
                    <a:lnTo>
                      <a:pt x="1112" y="0"/>
                    </a:lnTo>
                    <a:lnTo>
                      <a:pt x="1115" y="38"/>
                    </a:lnTo>
                    <a:lnTo>
                      <a:pt x="1117" y="60"/>
                    </a:lnTo>
                    <a:lnTo>
                      <a:pt x="1120" y="2"/>
                    </a:lnTo>
                    <a:lnTo>
                      <a:pt x="1123" y="31"/>
                    </a:lnTo>
                    <a:lnTo>
                      <a:pt x="1125" y="56"/>
                    </a:lnTo>
                    <a:lnTo>
                      <a:pt x="1128" y="30"/>
                    </a:lnTo>
                    <a:lnTo>
                      <a:pt x="1131" y="53"/>
                    </a:lnTo>
                    <a:lnTo>
                      <a:pt x="1133" y="64"/>
                    </a:lnTo>
                    <a:lnTo>
                      <a:pt x="1136" y="11"/>
                    </a:lnTo>
                    <a:lnTo>
                      <a:pt x="1139" y="60"/>
                    </a:lnTo>
                    <a:lnTo>
                      <a:pt x="1142" y="64"/>
                    </a:lnTo>
                    <a:lnTo>
                      <a:pt x="1144" y="23"/>
                    </a:lnTo>
                    <a:lnTo>
                      <a:pt x="1147" y="79"/>
                    </a:lnTo>
                    <a:lnTo>
                      <a:pt x="1150" y="62"/>
                    </a:lnTo>
                    <a:lnTo>
                      <a:pt x="1152" y="37"/>
                    </a:lnTo>
                    <a:lnTo>
                      <a:pt x="1155" y="71"/>
                    </a:lnTo>
                    <a:lnTo>
                      <a:pt x="1158" y="64"/>
                    </a:lnTo>
                    <a:lnTo>
                      <a:pt x="1160" y="60"/>
                    </a:lnTo>
                    <a:lnTo>
                      <a:pt x="1163" y="99"/>
                    </a:lnTo>
                    <a:lnTo>
                      <a:pt x="1166" y="53"/>
                    </a:lnTo>
                    <a:lnTo>
                      <a:pt x="1169" y="57"/>
                    </a:lnTo>
                    <a:lnTo>
                      <a:pt x="1171" y="76"/>
                    </a:lnTo>
                    <a:lnTo>
                      <a:pt x="1174" y="51"/>
                    </a:lnTo>
                    <a:lnTo>
                      <a:pt x="1177" y="69"/>
                    </a:lnTo>
                    <a:lnTo>
                      <a:pt x="1179" y="89"/>
                    </a:lnTo>
                    <a:lnTo>
                      <a:pt x="1182" y="32"/>
                    </a:lnTo>
                    <a:lnTo>
                      <a:pt x="1185" y="68"/>
                    </a:lnTo>
                    <a:lnTo>
                      <a:pt x="1187" y="61"/>
                    </a:lnTo>
                    <a:lnTo>
                      <a:pt x="1190" y="55"/>
                    </a:lnTo>
                    <a:lnTo>
                      <a:pt x="1193" y="69"/>
                    </a:lnTo>
                    <a:lnTo>
                      <a:pt x="1196" y="47"/>
                    </a:lnTo>
                    <a:lnTo>
                      <a:pt x="1198" y="41"/>
                    </a:lnTo>
                    <a:lnTo>
                      <a:pt x="1201" y="59"/>
                    </a:lnTo>
                    <a:lnTo>
                      <a:pt x="1204" y="60"/>
                    </a:lnTo>
                    <a:lnTo>
                      <a:pt x="1206" y="55"/>
                    </a:lnTo>
                    <a:lnTo>
                      <a:pt x="1209" y="49"/>
                    </a:lnTo>
                    <a:lnTo>
                      <a:pt x="1212" y="45"/>
                    </a:lnTo>
                    <a:lnTo>
                      <a:pt x="1214" y="26"/>
                    </a:lnTo>
                    <a:lnTo>
                      <a:pt x="1217" y="64"/>
                    </a:lnTo>
                    <a:lnTo>
                      <a:pt x="1220" y="40"/>
                    </a:lnTo>
                    <a:lnTo>
                      <a:pt x="1223" y="43"/>
                    </a:lnTo>
                    <a:lnTo>
                      <a:pt x="1225" y="45"/>
                    </a:lnTo>
                    <a:lnTo>
                      <a:pt x="1228" y="37"/>
                    </a:lnTo>
                    <a:lnTo>
                      <a:pt x="1231" y="53"/>
                    </a:lnTo>
                    <a:lnTo>
                      <a:pt x="1233" y="58"/>
                    </a:lnTo>
                    <a:lnTo>
                      <a:pt x="1236" y="47"/>
                    </a:lnTo>
                    <a:lnTo>
                      <a:pt x="1239" y="61"/>
                    </a:lnTo>
                    <a:lnTo>
                      <a:pt x="1241" y="56"/>
                    </a:lnTo>
                    <a:lnTo>
                      <a:pt x="1244" y="48"/>
                    </a:lnTo>
                    <a:lnTo>
                      <a:pt x="1247" y="65"/>
                    </a:lnTo>
                    <a:lnTo>
                      <a:pt x="1249" y="44"/>
                    </a:lnTo>
                    <a:lnTo>
                      <a:pt x="1252" y="73"/>
                    </a:lnTo>
                    <a:lnTo>
                      <a:pt x="1255" y="55"/>
                    </a:lnTo>
                    <a:lnTo>
                      <a:pt x="1258" y="59"/>
                    </a:lnTo>
                    <a:lnTo>
                      <a:pt x="1260" y="47"/>
                    </a:lnTo>
                    <a:lnTo>
                      <a:pt x="1263" y="45"/>
                    </a:lnTo>
                    <a:lnTo>
                      <a:pt x="1266" y="44"/>
                    </a:lnTo>
                    <a:lnTo>
                      <a:pt x="1268" y="68"/>
                    </a:lnTo>
                    <a:lnTo>
                      <a:pt x="1271" y="61"/>
                    </a:lnTo>
                    <a:lnTo>
                      <a:pt x="1274" y="38"/>
                    </a:lnTo>
                    <a:lnTo>
                      <a:pt x="1276" y="51"/>
                    </a:lnTo>
                    <a:lnTo>
                      <a:pt x="1279" y="36"/>
                    </a:lnTo>
                    <a:lnTo>
                      <a:pt x="1282" y="37"/>
                    </a:lnTo>
                    <a:lnTo>
                      <a:pt x="1285" y="51"/>
                    </a:lnTo>
                    <a:lnTo>
                      <a:pt x="1287" y="52"/>
                    </a:lnTo>
                    <a:lnTo>
                      <a:pt x="1290" y="53"/>
                    </a:lnTo>
                    <a:lnTo>
                      <a:pt x="1293" y="34"/>
                    </a:lnTo>
                    <a:lnTo>
                      <a:pt x="1295" y="23"/>
                    </a:lnTo>
                    <a:lnTo>
                      <a:pt x="1298" y="52"/>
                    </a:lnTo>
                    <a:lnTo>
                      <a:pt x="1301" y="44"/>
                    </a:lnTo>
                    <a:lnTo>
                      <a:pt x="1303" y="61"/>
                    </a:lnTo>
                    <a:lnTo>
                      <a:pt x="1306" y="45"/>
                    </a:lnTo>
                    <a:lnTo>
                      <a:pt x="1309" y="22"/>
                    </a:lnTo>
                    <a:lnTo>
                      <a:pt x="1311" y="49"/>
                    </a:lnTo>
                    <a:lnTo>
                      <a:pt x="1314" y="36"/>
                    </a:lnTo>
                    <a:lnTo>
                      <a:pt x="1317" y="47"/>
                    </a:lnTo>
                    <a:lnTo>
                      <a:pt x="1319" y="39"/>
                    </a:lnTo>
                    <a:lnTo>
                      <a:pt x="1322" y="26"/>
                    </a:lnTo>
                    <a:lnTo>
                      <a:pt x="1325" y="14"/>
                    </a:lnTo>
                    <a:lnTo>
                      <a:pt x="1328" y="3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5" name="Rectangle 125"/>
              <p:cNvSpPr>
                <a:spLocks noChangeArrowheads="1"/>
              </p:cNvSpPr>
              <p:nvPr/>
            </p:nvSpPr>
            <p:spPr bwMode="auto">
              <a:xfrm>
                <a:off x="1192" y="1158"/>
                <a:ext cx="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sp>
        <p:nvSpPr>
          <p:cNvPr id="4096" name="テキスト ボックス 4095"/>
          <p:cNvSpPr txBox="1"/>
          <p:nvPr/>
        </p:nvSpPr>
        <p:spPr>
          <a:xfrm>
            <a:off x="290248" y="3062120"/>
            <a:ext cx="4672183"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400" b="1" u="sng" dirty="0" smtClean="0"/>
              <a:t>ファイバー共振器の透過スペクトル</a:t>
            </a:r>
            <a:endParaRPr kumimoji="1" lang="ja-JP" altLang="en-US" sz="2400" b="1" u="sng" dirty="0"/>
          </a:p>
        </p:txBody>
      </p:sp>
      <p:sp>
        <p:nvSpPr>
          <p:cNvPr id="4097" name="テキスト ボックス 4096"/>
          <p:cNvSpPr txBox="1"/>
          <p:nvPr/>
        </p:nvSpPr>
        <p:spPr>
          <a:xfrm>
            <a:off x="5292742" y="3062120"/>
            <a:ext cx="3636710"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2400" b="1" u="sng" dirty="0" smtClean="0"/>
              <a:t>量子ドット発光スペクトル</a:t>
            </a:r>
            <a:endParaRPr kumimoji="1" lang="ja-JP" altLang="en-US" sz="2400" b="1" u="sng" dirty="0"/>
          </a:p>
        </p:txBody>
      </p:sp>
      <p:grpSp>
        <p:nvGrpSpPr>
          <p:cNvPr id="4101" name="Group 132"/>
          <p:cNvGrpSpPr>
            <a:grpSpLocks noChangeAspect="1"/>
          </p:cNvGrpSpPr>
          <p:nvPr/>
        </p:nvGrpSpPr>
        <p:grpSpPr bwMode="auto">
          <a:xfrm>
            <a:off x="5179017" y="3703055"/>
            <a:ext cx="3134622" cy="830579"/>
            <a:chOff x="-1155" y="124"/>
            <a:chExt cx="1346" cy="1089"/>
          </a:xfrm>
        </p:grpSpPr>
        <p:sp>
          <p:nvSpPr>
            <p:cNvPr id="4107" name="Line 137"/>
            <p:cNvSpPr>
              <a:spLocks noChangeShapeType="1"/>
            </p:cNvSpPr>
            <p:nvPr/>
          </p:nvSpPr>
          <p:spPr bwMode="auto">
            <a:xfrm flipV="1">
              <a:off x="-1135" y="1194"/>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8" name="Line 138"/>
            <p:cNvSpPr>
              <a:spLocks noChangeShapeType="1"/>
            </p:cNvSpPr>
            <p:nvPr/>
          </p:nvSpPr>
          <p:spPr bwMode="auto">
            <a:xfrm flipV="1">
              <a:off x="-804" y="1194"/>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9" name="Line 139"/>
            <p:cNvSpPr>
              <a:spLocks noChangeShapeType="1"/>
            </p:cNvSpPr>
            <p:nvPr/>
          </p:nvSpPr>
          <p:spPr bwMode="auto">
            <a:xfrm flipV="1">
              <a:off x="-472" y="1194"/>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0" name="Line 140"/>
            <p:cNvSpPr>
              <a:spLocks noChangeShapeType="1"/>
            </p:cNvSpPr>
            <p:nvPr/>
          </p:nvSpPr>
          <p:spPr bwMode="auto">
            <a:xfrm flipV="1">
              <a:off x="-141" y="1194"/>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1" name="Line 141"/>
            <p:cNvSpPr>
              <a:spLocks noChangeShapeType="1"/>
            </p:cNvSpPr>
            <p:nvPr/>
          </p:nvSpPr>
          <p:spPr bwMode="auto">
            <a:xfrm flipV="1">
              <a:off x="190" y="1194"/>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2" name="Line 142"/>
            <p:cNvSpPr>
              <a:spLocks noChangeShapeType="1"/>
            </p:cNvSpPr>
            <p:nvPr/>
          </p:nvSpPr>
          <p:spPr bwMode="auto">
            <a:xfrm>
              <a:off x="-1135" y="1194"/>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3" name="Line 143"/>
            <p:cNvSpPr>
              <a:spLocks noChangeShapeType="1"/>
            </p:cNvSpPr>
            <p:nvPr/>
          </p:nvSpPr>
          <p:spPr bwMode="auto">
            <a:xfrm>
              <a:off x="-1145" y="109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4" name="Line 144"/>
            <p:cNvSpPr>
              <a:spLocks noChangeShapeType="1"/>
            </p:cNvSpPr>
            <p:nvPr/>
          </p:nvSpPr>
          <p:spPr bwMode="auto">
            <a:xfrm>
              <a:off x="-1155" y="903"/>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5" name="Line 145"/>
            <p:cNvSpPr>
              <a:spLocks noChangeShapeType="1"/>
            </p:cNvSpPr>
            <p:nvPr/>
          </p:nvSpPr>
          <p:spPr bwMode="auto">
            <a:xfrm>
              <a:off x="-1145" y="709"/>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6" name="Line 146"/>
            <p:cNvSpPr>
              <a:spLocks noChangeShapeType="1"/>
            </p:cNvSpPr>
            <p:nvPr/>
          </p:nvSpPr>
          <p:spPr bwMode="auto">
            <a:xfrm>
              <a:off x="-1155" y="51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7" name="Line 147"/>
            <p:cNvSpPr>
              <a:spLocks noChangeShapeType="1"/>
            </p:cNvSpPr>
            <p:nvPr/>
          </p:nvSpPr>
          <p:spPr bwMode="auto">
            <a:xfrm>
              <a:off x="-1145" y="32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8" name="Line 148"/>
            <p:cNvSpPr>
              <a:spLocks noChangeShapeType="1"/>
            </p:cNvSpPr>
            <p:nvPr/>
          </p:nvSpPr>
          <p:spPr bwMode="auto">
            <a:xfrm flipV="1">
              <a:off x="-1135" y="225"/>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9" name="Freeform 149"/>
            <p:cNvSpPr>
              <a:spLocks/>
            </p:cNvSpPr>
            <p:nvPr/>
          </p:nvSpPr>
          <p:spPr bwMode="auto">
            <a:xfrm>
              <a:off x="-1137" y="341"/>
              <a:ext cx="1328" cy="756"/>
            </a:xfrm>
            <a:custGeom>
              <a:avLst/>
              <a:gdLst>
                <a:gd name="T0" fmla="*/ 19 w 1328"/>
                <a:gd name="T1" fmla="*/ 678 h 756"/>
                <a:gd name="T2" fmla="*/ 41 w 1328"/>
                <a:gd name="T3" fmla="*/ 698 h 756"/>
                <a:gd name="T4" fmla="*/ 63 w 1328"/>
                <a:gd name="T5" fmla="*/ 601 h 756"/>
                <a:gd name="T6" fmla="*/ 85 w 1328"/>
                <a:gd name="T7" fmla="*/ 504 h 756"/>
                <a:gd name="T8" fmla="*/ 107 w 1328"/>
                <a:gd name="T9" fmla="*/ 601 h 756"/>
                <a:gd name="T10" fmla="*/ 129 w 1328"/>
                <a:gd name="T11" fmla="*/ 523 h 756"/>
                <a:gd name="T12" fmla="*/ 151 w 1328"/>
                <a:gd name="T13" fmla="*/ 581 h 756"/>
                <a:gd name="T14" fmla="*/ 173 w 1328"/>
                <a:gd name="T15" fmla="*/ 485 h 756"/>
                <a:gd name="T16" fmla="*/ 195 w 1328"/>
                <a:gd name="T17" fmla="*/ 523 h 756"/>
                <a:gd name="T18" fmla="*/ 217 w 1328"/>
                <a:gd name="T19" fmla="*/ 523 h 756"/>
                <a:gd name="T20" fmla="*/ 239 w 1328"/>
                <a:gd name="T21" fmla="*/ 562 h 756"/>
                <a:gd name="T22" fmla="*/ 261 w 1328"/>
                <a:gd name="T23" fmla="*/ 543 h 756"/>
                <a:gd name="T24" fmla="*/ 282 w 1328"/>
                <a:gd name="T25" fmla="*/ 485 h 756"/>
                <a:gd name="T26" fmla="*/ 305 w 1328"/>
                <a:gd name="T27" fmla="*/ 523 h 756"/>
                <a:gd name="T28" fmla="*/ 326 w 1328"/>
                <a:gd name="T29" fmla="*/ 581 h 756"/>
                <a:gd name="T30" fmla="*/ 348 w 1328"/>
                <a:gd name="T31" fmla="*/ 485 h 756"/>
                <a:gd name="T32" fmla="*/ 370 w 1328"/>
                <a:gd name="T33" fmla="*/ 504 h 756"/>
                <a:gd name="T34" fmla="*/ 392 w 1328"/>
                <a:gd name="T35" fmla="*/ 465 h 756"/>
                <a:gd name="T36" fmla="*/ 414 w 1328"/>
                <a:gd name="T37" fmla="*/ 562 h 756"/>
                <a:gd name="T38" fmla="*/ 436 w 1328"/>
                <a:gd name="T39" fmla="*/ 601 h 756"/>
                <a:gd name="T40" fmla="*/ 457 w 1328"/>
                <a:gd name="T41" fmla="*/ 640 h 756"/>
                <a:gd name="T42" fmla="*/ 479 w 1328"/>
                <a:gd name="T43" fmla="*/ 620 h 756"/>
                <a:gd name="T44" fmla="*/ 501 w 1328"/>
                <a:gd name="T45" fmla="*/ 620 h 756"/>
                <a:gd name="T46" fmla="*/ 523 w 1328"/>
                <a:gd name="T47" fmla="*/ 640 h 756"/>
                <a:gd name="T48" fmla="*/ 545 w 1328"/>
                <a:gd name="T49" fmla="*/ 601 h 756"/>
                <a:gd name="T50" fmla="*/ 566 w 1328"/>
                <a:gd name="T51" fmla="*/ 543 h 756"/>
                <a:gd name="T52" fmla="*/ 588 w 1328"/>
                <a:gd name="T53" fmla="*/ 310 h 756"/>
                <a:gd name="T54" fmla="*/ 610 w 1328"/>
                <a:gd name="T55" fmla="*/ 116 h 756"/>
                <a:gd name="T56" fmla="*/ 632 w 1328"/>
                <a:gd name="T57" fmla="*/ 155 h 756"/>
                <a:gd name="T58" fmla="*/ 654 w 1328"/>
                <a:gd name="T59" fmla="*/ 349 h 756"/>
                <a:gd name="T60" fmla="*/ 676 w 1328"/>
                <a:gd name="T61" fmla="*/ 426 h 756"/>
                <a:gd name="T62" fmla="*/ 697 w 1328"/>
                <a:gd name="T63" fmla="*/ 485 h 756"/>
                <a:gd name="T64" fmla="*/ 719 w 1328"/>
                <a:gd name="T65" fmla="*/ 523 h 756"/>
                <a:gd name="T66" fmla="*/ 741 w 1328"/>
                <a:gd name="T67" fmla="*/ 504 h 756"/>
                <a:gd name="T68" fmla="*/ 762 w 1328"/>
                <a:gd name="T69" fmla="*/ 446 h 756"/>
                <a:gd name="T70" fmla="*/ 784 w 1328"/>
                <a:gd name="T71" fmla="*/ 543 h 756"/>
                <a:gd name="T72" fmla="*/ 806 w 1328"/>
                <a:gd name="T73" fmla="*/ 581 h 756"/>
                <a:gd name="T74" fmla="*/ 828 w 1328"/>
                <a:gd name="T75" fmla="*/ 640 h 756"/>
                <a:gd name="T76" fmla="*/ 849 w 1328"/>
                <a:gd name="T77" fmla="*/ 601 h 756"/>
                <a:gd name="T78" fmla="*/ 871 w 1328"/>
                <a:gd name="T79" fmla="*/ 620 h 756"/>
                <a:gd name="T80" fmla="*/ 893 w 1328"/>
                <a:gd name="T81" fmla="*/ 601 h 756"/>
                <a:gd name="T82" fmla="*/ 915 w 1328"/>
                <a:gd name="T83" fmla="*/ 620 h 756"/>
                <a:gd name="T84" fmla="*/ 936 w 1328"/>
                <a:gd name="T85" fmla="*/ 640 h 756"/>
                <a:gd name="T86" fmla="*/ 958 w 1328"/>
                <a:gd name="T87" fmla="*/ 659 h 756"/>
                <a:gd name="T88" fmla="*/ 979 w 1328"/>
                <a:gd name="T89" fmla="*/ 581 h 756"/>
                <a:gd name="T90" fmla="*/ 1001 w 1328"/>
                <a:gd name="T91" fmla="*/ 562 h 756"/>
                <a:gd name="T92" fmla="*/ 1023 w 1328"/>
                <a:gd name="T93" fmla="*/ 620 h 756"/>
                <a:gd name="T94" fmla="*/ 1044 w 1328"/>
                <a:gd name="T95" fmla="*/ 581 h 756"/>
                <a:gd name="T96" fmla="*/ 1066 w 1328"/>
                <a:gd name="T97" fmla="*/ 581 h 756"/>
                <a:gd name="T98" fmla="*/ 1088 w 1328"/>
                <a:gd name="T99" fmla="*/ 601 h 756"/>
                <a:gd name="T100" fmla="*/ 1109 w 1328"/>
                <a:gd name="T101" fmla="*/ 601 h 756"/>
                <a:gd name="T102" fmla="*/ 1131 w 1328"/>
                <a:gd name="T103" fmla="*/ 640 h 756"/>
                <a:gd name="T104" fmla="*/ 1152 w 1328"/>
                <a:gd name="T105" fmla="*/ 543 h 756"/>
                <a:gd name="T106" fmla="*/ 1174 w 1328"/>
                <a:gd name="T107" fmla="*/ 620 h 756"/>
                <a:gd name="T108" fmla="*/ 1196 w 1328"/>
                <a:gd name="T109" fmla="*/ 659 h 756"/>
                <a:gd name="T110" fmla="*/ 1217 w 1328"/>
                <a:gd name="T111" fmla="*/ 640 h 756"/>
                <a:gd name="T112" fmla="*/ 1239 w 1328"/>
                <a:gd name="T113" fmla="*/ 601 h 756"/>
                <a:gd name="T114" fmla="*/ 1260 w 1328"/>
                <a:gd name="T115" fmla="*/ 581 h 756"/>
                <a:gd name="T116" fmla="*/ 1282 w 1328"/>
                <a:gd name="T117" fmla="*/ 640 h 756"/>
                <a:gd name="T118" fmla="*/ 1303 w 1328"/>
                <a:gd name="T119" fmla="*/ 678 h 756"/>
                <a:gd name="T120" fmla="*/ 1325 w 1328"/>
                <a:gd name="T121" fmla="*/ 69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756">
                  <a:moveTo>
                    <a:pt x="0" y="640"/>
                  </a:moveTo>
                  <a:lnTo>
                    <a:pt x="3" y="620"/>
                  </a:lnTo>
                  <a:lnTo>
                    <a:pt x="6" y="756"/>
                  </a:lnTo>
                  <a:lnTo>
                    <a:pt x="8" y="659"/>
                  </a:lnTo>
                  <a:lnTo>
                    <a:pt x="11" y="620"/>
                  </a:lnTo>
                  <a:lnTo>
                    <a:pt x="14" y="620"/>
                  </a:lnTo>
                  <a:lnTo>
                    <a:pt x="17" y="640"/>
                  </a:lnTo>
                  <a:lnTo>
                    <a:pt x="19" y="678"/>
                  </a:lnTo>
                  <a:lnTo>
                    <a:pt x="22" y="601"/>
                  </a:lnTo>
                  <a:lnTo>
                    <a:pt x="25" y="581"/>
                  </a:lnTo>
                  <a:lnTo>
                    <a:pt x="28" y="659"/>
                  </a:lnTo>
                  <a:lnTo>
                    <a:pt x="30" y="601"/>
                  </a:lnTo>
                  <a:lnTo>
                    <a:pt x="33" y="640"/>
                  </a:lnTo>
                  <a:lnTo>
                    <a:pt x="36" y="659"/>
                  </a:lnTo>
                  <a:lnTo>
                    <a:pt x="39" y="620"/>
                  </a:lnTo>
                  <a:lnTo>
                    <a:pt x="41" y="698"/>
                  </a:lnTo>
                  <a:lnTo>
                    <a:pt x="44" y="620"/>
                  </a:lnTo>
                  <a:lnTo>
                    <a:pt x="47" y="640"/>
                  </a:lnTo>
                  <a:lnTo>
                    <a:pt x="49" y="678"/>
                  </a:lnTo>
                  <a:lnTo>
                    <a:pt x="52" y="562"/>
                  </a:lnTo>
                  <a:lnTo>
                    <a:pt x="55" y="640"/>
                  </a:lnTo>
                  <a:lnTo>
                    <a:pt x="58" y="717"/>
                  </a:lnTo>
                  <a:lnTo>
                    <a:pt x="61" y="562"/>
                  </a:lnTo>
                  <a:lnTo>
                    <a:pt x="63" y="601"/>
                  </a:lnTo>
                  <a:lnTo>
                    <a:pt x="66" y="523"/>
                  </a:lnTo>
                  <a:lnTo>
                    <a:pt x="69" y="581"/>
                  </a:lnTo>
                  <a:lnTo>
                    <a:pt x="72" y="601"/>
                  </a:lnTo>
                  <a:lnTo>
                    <a:pt x="74" y="659"/>
                  </a:lnTo>
                  <a:lnTo>
                    <a:pt x="77" y="562"/>
                  </a:lnTo>
                  <a:lnTo>
                    <a:pt x="80" y="659"/>
                  </a:lnTo>
                  <a:lnTo>
                    <a:pt x="82" y="562"/>
                  </a:lnTo>
                  <a:lnTo>
                    <a:pt x="85" y="504"/>
                  </a:lnTo>
                  <a:lnTo>
                    <a:pt x="88" y="581"/>
                  </a:lnTo>
                  <a:lnTo>
                    <a:pt x="91" y="581"/>
                  </a:lnTo>
                  <a:lnTo>
                    <a:pt x="93" y="581"/>
                  </a:lnTo>
                  <a:lnTo>
                    <a:pt x="96" y="562"/>
                  </a:lnTo>
                  <a:lnTo>
                    <a:pt x="99" y="620"/>
                  </a:lnTo>
                  <a:lnTo>
                    <a:pt x="102" y="523"/>
                  </a:lnTo>
                  <a:lnTo>
                    <a:pt x="105" y="640"/>
                  </a:lnTo>
                  <a:lnTo>
                    <a:pt x="107" y="601"/>
                  </a:lnTo>
                  <a:lnTo>
                    <a:pt x="110" y="620"/>
                  </a:lnTo>
                  <a:lnTo>
                    <a:pt x="113" y="543"/>
                  </a:lnTo>
                  <a:lnTo>
                    <a:pt x="115" y="523"/>
                  </a:lnTo>
                  <a:lnTo>
                    <a:pt x="118" y="640"/>
                  </a:lnTo>
                  <a:lnTo>
                    <a:pt x="121" y="581"/>
                  </a:lnTo>
                  <a:lnTo>
                    <a:pt x="124" y="543"/>
                  </a:lnTo>
                  <a:lnTo>
                    <a:pt x="126" y="543"/>
                  </a:lnTo>
                  <a:lnTo>
                    <a:pt x="129" y="523"/>
                  </a:lnTo>
                  <a:lnTo>
                    <a:pt x="132" y="543"/>
                  </a:lnTo>
                  <a:lnTo>
                    <a:pt x="135" y="543"/>
                  </a:lnTo>
                  <a:lnTo>
                    <a:pt x="137" y="581"/>
                  </a:lnTo>
                  <a:lnTo>
                    <a:pt x="140" y="523"/>
                  </a:lnTo>
                  <a:lnTo>
                    <a:pt x="143" y="523"/>
                  </a:lnTo>
                  <a:lnTo>
                    <a:pt x="146" y="581"/>
                  </a:lnTo>
                  <a:lnTo>
                    <a:pt x="148" y="581"/>
                  </a:lnTo>
                  <a:lnTo>
                    <a:pt x="151" y="581"/>
                  </a:lnTo>
                  <a:lnTo>
                    <a:pt x="154" y="426"/>
                  </a:lnTo>
                  <a:lnTo>
                    <a:pt x="156" y="485"/>
                  </a:lnTo>
                  <a:lnTo>
                    <a:pt x="159" y="523"/>
                  </a:lnTo>
                  <a:lnTo>
                    <a:pt x="162" y="523"/>
                  </a:lnTo>
                  <a:lnTo>
                    <a:pt x="165" y="581"/>
                  </a:lnTo>
                  <a:lnTo>
                    <a:pt x="168" y="523"/>
                  </a:lnTo>
                  <a:lnTo>
                    <a:pt x="170" y="504"/>
                  </a:lnTo>
                  <a:lnTo>
                    <a:pt x="173" y="485"/>
                  </a:lnTo>
                  <a:lnTo>
                    <a:pt x="176" y="543"/>
                  </a:lnTo>
                  <a:lnTo>
                    <a:pt x="179" y="523"/>
                  </a:lnTo>
                  <a:lnTo>
                    <a:pt x="181" y="562"/>
                  </a:lnTo>
                  <a:lnTo>
                    <a:pt x="184" y="485"/>
                  </a:lnTo>
                  <a:lnTo>
                    <a:pt x="187" y="543"/>
                  </a:lnTo>
                  <a:lnTo>
                    <a:pt x="189" y="485"/>
                  </a:lnTo>
                  <a:lnTo>
                    <a:pt x="192" y="504"/>
                  </a:lnTo>
                  <a:lnTo>
                    <a:pt x="195" y="523"/>
                  </a:lnTo>
                  <a:lnTo>
                    <a:pt x="198" y="543"/>
                  </a:lnTo>
                  <a:lnTo>
                    <a:pt x="200" y="543"/>
                  </a:lnTo>
                  <a:lnTo>
                    <a:pt x="203" y="523"/>
                  </a:lnTo>
                  <a:lnTo>
                    <a:pt x="206" y="504"/>
                  </a:lnTo>
                  <a:lnTo>
                    <a:pt x="209" y="504"/>
                  </a:lnTo>
                  <a:lnTo>
                    <a:pt x="211" y="523"/>
                  </a:lnTo>
                  <a:lnTo>
                    <a:pt x="214" y="465"/>
                  </a:lnTo>
                  <a:lnTo>
                    <a:pt x="217" y="523"/>
                  </a:lnTo>
                  <a:lnTo>
                    <a:pt x="220" y="523"/>
                  </a:lnTo>
                  <a:lnTo>
                    <a:pt x="222" y="562"/>
                  </a:lnTo>
                  <a:lnTo>
                    <a:pt x="225" y="543"/>
                  </a:lnTo>
                  <a:lnTo>
                    <a:pt x="228" y="504"/>
                  </a:lnTo>
                  <a:lnTo>
                    <a:pt x="230" y="504"/>
                  </a:lnTo>
                  <a:lnTo>
                    <a:pt x="233" y="426"/>
                  </a:lnTo>
                  <a:lnTo>
                    <a:pt x="236" y="504"/>
                  </a:lnTo>
                  <a:lnTo>
                    <a:pt x="239" y="562"/>
                  </a:lnTo>
                  <a:lnTo>
                    <a:pt x="241" y="640"/>
                  </a:lnTo>
                  <a:lnTo>
                    <a:pt x="244" y="504"/>
                  </a:lnTo>
                  <a:lnTo>
                    <a:pt x="247" y="562"/>
                  </a:lnTo>
                  <a:lnTo>
                    <a:pt x="250" y="446"/>
                  </a:lnTo>
                  <a:lnTo>
                    <a:pt x="253" y="543"/>
                  </a:lnTo>
                  <a:lnTo>
                    <a:pt x="255" y="523"/>
                  </a:lnTo>
                  <a:lnTo>
                    <a:pt x="258" y="426"/>
                  </a:lnTo>
                  <a:lnTo>
                    <a:pt x="261" y="543"/>
                  </a:lnTo>
                  <a:lnTo>
                    <a:pt x="263" y="523"/>
                  </a:lnTo>
                  <a:lnTo>
                    <a:pt x="266" y="485"/>
                  </a:lnTo>
                  <a:lnTo>
                    <a:pt x="269" y="446"/>
                  </a:lnTo>
                  <a:lnTo>
                    <a:pt x="272" y="465"/>
                  </a:lnTo>
                  <a:lnTo>
                    <a:pt x="274" y="446"/>
                  </a:lnTo>
                  <a:lnTo>
                    <a:pt x="277" y="601"/>
                  </a:lnTo>
                  <a:lnTo>
                    <a:pt x="280" y="523"/>
                  </a:lnTo>
                  <a:lnTo>
                    <a:pt x="282" y="485"/>
                  </a:lnTo>
                  <a:lnTo>
                    <a:pt x="285" y="523"/>
                  </a:lnTo>
                  <a:lnTo>
                    <a:pt x="288" y="465"/>
                  </a:lnTo>
                  <a:lnTo>
                    <a:pt x="291" y="485"/>
                  </a:lnTo>
                  <a:lnTo>
                    <a:pt x="294" y="543"/>
                  </a:lnTo>
                  <a:lnTo>
                    <a:pt x="296" y="523"/>
                  </a:lnTo>
                  <a:lnTo>
                    <a:pt x="299" y="504"/>
                  </a:lnTo>
                  <a:lnTo>
                    <a:pt x="302" y="504"/>
                  </a:lnTo>
                  <a:lnTo>
                    <a:pt x="305" y="523"/>
                  </a:lnTo>
                  <a:lnTo>
                    <a:pt x="307" y="523"/>
                  </a:lnTo>
                  <a:lnTo>
                    <a:pt x="310" y="446"/>
                  </a:lnTo>
                  <a:lnTo>
                    <a:pt x="313" y="485"/>
                  </a:lnTo>
                  <a:lnTo>
                    <a:pt x="315" y="523"/>
                  </a:lnTo>
                  <a:lnTo>
                    <a:pt x="318" y="581"/>
                  </a:lnTo>
                  <a:lnTo>
                    <a:pt x="321" y="504"/>
                  </a:lnTo>
                  <a:lnTo>
                    <a:pt x="323" y="504"/>
                  </a:lnTo>
                  <a:lnTo>
                    <a:pt x="326" y="581"/>
                  </a:lnTo>
                  <a:lnTo>
                    <a:pt x="329" y="407"/>
                  </a:lnTo>
                  <a:lnTo>
                    <a:pt x="332" y="465"/>
                  </a:lnTo>
                  <a:lnTo>
                    <a:pt x="335" y="504"/>
                  </a:lnTo>
                  <a:lnTo>
                    <a:pt x="337" y="465"/>
                  </a:lnTo>
                  <a:lnTo>
                    <a:pt x="340" y="485"/>
                  </a:lnTo>
                  <a:lnTo>
                    <a:pt x="343" y="465"/>
                  </a:lnTo>
                  <a:lnTo>
                    <a:pt x="346" y="543"/>
                  </a:lnTo>
                  <a:lnTo>
                    <a:pt x="348" y="485"/>
                  </a:lnTo>
                  <a:lnTo>
                    <a:pt x="351" y="465"/>
                  </a:lnTo>
                  <a:lnTo>
                    <a:pt x="354" y="446"/>
                  </a:lnTo>
                  <a:lnTo>
                    <a:pt x="356" y="446"/>
                  </a:lnTo>
                  <a:lnTo>
                    <a:pt x="359" y="446"/>
                  </a:lnTo>
                  <a:lnTo>
                    <a:pt x="362" y="485"/>
                  </a:lnTo>
                  <a:lnTo>
                    <a:pt x="364" y="407"/>
                  </a:lnTo>
                  <a:lnTo>
                    <a:pt x="367" y="485"/>
                  </a:lnTo>
                  <a:lnTo>
                    <a:pt x="370" y="504"/>
                  </a:lnTo>
                  <a:lnTo>
                    <a:pt x="373" y="485"/>
                  </a:lnTo>
                  <a:lnTo>
                    <a:pt x="375" y="485"/>
                  </a:lnTo>
                  <a:lnTo>
                    <a:pt x="378" y="562"/>
                  </a:lnTo>
                  <a:lnTo>
                    <a:pt x="381" y="523"/>
                  </a:lnTo>
                  <a:lnTo>
                    <a:pt x="384" y="485"/>
                  </a:lnTo>
                  <a:lnTo>
                    <a:pt x="387" y="543"/>
                  </a:lnTo>
                  <a:lnTo>
                    <a:pt x="389" y="562"/>
                  </a:lnTo>
                  <a:lnTo>
                    <a:pt x="392" y="465"/>
                  </a:lnTo>
                  <a:lnTo>
                    <a:pt x="395" y="620"/>
                  </a:lnTo>
                  <a:lnTo>
                    <a:pt x="397" y="446"/>
                  </a:lnTo>
                  <a:lnTo>
                    <a:pt x="400" y="485"/>
                  </a:lnTo>
                  <a:lnTo>
                    <a:pt x="403" y="523"/>
                  </a:lnTo>
                  <a:lnTo>
                    <a:pt x="406" y="446"/>
                  </a:lnTo>
                  <a:lnTo>
                    <a:pt x="408" y="543"/>
                  </a:lnTo>
                  <a:lnTo>
                    <a:pt x="411" y="465"/>
                  </a:lnTo>
                  <a:lnTo>
                    <a:pt x="414" y="562"/>
                  </a:lnTo>
                  <a:lnTo>
                    <a:pt x="416" y="562"/>
                  </a:lnTo>
                  <a:lnTo>
                    <a:pt x="419" y="562"/>
                  </a:lnTo>
                  <a:lnTo>
                    <a:pt x="422" y="504"/>
                  </a:lnTo>
                  <a:lnTo>
                    <a:pt x="425" y="543"/>
                  </a:lnTo>
                  <a:lnTo>
                    <a:pt x="427" y="581"/>
                  </a:lnTo>
                  <a:lnTo>
                    <a:pt x="430" y="504"/>
                  </a:lnTo>
                  <a:lnTo>
                    <a:pt x="433" y="601"/>
                  </a:lnTo>
                  <a:lnTo>
                    <a:pt x="436" y="601"/>
                  </a:lnTo>
                  <a:lnTo>
                    <a:pt x="438" y="504"/>
                  </a:lnTo>
                  <a:lnTo>
                    <a:pt x="441" y="620"/>
                  </a:lnTo>
                  <a:lnTo>
                    <a:pt x="444" y="523"/>
                  </a:lnTo>
                  <a:lnTo>
                    <a:pt x="447" y="504"/>
                  </a:lnTo>
                  <a:lnTo>
                    <a:pt x="449" y="562"/>
                  </a:lnTo>
                  <a:lnTo>
                    <a:pt x="452" y="562"/>
                  </a:lnTo>
                  <a:lnTo>
                    <a:pt x="455" y="581"/>
                  </a:lnTo>
                  <a:lnTo>
                    <a:pt x="457" y="640"/>
                  </a:lnTo>
                  <a:lnTo>
                    <a:pt x="460" y="620"/>
                  </a:lnTo>
                  <a:lnTo>
                    <a:pt x="463" y="562"/>
                  </a:lnTo>
                  <a:lnTo>
                    <a:pt x="466" y="562"/>
                  </a:lnTo>
                  <a:lnTo>
                    <a:pt x="468" y="659"/>
                  </a:lnTo>
                  <a:lnTo>
                    <a:pt x="471" y="640"/>
                  </a:lnTo>
                  <a:lnTo>
                    <a:pt x="474" y="581"/>
                  </a:lnTo>
                  <a:lnTo>
                    <a:pt x="477" y="659"/>
                  </a:lnTo>
                  <a:lnTo>
                    <a:pt x="479" y="620"/>
                  </a:lnTo>
                  <a:lnTo>
                    <a:pt x="482" y="543"/>
                  </a:lnTo>
                  <a:lnTo>
                    <a:pt x="485" y="640"/>
                  </a:lnTo>
                  <a:lnTo>
                    <a:pt x="488" y="620"/>
                  </a:lnTo>
                  <a:lnTo>
                    <a:pt x="490" y="640"/>
                  </a:lnTo>
                  <a:lnTo>
                    <a:pt x="493" y="659"/>
                  </a:lnTo>
                  <a:lnTo>
                    <a:pt x="496" y="640"/>
                  </a:lnTo>
                  <a:lnTo>
                    <a:pt x="498" y="581"/>
                  </a:lnTo>
                  <a:lnTo>
                    <a:pt x="501" y="620"/>
                  </a:lnTo>
                  <a:lnTo>
                    <a:pt x="504" y="640"/>
                  </a:lnTo>
                  <a:lnTo>
                    <a:pt x="507" y="620"/>
                  </a:lnTo>
                  <a:lnTo>
                    <a:pt x="509" y="601"/>
                  </a:lnTo>
                  <a:lnTo>
                    <a:pt x="512" y="659"/>
                  </a:lnTo>
                  <a:lnTo>
                    <a:pt x="515" y="620"/>
                  </a:lnTo>
                  <a:lnTo>
                    <a:pt x="517" y="640"/>
                  </a:lnTo>
                  <a:lnTo>
                    <a:pt x="520" y="640"/>
                  </a:lnTo>
                  <a:lnTo>
                    <a:pt x="523" y="640"/>
                  </a:lnTo>
                  <a:lnTo>
                    <a:pt x="526" y="543"/>
                  </a:lnTo>
                  <a:lnTo>
                    <a:pt x="528" y="640"/>
                  </a:lnTo>
                  <a:lnTo>
                    <a:pt x="531" y="620"/>
                  </a:lnTo>
                  <a:lnTo>
                    <a:pt x="534" y="601"/>
                  </a:lnTo>
                  <a:lnTo>
                    <a:pt x="537" y="581"/>
                  </a:lnTo>
                  <a:lnTo>
                    <a:pt x="539" y="543"/>
                  </a:lnTo>
                  <a:lnTo>
                    <a:pt x="542" y="543"/>
                  </a:lnTo>
                  <a:lnTo>
                    <a:pt x="545" y="601"/>
                  </a:lnTo>
                  <a:lnTo>
                    <a:pt x="548" y="581"/>
                  </a:lnTo>
                  <a:lnTo>
                    <a:pt x="550" y="562"/>
                  </a:lnTo>
                  <a:lnTo>
                    <a:pt x="553" y="523"/>
                  </a:lnTo>
                  <a:lnTo>
                    <a:pt x="556" y="523"/>
                  </a:lnTo>
                  <a:lnTo>
                    <a:pt x="558" y="446"/>
                  </a:lnTo>
                  <a:lnTo>
                    <a:pt x="561" y="543"/>
                  </a:lnTo>
                  <a:lnTo>
                    <a:pt x="564" y="601"/>
                  </a:lnTo>
                  <a:lnTo>
                    <a:pt x="566" y="543"/>
                  </a:lnTo>
                  <a:lnTo>
                    <a:pt x="569" y="388"/>
                  </a:lnTo>
                  <a:lnTo>
                    <a:pt x="572" y="485"/>
                  </a:lnTo>
                  <a:lnTo>
                    <a:pt x="575" y="407"/>
                  </a:lnTo>
                  <a:lnTo>
                    <a:pt x="577" y="388"/>
                  </a:lnTo>
                  <a:lnTo>
                    <a:pt x="580" y="446"/>
                  </a:lnTo>
                  <a:lnTo>
                    <a:pt x="583" y="349"/>
                  </a:lnTo>
                  <a:lnTo>
                    <a:pt x="586" y="368"/>
                  </a:lnTo>
                  <a:lnTo>
                    <a:pt x="588" y="310"/>
                  </a:lnTo>
                  <a:lnTo>
                    <a:pt x="591" y="329"/>
                  </a:lnTo>
                  <a:lnTo>
                    <a:pt x="594" y="213"/>
                  </a:lnTo>
                  <a:lnTo>
                    <a:pt x="597" y="213"/>
                  </a:lnTo>
                  <a:lnTo>
                    <a:pt x="599" y="252"/>
                  </a:lnTo>
                  <a:lnTo>
                    <a:pt x="602" y="58"/>
                  </a:lnTo>
                  <a:lnTo>
                    <a:pt x="605" y="155"/>
                  </a:lnTo>
                  <a:lnTo>
                    <a:pt x="608" y="155"/>
                  </a:lnTo>
                  <a:lnTo>
                    <a:pt x="610" y="116"/>
                  </a:lnTo>
                  <a:lnTo>
                    <a:pt x="613" y="58"/>
                  </a:lnTo>
                  <a:lnTo>
                    <a:pt x="616" y="136"/>
                  </a:lnTo>
                  <a:lnTo>
                    <a:pt x="618" y="0"/>
                  </a:lnTo>
                  <a:lnTo>
                    <a:pt x="621" y="78"/>
                  </a:lnTo>
                  <a:lnTo>
                    <a:pt x="624" y="97"/>
                  </a:lnTo>
                  <a:lnTo>
                    <a:pt x="626" y="39"/>
                  </a:lnTo>
                  <a:lnTo>
                    <a:pt x="629" y="0"/>
                  </a:lnTo>
                  <a:lnTo>
                    <a:pt x="632" y="155"/>
                  </a:lnTo>
                  <a:lnTo>
                    <a:pt x="635" y="174"/>
                  </a:lnTo>
                  <a:lnTo>
                    <a:pt x="637" y="194"/>
                  </a:lnTo>
                  <a:lnTo>
                    <a:pt x="640" y="213"/>
                  </a:lnTo>
                  <a:lnTo>
                    <a:pt x="643" y="213"/>
                  </a:lnTo>
                  <a:lnTo>
                    <a:pt x="646" y="213"/>
                  </a:lnTo>
                  <a:lnTo>
                    <a:pt x="648" y="213"/>
                  </a:lnTo>
                  <a:lnTo>
                    <a:pt x="651" y="310"/>
                  </a:lnTo>
                  <a:lnTo>
                    <a:pt x="654" y="349"/>
                  </a:lnTo>
                  <a:lnTo>
                    <a:pt x="656" y="271"/>
                  </a:lnTo>
                  <a:lnTo>
                    <a:pt x="659" y="349"/>
                  </a:lnTo>
                  <a:lnTo>
                    <a:pt x="662" y="407"/>
                  </a:lnTo>
                  <a:lnTo>
                    <a:pt x="665" y="368"/>
                  </a:lnTo>
                  <a:lnTo>
                    <a:pt x="667" y="426"/>
                  </a:lnTo>
                  <a:lnTo>
                    <a:pt x="670" y="426"/>
                  </a:lnTo>
                  <a:lnTo>
                    <a:pt x="673" y="349"/>
                  </a:lnTo>
                  <a:lnTo>
                    <a:pt x="676" y="426"/>
                  </a:lnTo>
                  <a:lnTo>
                    <a:pt x="678" y="504"/>
                  </a:lnTo>
                  <a:lnTo>
                    <a:pt x="681" y="465"/>
                  </a:lnTo>
                  <a:lnTo>
                    <a:pt x="684" y="485"/>
                  </a:lnTo>
                  <a:lnTo>
                    <a:pt x="686" y="523"/>
                  </a:lnTo>
                  <a:lnTo>
                    <a:pt x="689" y="640"/>
                  </a:lnTo>
                  <a:lnTo>
                    <a:pt x="692" y="426"/>
                  </a:lnTo>
                  <a:lnTo>
                    <a:pt x="694" y="504"/>
                  </a:lnTo>
                  <a:lnTo>
                    <a:pt x="697" y="485"/>
                  </a:lnTo>
                  <a:lnTo>
                    <a:pt x="700" y="543"/>
                  </a:lnTo>
                  <a:lnTo>
                    <a:pt x="703" y="446"/>
                  </a:lnTo>
                  <a:lnTo>
                    <a:pt x="705" y="465"/>
                  </a:lnTo>
                  <a:lnTo>
                    <a:pt x="708" y="543"/>
                  </a:lnTo>
                  <a:lnTo>
                    <a:pt x="711" y="523"/>
                  </a:lnTo>
                  <a:lnTo>
                    <a:pt x="714" y="543"/>
                  </a:lnTo>
                  <a:lnTo>
                    <a:pt x="716" y="446"/>
                  </a:lnTo>
                  <a:lnTo>
                    <a:pt x="719" y="523"/>
                  </a:lnTo>
                  <a:lnTo>
                    <a:pt x="722" y="446"/>
                  </a:lnTo>
                  <a:lnTo>
                    <a:pt x="724" y="504"/>
                  </a:lnTo>
                  <a:lnTo>
                    <a:pt x="727" y="504"/>
                  </a:lnTo>
                  <a:lnTo>
                    <a:pt x="730" y="465"/>
                  </a:lnTo>
                  <a:lnTo>
                    <a:pt x="733" y="504"/>
                  </a:lnTo>
                  <a:lnTo>
                    <a:pt x="735" y="543"/>
                  </a:lnTo>
                  <a:lnTo>
                    <a:pt x="738" y="581"/>
                  </a:lnTo>
                  <a:lnTo>
                    <a:pt x="741" y="504"/>
                  </a:lnTo>
                  <a:lnTo>
                    <a:pt x="744" y="504"/>
                  </a:lnTo>
                  <a:lnTo>
                    <a:pt x="746" y="523"/>
                  </a:lnTo>
                  <a:lnTo>
                    <a:pt x="749" y="485"/>
                  </a:lnTo>
                  <a:lnTo>
                    <a:pt x="752" y="485"/>
                  </a:lnTo>
                  <a:lnTo>
                    <a:pt x="754" y="465"/>
                  </a:lnTo>
                  <a:lnTo>
                    <a:pt x="757" y="485"/>
                  </a:lnTo>
                  <a:lnTo>
                    <a:pt x="760" y="446"/>
                  </a:lnTo>
                  <a:lnTo>
                    <a:pt x="762" y="446"/>
                  </a:lnTo>
                  <a:lnTo>
                    <a:pt x="765" y="523"/>
                  </a:lnTo>
                  <a:lnTo>
                    <a:pt x="768" y="465"/>
                  </a:lnTo>
                  <a:lnTo>
                    <a:pt x="770" y="485"/>
                  </a:lnTo>
                  <a:lnTo>
                    <a:pt x="773" y="485"/>
                  </a:lnTo>
                  <a:lnTo>
                    <a:pt x="776" y="504"/>
                  </a:lnTo>
                  <a:lnTo>
                    <a:pt x="779" y="446"/>
                  </a:lnTo>
                  <a:lnTo>
                    <a:pt x="781" y="504"/>
                  </a:lnTo>
                  <a:lnTo>
                    <a:pt x="784" y="543"/>
                  </a:lnTo>
                  <a:lnTo>
                    <a:pt x="787" y="543"/>
                  </a:lnTo>
                  <a:lnTo>
                    <a:pt x="790" y="543"/>
                  </a:lnTo>
                  <a:lnTo>
                    <a:pt x="792" y="523"/>
                  </a:lnTo>
                  <a:lnTo>
                    <a:pt x="795" y="523"/>
                  </a:lnTo>
                  <a:lnTo>
                    <a:pt x="798" y="543"/>
                  </a:lnTo>
                  <a:lnTo>
                    <a:pt x="801" y="601"/>
                  </a:lnTo>
                  <a:lnTo>
                    <a:pt x="803" y="581"/>
                  </a:lnTo>
                  <a:lnTo>
                    <a:pt x="806" y="581"/>
                  </a:lnTo>
                  <a:lnTo>
                    <a:pt x="809" y="523"/>
                  </a:lnTo>
                  <a:lnTo>
                    <a:pt x="811" y="601"/>
                  </a:lnTo>
                  <a:lnTo>
                    <a:pt x="814" y="562"/>
                  </a:lnTo>
                  <a:lnTo>
                    <a:pt x="817" y="620"/>
                  </a:lnTo>
                  <a:lnTo>
                    <a:pt x="820" y="581"/>
                  </a:lnTo>
                  <a:lnTo>
                    <a:pt x="822" y="640"/>
                  </a:lnTo>
                  <a:lnTo>
                    <a:pt x="825" y="601"/>
                  </a:lnTo>
                  <a:lnTo>
                    <a:pt x="828" y="640"/>
                  </a:lnTo>
                  <a:lnTo>
                    <a:pt x="830" y="562"/>
                  </a:lnTo>
                  <a:lnTo>
                    <a:pt x="833" y="601"/>
                  </a:lnTo>
                  <a:lnTo>
                    <a:pt x="836" y="601"/>
                  </a:lnTo>
                  <a:lnTo>
                    <a:pt x="838" y="620"/>
                  </a:lnTo>
                  <a:lnTo>
                    <a:pt x="841" y="581"/>
                  </a:lnTo>
                  <a:lnTo>
                    <a:pt x="844" y="523"/>
                  </a:lnTo>
                  <a:lnTo>
                    <a:pt x="847" y="640"/>
                  </a:lnTo>
                  <a:lnTo>
                    <a:pt x="849" y="601"/>
                  </a:lnTo>
                  <a:lnTo>
                    <a:pt x="852" y="678"/>
                  </a:lnTo>
                  <a:lnTo>
                    <a:pt x="855" y="581"/>
                  </a:lnTo>
                  <a:lnTo>
                    <a:pt x="857" y="659"/>
                  </a:lnTo>
                  <a:lnTo>
                    <a:pt x="860" y="678"/>
                  </a:lnTo>
                  <a:lnTo>
                    <a:pt x="863" y="581"/>
                  </a:lnTo>
                  <a:lnTo>
                    <a:pt x="866" y="581"/>
                  </a:lnTo>
                  <a:lnTo>
                    <a:pt x="868" y="523"/>
                  </a:lnTo>
                  <a:lnTo>
                    <a:pt x="871" y="620"/>
                  </a:lnTo>
                  <a:lnTo>
                    <a:pt x="874" y="581"/>
                  </a:lnTo>
                  <a:lnTo>
                    <a:pt x="876" y="581"/>
                  </a:lnTo>
                  <a:lnTo>
                    <a:pt x="879" y="659"/>
                  </a:lnTo>
                  <a:lnTo>
                    <a:pt x="882" y="678"/>
                  </a:lnTo>
                  <a:lnTo>
                    <a:pt x="885" y="543"/>
                  </a:lnTo>
                  <a:lnTo>
                    <a:pt x="887" y="601"/>
                  </a:lnTo>
                  <a:lnTo>
                    <a:pt x="890" y="640"/>
                  </a:lnTo>
                  <a:lnTo>
                    <a:pt x="893" y="601"/>
                  </a:lnTo>
                  <a:lnTo>
                    <a:pt x="896" y="601"/>
                  </a:lnTo>
                  <a:lnTo>
                    <a:pt x="898" y="601"/>
                  </a:lnTo>
                  <a:lnTo>
                    <a:pt x="901" y="659"/>
                  </a:lnTo>
                  <a:lnTo>
                    <a:pt x="904" y="640"/>
                  </a:lnTo>
                  <a:lnTo>
                    <a:pt x="906" y="640"/>
                  </a:lnTo>
                  <a:lnTo>
                    <a:pt x="909" y="601"/>
                  </a:lnTo>
                  <a:lnTo>
                    <a:pt x="912" y="640"/>
                  </a:lnTo>
                  <a:lnTo>
                    <a:pt x="915" y="620"/>
                  </a:lnTo>
                  <a:lnTo>
                    <a:pt x="917" y="581"/>
                  </a:lnTo>
                  <a:lnTo>
                    <a:pt x="920" y="659"/>
                  </a:lnTo>
                  <a:lnTo>
                    <a:pt x="923" y="581"/>
                  </a:lnTo>
                  <a:lnTo>
                    <a:pt x="925" y="601"/>
                  </a:lnTo>
                  <a:lnTo>
                    <a:pt x="928" y="562"/>
                  </a:lnTo>
                  <a:lnTo>
                    <a:pt x="931" y="640"/>
                  </a:lnTo>
                  <a:lnTo>
                    <a:pt x="933" y="581"/>
                  </a:lnTo>
                  <a:lnTo>
                    <a:pt x="936" y="640"/>
                  </a:lnTo>
                  <a:lnTo>
                    <a:pt x="939" y="620"/>
                  </a:lnTo>
                  <a:lnTo>
                    <a:pt x="941" y="543"/>
                  </a:lnTo>
                  <a:lnTo>
                    <a:pt x="944" y="659"/>
                  </a:lnTo>
                  <a:lnTo>
                    <a:pt x="947" y="543"/>
                  </a:lnTo>
                  <a:lnTo>
                    <a:pt x="950" y="698"/>
                  </a:lnTo>
                  <a:lnTo>
                    <a:pt x="952" y="581"/>
                  </a:lnTo>
                  <a:lnTo>
                    <a:pt x="955" y="543"/>
                  </a:lnTo>
                  <a:lnTo>
                    <a:pt x="958" y="659"/>
                  </a:lnTo>
                  <a:lnTo>
                    <a:pt x="960" y="620"/>
                  </a:lnTo>
                  <a:lnTo>
                    <a:pt x="963" y="640"/>
                  </a:lnTo>
                  <a:lnTo>
                    <a:pt x="966" y="601"/>
                  </a:lnTo>
                  <a:lnTo>
                    <a:pt x="968" y="601"/>
                  </a:lnTo>
                  <a:lnTo>
                    <a:pt x="971" y="659"/>
                  </a:lnTo>
                  <a:lnTo>
                    <a:pt x="974" y="581"/>
                  </a:lnTo>
                  <a:lnTo>
                    <a:pt x="977" y="523"/>
                  </a:lnTo>
                  <a:lnTo>
                    <a:pt x="979" y="581"/>
                  </a:lnTo>
                  <a:lnTo>
                    <a:pt x="982" y="620"/>
                  </a:lnTo>
                  <a:lnTo>
                    <a:pt x="985" y="523"/>
                  </a:lnTo>
                  <a:lnTo>
                    <a:pt x="988" y="543"/>
                  </a:lnTo>
                  <a:lnTo>
                    <a:pt x="990" y="581"/>
                  </a:lnTo>
                  <a:lnTo>
                    <a:pt x="993" y="659"/>
                  </a:lnTo>
                  <a:lnTo>
                    <a:pt x="996" y="581"/>
                  </a:lnTo>
                  <a:lnTo>
                    <a:pt x="998" y="620"/>
                  </a:lnTo>
                  <a:lnTo>
                    <a:pt x="1001" y="562"/>
                  </a:lnTo>
                  <a:lnTo>
                    <a:pt x="1004" y="601"/>
                  </a:lnTo>
                  <a:lnTo>
                    <a:pt x="1006" y="601"/>
                  </a:lnTo>
                  <a:lnTo>
                    <a:pt x="1009" y="659"/>
                  </a:lnTo>
                  <a:lnTo>
                    <a:pt x="1012" y="659"/>
                  </a:lnTo>
                  <a:lnTo>
                    <a:pt x="1015" y="581"/>
                  </a:lnTo>
                  <a:lnTo>
                    <a:pt x="1017" y="659"/>
                  </a:lnTo>
                  <a:lnTo>
                    <a:pt x="1020" y="581"/>
                  </a:lnTo>
                  <a:lnTo>
                    <a:pt x="1023" y="620"/>
                  </a:lnTo>
                  <a:lnTo>
                    <a:pt x="1026" y="640"/>
                  </a:lnTo>
                  <a:lnTo>
                    <a:pt x="1028" y="640"/>
                  </a:lnTo>
                  <a:lnTo>
                    <a:pt x="1031" y="601"/>
                  </a:lnTo>
                  <a:lnTo>
                    <a:pt x="1034" y="640"/>
                  </a:lnTo>
                  <a:lnTo>
                    <a:pt x="1036" y="640"/>
                  </a:lnTo>
                  <a:lnTo>
                    <a:pt x="1039" y="640"/>
                  </a:lnTo>
                  <a:lnTo>
                    <a:pt x="1042" y="620"/>
                  </a:lnTo>
                  <a:lnTo>
                    <a:pt x="1044" y="581"/>
                  </a:lnTo>
                  <a:lnTo>
                    <a:pt x="1047" y="640"/>
                  </a:lnTo>
                  <a:lnTo>
                    <a:pt x="1050" y="620"/>
                  </a:lnTo>
                  <a:lnTo>
                    <a:pt x="1053" y="562"/>
                  </a:lnTo>
                  <a:lnTo>
                    <a:pt x="1055" y="601"/>
                  </a:lnTo>
                  <a:lnTo>
                    <a:pt x="1058" y="640"/>
                  </a:lnTo>
                  <a:lnTo>
                    <a:pt x="1061" y="620"/>
                  </a:lnTo>
                  <a:lnTo>
                    <a:pt x="1063" y="678"/>
                  </a:lnTo>
                  <a:lnTo>
                    <a:pt x="1066" y="581"/>
                  </a:lnTo>
                  <a:lnTo>
                    <a:pt x="1069" y="601"/>
                  </a:lnTo>
                  <a:lnTo>
                    <a:pt x="1071" y="678"/>
                  </a:lnTo>
                  <a:lnTo>
                    <a:pt x="1074" y="562"/>
                  </a:lnTo>
                  <a:lnTo>
                    <a:pt x="1077" y="659"/>
                  </a:lnTo>
                  <a:lnTo>
                    <a:pt x="1080" y="659"/>
                  </a:lnTo>
                  <a:lnTo>
                    <a:pt x="1082" y="601"/>
                  </a:lnTo>
                  <a:lnTo>
                    <a:pt x="1085" y="620"/>
                  </a:lnTo>
                  <a:lnTo>
                    <a:pt x="1088" y="601"/>
                  </a:lnTo>
                  <a:lnTo>
                    <a:pt x="1090" y="717"/>
                  </a:lnTo>
                  <a:lnTo>
                    <a:pt x="1093" y="640"/>
                  </a:lnTo>
                  <a:lnTo>
                    <a:pt x="1096" y="601"/>
                  </a:lnTo>
                  <a:lnTo>
                    <a:pt x="1098" y="659"/>
                  </a:lnTo>
                  <a:lnTo>
                    <a:pt x="1101" y="601"/>
                  </a:lnTo>
                  <a:lnTo>
                    <a:pt x="1104" y="620"/>
                  </a:lnTo>
                  <a:lnTo>
                    <a:pt x="1106" y="698"/>
                  </a:lnTo>
                  <a:lnTo>
                    <a:pt x="1109" y="601"/>
                  </a:lnTo>
                  <a:lnTo>
                    <a:pt x="1112" y="620"/>
                  </a:lnTo>
                  <a:lnTo>
                    <a:pt x="1115" y="581"/>
                  </a:lnTo>
                  <a:lnTo>
                    <a:pt x="1117" y="659"/>
                  </a:lnTo>
                  <a:lnTo>
                    <a:pt x="1120" y="601"/>
                  </a:lnTo>
                  <a:lnTo>
                    <a:pt x="1123" y="581"/>
                  </a:lnTo>
                  <a:lnTo>
                    <a:pt x="1125" y="620"/>
                  </a:lnTo>
                  <a:lnTo>
                    <a:pt x="1128" y="659"/>
                  </a:lnTo>
                  <a:lnTo>
                    <a:pt x="1131" y="640"/>
                  </a:lnTo>
                  <a:lnTo>
                    <a:pt x="1133" y="640"/>
                  </a:lnTo>
                  <a:lnTo>
                    <a:pt x="1136" y="659"/>
                  </a:lnTo>
                  <a:lnTo>
                    <a:pt x="1139" y="659"/>
                  </a:lnTo>
                  <a:lnTo>
                    <a:pt x="1142" y="620"/>
                  </a:lnTo>
                  <a:lnTo>
                    <a:pt x="1144" y="601"/>
                  </a:lnTo>
                  <a:lnTo>
                    <a:pt x="1147" y="640"/>
                  </a:lnTo>
                  <a:lnTo>
                    <a:pt x="1150" y="640"/>
                  </a:lnTo>
                  <a:lnTo>
                    <a:pt x="1152" y="543"/>
                  </a:lnTo>
                  <a:lnTo>
                    <a:pt x="1155" y="717"/>
                  </a:lnTo>
                  <a:lnTo>
                    <a:pt x="1158" y="620"/>
                  </a:lnTo>
                  <a:lnTo>
                    <a:pt x="1160" y="678"/>
                  </a:lnTo>
                  <a:lnTo>
                    <a:pt x="1163" y="678"/>
                  </a:lnTo>
                  <a:lnTo>
                    <a:pt x="1166" y="678"/>
                  </a:lnTo>
                  <a:lnTo>
                    <a:pt x="1169" y="620"/>
                  </a:lnTo>
                  <a:lnTo>
                    <a:pt x="1171" y="659"/>
                  </a:lnTo>
                  <a:lnTo>
                    <a:pt x="1174" y="620"/>
                  </a:lnTo>
                  <a:lnTo>
                    <a:pt x="1177" y="581"/>
                  </a:lnTo>
                  <a:lnTo>
                    <a:pt x="1179" y="620"/>
                  </a:lnTo>
                  <a:lnTo>
                    <a:pt x="1182" y="678"/>
                  </a:lnTo>
                  <a:lnTo>
                    <a:pt x="1185" y="678"/>
                  </a:lnTo>
                  <a:lnTo>
                    <a:pt x="1187" y="601"/>
                  </a:lnTo>
                  <a:lnTo>
                    <a:pt x="1190" y="659"/>
                  </a:lnTo>
                  <a:lnTo>
                    <a:pt x="1193" y="620"/>
                  </a:lnTo>
                  <a:lnTo>
                    <a:pt x="1196" y="659"/>
                  </a:lnTo>
                  <a:lnTo>
                    <a:pt x="1198" y="659"/>
                  </a:lnTo>
                  <a:lnTo>
                    <a:pt x="1201" y="678"/>
                  </a:lnTo>
                  <a:lnTo>
                    <a:pt x="1204" y="640"/>
                  </a:lnTo>
                  <a:lnTo>
                    <a:pt x="1206" y="640"/>
                  </a:lnTo>
                  <a:lnTo>
                    <a:pt x="1209" y="640"/>
                  </a:lnTo>
                  <a:lnTo>
                    <a:pt x="1212" y="620"/>
                  </a:lnTo>
                  <a:lnTo>
                    <a:pt x="1214" y="659"/>
                  </a:lnTo>
                  <a:lnTo>
                    <a:pt x="1217" y="640"/>
                  </a:lnTo>
                  <a:lnTo>
                    <a:pt x="1220" y="620"/>
                  </a:lnTo>
                  <a:lnTo>
                    <a:pt x="1223" y="640"/>
                  </a:lnTo>
                  <a:lnTo>
                    <a:pt x="1225" y="678"/>
                  </a:lnTo>
                  <a:lnTo>
                    <a:pt x="1228" y="640"/>
                  </a:lnTo>
                  <a:lnTo>
                    <a:pt x="1231" y="659"/>
                  </a:lnTo>
                  <a:lnTo>
                    <a:pt x="1233" y="601"/>
                  </a:lnTo>
                  <a:lnTo>
                    <a:pt x="1236" y="659"/>
                  </a:lnTo>
                  <a:lnTo>
                    <a:pt x="1239" y="601"/>
                  </a:lnTo>
                  <a:lnTo>
                    <a:pt x="1241" y="601"/>
                  </a:lnTo>
                  <a:lnTo>
                    <a:pt x="1244" y="601"/>
                  </a:lnTo>
                  <a:lnTo>
                    <a:pt x="1247" y="640"/>
                  </a:lnTo>
                  <a:lnTo>
                    <a:pt x="1249" y="678"/>
                  </a:lnTo>
                  <a:lnTo>
                    <a:pt x="1252" y="698"/>
                  </a:lnTo>
                  <a:lnTo>
                    <a:pt x="1255" y="736"/>
                  </a:lnTo>
                  <a:lnTo>
                    <a:pt x="1258" y="717"/>
                  </a:lnTo>
                  <a:lnTo>
                    <a:pt x="1260" y="581"/>
                  </a:lnTo>
                  <a:lnTo>
                    <a:pt x="1263" y="620"/>
                  </a:lnTo>
                  <a:lnTo>
                    <a:pt x="1266" y="659"/>
                  </a:lnTo>
                  <a:lnTo>
                    <a:pt x="1268" y="678"/>
                  </a:lnTo>
                  <a:lnTo>
                    <a:pt x="1271" y="678"/>
                  </a:lnTo>
                  <a:lnTo>
                    <a:pt x="1274" y="698"/>
                  </a:lnTo>
                  <a:lnTo>
                    <a:pt x="1276" y="601"/>
                  </a:lnTo>
                  <a:lnTo>
                    <a:pt x="1279" y="640"/>
                  </a:lnTo>
                  <a:lnTo>
                    <a:pt x="1282" y="640"/>
                  </a:lnTo>
                  <a:lnTo>
                    <a:pt x="1285" y="659"/>
                  </a:lnTo>
                  <a:lnTo>
                    <a:pt x="1287" y="698"/>
                  </a:lnTo>
                  <a:lnTo>
                    <a:pt x="1290" y="620"/>
                  </a:lnTo>
                  <a:lnTo>
                    <a:pt x="1293" y="640"/>
                  </a:lnTo>
                  <a:lnTo>
                    <a:pt x="1295" y="601"/>
                  </a:lnTo>
                  <a:lnTo>
                    <a:pt x="1298" y="698"/>
                  </a:lnTo>
                  <a:lnTo>
                    <a:pt x="1301" y="640"/>
                  </a:lnTo>
                  <a:lnTo>
                    <a:pt x="1303" y="678"/>
                  </a:lnTo>
                  <a:lnTo>
                    <a:pt x="1306" y="659"/>
                  </a:lnTo>
                  <a:lnTo>
                    <a:pt x="1309" y="678"/>
                  </a:lnTo>
                  <a:lnTo>
                    <a:pt x="1311" y="678"/>
                  </a:lnTo>
                  <a:lnTo>
                    <a:pt x="1314" y="601"/>
                  </a:lnTo>
                  <a:lnTo>
                    <a:pt x="1317" y="659"/>
                  </a:lnTo>
                  <a:lnTo>
                    <a:pt x="1319" y="640"/>
                  </a:lnTo>
                  <a:lnTo>
                    <a:pt x="1322" y="717"/>
                  </a:lnTo>
                  <a:lnTo>
                    <a:pt x="1325" y="698"/>
                  </a:lnTo>
                  <a:lnTo>
                    <a:pt x="1328" y="67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4" name="Rectangle 154"/>
            <p:cNvSpPr>
              <a:spLocks noChangeArrowheads="1"/>
            </p:cNvSpPr>
            <p:nvPr/>
          </p:nvSpPr>
          <p:spPr bwMode="auto">
            <a:xfrm>
              <a:off x="72" y="124"/>
              <a:ext cx="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4126" name="Group 158"/>
          <p:cNvGrpSpPr>
            <a:grpSpLocks noChangeAspect="1"/>
          </p:cNvGrpSpPr>
          <p:nvPr/>
        </p:nvGrpSpPr>
        <p:grpSpPr bwMode="auto">
          <a:xfrm>
            <a:off x="5184068" y="4449770"/>
            <a:ext cx="3210891" cy="932974"/>
            <a:chOff x="-1008" y="2410"/>
            <a:chExt cx="1346" cy="1089"/>
          </a:xfrm>
        </p:grpSpPr>
        <p:sp>
          <p:nvSpPr>
            <p:cNvPr id="4132" name="Line 163"/>
            <p:cNvSpPr>
              <a:spLocks noChangeShapeType="1"/>
            </p:cNvSpPr>
            <p:nvPr/>
          </p:nvSpPr>
          <p:spPr bwMode="auto">
            <a:xfrm flipV="1">
              <a:off x="-988" y="3480"/>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3" name="Line 164"/>
            <p:cNvSpPr>
              <a:spLocks noChangeShapeType="1"/>
            </p:cNvSpPr>
            <p:nvPr/>
          </p:nvSpPr>
          <p:spPr bwMode="auto">
            <a:xfrm flipV="1">
              <a:off x="-657" y="3480"/>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4" name="Line 165"/>
            <p:cNvSpPr>
              <a:spLocks noChangeShapeType="1"/>
            </p:cNvSpPr>
            <p:nvPr/>
          </p:nvSpPr>
          <p:spPr bwMode="auto">
            <a:xfrm flipV="1">
              <a:off x="-325" y="3480"/>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5" name="Line 166"/>
            <p:cNvSpPr>
              <a:spLocks noChangeShapeType="1"/>
            </p:cNvSpPr>
            <p:nvPr/>
          </p:nvSpPr>
          <p:spPr bwMode="auto">
            <a:xfrm flipV="1">
              <a:off x="6" y="3480"/>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6" name="Line 167"/>
            <p:cNvSpPr>
              <a:spLocks noChangeShapeType="1"/>
            </p:cNvSpPr>
            <p:nvPr/>
          </p:nvSpPr>
          <p:spPr bwMode="auto">
            <a:xfrm flipV="1">
              <a:off x="337" y="3480"/>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7" name="Line 168"/>
            <p:cNvSpPr>
              <a:spLocks noChangeShapeType="1"/>
            </p:cNvSpPr>
            <p:nvPr/>
          </p:nvSpPr>
          <p:spPr bwMode="auto">
            <a:xfrm>
              <a:off x="-988" y="3480"/>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8" name="Line 169"/>
            <p:cNvSpPr>
              <a:spLocks noChangeShapeType="1"/>
            </p:cNvSpPr>
            <p:nvPr/>
          </p:nvSpPr>
          <p:spPr bwMode="auto">
            <a:xfrm>
              <a:off x="-998" y="337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9" name="Line 170"/>
            <p:cNvSpPr>
              <a:spLocks noChangeShapeType="1"/>
            </p:cNvSpPr>
            <p:nvPr/>
          </p:nvSpPr>
          <p:spPr bwMode="auto">
            <a:xfrm>
              <a:off x="-1008" y="3157"/>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0" name="Line 171"/>
            <p:cNvSpPr>
              <a:spLocks noChangeShapeType="1"/>
            </p:cNvSpPr>
            <p:nvPr/>
          </p:nvSpPr>
          <p:spPr bwMode="auto">
            <a:xfrm>
              <a:off x="-998" y="2941"/>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1" name="Line 172"/>
            <p:cNvSpPr>
              <a:spLocks noChangeShapeType="1"/>
            </p:cNvSpPr>
            <p:nvPr/>
          </p:nvSpPr>
          <p:spPr bwMode="auto">
            <a:xfrm>
              <a:off x="-1008" y="2726"/>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2" name="Line 173"/>
            <p:cNvSpPr>
              <a:spLocks noChangeShapeType="1"/>
            </p:cNvSpPr>
            <p:nvPr/>
          </p:nvSpPr>
          <p:spPr bwMode="auto">
            <a:xfrm>
              <a:off x="-998" y="2511"/>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3" name="Line 174"/>
            <p:cNvSpPr>
              <a:spLocks noChangeShapeType="1"/>
            </p:cNvSpPr>
            <p:nvPr/>
          </p:nvSpPr>
          <p:spPr bwMode="auto">
            <a:xfrm flipV="1">
              <a:off x="-988" y="2511"/>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4" name="Freeform 175"/>
            <p:cNvSpPr>
              <a:spLocks/>
            </p:cNvSpPr>
            <p:nvPr/>
          </p:nvSpPr>
          <p:spPr bwMode="auto">
            <a:xfrm>
              <a:off x="-990" y="2618"/>
              <a:ext cx="1328" cy="754"/>
            </a:xfrm>
            <a:custGeom>
              <a:avLst/>
              <a:gdLst>
                <a:gd name="T0" fmla="*/ 19 w 1328"/>
                <a:gd name="T1" fmla="*/ 690 h 754"/>
                <a:gd name="T2" fmla="*/ 41 w 1328"/>
                <a:gd name="T3" fmla="*/ 582 h 754"/>
                <a:gd name="T4" fmla="*/ 63 w 1328"/>
                <a:gd name="T5" fmla="*/ 625 h 754"/>
                <a:gd name="T6" fmla="*/ 85 w 1328"/>
                <a:gd name="T7" fmla="*/ 517 h 754"/>
                <a:gd name="T8" fmla="*/ 107 w 1328"/>
                <a:gd name="T9" fmla="*/ 711 h 754"/>
                <a:gd name="T10" fmla="*/ 129 w 1328"/>
                <a:gd name="T11" fmla="*/ 625 h 754"/>
                <a:gd name="T12" fmla="*/ 151 w 1328"/>
                <a:gd name="T13" fmla="*/ 560 h 754"/>
                <a:gd name="T14" fmla="*/ 173 w 1328"/>
                <a:gd name="T15" fmla="*/ 517 h 754"/>
                <a:gd name="T16" fmla="*/ 195 w 1328"/>
                <a:gd name="T17" fmla="*/ 560 h 754"/>
                <a:gd name="T18" fmla="*/ 217 w 1328"/>
                <a:gd name="T19" fmla="*/ 646 h 754"/>
                <a:gd name="T20" fmla="*/ 239 w 1328"/>
                <a:gd name="T21" fmla="*/ 603 h 754"/>
                <a:gd name="T22" fmla="*/ 261 w 1328"/>
                <a:gd name="T23" fmla="*/ 453 h 754"/>
                <a:gd name="T24" fmla="*/ 282 w 1328"/>
                <a:gd name="T25" fmla="*/ 560 h 754"/>
                <a:gd name="T26" fmla="*/ 305 w 1328"/>
                <a:gd name="T27" fmla="*/ 517 h 754"/>
                <a:gd name="T28" fmla="*/ 326 w 1328"/>
                <a:gd name="T29" fmla="*/ 496 h 754"/>
                <a:gd name="T30" fmla="*/ 348 w 1328"/>
                <a:gd name="T31" fmla="*/ 496 h 754"/>
                <a:gd name="T32" fmla="*/ 370 w 1328"/>
                <a:gd name="T33" fmla="*/ 560 h 754"/>
                <a:gd name="T34" fmla="*/ 392 w 1328"/>
                <a:gd name="T35" fmla="*/ 668 h 754"/>
                <a:gd name="T36" fmla="*/ 414 w 1328"/>
                <a:gd name="T37" fmla="*/ 690 h 754"/>
                <a:gd name="T38" fmla="*/ 436 w 1328"/>
                <a:gd name="T39" fmla="*/ 625 h 754"/>
                <a:gd name="T40" fmla="*/ 457 w 1328"/>
                <a:gd name="T41" fmla="*/ 560 h 754"/>
                <a:gd name="T42" fmla="*/ 479 w 1328"/>
                <a:gd name="T43" fmla="*/ 539 h 754"/>
                <a:gd name="T44" fmla="*/ 501 w 1328"/>
                <a:gd name="T45" fmla="*/ 474 h 754"/>
                <a:gd name="T46" fmla="*/ 523 w 1328"/>
                <a:gd name="T47" fmla="*/ 345 h 754"/>
                <a:gd name="T48" fmla="*/ 545 w 1328"/>
                <a:gd name="T49" fmla="*/ 237 h 754"/>
                <a:gd name="T50" fmla="*/ 566 w 1328"/>
                <a:gd name="T51" fmla="*/ 0 h 754"/>
                <a:gd name="T52" fmla="*/ 588 w 1328"/>
                <a:gd name="T53" fmla="*/ 216 h 754"/>
                <a:gd name="T54" fmla="*/ 610 w 1328"/>
                <a:gd name="T55" fmla="*/ 474 h 754"/>
                <a:gd name="T56" fmla="*/ 632 w 1328"/>
                <a:gd name="T57" fmla="*/ 431 h 754"/>
                <a:gd name="T58" fmla="*/ 654 w 1328"/>
                <a:gd name="T59" fmla="*/ 431 h 754"/>
                <a:gd name="T60" fmla="*/ 676 w 1328"/>
                <a:gd name="T61" fmla="*/ 539 h 754"/>
                <a:gd name="T62" fmla="*/ 697 w 1328"/>
                <a:gd name="T63" fmla="*/ 474 h 754"/>
                <a:gd name="T64" fmla="*/ 719 w 1328"/>
                <a:gd name="T65" fmla="*/ 539 h 754"/>
                <a:gd name="T66" fmla="*/ 741 w 1328"/>
                <a:gd name="T67" fmla="*/ 539 h 754"/>
                <a:gd name="T68" fmla="*/ 762 w 1328"/>
                <a:gd name="T69" fmla="*/ 517 h 754"/>
                <a:gd name="T70" fmla="*/ 784 w 1328"/>
                <a:gd name="T71" fmla="*/ 625 h 754"/>
                <a:gd name="T72" fmla="*/ 806 w 1328"/>
                <a:gd name="T73" fmla="*/ 539 h 754"/>
                <a:gd name="T74" fmla="*/ 828 w 1328"/>
                <a:gd name="T75" fmla="*/ 517 h 754"/>
                <a:gd name="T76" fmla="*/ 849 w 1328"/>
                <a:gd name="T77" fmla="*/ 582 h 754"/>
                <a:gd name="T78" fmla="*/ 871 w 1328"/>
                <a:gd name="T79" fmla="*/ 474 h 754"/>
                <a:gd name="T80" fmla="*/ 893 w 1328"/>
                <a:gd name="T81" fmla="*/ 560 h 754"/>
                <a:gd name="T82" fmla="*/ 915 w 1328"/>
                <a:gd name="T83" fmla="*/ 560 h 754"/>
                <a:gd name="T84" fmla="*/ 936 w 1328"/>
                <a:gd name="T85" fmla="*/ 582 h 754"/>
                <a:gd name="T86" fmla="*/ 958 w 1328"/>
                <a:gd name="T87" fmla="*/ 539 h 754"/>
                <a:gd name="T88" fmla="*/ 979 w 1328"/>
                <a:gd name="T89" fmla="*/ 496 h 754"/>
                <a:gd name="T90" fmla="*/ 1001 w 1328"/>
                <a:gd name="T91" fmla="*/ 625 h 754"/>
                <a:gd name="T92" fmla="*/ 1023 w 1328"/>
                <a:gd name="T93" fmla="*/ 711 h 754"/>
                <a:gd name="T94" fmla="*/ 1044 w 1328"/>
                <a:gd name="T95" fmla="*/ 603 h 754"/>
                <a:gd name="T96" fmla="*/ 1066 w 1328"/>
                <a:gd name="T97" fmla="*/ 582 h 754"/>
                <a:gd name="T98" fmla="*/ 1088 w 1328"/>
                <a:gd name="T99" fmla="*/ 625 h 754"/>
                <a:gd name="T100" fmla="*/ 1109 w 1328"/>
                <a:gd name="T101" fmla="*/ 603 h 754"/>
                <a:gd name="T102" fmla="*/ 1131 w 1328"/>
                <a:gd name="T103" fmla="*/ 646 h 754"/>
                <a:gd name="T104" fmla="*/ 1152 w 1328"/>
                <a:gd name="T105" fmla="*/ 582 h 754"/>
                <a:gd name="T106" fmla="*/ 1174 w 1328"/>
                <a:gd name="T107" fmla="*/ 603 h 754"/>
                <a:gd name="T108" fmla="*/ 1196 w 1328"/>
                <a:gd name="T109" fmla="*/ 625 h 754"/>
                <a:gd name="T110" fmla="*/ 1217 w 1328"/>
                <a:gd name="T111" fmla="*/ 582 h 754"/>
                <a:gd name="T112" fmla="*/ 1239 w 1328"/>
                <a:gd name="T113" fmla="*/ 646 h 754"/>
                <a:gd name="T114" fmla="*/ 1260 w 1328"/>
                <a:gd name="T115" fmla="*/ 625 h 754"/>
                <a:gd name="T116" fmla="*/ 1282 w 1328"/>
                <a:gd name="T117" fmla="*/ 625 h 754"/>
                <a:gd name="T118" fmla="*/ 1303 w 1328"/>
                <a:gd name="T119" fmla="*/ 603 h 754"/>
                <a:gd name="T120" fmla="*/ 1325 w 1328"/>
                <a:gd name="T121" fmla="*/ 646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754">
                  <a:moveTo>
                    <a:pt x="0" y="668"/>
                  </a:moveTo>
                  <a:lnTo>
                    <a:pt x="3" y="582"/>
                  </a:lnTo>
                  <a:lnTo>
                    <a:pt x="6" y="603"/>
                  </a:lnTo>
                  <a:lnTo>
                    <a:pt x="8" y="603"/>
                  </a:lnTo>
                  <a:lnTo>
                    <a:pt x="11" y="646"/>
                  </a:lnTo>
                  <a:lnTo>
                    <a:pt x="14" y="582"/>
                  </a:lnTo>
                  <a:lnTo>
                    <a:pt x="17" y="646"/>
                  </a:lnTo>
                  <a:lnTo>
                    <a:pt x="19" y="690"/>
                  </a:lnTo>
                  <a:lnTo>
                    <a:pt x="22" y="603"/>
                  </a:lnTo>
                  <a:lnTo>
                    <a:pt x="25" y="668"/>
                  </a:lnTo>
                  <a:lnTo>
                    <a:pt x="28" y="560"/>
                  </a:lnTo>
                  <a:lnTo>
                    <a:pt x="30" y="646"/>
                  </a:lnTo>
                  <a:lnTo>
                    <a:pt x="33" y="625"/>
                  </a:lnTo>
                  <a:lnTo>
                    <a:pt x="36" y="646"/>
                  </a:lnTo>
                  <a:lnTo>
                    <a:pt x="39" y="603"/>
                  </a:lnTo>
                  <a:lnTo>
                    <a:pt x="41" y="582"/>
                  </a:lnTo>
                  <a:lnTo>
                    <a:pt x="44" y="582"/>
                  </a:lnTo>
                  <a:lnTo>
                    <a:pt x="47" y="646"/>
                  </a:lnTo>
                  <a:lnTo>
                    <a:pt x="49" y="625"/>
                  </a:lnTo>
                  <a:lnTo>
                    <a:pt x="52" y="625"/>
                  </a:lnTo>
                  <a:lnTo>
                    <a:pt x="55" y="668"/>
                  </a:lnTo>
                  <a:lnTo>
                    <a:pt x="58" y="560"/>
                  </a:lnTo>
                  <a:lnTo>
                    <a:pt x="61" y="646"/>
                  </a:lnTo>
                  <a:lnTo>
                    <a:pt x="63" y="625"/>
                  </a:lnTo>
                  <a:lnTo>
                    <a:pt x="66" y="668"/>
                  </a:lnTo>
                  <a:lnTo>
                    <a:pt x="69" y="625"/>
                  </a:lnTo>
                  <a:lnTo>
                    <a:pt x="72" y="603"/>
                  </a:lnTo>
                  <a:lnTo>
                    <a:pt x="74" y="646"/>
                  </a:lnTo>
                  <a:lnTo>
                    <a:pt x="77" y="625"/>
                  </a:lnTo>
                  <a:lnTo>
                    <a:pt x="80" y="603"/>
                  </a:lnTo>
                  <a:lnTo>
                    <a:pt x="82" y="560"/>
                  </a:lnTo>
                  <a:lnTo>
                    <a:pt x="85" y="517"/>
                  </a:lnTo>
                  <a:lnTo>
                    <a:pt x="88" y="582"/>
                  </a:lnTo>
                  <a:lnTo>
                    <a:pt x="91" y="517"/>
                  </a:lnTo>
                  <a:lnTo>
                    <a:pt x="93" y="517"/>
                  </a:lnTo>
                  <a:lnTo>
                    <a:pt x="96" y="603"/>
                  </a:lnTo>
                  <a:lnTo>
                    <a:pt x="99" y="560"/>
                  </a:lnTo>
                  <a:lnTo>
                    <a:pt x="102" y="625"/>
                  </a:lnTo>
                  <a:lnTo>
                    <a:pt x="105" y="560"/>
                  </a:lnTo>
                  <a:lnTo>
                    <a:pt x="107" y="711"/>
                  </a:lnTo>
                  <a:lnTo>
                    <a:pt x="110" y="582"/>
                  </a:lnTo>
                  <a:lnTo>
                    <a:pt x="113" y="603"/>
                  </a:lnTo>
                  <a:lnTo>
                    <a:pt x="115" y="625"/>
                  </a:lnTo>
                  <a:lnTo>
                    <a:pt x="118" y="668"/>
                  </a:lnTo>
                  <a:lnTo>
                    <a:pt x="121" y="474"/>
                  </a:lnTo>
                  <a:lnTo>
                    <a:pt x="124" y="603"/>
                  </a:lnTo>
                  <a:lnTo>
                    <a:pt x="126" y="517"/>
                  </a:lnTo>
                  <a:lnTo>
                    <a:pt x="129" y="625"/>
                  </a:lnTo>
                  <a:lnTo>
                    <a:pt x="132" y="539"/>
                  </a:lnTo>
                  <a:lnTo>
                    <a:pt x="135" y="496"/>
                  </a:lnTo>
                  <a:lnTo>
                    <a:pt x="137" y="582"/>
                  </a:lnTo>
                  <a:lnTo>
                    <a:pt x="140" y="539"/>
                  </a:lnTo>
                  <a:lnTo>
                    <a:pt x="143" y="517"/>
                  </a:lnTo>
                  <a:lnTo>
                    <a:pt x="146" y="603"/>
                  </a:lnTo>
                  <a:lnTo>
                    <a:pt x="148" y="582"/>
                  </a:lnTo>
                  <a:lnTo>
                    <a:pt x="151" y="560"/>
                  </a:lnTo>
                  <a:lnTo>
                    <a:pt x="154" y="560"/>
                  </a:lnTo>
                  <a:lnTo>
                    <a:pt x="156" y="517"/>
                  </a:lnTo>
                  <a:lnTo>
                    <a:pt x="159" y="517"/>
                  </a:lnTo>
                  <a:lnTo>
                    <a:pt x="162" y="474"/>
                  </a:lnTo>
                  <a:lnTo>
                    <a:pt x="165" y="539"/>
                  </a:lnTo>
                  <a:lnTo>
                    <a:pt x="168" y="496"/>
                  </a:lnTo>
                  <a:lnTo>
                    <a:pt x="170" y="539"/>
                  </a:lnTo>
                  <a:lnTo>
                    <a:pt x="173" y="517"/>
                  </a:lnTo>
                  <a:lnTo>
                    <a:pt x="176" y="582"/>
                  </a:lnTo>
                  <a:lnTo>
                    <a:pt x="179" y="539"/>
                  </a:lnTo>
                  <a:lnTo>
                    <a:pt x="181" y="539"/>
                  </a:lnTo>
                  <a:lnTo>
                    <a:pt x="184" y="582"/>
                  </a:lnTo>
                  <a:lnTo>
                    <a:pt x="187" y="496"/>
                  </a:lnTo>
                  <a:lnTo>
                    <a:pt x="189" y="603"/>
                  </a:lnTo>
                  <a:lnTo>
                    <a:pt x="192" y="560"/>
                  </a:lnTo>
                  <a:lnTo>
                    <a:pt x="195" y="560"/>
                  </a:lnTo>
                  <a:lnTo>
                    <a:pt x="198" y="517"/>
                  </a:lnTo>
                  <a:lnTo>
                    <a:pt x="200" y="603"/>
                  </a:lnTo>
                  <a:lnTo>
                    <a:pt x="203" y="539"/>
                  </a:lnTo>
                  <a:lnTo>
                    <a:pt x="206" y="496"/>
                  </a:lnTo>
                  <a:lnTo>
                    <a:pt x="209" y="560"/>
                  </a:lnTo>
                  <a:lnTo>
                    <a:pt x="211" y="625"/>
                  </a:lnTo>
                  <a:lnTo>
                    <a:pt x="214" y="560"/>
                  </a:lnTo>
                  <a:lnTo>
                    <a:pt x="217" y="646"/>
                  </a:lnTo>
                  <a:lnTo>
                    <a:pt x="220" y="517"/>
                  </a:lnTo>
                  <a:lnTo>
                    <a:pt x="222" y="539"/>
                  </a:lnTo>
                  <a:lnTo>
                    <a:pt x="225" y="582"/>
                  </a:lnTo>
                  <a:lnTo>
                    <a:pt x="228" y="539"/>
                  </a:lnTo>
                  <a:lnTo>
                    <a:pt x="230" y="474"/>
                  </a:lnTo>
                  <a:lnTo>
                    <a:pt x="233" y="474"/>
                  </a:lnTo>
                  <a:lnTo>
                    <a:pt x="236" y="496"/>
                  </a:lnTo>
                  <a:lnTo>
                    <a:pt x="239" y="603"/>
                  </a:lnTo>
                  <a:lnTo>
                    <a:pt x="241" y="539"/>
                  </a:lnTo>
                  <a:lnTo>
                    <a:pt x="244" y="560"/>
                  </a:lnTo>
                  <a:lnTo>
                    <a:pt x="247" y="603"/>
                  </a:lnTo>
                  <a:lnTo>
                    <a:pt x="250" y="474"/>
                  </a:lnTo>
                  <a:lnTo>
                    <a:pt x="253" y="560"/>
                  </a:lnTo>
                  <a:lnTo>
                    <a:pt x="255" y="582"/>
                  </a:lnTo>
                  <a:lnTo>
                    <a:pt x="258" y="582"/>
                  </a:lnTo>
                  <a:lnTo>
                    <a:pt x="261" y="453"/>
                  </a:lnTo>
                  <a:lnTo>
                    <a:pt x="263" y="474"/>
                  </a:lnTo>
                  <a:lnTo>
                    <a:pt x="266" y="474"/>
                  </a:lnTo>
                  <a:lnTo>
                    <a:pt x="269" y="388"/>
                  </a:lnTo>
                  <a:lnTo>
                    <a:pt x="272" y="474"/>
                  </a:lnTo>
                  <a:lnTo>
                    <a:pt x="274" y="496"/>
                  </a:lnTo>
                  <a:lnTo>
                    <a:pt x="277" y="496"/>
                  </a:lnTo>
                  <a:lnTo>
                    <a:pt x="280" y="366"/>
                  </a:lnTo>
                  <a:lnTo>
                    <a:pt x="282" y="560"/>
                  </a:lnTo>
                  <a:lnTo>
                    <a:pt x="285" y="496"/>
                  </a:lnTo>
                  <a:lnTo>
                    <a:pt x="288" y="539"/>
                  </a:lnTo>
                  <a:lnTo>
                    <a:pt x="291" y="625"/>
                  </a:lnTo>
                  <a:lnTo>
                    <a:pt x="294" y="517"/>
                  </a:lnTo>
                  <a:lnTo>
                    <a:pt x="296" y="539"/>
                  </a:lnTo>
                  <a:lnTo>
                    <a:pt x="299" y="603"/>
                  </a:lnTo>
                  <a:lnTo>
                    <a:pt x="302" y="474"/>
                  </a:lnTo>
                  <a:lnTo>
                    <a:pt x="305" y="517"/>
                  </a:lnTo>
                  <a:lnTo>
                    <a:pt x="307" y="474"/>
                  </a:lnTo>
                  <a:lnTo>
                    <a:pt x="310" y="539"/>
                  </a:lnTo>
                  <a:lnTo>
                    <a:pt x="313" y="539"/>
                  </a:lnTo>
                  <a:lnTo>
                    <a:pt x="315" y="539"/>
                  </a:lnTo>
                  <a:lnTo>
                    <a:pt x="318" y="517"/>
                  </a:lnTo>
                  <a:lnTo>
                    <a:pt x="321" y="410"/>
                  </a:lnTo>
                  <a:lnTo>
                    <a:pt x="323" y="431"/>
                  </a:lnTo>
                  <a:lnTo>
                    <a:pt x="326" y="496"/>
                  </a:lnTo>
                  <a:lnTo>
                    <a:pt x="329" y="496"/>
                  </a:lnTo>
                  <a:lnTo>
                    <a:pt x="332" y="474"/>
                  </a:lnTo>
                  <a:lnTo>
                    <a:pt x="335" y="646"/>
                  </a:lnTo>
                  <a:lnTo>
                    <a:pt x="337" y="474"/>
                  </a:lnTo>
                  <a:lnTo>
                    <a:pt x="340" y="474"/>
                  </a:lnTo>
                  <a:lnTo>
                    <a:pt x="343" y="474"/>
                  </a:lnTo>
                  <a:lnTo>
                    <a:pt x="346" y="496"/>
                  </a:lnTo>
                  <a:lnTo>
                    <a:pt x="348" y="496"/>
                  </a:lnTo>
                  <a:lnTo>
                    <a:pt x="351" y="517"/>
                  </a:lnTo>
                  <a:lnTo>
                    <a:pt x="354" y="560"/>
                  </a:lnTo>
                  <a:lnTo>
                    <a:pt x="356" y="539"/>
                  </a:lnTo>
                  <a:lnTo>
                    <a:pt x="359" y="539"/>
                  </a:lnTo>
                  <a:lnTo>
                    <a:pt x="362" y="560"/>
                  </a:lnTo>
                  <a:lnTo>
                    <a:pt x="364" y="539"/>
                  </a:lnTo>
                  <a:lnTo>
                    <a:pt x="367" y="453"/>
                  </a:lnTo>
                  <a:lnTo>
                    <a:pt x="370" y="560"/>
                  </a:lnTo>
                  <a:lnTo>
                    <a:pt x="373" y="539"/>
                  </a:lnTo>
                  <a:lnTo>
                    <a:pt x="375" y="582"/>
                  </a:lnTo>
                  <a:lnTo>
                    <a:pt x="378" y="560"/>
                  </a:lnTo>
                  <a:lnTo>
                    <a:pt x="381" y="582"/>
                  </a:lnTo>
                  <a:lnTo>
                    <a:pt x="384" y="496"/>
                  </a:lnTo>
                  <a:lnTo>
                    <a:pt x="387" y="560"/>
                  </a:lnTo>
                  <a:lnTo>
                    <a:pt x="389" y="560"/>
                  </a:lnTo>
                  <a:lnTo>
                    <a:pt x="392" y="668"/>
                  </a:lnTo>
                  <a:lnTo>
                    <a:pt x="395" y="625"/>
                  </a:lnTo>
                  <a:lnTo>
                    <a:pt x="397" y="560"/>
                  </a:lnTo>
                  <a:lnTo>
                    <a:pt x="400" y="539"/>
                  </a:lnTo>
                  <a:lnTo>
                    <a:pt x="403" y="603"/>
                  </a:lnTo>
                  <a:lnTo>
                    <a:pt x="406" y="560"/>
                  </a:lnTo>
                  <a:lnTo>
                    <a:pt x="408" y="603"/>
                  </a:lnTo>
                  <a:lnTo>
                    <a:pt x="411" y="625"/>
                  </a:lnTo>
                  <a:lnTo>
                    <a:pt x="414" y="690"/>
                  </a:lnTo>
                  <a:lnTo>
                    <a:pt x="416" y="625"/>
                  </a:lnTo>
                  <a:lnTo>
                    <a:pt x="419" y="582"/>
                  </a:lnTo>
                  <a:lnTo>
                    <a:pt x="422" y="625"/>
                  </a:lnTo>
                  <a:lnTo>
                    <a:pt x="425" y="625"/>
                  </a:lnTo>
                  <a:lnTo>
                    <a:pt x="427" y="474"/>
                  </a:lnTo>
                  <a:lnTo>
                    <a:pt x="430" y="560"/>
                  </a:lnTo>
                  <a:lnTo>
                    <a:pt x="433" y="603"/>
                  </a:lnTo>
                  <a:lnTo>
                    <a:pt x="436" y="625"/>
                  </a:lnTo>
                  <a:lnTo>
                    <a:pt x="438" y="582"/>
                  </a:lnTo>
                  <a:lnTo>
                    <a:pt x="441" y="582"/>
                  </a:lnTo>
                  <a:lnTo>
                    <a:pt x="444" y="582"/>
                  </a:lnTo>
                  <a:lnTo>
                    <a:pt x="447" y="668"/>
                  </a:lnTo>
                  <a:lnTo>
                    <a:pt x="449" y="603"/>
                  </a:lnTo>
                  <a:lnTo>
                    <a:pt x="452" y="646"/>
                  </a:lnTo>
                  <a:lnTo>
                    <a:pt x="455" y="582"/>
                  </a:lnTo>
                  <a:lnTo>
                    <a:pt x="457" y="560"/>
                  </a:lnTo>
                  <a:lnTo>
                    <a:pt x="460" y="603"/>
                  </a:lnTo>
                  <a:lnTo>
                    <a:pt x="463" y="603"/>
                  </a:lnTo>
                  <a:lnTo>
                    <a:pt x="466" y="539"/>
                  </a:lnTo>
                  <a:lnTo>
                    <a:pt x="468" y="668"/>
                  </a:lnTo>
                  <a:lnTo>
                    <a:pt x="471" y="603"/>
                  </a:lnTo>
                  <a:lnTo>
                    <a:pt x="474" y="582"/>
                  </a:lnTo>
                  <a:lnTo>
                    <a:pt x="477" y="539"/>
                  </a:lnTo>
                  <a:lnTo>
                    <a:pt x="479" y="539"/>
                  </a:lnTo>
                  <a:lnTo>
                    <a:pt x="482" y="646"/>
                  </a:lnTo>
                  <a:lnTo>
                    <a:pt x="485" y="560"/>
                  </a:lnTo>
                  <a:lnTo>
                    <a:pt x="488" y="582"/>
                  </a:lnTo>
                  <a:lnTo>
                    <a:pt x="490" y="582"/>
                  </a:lnTo>
                  <a:lnTo>
                    <a:pt x="493" y="560"/>
                  </a:lnTo>
                  <a:lnTo>
                    <a:pt x="496" y="496"/>
                  </a:lnTo>
                  <a:lnTo>
                    <a:pt x="498" y="560"/>
                  </a:lnTo>
                  <a:lnTo>
                    <a:pt x="501" y="474"/>
                  </a:lnTo>
                  <a:lnTo>
                    <a:pt x="504" y="431"/>
                  </a:lnTo>
                  <a:lnTo>
                    <a:pt x="507" y="539"/>
                  </a:lnTo>
                  <a:lnTo>
                    <a:pt x="509" y="539"/>
                  </a:lnTo>
                  <a:lnTo>
                    <a:pt x="512" y="496"/>
                  </a:lnTo>
                  <a:lnTo>
                    <a:pt x="515" y="582"/>
                  </a:lnTo>
                  <a:lnTo>
                    <a:pt x="517" y="517"/>
                  </a:lnTo>
                  <a:lnTo>
                    <a:pt x="520" y="496"/>
                  </a:lnTo>
                  <a:lnTo>
                    <a:pt x="523" y="345"/>
                  </a:lnTo>
                  <a:lnTo>
                    <a:pt x="526" y="474"/>
                  </a:lnTo>
                  <a:lnTo>
                    <a:pt x="528" y="345"/>
                  </a:lnTo>
                  <a:lnTo>
                    <a:pt x="531" y="323"/>
                  </a:lnTo>
                  <a:lnTo>
                    <a:pt x="534" y="302"/>
                  </a:lnTo>
                  <a:lnTo>
                    <a:pt x="537" y="410"/>
                  </a:lnTo>
                  <a:lnTo>
                    <a:pt x="539" y="194"/>
                  </a:lnTo>
                  <a:lnTo>
                    <a:pt x="542" y="259"/>
                  </a:lnTo>
                  <a:lnTo>
                    <a:pt x="545" y="237"/>
                  </a:lnTo>
                  <a:lnTo>
                    <a:pt x="548" y="151"/>
                  </a:lnTo>
                  <a:lnTo>
                    <a:pt x="550" y="130"/>
                  </a:lnTo>
                  <a:lnTo>
                    <a:pt x="553" y="194"/>
                  </a:lnTo>
                  <a:lnTo>
                    <a:pt x="556" y="130"/>
                  </a:lnTo>
                  <a:lnTo>
                    <a:pt x="558" y="65"/>
                  </a:lnTo>
                  <a:lnTo>
                    <a:pt x="561" y="151"/>
                  </a:lnTo>
                  <a:lnTo>
                    <a:pt x="564" y="43"/>
                  </a:lnTo>
                  <a:lnTo>
                    <a:pt x="566" y="0"/>
                  </a:lnTo>
                  <a:lnTo>
                    <a:pt x="569" y="130"/>
                  </a:lnTo>
                  <a:lnTo>
                    <a:pt x="572" y="22"/>
                  </a:lnTo>
                  <a:lnTo>
                    <a:pt x="575" y="108"/>
                  </a:lnTo>
                  <a:lnTo>
                    <a:pt x="577" y="259"/>
                  </a:lnTo>
                  <a:lnTo>
                    <a:pt x="580" y="194"/>
                  </a:lnTo>
                  <a:lnTo>
                    <a:pt x="583" y="87"/>
                  </a:lnTo>
                  <a:lnTo>
                    <a:pt x="586" y="130"/>
                  </a:lnTo>
                  <a:lnTo>
                    <a:pt x="588" y="216"/>
                  </a:lnTo>
                  <a:lnTo>
                    <a:pt x="591" y="216"/>
                  </a:lnTo>
                  <a:lnTo>
                    <a:pt x="594" y="259"/>
                  </a:lnTo>
                  <a:lnTo>
                    <a:pt x="597" y="366"/>
                  </a:lnTo>
                  <a:lnTo>
                    <a:pt x="599" y="280"/>
                  </a:lnTo>
                  <a:lnTo>
                    <a:pt x="602" y="259"/>
                  </a:lnTo>
                  <a:lnTo>
                    <a:pt x="605" y="366"/>
                  </a:lnTo>
                  <a:lnTo>
                    <a:pt x="608" y="216"/>
                  </a:lnTo>
                  <a:lnTo>
                    <a:pt x="610" y="474"/>
                  </a:lnTo>
                  <a:lnTo>
                    <a:pt x="613" y="366"/>
                  </a:lnTo>
                  <a:lnTo>
                    <a:pt x="616" y="323"/>
                  </a:lnTo>
                  <a:lnTo>
                    <a:pt x="618" y="366"/>
                  </a:lnTo>
                  <a:lnTo>
                    <a:pt x="621" y="410"/>
                  </a:lnTo>
                  <a:lnTo>
                    <a:pt x="624" y="431"/>
                  </a:lnTo>
                  <a:lnTo>
                    <a:pt x="626" y="431"/>
                  </a:lnTo>
                  <a:lnTo>
                    <a:pt x="629" y="517"/>
                  </a:lnTo>
                  <a:lnTo>
                    <a:pt x="632" y="431"/>
                  </a:lnTo>
                  <a:lnTo>
                    <a:pt x="635" y="410"/>
                  </a:lnTo>
                  <a:lnTo>
                    <a:pt x="637" y="474"/>
                  </a:lnTo>
                  <a:lnTo>
                    <a:pt x="640" y="453"/>
                  </a:lnTo>
                  <a:lnTo>
                    <a:pt x="643" y="453"/>
                  </a:lnTo>
                  <a:lnTo>
                    <a:pt x="646" y="410"/>
                  </a:lnTo>
                  <a:lnTo>
                    <a:pt x="648" y="388"/>
                  </a:lnTo>
                  <a:lnTo>
                    <a:pt x="651" y="517"/>
                  </a:lnTo>
                  <a:lnTo>
                    <a:pt x="654" y="431"/>
                  </a:lnTo>
                  <a:lnTo>
                    <a:pt x="656" y="560"/>
                  </a:lnTo>
                  <a:lnTo>
                    <a:pt x="659" y="474"/>
                  </a:lnTo>
                  <a:lnTo>
                    <a:pt x="662" y="474"/>
                  </a:lnTo>
                  <a:lnTo>
                    <a:pt x="665" y="496"/>
                  </a:lnTo>
                  <a:lnTo>
                    <a:pt x="667" y="539"/>
                  </a:lnTo>
                  <a:lnTo>
                    <a:pt x="670" y="474"/>
                  </a:lnTo>
                  <a:lnTo>
                    <a:pt x="673" y="517"/>
                  </a:lnTo>
                  <a:lnTo>
                    <a:pt x="676" y="539"/>
                  </a:lnTo>
                  <a:lnTo>
                    <a:pt x="678" y="496"/>
                  </a:lnTo>
                  <a:lnTo>
                    <a:pt x="681" y="453"/>
                  </a:lnTo>
                  <a:lnTo>
                    <a:pt x="684" y="453"/>
                  </a:lnTo>
                  <a:lnTo>
                    <a:pt x="686" y="517"/>
                  </a:lnTo>
                  <a:lnTo>
                    <a:pt x="689" y="453"/>
                  </a:lnTo>
                  <a:lnTo>
                    <a:pt x="692" y="582"/>
                  </a:lnTo>
                  <a:lnTo>
                    <a:pt x="694" y="517"/>
                  </a:lnTo>
                  <a:lnTo>
                    <a:pt x="697" y="474"/>
                  </a:lnTo>
                  <a:lnTo>
                    <a:pt x="700" y="410"/>
                  </a:lnTo>
                  <a:lnTo>
                    <a:pt x="703" y="474"/>
                  </a:lnTo>
                  <a:lnTo>
                    <a:pt x="705" y="431"/>
                  </a:lnTo>
                  <a:lnTo>
                    <a:pt x="708" y="410"/>
                  </a:lnTo>
                  <a:lnTo>
                    <a:pt x="711" y="453"/>
                  </a:lnTo>
                  <a:lnTo>
                    <a:pt x="714" y="496"/>
                  </a:lnTo>
                  <a:lnTo>
                    <a:pt x="716" y="431"/>
                  </a:lnTo>
                  <a:lnTo>
                    <a:pt x="719" y="539"/>
                  </a:lnTo>
                  <a:lnTo>
                    <a:pt x="722" y="431"/>
                  </a:lnTo>
                  <a:lnTo>
                    <a:pt x="724" y="539"/>
                  </a:lnTo>
                  <a:lnTo>
                    <a:pt x="727" y="539"/>
                  </a:lnTo>
                  <a:lnTo>
                    <a:pt x="730" y="474"/>
                  </a:lnTo>
                  <a:lnTo>
                    <a:pt x="733" y="517"/>
                  </a:lnTo>
                  <a:lnTo>
                    <a:pt x="735" y="517"/>
                  </a:lnTo>
                  <a:lnTo>
                    <a:pt x="738" y="474"/>
                  </a:lnTo>
                  <a:lnTo>
                    <a:pt x="741" y="539"/>
                  </a:lnTo>
                  <a:lnTo>
                    <a:pt x="744" y="474"/>
                  </a:lnTo>
                  <a:lnTo>
                    <a:pt x="746" y="453"/>
                  </a:lnTo>
                  <a:lnTo>
                    <a:pt x="749" y="474"/>
                  </a:lnTo>
                  <a:lnTo>
                    <a:pt x="752" y="517"/>
                  </a:lnTo>
                  <a:lnTo>
                    <a:pt x="754" y="474"/>
                  </a:lnTo>
                  <a:lnTo>
                    <a:pt x="757" y="560"/>
                  </a:lnTo>
                  <a:lnTo>
                    <a:pt x="760" y="560"/>
                  </a:lnTo>
                  <a:lnTo>
                    <a:pt x="762" y="517"/>
                  </a:lnTo>
                  <a:lnTo>
                    <a:pt x="765" y="560"/>
                  </a:lnTo>
                  <a:lnTo>
                    <a:pt x="768" y="625"/>
                  </a:lnTo>
                  <a:lnTo>
                    <a:pt x="770" y="560"/>
                  </a:lnTo>
                  <a:lnTo>
                    <a:pt x="773" y="582"/>
                  </a:lnTo>
                  <a:lnTo>
                    <a:pt x="776" y="560"/>
                  </a:lnTo>
                  <a:lnTo>
                    <a:pt x="779" y="539"/>
                  </a:lnTo>
                  <a:lnTo>
                    <a:pt x="781" y="539"/>
                  </a:lnTo>
                  <a:lnTo>
                    <a:pt x="784" y="625"/>
                  </a:lnTo>
                  <a:lnTo>
                    <a:pt x="787" y="582"/>
                  </a:lnTo>
                  <a:lnTo>
                    <a:pt x="790" y="646"/>
                  </a:lnTo>
                  <a:lnTo>
                    <a:pt x="792" y="496"/>
                  </a:lnTo>
                  <a:lnTo>
                    <a:pt x="795" y="603"/>
                  </a:lnTo>
                  <a:lnTo>
                    <a:pt x="798" y="582"/>
                  </a:lnTo>
                  <a:lnTo>
                    <a:pt x="801" y="560"/>
                  </a:lnTo>
                  <a:lnTo>
                    <a:pt x="803" y="539"/>
                  </a:lnTo>
                  <a:lnTo>
                    <a:pt x="806" y="539"/>
                  </a:lnTo>
                  <a:lnTo>
                    <a:pt x="809" y="496"/>
                  </a:lnTo>
                  <a:lnTo>
                    <a:pt x="811" y="453"/>
                  </a:lnTo>
                  <a:lnTo>
                    <a:pt x="814" y="539"/>
                  </a:lnTo>
                  <a:lnTo>
                    <a:pt x="817" y="560"/>
                  </a:lnTo>
                  <a:lnTo>
                    <a:pt x="820" y="539"/>
                  </a:lnTo>
                  <a:lnTo>
                    <a:pt x="822" y="517"/>
                  </a:lnTo>
                  <a:lnTo>
                    <a:pt x="825" y="603"/>
                  </a:lnTo>
                  <a:lnTo>
                    <a:pt x="828" y="517"/>
                  </a:lnTo>
                  <a:lnTo>
                    <a:pt x="830" y="453"/>
                  </a:lnTo>
                  <a:lnTo>
                    <a:pt x="833" y="539"/>
                  </a:lnTo>
                  <a:lnTo>
                    <a:pt x="836" y="539"/>
                  </a:lnTo>
                  <a:lnTo>
                    <a:pt x="838" y="517"/>
                  </a:lnTo>
                  <a:lnTo>
                    <a:pt x="841" y="582"/>
                  </a:lnTo>
                  <a:lnTo>
                    <a:pt x="844" y="582"/>
                  </a:lnTo>
                  <a:lnTo>
                    <a:pt x="847" y="582"/>
                  </a:lnTo>
                  <a:lnTo>
                    <a:pt x="849" y="582"/>
                  </a:lnTo>
                  <a:lnTo>
                    <a:pt x="852" y="560"/>
                  </a:lnTo>
                  <a:lnTo>
                    <a:pt x="855" y="560"/>
                  </a:lnTo>
                  <a:lnTo>
                    <a:pt x="857" y="517"/>
                  </a:lnTo>
                  <a:lnTo>
                    <a:pt x="860" y="539"/>
                  </a:lnTo>
                  <a:lnTo>
                    <a:pt x="863" y="517"/>
                  </a:lnTo>
                  <a:lnTo>
                    <a:pt x="866" y="646"/>
                  </a:lnTo>
                  <a:lnTo>
                    <a:pt x="868" y="410"/>
                  </a:lnTo>
                  <a:lnTo>
                    <a:pt x="871" y="474"/>
                  </a:lnTo>
                  <a:lnTo>
                    <a:pt x="874" y="603"/>
                  </a:lnTo>
                  <a:lnTo>
                    <a:pt x="876" y="603"/>
                  </a:lnTo>
                  <a:lnTo>
                    <a:pt x="879" y="496"/>
                  </a:lnTo>
                  <a:lnTo>
                    <a:pt x="882" y="625"/>
                  </a:lnTo>
                  <a:lnTo>
                    <a:pt x="885" y="582"/>
                  </a:lnTo>
                  <a:lnTo>
                    <a:pt x="887" y="560"/>
                  </a:lnTo>
                  <a:lnTo>
                    <a:pt x="890" y="496"/>
                  </a:lnTo>
                  <a:lnTo>
                    <a:pt x="893" y="560"/>
                  </a:lnTo>
                  <a:lnTo>
                    <a:pt x="896" y="582"/>
                  </a:lnTo>
                  <a:lnTo>
                    <a:pt x="898" y="539"/>
                  </a:lnTo>
                  <a:lnTo>
                    <a:pt x="901" y="560"/>
                  </a:lnTo>
                  <a:lnTo>
                    <a:pt x="904" y="517"/>
                  </a:lnTo>
                  <a:lnTo>
                    <a:pt x="906" y="539"/>
                  </a:lnTo>
                  <a:lnTo>
                    <a:pt x="909" y="474"/>
                  </a:lnTo>
                  <a:lnTo>
                    <a:pt x="912" y="560"/>
                  </a:lnTo>
                  <a:lnTo>
                    <a:pt x="915" y="560"/>
                  </a:lnTo>
                  <a:lnTo>
                    <a:pt x="917" y="560"/>
                  </a:lnTo>
                  <a:lnTo>
                    <a:pt x="920" y="582"/>
                  </a:lnTo>
                  <a:lnTo>
                    <a:pt x="923" y="560"/>
                  </a:lnTo>
                  <a:lnTo>
                    <a:pt x="925" y="711"/>
                  </a:lnTo>
                  <a:lnTo>
                    <a:pt x="928" y="582"/>
                  </a:lnTo>
                  <a:lnTo>
                    <a:pt x="931" y="560"/>
                  </a:lnTo>
                  <a:lnTo>
                    <a:pt x="933" y="582"/>
                  </a:lnTo>
                  <a:lnTo>
                    <a:pt x="936" y="582"/>
                  </a:lnTo>
                  <a:lnTo>
                    <a:pt x="939" y="625"/>
                  </a:lnTo>
                  <a:lnTo>
                    <a:pt x="941" y="517"/>
                  </a:lnTo>
                  <a:lnTo>
                    <a:pt x="944" y="603"/>
                  </a:lnTo>
                  <a:lnTo>
                    <a:pt x="947" y="625"/>
                  </a:lnTo>
                  <a:lnTo>
                    <a:pt x="950" y="582"/>
                  </a:lnTo>
                  <a:lnTo>
                    <a:pt x="952" y="539"/>
                  </a:lnTo>
                  <a:lnTo>
                    <a:pt x="955" y="560"/>
                  </a:lnTo>
                  <a:lnTo>
                    <a:pt x="958" y="539"/>
                  </a:lnTo>
                  <a:lnTo>
                    <a:pt x="960" y="560"/>
                  </a:lnTo>
                  <a:lnTo>
                    <a:pt x="963" y="582"/>
                  </a:lnTo>
                  <a:lnTo>
                    <a:pt x="966" y="603"/>
                  </a:lnTo>
                  <a:lnTo>
                    <a:pt x="968" y="582"/>
                  </a:lnTo>
                  <a:lnTo>
                    <a:pt x="971" y="603"/>
                  </a:lnTo>
                  <a:lnTo>
                    <a:pt x="974" y="560"/>
                  </a:lnTo>
                  <a:lnTo>
                    <a:pt x="977" y="582"/>
                  </a:lnTo>
                  <a:lnTo>
                    <a:pt x="979" y="496"/>
                  </a:lnTo>
                  <a:lnTo>
                    <a:pt x="982" y="603"/>
                  </a:lnTo>
                  <a:lnTo>
                    <a:pt x="985" y="560"/>
                  </a:lnTo>
                  <a:lnTo>
                    <a:pt x="988" y="603"/>
                  </a:lnTo>
                  <a:lnTo>
                    <a:pt x="990" y="582"/>
                  </a:lnTo>
                  <a:lnTo>
                    <a:pt x="993" y="603"/>
                  </a:lnTo>
                  <a:lnTo>
                    <a:pt x="996" y="603"/>
                  </a:lnTo>
                  <a:lnTo>
                    <a:pt x="998" y="603"/>
                  </a:lnTo>
                  <a:lnTo>
                    <a:pt x="1001" y="625"/>
                  </a:lnTo>
                  <a:lnTo>
                    <a:pt x="1004" y="668"/>
                  </a:lnTo>
                  <a:lnTo>
                    <a:pt x="1006" y="603"/>
                  </a:lnTo>
                  <a:lnTo>
                    <a:pt x="1009" y="560"/>
                  </a:lnTo>
                  <a:lnTo>
                    <a:pt x="1012" y="582"/>
                  </a:lnTo>
                  <a:lnTo>
                    <a:pt x="1015" y="603"/>
                  </a:lnTo>
                  <a:lnTo>
                    <a:pt x="1017" y="625"/>
                  </a:lnTo>
                  <a:lnTo>
                    <a:pt x="1020" y="646"/>
                  </a:lnTo>
                  <a:lnTo>
                    <a:pt x="1023" y="711"/>
                  </a:lnTo>
                  <a:lnTo>
                    <a:pt x="1026" y="560"/>
                  </a:lnTo>
                  <a:lnTo>
                    <a:pt x="1028" y="646"/>
                  </a:lnTo>
                  <a:lnTo>
                    <a:pt x="1031" y="625"/>
                  </a:lnTo>
                  <a:lnTo>
                    <a:pt x="1034" y="646"/>
                  </a:lnTo>
                  <a:lnTo>
                    <a:pt x="1036" y="625"/>
                  </a:lnTo>
                  <a:lnTo>
                    <a:pt x="1039" y="582"/>
                  </a:lnTo>
                  <a:lnTo>
                    <a:pt x="1042" y="603"/>
                  </a:lnTo>
                  <a:lnTo>
                    <a:pt x="1044" y="603"/>
                  </a:lnTo>
                  <a:lnTo>
                    <a:pt x="1047" y="560"/>
                  </a:lnTo>
                  <a:lnTo>
                    <a:pt x="1050" y="560"/>
                  </a:lnTo>
                  <a:lnTo>
                    <a:pt x="1053" y="646"/>
                  </a:lnTo>
                  <a:lnTo>
                    <a:pt x="1055" y="603"/>
                  </a:lnTo>
                  <a:lnTo>
                    <a:pt x="1058" y="582"/>
                  </a:lnTo>
                  <a:lnTo>
                    <a:pt x="1061" y="582"/>
                  </a:lnTo>
                  <a:lnTo>
                    <a:pt x="1063" y="668"/>
                  </a:lnTo>
                  <a:lnTo>
                    <a:pt x="1066" y="582"/>
                  </a:lnTo>
                  <a:lnTo>
                    <a:pt x="1069" y="582"/>
                  </a:lnTo>
                  <a:lnTo>
                    <a:pt x="1071" y="582"/>
                  </a:lnTo>
                  <a:lnTo>
                    <a:pt x="1074" y="560"/>
                  </a:lnTo>
                  <a:lnTo>
                    <a:pt x="1077" y="625"/>
                  </a:lnTo>
                  <a:lnTo>
                    <a:pt x="1080" y="690"/>
                  </a:lnTo>
                  <a:lnTo>
                    <a:pt x="1082" y="603"/>
                  </a:lnTo>
                  <a:lnTo>
                    <a:pt x="1085" y="603"/>
                  </a:lnTo>
                  <a:lnTo>
                    <a:pt x="1088" y="625"/>
                  </a:lnTo>
                  <a:lnTo>
                    <a:pt x="1090" y="625"/>
                  </a:lnTo>
                  <a:lnTo>
                    <a:pt x="1093" y="625"/>
                  </a:lnTo>
                  <a:lnTo>
                    <a:pt x="1096" y="625"/>
                  </a:lnTo>
                  <a:lnTo>
                    <a:pt x="1098" y="603"/>
                  </a:lnTo>
                  <a:lnTo>
                    <a:pt x="1101" y="603"/>
                  </a:lnTo>
                  <a:lnTo>
                    <a:pt x="1104" y="625"/>
                  </a:lnTo>
                  <a:lnTo>
                    <a:pt x="1106" y="646"/>
                  </a:lnTo>
                  <a:lnTo>
                    <a:pt x="1109" y="603"/>
                  </a:lnTo>
                  <a:lnTo>
                    <a:pt x="1112" y="603"/>
                  </a:lnTo>
                  <a:lnTo>
                    <a:pt x="1115" y="582"/>
                  </a:lnTo>
                  <a:lnTo>
                    <a:pt x="1117" y="582"/>
                  </a:lnTo>
                  <a:lnTo>
                    <a:pt x="1120" y="582"/>
                  </a:lnTo>
                  <a:lnTo>
                    <a:pt x="1123" y="603"/>
                  </a:lnTo>
                  <a:lnTo>
                    <a:pt x="1125" y="625"/>
                  </a:lnTo>
                  <a:lnTo>
                    <a:pt x="1128" y="582"/>
                  </a:lnTo>
                  <a:lnTo>
                    <a:pt x="1131" y="646"/>
                  </a:lnTo>
                  <a:lnTo>
                    <a:pt x="1133" y="646"/>
                  </a:lnTo>
                  <a:lnTo>
                    <a:pt x="1136" y="625"/>
                  </a:lnTo>
                  <a:lnTo>
                    <a:pt x="1139" y="582"/>
                  </a:lnTo>
                  <a:lnTo>
                    <a:pt x="1142" y="690"/>
                  </a:lnTo>
                  <a:lnTo>
                    <a:pt x="1144" y="560"/>
                  </a:lnTo>
                  <a:lnTo>
                    <a:pt x="1147" y="582"/>
                  </a:lnTo>
                  <a:lnTo>
                    <a:pt x="1150" y="668"/>
                  </a:lnTo>
                  <a:lnTo>
                    <a:pt x="1152" y="582"/>
                  </a:lnTo>
                  <a:lnTo>
                    <a:pt x="1155" y="646"/>
                  </a:lnTo>
                  <a:lnTo>
                    <a:pt x="1158" y="732"/>
                  </a:lnTo>
                  <a:lnTo>
                    <a:pt x="1160" y="603"/>
                  </a:lnTo>
                  <a:lnTo>
                    <a:pt x="1163" y="625"/>
                  </a:lnTo>
                  <a:lnTo>
                    <a:pt x="1166" y="668"/>
                  </a:lnTo>
                  <a:lnTo>
                    <a:pt x="1169" y="668"/>
                  </a:lnTo>
                  <a:lnTo>
                    <a:pt x="1171" y="582"/>
                  </a:lnTo>
                  <a:lnTo>
                    <a:pt x="1174" y="603"/>
                  </a:lnTo>
                  <a:lnTo>
                    <a:pt x="1177" y="646"/>
                  </a:lnTo>
                  <a:lnTo>
                    <a:pt x="1179" y="625"/>
                  </a:lnTo>
                  <a:lnTo>
                    <a:pt x="1182" y="625"/>
                  </a:lnTo>
                  <a:lnTo>
                    <a:pt x="1185" y="603"/>
                  </a:lnTo>
                  <a:lnTo>
                    <a:pt x="1187" y="603"/>
                  </a:lnTo>
                  <a:lnTo>
                    <a:pt x="1190" y="668"/>
                  </a:lnTo>
                  <a:lnTo>
                    <a:pt x="1193" y="625"/>
                  </a:lnTo>
                  <a:lnTo>
                    <a:pt x="1196" y="625"/>
                  </a:lnTo>
                  <a:lnTo>
                    <a:pt x="1198" y="668"/>
                  </a:lnTo>
                  <a:lnTo>
                    <a:pt x="1201" y="539"/>
                  </a:lnTo>
                  <a:lnTo>
                    <a:pt x="1204" y="603"/>
                  </a:lnTo>
                  <a:lnTo>
                    <a:pt x="1206" y="668"/>
                  </a:lnTo>
                  <a:lnTo>
                    <a:pt x="1209" y="582"/>
                  </a:lnTo>
                  <a:lnTo>
                    <a:pt x="1212" y="625"/>
                  </a:lnTo>
                  <a:lnTo>
                    <a:pt x="1214" y="646"/>
                  </a:lnTo>
                  <a:lnTo>
                    <a:pt x="1217" y="582"/>
                  </a:lnTo>
                  <a:lnTo>
                    <a:pt x="1220" y="625"/>
                  </a:lnTo>
                  <a:lnTo>
                    <a:pt x="1223" y="690"/>
                  </a:lnTo>
                  <a:lnTo>
                    <a:pt x="1225" y="690"/>
                  </a:lnTo>
                  <a:lnTo>
                    <a:pt x="1228" y="646"/>
                  </a:lnTo>
                  <a:lnTo>
                    <a:pt x="1231" y="668"/>
                  </a:lnTo>
                  <a:lnTo>
                    <a:pt x="1233" y="690"/>
                  </a:lnTo>
                  <a:lnTo>
                    <a:pt x="1236" y="560"/>
                  </a:lnTo>
                  <a:lnTo>
                    <a:pt x="1239" y="646"/>
                  </a:lnTo>
                  <a:lnTo>
                    <a:pt x="1241" y="668"/>
                  </a:lnTo>
                  <a:lnTo>
                    <a:pt x="1244" y="625"/>
                  </a:lnTo>
                  <a:lnTo>
                    <a:pt x="1247" y="625"/>
                  </a:lnTo>
                  <a:lnTo>
                    <a:pt x="1249" y="711"/>
                  </a:lnTo>
                  <a:lnTo>
                    <a:pt x="1252" y="711"/>
                  </a:lnTo>
                  <a:lnTo>
                    <a:pt x="1255" y="646"/>
                  </a:lnTo>
                  <a:lnTo>
                    <a:pt x="1258" y="668"/>
                  </a:lnTo>
                  <a:lnTo>
                    <a:pt x="1260" y="625"/>
                  </a:lnTo>
                  <a:lnTo>
                    <a:pt x="1263" y="560"/>
                  </a:lnTo>
                  <a:lnTo>
                    <a:pt x="1266" y="646"/>
                  </a:lnTo>
                  <a:lnTo>
                    <a:pt x="1268" y="625"/>
                  </a:lnTo>
                  <a:lnTo>
                    <a:pt x="1271" y="668"/>
                  </a:lnTo>
                  <a:lnTo>
                    <a:pt x="1274" y="625"/>
                  </a:lnTo>
                  <a:lnTo>
                    <a:pt x="1276" y="668"/>
                  </a:lnTo>
                  <a:lnTo>
                    <a:pt x="1279" y="668"/>
                  </a:lnTo>
                  <a:lnTo>
                    <a:pt x="1282" y="625"/>
                  </a:lnTo>
                  <a:lnTo>
                    <a:pt x="1285" y="625"/>
                  </a:lnTo>
                  <a:lnTo>
                    <a:pt x="1287" y="646"/>
                  </a:lnTo>
                  <a:lnTo>
                    <a:pt x="1290" y="690"/>
                  </a:lnTo>
                  <a:lnTo>
                    <a:pt x="1293" y="603"/>
                  </a:lnTo>
                  <a:lnTo>
                    <a:pt x="1295" y="646"/>
                  </a:lnTo>
                  <a:lnTo>
                    <a:pt x="1298" y="603"/>
                  </a:lnTo>
                  <a:lnTo>
                    <a:pt x="1301" y="603"/>
                  </a:lnTo>
                  <a:lnTo>
                    <a:pt x="1303" y="603"/>
                  </a:lnTo>
                  <a:lnTo>
                    <a:pt x="1306" y="754"/>
                  </a:lnTo>
                  <a:lnTo>
                    <a:pt x="1309" y="603"/>
                  </a:lnTo>
                  <a:lnTo>
                    <a:pt x="1311" y="668"/>
                  </a:lnTo>
                  <a:lnTo>
                    <a:pt x="1314" y="668"/>
                  </a:lnTo>
                  <a:lnTo>
                    <a:pt x="1317" y="732"/>
                  </a:lnTo>
                  <a:lnTo>
                    <a:pt x="1319" y="646"/>
                  </a:lnTo>
                  <a:lnTo>
                    <a:pt x="1322" y="603"/>
                  </a:lnTo>
                  <a:lnTo>
                    <a:pt x="1325" y="646"/>
                  </a:lnTo>
                  <a:lnTo>
                    <a:pt x="1328" y="69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9" name="Rectangle 180"/>
            <p:cNvSpPr>
              <a:spLocks noChangeArrowheads="1"/>
            </p:cNvSpPr>
            <p:nvPr/>
          </p:nvSpPr>
          <p:spPr bwMode="auto">
            <a:xfrm>
              <a:off x="219" y="2410"/>
              <a:ext cx="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4151" name="Group 184"/>
          <p:cNvGrpSpPr>
            <a:grpSpLocks noChangeAspect="1"/>
          </p:cNvGrpSpPr>
          <p:nvPr/>
        </p:nvGrpSpPr>
        <p:grpSpPr bwMode="auto">
          <a:xfrm>
            <a:off x="5179017" y="5382538"/>
            <a:ext cx="3231794" cy="825309"/>
            <a:chOff x="-1148" y="3548"/>
            <a:chExt cx="1346" cy="988"/>
          </a:xfrm>
        </p:grpSpPr>
        <p:sp>
          <p:nvSpPr>
            <p:cNvPr id="194" name="Line 194"/>
            <p:cNvSpPr>
              <a:spLocks noChangeShapeType="1"/>
            </p:cNvSpPr>
            <p:nvPr/>
          </p:nvSpPr>
          <p:spPr bwMode="auto">
            <a:xfrm flipV="1">
              <a:off x="-1128" y="4517"/>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195"/>
            <p:cNvSpPr>
              <a:spLocks noChangeShapeType="1"/>
            </p:cNvSpPr>
            <p:nvPr/>
          </p:nvSpPr>
          <p:spPr bwMode="auto">
            <a:xfrm flipV="1">
              <a:off x="-797" y="4517"/>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196"/>
            <p:cNvSpPr>
              <a:spLocks noChangeShapeType="1"/>
            </p:cNvSpPr>
            <p:nvPr/>
          </p:nvSpPr>
          <p:spPr bwMode="auto">
            <a:xfrm flipV="1">
              <a:off x="-465" y="4517"/>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197"/>
            <p:cNvSpPr>
              <a:spLocks noChangeShapeType="1"/>
            </p:cNvSpPr>
            <p:nvPr/>
          </p:nvSpPr>
          <p:spPr bwMode="auto">
            <a:xfrm flipV="1">
              <a:off x="-134" y="4517"/>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198"/>
            <p:cNvSpPr>
              <a:spLocks noChangeShapeType="1"/>
            </p:cNvSpPr>
            <p:nvPr/>
          </p:nvSpPr>
          <p:spPr bwMode="auto">
            <a:xfrm flipV="1">
              <a:off x="197" y="4517"/>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Line 199"/>
            <p:cNvSpPr>
              <a:spLocks noChangeShapeType="1"/>
            </p:cNvSpPr>
            <p:nvPr/>
          </p:nvSpPr>
          <p:spPr bwMode="auto">
            <a:xfrm>
              <a:off x="-1128" y="4517"/>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200"/>
            <p:cNvSpPr>
              <a:spLocks noChangeShapeType="1"/>
            </p:cNvSpPr>
            <p:nvPr/>
          </p:nvSpPr>
          <p:spPr bwMode="auto">
            <a:xfrm>
              <a:off x="-1148" y="4517"/>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Line 201"/>
            <p:cNvSpPr>
              <a:spLocks noChangeShapeType="1"/>
            </p:cNvSpPr>
            <p:nvPr/>
          </p:nvSpPr>
          <p:spPr bwMode="auto">
            <a:xfrm>
              <a:off x="-1138" y="444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202"/>
            <p:cNvSpPr>
              <a:spLocks noChangeShapeType="1"/>
            </p:cNvSpPr>
            <p:nvPr/>
          </p:nvSpPr>
          <p:spPr bwMode="auto">
            <a:xfrm>
              <a:off x="-1148" y="4368"/>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Line 203"/>
            <p:cNvSpPr>
              <a:spLocks noChangeShapeType="1"/>
            </p:cNvSpPr>
            <p:nvPr/>
          </p:nvSpPr>
          <p:spPr bwMode="auto">
            <a:xfrm>
              <a:off x="-1138" y="4293"/>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Line 204"/>
            <p:cNvSpPr>
              <a:spLocks noChangeShapeType="1"/>
            </p:cNvSpPr>
            <p:nvPr/>
          </p:nvSpPr>
          <p:spPr bwMode="auto">
            <a:xfrm>
              <a:off x="-1148" y="4219"/>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Line 205"/>
            <p:cNvSpPr>
              <a:spLocks noChangeShapeType="1"/>
            </p:cNvSpPr>
            <p:nvPr/>
          </p:nvSpPr>
          <p:spPr bwMode="auto">
            <a:xfrm>
              <a:off x="-1138" y="4144"/>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Line 206"/>
            <p:cNvSpPr>
              <a:spLocks noChangeShapeType="1"/>
            </p:cNvSpPr>
            <p:nvPr/>
          </p:nvSpPr>
          <p:spPr bwMode="auto">
            <a:xfrm>
              <a:off x="-1148" y="4069"/>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207"/>
            <p:cNvSpPr>
              <a:spLocks noChangeShapeType="1"/>
            </p:cNvSpPr>
            <p:nvPr/>
          </p:nvSpPr>
          <p:spPr bwMode="auto">
            <a:xfrm>
              <a:off x="-1138" y="399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208"/>
            <p:cNvSpPr>
              <a:spLocks noChangeShapeType="1"/>
            </p:cNvSpPr>
            <p:nvPr/>
          </p:nvSpPr>
          <p:spPr bwMode="auto">
            <a:xfrm>
              <a:off x="-1148" y="3920"/>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209"/>
            <p:cNvSpPr>
              <a:spLocks noChangeShapeType="1"/>
            </p:cNvSpPr>
            <p:nvPr/>
          </p:nvSpPr>
          <p:spPr bwMode="auto">
            <a:xfrm>
              <a:off x="-1138" y="3846"/>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210"/>
            <p:cNvSpPr>
              <a:spLocks noChangeShapeType="1"/>
            </p:cNvSpPr>
            <p:nvPr/>
          </p:nvSpPr>
          <p:spPr bwMode="auto">
            <a:xfrm>
              <a:off x="-1148" y="3771"/>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Line 211"/>
            <p:cNvSpPr>
              <a:spLocks noChangeShapeType="1"/>
            </p:cNvSpPr>
            <p:nvPr/>
          </p:nvSpPr>
          <p:spPr bwMode="auto">
            <a:xfrm>
              <a:off x="-1138" y="369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Line 212"/>
            <p:cNvSpPr>
              <a:spLocks noChangeShapeType="1"/>
            </p:cNvSpPr>
            <p:nvPr/>
          </p:nvSpPr>
          <p:spPr bwMode="auto">
            <a:xfrm>
              <a:off x="-1148" y="3622"/>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Line 213"/>
            <p:cNvSpPr>
              <a:spLocks noChangeShapeType="1"/>
            </p:cNvSpPr>
            <p:nvPr/>
          </p:nvSpPr>
          <p:spPr bwMode="auto">
            <a:xfrm>
              <a:off x="-1138" y="3548"/>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Line 214"/>
            <p:cNvSpPr>
              <a:spLocks noChangeShapeType="1"/>
            </p:cNvSpPr>
            <p:nvPr/>
          </p:nvSpPr>
          <p:spPr bwMode="auto">
            <a:xfrm flipV="1">
              <a:off x="-1128" y="3548"/>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15"/>
            <p:cNvSpPr>
              <a:spLocks/>
            </p:cNvSpPr>
            <p:nvPr/>
          </p:nvSpPr>
          <p:spPr bwMode="auto">
            <a:xfrm>
              <a:off x="-1130" y="3667"/>
              <a:ext cx="1328" cy="716"/>
            </a:xfrm>
            <a:custGeom>
              <a:avLst/>
              <a:gdLst>
                <a:gd name="T0" fmla="*/ 19 w 1328"/>
                <a:gd name="T1" fmla="*/ 641 h 716"/>
                <a:gd name="T2" fmla="*/ 41 w 1328"/>
                <a:gd name="T3" fmla="*/ 596 h 716"/>
                <a:gd name="T4" fmla="*/ 63 w 1328"/>
                <a:gd name="T5" fmla="*/ 611 h 716"/>
                <a:gd name="T6" fmla="*/ 85 w 1328"/>
                <a:gd name="T7" fmla="*/ 581 h 716"/>
                <a:gd name="T8" fmla="*/ 107 w 1328"/>
                <a:gd name="T9" fmla="*/ 507 h 716"/>
                <a:gd name="T10" fmla="*/ 129 w 1328"/>
                <a:gd name="T11" fmla="*/ 581 h 716"/>
                <a:gd name="T12" fmla="*/ 151 w 1328"/>
                <a:gd name="T13" fmla="*/ 537 h 716"/>
                <a:gd name="T14" fmla="*/ 173 w 1328"/>
                <a:gd name="T15" fmla="*/ 567 h 716"/>
                <a:gd name="T16" fmla="*/ 195 w 1328"/>
                <a:gd name="T17" fmla="*/ 552 h 716"/>
                <a:gd name="T18" fmla="*/ 217 w 1328"/>
                <a:gd name="T19" fmla="*/ 567 h 716"/>
                <a:gd name="T20" fmla="*/ 239 w 1328"/>
                <a:gd name="T21" fmla="*/ 567 h 716"/>
                <a:gd name="T22" fmla="*/ 261 w 1328"/>
                <a:gd name="T23" fmla="*/ 567 h 716"/>
                <a:gd name="T24" fmla="*/ 282 w 1328"/>
                <a:gd name="T25" fmla="*/ 477 h 716"/>
                <a:gd name="T26" fmla="*/ 305 w 1328"/>
                <a:gd name="T27" fmla="*/ 492 h 716"/>
                <a:gd name="T28" fmla="*/ 326 w 1328"/>
                <a:gd name="T29" fmla="*/ 462 h 716"/>
                <a:gd name="T30" fmla="*/ 348 w 1328"/>
                <a:gd name="T31" fmla="*/ 358 h 716"/>
                <a:gd name="T32" fmla="*/ 370 w 1328"/>
                <a:gd name="T33" fmla="*/ 45 h 716"/>
                <a:gd name="T34" fmla="*/ 392 w 1328"/>
                <a:gd name="T35" fmla="*/ 0 h 716"/>
                <a:gd name="T36" fmla="*/ 414 w 1328"/>
                <a:gd name="T37" fmla="*/ 343 h 716"/>
                <a:gd name="T38" fmla="*/ 436 w 1328"/>
                <a:gd name="T39" fmla="*/ 492 h 716"/>
                <a:gd name="T40" fmla="*/ 457 w 1328"/>
                <a:gd name="T41" fmla="*/ 596 h 716"/>
                <a:gd name="T42" fmla="*/ 479 w 1328"/>
                <a:gd name="T43" fmla="*/ 611 h 716"/>
                <a:gd name="T44" fmla="*/ 501 w 1328"/>
                <a:gd name="T45" fmla="*/ 581 h 716"/>
                <a:gd name="T46" fmla="*/ 523 w 1328"/>
                <a:gd name="T47" fmla="*/ 611 h 716"/>
                <a:gd name="T48" fmla="*/ 545 w 1328"/>
                <a:gd name="T49" fmla="*/ 552 h 716"/>
                <a:gd name="T50" fmla="*/ 566 w 1328"/>
                <a:gd name="T51" fmla="*/ 641 h 716"/>
                <a:gd name="T52" fmla="*/ 588 w 1328"/>
                <a:gd name="T53" fmla="*/ 567 h 716"/>
                <a:gd name="T54" fmla="*/ 610 w 1328"/>
                <a:gd name="T55" fmla="*/ 537 h 716"/>
                <a:gd name="T56" fmla="*/ 632 w 1328"/>
                <a:gd name="T57" fmla="*/ 492 h 716"/>
                <a:gd name="T58" fmla="*/ 654 w 1328"/>
                <a:gd name="T59" fmla="*/ 537 h 716"/>
                <a:gd name="T60" fmla="*/ 676 w 1328"/>
                <a:gd name="T61" fmla="*/ 522 h 716"/>
                <a:gd name="T62" fmla="*/ 697 w 1328"/>
                <a:gd name="T63" fmla="*/ 611 h 716"/>
                <a:gd name="T64" fmla="*/ 719 w 1328"/>
                <a:gd name="T65" fmla="*/ 567 h 716"/>
                <a:gd name="T66" fmla="*/ 741 w 1328"/>
                <a:gd name="T67" fmla="*/ 522 h 716"/>
                <a:gd name="T68" fmla="*/ 762 w 1328"/>
                <a:gd name="T69" fmla="*/ 567 h 716"/>
                <a:gd name="T70" fmla="*/ 784 w 1328"/>
                <a:gd name="T71" fmla="*/ 552 h 716"/>
                <a:gd name="T72" fmla="*/ 806 w 1328"/>
                <a:gd name="T73" fmla="*/ 552 h 716"/>
                <a:gd name="T74" fmla="*/ 828 w 1328"/>
                <a:gd name="T75" fmla="*/ 522 h 716"/>
                <a:gd name="T76" fmla="*/ 849 w 1328"/>
                <a:gd name="T77" fmla="*/ 522 h 716"/>
                <a:gd name="T78" fmla="*/ 871 w 1328"/>
                <a:gd name="T79" fmla="*/ 522 h 716"/>
                <a:gd name="T80" fmla="*/ 893 w 1328"/>
                <a:gd name="T81" fmla="*/ 596 h 716"/>
                <a:gd name="T82" fmla="*/ 915 w 1328"/>
                <a:gd name="T83" fmla="*/ 567 h 716"/>
                <a:gd name="T84" fmla="*/ 936 w 1328"/>
                <a:gd name="T85" fmla="*/ 581 h 716"/>
                <a:gd name="T86" fmla="*/ 958 w 1328"/>
                <a:gd name="T87" fmla="*/ 581 h 716"/>
                <a:gd name="T88" fmla="*/ 979 w 1328"/>
                <a:gd name="T89" fmla="*/ 552 h 716"/>
                <a:gd name="T90" fmla="*/ 1001 w 1328"/>
                <a:gd name="T91" fmla="*/ 567 h 716"/>
                <a:gd name="T92" fmla="*/ 1023 w 1328"/>
                <a:gd name="T93" fmla="*/ 567 h 716"/>
                <a:gd name="T94" fmla="*/ 1044 w 1328"/>
                <a:gd name="T95" fmla="*/ 552 h 716"/>
                <a:gd name="T96" fmla="*/ 1066 w 1328"/>
                <a:gd name="T97" fmla="*/ 596 h 716"/>
                <a:gd name="T98" fmla="*/ 1088 w 1328"/>
                <a:gd name="T99" fmla="*/ 611 h 716"/>
                <a:gd name="T100" fmla="*/ 1109 w 1328"/>
                <a:gd name="T101" fmla="*/ 552 h 716"/>
                <a:gd name="T102" fmla="*/ 1131 w 1328"/>
                <a:gd name="T103" fmla="*/ 611 h 716"/>
                <a:gd name="T104" fmla="*/ 1152 w 1328"/>
                <a:gd name="T105" fmla="*/ 626 h 716"/>
                <a:gd name="T106" fmla="*/ 1174 w 1328"/>
                <a:gd name="T107" fmla="*/ 656 h 716"/>
                <a:gd name="T108" fmla="*/ 1196 w 1328"/>
                <a:gd name="T109" fmla="*/ 611 h 716"/>
                <a:gd name="T110" fmla="*/ 1217 w 1328"/>
                <a:gd name="T111" fmla="*/ 641 h 716"/>
                <a:gd name="T112" fmla="*/ 1239 w 1328"/>
                <a:gd name="T113" fmla="*/ 716 h 716"/>
                <a:gd name="T114" fmla="*/ 1260 w 1328"/>
                <a:gd name="T115" fmla="*/ 581 h 716"/>
                <a:gd name="T116" fmla="*/ 1282 w 1328"/>
                <a:gd name="T117" fmla="*/ 641 h 716"/>
                <a:gd name="T118" fmla="*/ 1303 w 1328"/>
                <a:gd name="T119" fmla="*/ 596 h 716"/>
                <a:gd name="T120" fmla="*/ 1325 w 1328"/>
                <a:gd name="T121" fmla="*/ 641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716">
                  <a:moveTo>
                    <a:pt x="0" y="611"/>
                  </a:moveTo>
                  <a:lnTo>
                    <a:pt x="3" y="641"/>
                  </a:lnTo>
                  <a:lnTo>
                    <a:pt x="6" y="641"/>
                  </a:lnTo>
                  <a:lnTo>
                    <a:pt x="8" y="626"/>
                  </a:lnTo>
                  <a:lnTo>
                    <a:pt x="11" y="596"/>
                  </a:lnTo>
                  <a:lnTo>
                    <a:pt x="14" y="626"/>
                  </a:lnTo>
                  <a:lnTo>
                    <a:pt x="17" y="581"/>
                  </a:lnTo>
                  <a:lnTo>
                    <a:pt x="19" y="641"/>
                  </a:lnTo>
                  <a:lnTo>
                    <a:pt x="22" y="611"/>
                  </a:lnTo>
                  <a:lnTo>
                    <a:pt x="25" y="596"/>
                  </a:lnTo>
                  <a:lnTo>
                    <a:pt x="28" y="626"/>
                  </a:lnTo>
                  <a:lnTo>
                    <a:pt x="30" y="626"/>
                  </a:lnTo>
                  <a:lnTo>
                    <a:pt x="33" y="641"/>
                  </a:lnTo>
                  <a:lnTo>
                    <a:pt x="36" y="641"/>
                  </a:lnTo>
                  <a:lnTo>
                    <a:pt x="39" y="641"/>
                  </a:lnTo>
                  <a:lnTo>
                    <a:pt x="41" y="596"/>
                  </a:lnTo>
                  <a:lnTo>
                    <a:pt x="44" y="611"/>
                  </a:lnTo>
                  <a:lnTo>
                    <a:pt x="47" y="626"/>
                  </a:lnTo>
                  <a:lnTo>
                    <a:pt x="49" y="641"/>
                  </a:lnTo>
                  <a:lnTo>
                    <a:pt x="52" y="626"/>
                  </a:lnTo>
                  <a:lnTo>
                    <a:pt x="55" y="626"/>
                  </a:lnTo>
                  <a:lnTo>
                    <a:pt x="58" y="626"/>
                  </a:lnTo>
                  <a:lnTo>
                    <a:pt x="61" y="567"/>
                  </a:lnTo>
                  <a:lnTo>
                    <a:pt x="63" y="611"/>
                  </a:lnTo>
                  <a:lnTo>
                    <a:pt x="66" y="641"/>
                  </a:lnTo>
                  <a:lnTo>
                    <a:pt x="69" y="567"/>
                  </a:lnTo>
                  <a:lnTo>
                    <a:pt x="72" y="581"/>
                  </a:lnTo>
                  <a:lnTo>
                    <a:pt x="74" y="611"/>
                  </a:lnTo>
                  <a:lnTo>
                    <a:pt x="77" y="596"/>
                  </a:lnTo>
                  <a:lnTo>
                    <a:pt x="80" y="611"/>
                  </a:lnTo>
                  <a:lnTo>
                    <a:pt x="82" y="686"/>
                  </a:lnTo>
                  <a:lnTo>
                    <a:pt x="85" y="581"/>
                  </a:lnTo>
                  <a:lnTo>
                    <a:pt x="88" y="581"/>
                  </a:lnTo>
                  <a:lnTo>
                    <a:pt x="91" y="522"/>
                  </a:lnTo>
                  <a:lnTo>
                    <a:pt x="93" y="581"/>
                  </a:lnTo>
                  <a:lnTo>
                    <a:pt x="96" y="611"/>
                  </a:lnTo>
                  <a:lnTo>
                    <a:pt x="99" y="626"/>
                  </a:lnTo>
                  <a:lnTo>
                    <a:pt x="102" y="552"/>
                  </a:lnTo>
                  <a:lnTo>
                    <a:pt x="105" y="581"/>
                  </a:lnTo>
                  <a:lnTo>
                    <a:pt x="107" y="507"/>
                  </a:lnTo>
                  <a:lnTo>
                    <a:pt x="110" y="522"/>
                  </a:lnTo>
                  <a:lnTo>
                    <a:pt x="113" y="537"/>
                  </a:lnTo>
                  <a:lnTo>
                    <a:pt x="115" y="522"/>
                  </a:lnTo>
                  <a:lnTo>
                    <a:pt x="118" y="611"/>
                  </a:lnTo>
                  <a:lnTo>
                    <a:pt x="121" y="537"/>
                  </a:lnTo>
                  <a:lnTo>
                    <a:pt x="124" y="552"/>
                  </a:lnTo>
                  <a:lnTo>
                    <a:pt x="126" y="611"/>
                  </a:lnTo>
                  <a:lnTo>
                    <a:pt x="129" y="581"/>
                  </a:lnTo>
                  <a:lnTo>
                    <a:pt x="132" y="596"/>
                  </a:lnTo>
                  <a:lnTo>
                    <a:pt x="135" y="596"/>
                  </a:lnTo>
                  <a:lnTo>
                    <a:pt x="137" y="581"/>
                  </a:lnTo>
                  <a:lnTo>
                    <a:pt x="140" y="596"/>
                  </a:lnTo>
                  <a:lnTo>
                    <a:pt x="143" y="596"/>
                  </a:lnTo>
                  <a:lnTo>
                    <a:pt x="146" y="611"/>
                  </a:lnTo>
                  <a:lnTo>
                    <a:pt x="148" y="581"/>
                  </a:lnTo>
                  <a:lnTo>
                    <a:pt x="151" y="537"/>
                  </a:lnTo>
                  <a:lnTo>
                    <a:pt x="154" y="552"/>
                  </a:lnTo>
                  <a:lnTo>
                    <a:pt x="156" y="537"/>
                  </a:lnTo>
                  <a:lnTo>
                    <a:pt x="159" y="567"/>
                  </a:lnTo>
                  <a:lnTo>
                    <a:pt x="162" y="581"/>
                  </a:lnTo>
                  <a:lnTo>
                    <a:pt x="165" y="611"/>
                  </a:lnTo>
                  <a:lnTo>
                    <a:pt x="168" y="581"/>
                  </a:lnTo>
                  <a:lnTo>
                    <a:pt x="170" y="552"/>
                  </a:lnTo>
                  <a:lnTo>
                    <a:pt x="173" y="567"/>
                  </a:lnTo>
                  <a:lnTo>
                    <a:pt x="176" y="537"/>
                  </a:lnTo>
                  <a:lnTo>
                    <a:pt x="179" y="477"/>
                  </a:lnTo>
                  <a:lnTo>
                    <a:pt x="181" y="552"/>
                  </a:lnTo>
                  <a:lnTo>
                    <a:pt x="184" y="522"/>
                  </a:lnTo>
                  <a:lnTo>
                    <a:pt x="187" y="581"/>
                  </a:lnTo>
                  <a:lnTo>
                    <a:pt x="189" y="492"/>
                  </a:lnTo>
                  <a:lnTo>
                    <a:pt x="192" y="596"/>
                  </a:lnTo>
                  <a:lnTo>
                    <a:pt x="195" y="552"/>
                  </a:lnTo>
                  <a:lnTo>
                    <a:pt x="198" y="537"/>
                  </a:lnTo>
                  <a:lnTo>
                    <a:pt x="200" y="567"/>
                  </a:lnTo>
                  <a:lnTo>
                    <a:pt x="203" y="611"/>
                  </a:lnTo>
                  <a:lnTo>
                    <a:pt x="206" y="522"/>
                  </a:lnTo>
                  <a:lnTo>
                    <a:pt x="209" y="537"/>
                  </a:lnTo>
                  <a:lnTo>
                    <a:pt x="211" y="581"/>
                  </a:lnTo>
                  <a:lnTo>
                    <a:pt x="214" y="492"/>
                  </a:lnTo>
                  <a:lnTo>
                    <a:pt x="217" y="567"/>
                  </a:lnTo>
                  <a:lnTo>
                    <a:pt x="220" y="477"/>
                  </a:lnTo>
                  <a:lnTo>
                    <a:pt x="222" y="596"/>
                  </a:lnTo>
                  <a:lnTo>
                    <a:pt x="225" y="492"/>
                  </a:lnTo>
                  <a:lnTo>
                    <a:pt x="228" y="537"/>
                  </a:lnTo>
                  <a:lnTo>
                    <a:pt x="230" y="537"/>
                  </a:lnTo>
                  <a:lnTo>
                    <a:pt x="233" y="552"/>
                  </a:lnTo>
                  <a:lnTo>
                    <a:pt x="236" y="581"/>
                  </a:lnTo>
                  <a:lnTo>
                    <a:pt x="239" y="567"/>
                  </a:lnTo>
                  <a:lnTo>
                    <a:pt x="241" y="522"/>
                  </a:lnTo>
                  <a:lnTo>
                    <a:pt x="244" y="477"/>
                  </a:lnTo>
                  <a:lnTo>
                    <a:pt x="247" y="537"/>
                  </a:lnTo>
                  <a:lnTo>
                    <a:pt x="250" y="537"/>
                  </a:lnTo>
                  <a:lnTo>
                    <a:pt x="253" y="626"/>
                  </a:lnTo>
                  <a:lnTo>
                    <a:pt x="255" y="552"/>
                  </a:lnTo>
                  <a:lnTo>
                    <a:pt x="258" y="492"/>
                  </a:lnTo>
                  <a:lnTo>
                    <a:pt x="261" y="567"/>
                  </a:lnTo>
                  <a:lnTo>
                    <a:pt x="263" y="537"/>
                  </a:lnTo>
                  <a:lnTo>
                    <a:pt x="266" y="567"/>
                  </a:lnTo>
                  <a:lnTo>
                    <a:pt x="269" y="537"/>
                  </a:lnTo>
                  <a:lnTo>
                    <a:pt x="272" y="507"/>
                  </a:lnTo>
                  <a:lnTo>
                    <a:pt x="274" y="477"/>
                  </a:lnTo>
                  <a:lnTo>
                    <a:pt x="277" y="537"/>
                  </a:lnTo>
                  <a:lnTo>
                    <a:pt x="280" y="492"/>
                  </a:lnTo>
                  <a:lnTo>
                    <a:pt x="282" y="477"/>
                  </a:lnTo>
                  <a:lnTo>
                    <a:pt x="285" y="492"/>
                  </a:lnTo>
                  <a:lnTo>
                    <a:pt x="288" y="552"/>
                  </a:lnTo>
                  <a:lnTo>
                    <a:pt x="291" y="581"/>
                  </a:lnTo>
                  <a:lnTo>
                    <a:pt x="294" y="447"/>
                  </a:lnTo>
                  <a:lnTo>
                    <a:pt x="296" y="596"/>
                  </a:lnTo>
                  <a:lnTo>
                    <a:pt x="299" y="537"/>
                  </a:lnTo>
                  <a:lnTo>
                    <a:pt x="302" y="522"/>
                  </a:lnTo>
                  <a:lnTo>
                    <a:pt x="305" y="492"/>
                  </a:lnTo>
                  <a:lnTo>
                    <a:pt x="307" y="462"/>
                  </a:lnTo>
                  <a:lnTo>
                    <a:pt x="310" y="462"/>
                  </a:lnTo>
                  <a:lnTo>
                    <a:pt x="313" y="477"/>
                  </a:lnTo>
                  <a:lnTo>
                    <a:pt x="315" y="432"/>
                  </a:lnTo>
                  <a:lnTo>
                    <a:pt x="318" y="537"/>
                  </a:lnTo>
                  <a:lnTo>
                    <a:pt x="321" y="552"/>
                  </a:lnTo>
                  <a:lnTo>
                    <a:pt x="323" y="447"/>
                  </a:lnTo>
                  <a:lnTo>
                    <a:pt x="326" y="462"/>
                  </a:lnTo>
                  <a:lnTo>
                    <a:pt x="329" y="417"/>
                  </a:lnTo>
                  <a:lnTo>
                    <a:pt x="332" y="462"/>
                  </a:lnTo>
                  <a:lnTo>
                    <a:pt x="335" y="417"/>
                  </a:lnTo>
                  <a:lnTo>
                    <a:pt x="337" y="477"/>
                  </a:lnTo>
                  <a:lnTo>
                    <a:pt x="340" y="313"/>
                  </a:lnTo>
                  <a:lnTo>
                    <a:pt x="343" y="298"/>
                  </a:lnTo>
                  <a:lnTo>
                    <a:pt x="346" y="388"/>
                  </a:lnTo>
                  <a:lnTo>
                    <a:pt x="348" y="358"/>
                  </a:lnTo>
                  <a:lnTo>
                    <a:pt x="351" y="283"/>
                  </a:lnTo>
                  <a:lnTo>
                    <a:pt x="354" y="253"/>
                  </a:lnTo>
                  <a:lnTo>
                    <a:pt x="356" y="179"/>
                  </a:lnTo>
                  <a:lnTo>
                    <a:pt x="359" y="179"/>
                  </a:lnTo>
                  <a:lnTo>
                    <a:pt x="362" y="179"/>
                  </a:lnTo>
                  <a:lnTo>
                    <a:pt x="364" y="253"/>
                  </a:lnTo>
                  <a:lnTo>
                    <a:pt x="367" y="149"/>
                  </a:lnTo>
                  <a:lnTo>
                    <a:pt x="370" y="45"/>
                  </a:lnTo>
                  <a:lnTo>
                    <a:pt x="373" y="209"/>
                  </a:lnTo>
                  <a:lnTo>
                    <a:pt x="375" y="75"/>
                  </a:lnTo>
                  <a:lnTo>
                    <a:pt x="378" y="45"/>
                  </a:lnTo>
                  <a:lnTo>
                    <a:pt x="381" y="45"/>
                  </a:lnTo>
                  <a:lnTo>
                    <a:pt x="384" y="90"/>
                  </a:lnTo>
                  <a:lnTo>
                    <a:pt x="387" y="30"/>
                  </a:lnTo>
                  <a:lnTo>
                    <a:pt x="389" y="75"/>
                  </a:lnTo>
                  <a:lnTo>
                    <a:pt x="392" y="0"/>
                  </a:lnTo>
                  <a:lnTo>
                    <a:pt x="395" y="59"/>
                  </a:lnTo>
                  <a:lnTo>
                    <a:pt x="397" y="164"/>
                  </a:lnTo>
                  <a:lnTo>
                    <a:pt x="400" y="134"/>
                  </a:lnTo>
                  <a:lnTo>
                    <a:pt x="403" y="164"/>
                  </a:lnTo>
                  <a:lnTo>
                    <a:pt x="406" y="194"/>
                  </a:lnTo>
                  <a:lnTo>
                    <a:pt x="408" y="224"/>
                  </a:lnTo>
                  <a:lnTo>
                    <a:pt x="411" y="239"/>
                  </a:lnTo>
                  <a:lnTo>
                    <a:pt x="414" y="343"/>
                  </a:lnTo>
                  <a:lnTo>
                    <a:pt x="416" y="343"/>
                  </a:lnTo>
                  <a:lnTo>
                    <a:pt x="419" y="388"/>
                  </a:lnTo>
                  <a:lnTo>
                    <a:pt x="422" y="402"/>
                  </a:lnTo>
                  <a:lnTo>
                    <a:pt x="425" y="447"/>
                  </a:lnTo>
                  <a:lnTo>
                    <a:pt x="427" y="358"/>
                  </a:lnTo>
                  <a:lnTo>
                    <a:pt x="430" y="492"/>
                  </a:lnTo>
                  <a:lnTo>
                    <a:pt x="433" y="507"/>
                  </a:lnTo>
                  <a:lnTo>
                    <a:pt x="436" y="492"/>
                  </a:lnTo>
                  <a:lnTo>
                    <a:pt x="438" y="492"/>
                  </a:lnTo>
                  <a:lnTo>
                    <a:pt x="441" y="537"/>
                  </a:lnTo>
                  <a:lnTo>
                    <a:pt x="444" y="581"/>
                  </a:lnTo>
                  <a:lnTo>
                    <a:pt x="447" y="507"/>
                  </a:lnTo>
                  <a:lnTo>
                    <a:pt x="449" y="552"/>
                  </a:lnTo>
                  <a:lnTo>
                    <a:pt x="452" y="537"/>
                  </a:lnTo>
                  <a:lnTo>
                    <a:pt x="455" y="537"/>
                  </a:lnTo>
                  <a:lnTo>
                    <a:pt x="457" y="596"/>
                  </a:lnTo>
                  <a:lnTo>
                    <a:pt x="460" y="596"/>
                  </a:lnTo>
                  <a:lnTo>
                    <a:pt x="463" y="596"/>
                  </a:lnTo>
                  <a:lnTo>
                    <a:pt x="466" y="537"/>
                  </a:lnTo>
                  <a:lnTo>
                    <a:pt x="468" y="656"/>
                  </a:lnTo>
                  <a:lnTo>
                    <a:pt x="471" y="581"/>
                  </a:lnTo>
                  <a:lnTo>
                    <a:pt x="474" y="552"/>
                  </a:lnTo>
                  <a:lnTo>
                    <a:pt x="477" y="567"/>
                  </a:lnTo>
                  <a:lnTo>
                    <a:pt x="479" y="611"/>
                  </a:lnTo>
                  <a:lnTo>
                    <a:pt x="482" y="596"/>
                  </a:lnTo>
                  <a:lnTo>
                    <a:pt x="485" y="552"/>
                  </a:lnTo>
                  <a:lnTo>
                    <a:pt x="488" y="596"/>
                  </a:lnTo>
                  <a:lnTo>
                    <a:pt x="490" y="641"/>
                  </a:lnTo>
                  <a:lnTo>
                    <a:pt x="493" y="567"/>
                  </a:lnTo>
                  <a:lnTo>
                    <a:pt x="496" y="537"/>
                  </a:lnTo>
                  <a:lnTo>
                    <a:pt x="498" y="611"/>
                  </a:lnTo>
                  <a:lnTo>
                    <a:pt x="501" y="581"/>
                  </a:lnTo>
                  <a:lnTo>
                    <a:pt x="504" y="581"/>
                  </a:lnTo>
                  <a:lnTo>
                    <a:pt x="507" y="596"/>
                  </a:lnTo>
                  <a:lnTo>
                    <a:pt x="509" y="581"/>
                  </a:lnTo>
                  <a:lnTo>
                    <a:pt x="512" y="596"/>
                  </a:lnTo>
                  <a:lnTo>
                    <a:pt x="515" y="596"/>
                  </a:lnTo>
                  <a:lnTo>
                    <a:pt x="517" y="596"/>
                  </a:lnTo>
                  <a:lnTo>
                    <a:pt x="520" y="552"/>
                  </a:lnTo>
                  <a:lnTo>
                    <a:pt x="523" y="611"/>
                  </a:lnTo>
                  <a:lnTo>
                    <a:pt x="526" y="537"/>
                  </a:lnTo>
                  <a:lnTo>
                    <a:pt x="528" y="552"/>
                  </a:lnTo>
                  <a:lnTo>
                    <a:pt x="531" y="581"/>
                  </a:lnTo>
                  <a:lnTo>
                    <a:pt x="534" y="626"/>
                  </a:lnTo>
                  <a:lnTo>
                    <a:pt x="537" y="611"/>
                  </a:lnTo>
                  <a:lnTo>
                    <a:pt x="539" y="581"/>
                  </a:lnTo>
                  <a:lnTo>
                    <a:pt x="542" y="641"/>
                  </a:lnTo>
                  <a:lnTo>
                    <a:pt x="545" y="552"/>
                  </a:lnTo>
                  <a:lnTo>
                    <a:pt x="548" y="507"/>
                  </a:lnTo>
                  <a:lnTo>
                    <a:pt x="550" y="611"/>
                  </a:lnTo>
                  <a:lnTo>
                    <a:pt x="553" y="537"/>
                  </a:lnTo>
                  <a:lnTo>
                    <a:pt x="556" y="596"/>
                  </a:lnTo>
                  <a:lnTo>
                    <a:pt x="558" y="596"/>
                  </a:lnTo>
                  <a:lnTo>
                    <a:pt x="561" y="611"/>
                  </a:lnTo>
                  <a:lnTo>
                    <a:pt x="564" y="522"/>
                  </a:lnTo>
                  <a:lnTo>
                    <a:pt x="566" y="641"/>
                  </a:lnTo>
                  <a:lnTo>
                    <a:pt x="569" y="581"/>
                  </a:lnTo>
                  <a:lnTo>
                    <a:pt x="572" y="492"/>
                  </a:lnTo>
                  <a:lnTo>
                    <a:pt x="575" y="567"/>
                  </a:lnTo>
                  <a:lnTo>
                    <a:pt x="577" y="522"/>
                  </a:lnTo>
                  <a:lnTo>
                    <a:pt x="580" y="567"/>
                  </a:lnTo>
                  <a:lnTo>
                    <a:pt x="583" y="581"/>
                  </a:lnTo>
                  <a:lnTo>
                    <a:pt x="586" y="567"/>
                  </a:lnTo>
                  <a:lnTo>
                    <a:pt x="588" y="567"/>
                  </a:lnTo>
                  <a:lnTo>
                    <a:pt x="591" y="567"/>
                  </a:lnTo>
                  <a:lnTo>
                    <a:pt x="594" y="596"/>
                  </a:lnTo>
                  <a:lnTo>
                    <a:pt x="597" y="462"/>
                  </a:lnTo>
                  <a:lnTo>
                    <a:pt x="599" y="522"/>
                  </a:lnTo>
                  <a:lnTo>
                    <a:pt x="602" y="596"/>
                  </a:lnTo>
                  <a:lnTo>
                    <a:pt x="605" y="552"/>
                  </a:lnTo>
                  <a:lnTo>
                    <a:pt x="608" y="477"/>
                  </a:lnTo>
                  <a:lnTo>
                    <a:pt x="610" y="537"/>
                  </a:lnTo>
                  <a:lnTo>
                    <a:pt x="613" y="522"/>
                  </a:lnTo>
                  <a:lnTo>
                    <a:pt x="616" y="492"/>
                  </a:lnTo>
                  <a:lnTo>
                    <a:pt x="618" y="522"/>
                  </a:lnTo>
                  <a:lnTo>
                    <a:pt x="621" y="507"/>
                  </a:lnTo>
                  <a:lnTo>
                    <a:pt x="624" y="507"/>
                  </a:lnTo>
                  <a:lnTo>
                    <a:pt x="626" y="537"/>
                  </a:lnTo>
                  <a:lnTo>
                    <a:pt x="629" y="537"/>
                  </a:lnTo>
                  <a:lnTo>
                    <a:pt x="632" y="492"/>
                  </a:lnTo>
                  <a:lnTo>
                    <a:pt x="635" y="492"/>
                  </a:lnTo>
                  <a:lnTo>
                    <a:pt x="637" y="507"/>
                  </a:lnTo>
                  <a:lnTo>
                    <a:pt x="640" y="537"/>
                  </a:lnTo>
                  <a:lnTo>
                    <a:pt x="643" y="477"/>
                  </a:lnTo>
                  <a:lnTo>
                    <a:pt x="646" y="552"/>
                  </a:lnTo>
                  <a:lnTo>
                    <a:pt x="648" y="552"/>
                  </a:lnTo>
                  <a:lnTo>
                    <a:pt x="651" y="581"/>
                  </a:lnTo>
                  <a:lnTo>
                    <a:pt x="654" y="537"/>
                  </a:lnTo>
                  <a:lnTo>
                    <a:pt x="656" y="522"/>
                  </a:lnTo>
                  <a:lnTo>
                    <a:pt x="659" y="567"/>
                  </a:lnTo>
                  <a:lnTo>
                    <a:pt x="662" y="492"/>
                  </a:lnTo>
                  <a:lnTo>
                    <a:pt x="665" y="537"/>
                  </a:lnTo>
                  <a:lnTo>
                    <a:pt x="667" y="462"/>
                  </a:lnTo>
                  <a:lnTo>
                    <a:pt x="670" y="477"/>
                  </a:lnTo>
                  <a:lnTo>
                    <a:pt x="673" y="477"/>
                  </a:lnTo>
                  <a:lnTo>
                    <a:pt x="676" y="522"/>
                  </a:lnTo>
                  <a:lnTo>
                    <a:pt x="678" y="567"/>
                  </a:lnTo>
                  <a:lnTo>
                    <a:pt x="681" y="537"/>
                  </a:lnTo>
                  <a:lnTo>
                    <a:pt x="684" y="552"/>
                  </a:lnTo>
                  <a:lnTo>
                    <a:pt x="686" y="552"/>
                  </a:lnTo>
                  <a:lnTo>
                    <a:pt x="689" y="537"/>
                  </a:lnTo>
                  <a:lnTo>
                    <a:pt x="692" y="552"/>
                  </a:lnTo>
                  <a:lnTo>
                    <a:pt x="694" y="552"/>
                  </a:lnTo>
                  <a:lnTo>
                    <a:pt x="697" y="611"/>
                  </a:lnTo>
                  <a:lnTo>
                    <a:pt x="700" y="567"/>
                  </a:lnTo>
                  <a:lnTo>
                    <a:pt x="703" y="462"/>
                  </a:lnTo>
                  <a:lnTo>
                    <a:pt x="705" y="507"/>
                  </a:lnTo>
                  <a:lnTo>
                    <a:pt x="708" y="522"/>
                  </a:lnTo>
                  <a:lnTo>
                    <a:pt x="711" y="537"/>
                  </a:lnTo>
                  <a:lnTo>
                    <a:pt x="714" y="537"/>
                  </a:lnTo>
                  <a:lnTo>
                    <a:pt x="716" y="522"/>
                  </a:lnTo>
                  <a:lnTo>
                    <a:pt x="719" y="567"/>
                  </a:lnTo>
                  <a:lnTo>
                    <a:pt x="722" y="507"/>
                  </a:lnTo>
                  <a:lnTo>
                    <a:pt x="724" y="522"/>
                  </a:lnTo>
                  <a:lnTo>
                    <a:pt x="727" y="507"/>
                  </a:lnTo>
                  <a:lnTo>
                    <a:pt x="730" y="567"/>
                  </a:lnTo>
                  <a:lnTo>
                    <a:pt x="733" y="507"/>
                  </a:lnTo>
                  <a:lnTo>
                    <a:pt x="735" y="522"/>
                  </a:lnTo>
                  <a:lnTo>
                    <a:pt x="738" y="477"/>
                  </a:lnTo>
                  <a:lnTo>
                    <a:pt x="741" y="522"/>
                  </a:lnTo>
                  <a:lnTo>
                    <a:pt x="744" y="581"/>
                  </a:lnTo>
                  <a:lnTo>
                    <a:pt x="746" y="522"/>
                  </a:lnTo>
                  <a:lnTo>
                    <a:pt x="749" y="537"/>
                  </a:lnTo>
                  <a:lnTo>
                    <a:pt x="752" y="522"/>
                  </a:lnTo>
                  <a:lnTo>
                    <a:pt x="754" y="567"/>
                  </a:lnTo>
                  <a:lnTo>
                    <a:pt x="757" y="552"/>
                  </a:lnTo>
                  <a:lnTo>
                    <a:pt x="760" y="507"/>
                  </a:lnTo>
                  <a:lnTo>
                    <a:pt x="762" y="567"/>
                  </a:lnTo>
                  <a:lnTo>
                    <a:pt x="765" y="567"/>
                  </a:lnTo>
                  <a:lnTo>
                    <a:pt x="768" y="581"/>
                  </a:lnTo>
                  <a:lnTo>
                    <a:pt x="770" y="552"/>
                  </a:lnTo>
                  <a:lnTo>
                    <a:pt x="773" y="552"/>
                  </a:lnTo>
                  <a:lnTo>
                    <a:pt x="776" y="596"/>
                  </a:lnTo>
                  <a:lnTo>
                    <a:pt x="779" y="581"/>
                  </a:lnTo>
                  <a:lnTo>
                    <a:pt x="781" y="492"/>
                  </a:lnTo>
                  <a:lnTo>
                    <a:pt x="784" y="552"/>
                  </a:lnTo>
                  <a:lnTo>
                    <a:pt x="787" y="552"/>
                  </a:lnTo>
                  <a:lnTo>
                    <a:pt x="790" y="477"/>
                  </a:lnTo>
                  <a:lnTo>
                    <a:pt x="792" y="567"/>
                  </a:lnTo>
                  <a:lnTo>
                    <a:pt x="795" y="552"/>
                  </a:lnTo>
                  <a:lnTo>
                    <a:pt x="798" y="522"/>
                  </a:lnTo>
                  <a:lnTo>
                    <a:pt x="801" y="537"/>
                  </a:lnTo>
                  <a:lnTo>
                    <a:pt x="803" y="552"/>
                  </a:lnTo>
                  <a:lnTo>
                    <a:pt x="806" y="552"/>
                  </a:lnTo>
                  <a:lnTo>
                    <a:pt x="809" y="522"/>
                  </a:lnTo>
                  <a:lnTo>
                    <a:pt x="811" y="552"/>
                  </a:lnTo>
                  <a:lnTo>
                    <a:pt x="814" y="552"/>
                  </a:lnTo>
                  <a:lnTo>
                    <a:pt x="817" y="581"/>
                  </a:lnTo>
                  <a:lnTo>
                    <a:pt x="820" y="596"/>
                  </a:lnTo>
                  <a:lnTo>
                    <a:pt x="822" y="492"/>
                  </a:lnTo>
                  <a:lnTo>
                    <a:pt x="825" y="552"/>
                  </a:lnTo>
                  <a:lnTo>
                    <a:pt x="828" y="522"/>
                  </a:lnTo>
                  <a:lnTo>
                    <a:pt x="830" y="462"/>
                  </a:lnTo>
                  <a:lnTo>
                    <a:pt x="833" y="552"/>
                  </a:lnTo>
                  <a:lnTo>
                    <a:pt x="836" y="537"/>
                  </a:lnTo>
                  <a:lnTo>
                    <a:pt x="838" y="552"/>
                  </a:lnTo>
                  <a:lnTo>
                    <a:pt x="841" y="552"/>
                  </a:lnTo>
                  <a:lnTo>
                    <a:pt x="844" y="581"/>
                  </a:lnTo>
                  <a:lnTo>
                    <a:pt x="847" y="552"/>
                  </a:lnTo>
                  <a:lnTo>
                    <a:pt x="849" y="522"/>
                  </a:lnTo>
                  <a:lnTo>
                    <a:pt x="852" y="537"/>
                  </a:lnTo>
                  <a:lnTo>
                    <a:pt x="855" y="567"/>
                  </a:lnTo>
                  <a:lnTo>
                    <a:pt x="857" y="537"/>
                  </a:lnTo>
                  <a:lnTo>
                    <a:pt x="860" y="552"/>
                  </a:lnTo>
                  <a:lnTo>
                    <a:pt x="863" y="447"/>
                  </a:lnTo>
                  <a:lnTo>
                    <a:pt x="866" y="522"/>
                  </a:lnTo>
                  <a:lnTo>
                    <a:pt x="868" y="537"/>
                  </a:lnTo>
                  <a:lnTo>
                    <a:pt x="871" y="522"/>
                  </a:lnTo>
                  <a:lnTo>
                    <a:pt x="874" y="567"/>
                  </a:lnTo>
                  <a:lnTo>
                    <a:pt x="876" y="552"/>
                  </a:lnTo>
                  <a:lnTo>
                    <a:pt x="879" y="567"/>
                  </a:lnTo>
                  <a:lnTo>
                    <a:pt x="882" y="552"/>
                  </a:lnTo>
                  <a:lnTo>
                    <a:pt x="885" y="522"/>
                  </a:lnTo>
                  <a:lnTo>
                    <a:pt x="887" y="567"/>
                  </a:lnTo>
                  <a:lnTo>
                    <a:pt x="890" y="611"/>
                  </a:lnTo>
                  <a:lnTo>
                    <a:pt x="893" y="596"/>
                  </a:lnTo>
                  <a:lnTo>
                    <a:pt x="896" y="567"/>
                  </a:lnTo>
                  <a:lnTo>
                    <a:pt x="898" y="626"/>
                  </a:lnTo>
                  <a:lnTo>
                    <a:pt x="901" y="522"/>
                  </a:lnTo>
                  <a:lnTo>
                    <a:pt x="904" y="522"/>
                  </a:lnTo>
                  <a:lnTo>
                    <a:pt x="906" y="552"/>
                  </a:lnTo>
                  <a:lnTo>
                    <a:pt x="909" y="581"/>
                  </a:lnTo>
                  <a:lnTo>
                    <a:pt x="912" y="567"/>
                  </a:lnTo>
                  <a:lnTo>
                    <a:pt x="915" y="567"/>
                  </a:lnTo>
                  <a:lnTo>
                    <a:pt x="917" y="596"/>
                  </a:lnTo>
                  <a:lnTo>
                    <a:pt x="920" y="567"/>
                  </a:lnTo>
                  <a:lnTo>
                    <a:pt x="923" y="507"/>
                  </a:lnTo>
                  <a:lnTo>
                    <a:pt x="925" y="596"/>
                  </a:lnTo>
                  <a:lnTo>
                    <a:pt x="928" y="567"/>
                  </a:lnTo>
                  <a:lnTo>
                    <a:pt x="931" y="581"/>
                  </a:lnTo>
                  <a:lnTo>
                    <a:pt x="933" y="537"/>
                  </a:lnTo>
                  <a:lnTo>
                    <a:pt x="936" y="581"/>
                  </a:lnTo>
                  <a:lnTo>
                    <a:pt x="939" y="567"/>
                  </a:lnTo>
                  <a:lnTo>
                    <a:pt x="941" y="552"/>
                  </a:lnTo>
                  <a:lnTo>
                    <a:pt x="944" y="567"/>
                  </a:lnTo>
                  <a:lnTo>
                    <a:pt x="947" y="611"/>
                  </a:lnTo>
                  <a:lnTo>
                    <a:pt x="950" y="567"/>
                  </a:lnTo>
                  <a:lnTo>
                    <a:pt x="952" y="522"/>
                  </a:lnTo>
                  <a:lnTo>
                    <a:pt x="955" y="611"/>
                  </a:lnTo>
                  <a:lnTo>
                    <a:pt x="958" y="581"/>
                  </a:lnTo>
                  <a:lnTo>
                    <a:pt x="960" y="596"/>
                  </a:lnTo>
                  <a:lnTo>
                    <a:pt x="963" y="537"/>
                  </a:lnTo>
                  <a:lnTo>
                    <a:pt x="966" y="567"/>
                  </a:lnTo>
                  <a:lnTo>
                    <a:pt x="968" y="596"/>
                  </a:lnTo>
                  <a:lnTo>
                    <a:pt x="971" y="537"/>
                  </a:lnTo>
                  <a:lnTo>
                    <a:pt x="974" y="581"/>
                  </a:lnTo>
                  <a:lnTo>
                    <a:pt x="977" y="537"/>
                  </a:lnTo>
                  <a:lnTo>
                    <a:pt x="979" y="552"/>
                  </a:lnTo>
                  <a:lnTo>
                    <a:pt x="982" y="522"/>
                  </a:lnTo>
                  <a:lnTo>
                    <a:pt x="985" y="567"/>
                  </a:lnTo>
                  <a:lnTo>
                    <a:pt x="988" y="567"/>
                  </a:lnTo>
                  <a:lnTo>
                    <a:pt x="990" y="596"/>
                  </a:lnTo>
                  <a:lnTo>
                    <a:pt x="993" y="552"/>
                  </a:lnTo>
                  <a:lnTo>
                    <a:pt x="996" y="567"/>
                  </a:lnTo>
                  <a:lnTo>
                    <a:pt x="998" y="596"/>
                  </a:lnTo>
                  <a:lnTo>
                    <a:pt x="1001" y="567"/>
                  </a:lnTo>
                  <a:lnTo>
                    <a:pt x="1004" y="552"/>
                  </a:lnTo>
                  <a:lnTo>
                    <a:pt x="1006" y="596"/>
                  </a:lnTo>
                  <a:lnTo>
                    <a:pt x="1009" y="552"/>
                  </a:lnTo>
                  <a:lnTo>
                    <a:pt x="1012" y="626"/>
                  </a:lnTo>
                  <a:lnTo>
                    <a:pt x="1015" y="596"/>
                  </a:lnTo>
                  <a:lnTo>
                    <a:pt x="1017" y="552"/>
                  </a:lnTo>
                  <a:lnTo>
                    <a:pt x="1020" y="537"/>
                  </a:lnTo>
                  <a:lnTo>
                    <a:pt x="1023" y="567"/>
                  </a:lnTo>
                  <a:lnTo>
                    <a:pt x="1026" y="641"/>
                  </a:lnTo>
                  <a:lnTo>
                    <a:pt x="1028" y="552"/>
                  </a:lnTo>
                  <a:lnTo>
                    <a:pt x="1031" y="567"/>
                  </a:lnTo>
                  <a:lnTo>
                    <a:pt x="1034" y="611"/>
                  </a:lnTo>
                  <a:lnTo>
                    <a:pt x="1036" y="567"/>
                  </a:lnTo>
                  <a:lnTo>
                    <a:pt x="1039" y="581"/>
                  </a:lnTo>
                  <a:lnTo>
                    <a:pt x="1042" y="596"/>
                  </a:lnTo>
                  <a:lnTo>
                    <a:pt x="1044" y="552"/>
                  </a:lnTo>
                  <a:lnTo>
                    <a:pt x="1047" y="581"/>
                  </a:lnTo>
                  <a:lnTo>
                    <a:pt x="1050" y="596"/>
                  </a:lnTo>
                  <a:lnTo>
                    <a:pt x="1053" y="626"/>
                  </a:lnTo>
                  <a:lnTo>
                    <a:pt x="1055" y="596"/>
                  </a:lnTo>
                  <a:lnTo>
                    <a:pt x="1058" y="596"/>
                  </a:lnTo>
                  <a:lnTo>
                    <a:pt x="1061" y="641"/>
                  </a:lnTo>
                  <a:lnTo>
                    <a:pt x="1063" y="581"/>
                  </a:lnTo>
                  <a:lnTo>
                    <a:pt x="1066" y="596"/>
                  </a:lnTo>
                  <a:lnTo>
                    <a:pt x="1069" y="581"/>
                  </a:lnTo>
                  <a:lnTo>
                    <a:pt x="1071" y="596"/>
                  </a:lnTo>
                  <a:lnTo>
                    <a:pt x="1074" y="596"/>
                  </a:lnTo>
                  <a:lnTo>
                    <a:pt x="1077" y="611"/>
                  </a:lnTo>
                  <a:lnTo>
                    <a:pt x="1080" y="611"/>
                  </a:lnTo>
                  <a:lnTo>
                    <a:pt x="1082" y="596"/>
                  </a:lnTo>
                  <a:lnTo>
                    <a:pt x="1085" y="596"/>
                  </a:lnTo>
                  <a:lnTo>
                    <a:pt x="1088" y="611"/>
                  </a:lnTo>
                  <a:lnTo>
                    <a:pt x="1090" y="567"/>
                  </a:lnTo>
                  <a:lnTo>
                    <a:pt x="1093" y="626"/>
                  </a:lnTo>
                  <a:lnTo>
                    <a:pt x="1096" y="611"/>
                  </a:lnTo>
                  <a:lnTo>
                    <a:pt x="1098" y="581"/>
                  </a:lnTo>
                  <a:lnTo>
                    <a:pt x="1101" y="596"/>
                  </a:lnTo>
                  <a:lnTo>
                    <a:pt x="1104" y="626"/>
                  </a:lnTo>
                  <a:lnTo>
                    <a:pt x="1106" y="611"/>
                  </a:lnTo>
                  <a:lnTo>
                    <a:pt x="1109" y="552"/>
                  </a:lnTo>
                  <a:lnTo>
                    <a:pt x="1112" y="522"/>
                  </a:lnTo>
                  <a:lnTo>
                    <a:pt x="1115" y="611"/>
                  </a:lnTo>
                  <a:lnTo>
                    <a:pt x="1117" y="596"/>
                  </a:lnTo>
                  <a:lnTo>
                    <a:pt x="1120" y="581"/>
                  </a:lnTo>
                  <a:lnTo>
                    <a:pt x="1123" y="581"/>
                  </a:lnTo>
                  <a:lnTo>
                    <a:pt x="1125" y="596"/>
                  </a:lnTo>
                  <a:lnTo>
                    <a:pt x="1128" y="596"/>
                  </a:lnTo>
                  <a:lnTo>
                    <a:pt x="1131" y="611"/>
                  </a:lnTo>
                  <a:lnTo>
                    <a:pt x="1133" y="626"/>
                  </a:lnTo>
                  <a:lnTo>
                    <a:pt x="1136" y="596"/>
                  </a:lnTo>
                  <a:lnTo>
                    <a:pt x="1139" y="626"/>
                  </a:lnTo>
                  <a:lnTo>
                    <a:pt x="1142" y="611"/>
                  </a:lnTo>
                  <a:lnTo>
                    <a:pt x="1144" y="656"/>
                  </a:lnTo>
                  <a:lnTo>
                    <a:pt x="1147" y="611"/>
                  </a:lnTo>
                  <a:lnTo>
                    <a:pt x="1150" y="596"/>
                  </a:lnTo>
                  <a:lnTo>
                    <a:pt x="1152" y="626"/>
                  </a:lnTo>
                  <a:lnTo>
                    <a:pt x="1155" y="596"/>
                  </a:lnTo>
                  <a:lnTo>
                    <a:pt x="1158" y="596"/>
                  </a:lnTo>
                  <a:lnTo>
                    <a:pt x="1160" y="581"/>
                  </a:lnTo>
                  <a:lnTo>
                    <a:pt x="1163" y="656"/>
                  </a:lnTo>
                  <a:lnTo>
                    <a:pt x="1166" y="641"/>
                  </a:lnTo>
                  <a:lnTo>
                    <a:pt x="1169" y="626"/>
                  </a:lnTo>
                  <a:lnTo>
                    <a:pt x="1171" y="596"/>
                  </a:lnTo>
                  <a:lnTo>
                    <a:pt x="1174" y="656"/>
                  </a:lnTo>
                  <a:lnTo>
                    <a:pt x="1177" y="581"/>
                  </a:lnTo>
                  <a:lnTo>
                    <a:pt x="1179" y="611"/>
                  </a:lnTo>
                  <a:lnTo>
                    <a:pt x="1182" y="641"/>
                  </a:lnTo>
                  <a:lnTo>
                    <a:pt x="1185" y="537"/>
                  </a:lnTo>
                  <a:lnTo>
                    <a:pt x="1187" y="611"/>
                  </a:lnTo>
                  <a:lnTo>
                    <a:pt x="1190" y="596"/>
                  </a:lnTo>
                  <a:lnTo>
                    <a:pt x="1193" y="626"/>
                  </a:lnTo>
                  <a:lnTo>
                    <a:pt x="1196" y="611"/>
                  </a:lnTo>
                  <a:lnTo>
                    <a:pt x="1198" y="641"/>
                  </a:lnTo>
                  <a:lnTo>
                    <a:pt x="1201" y="641"/>
                  </a:lnTo>
                  <a:lnTo>
                    <a:pt x="1204" y="626"/>
                  </a:lnTo>
                  <a:lnTo>
                    <a:pt x="1206" y="641"/>
                  </a:lnTo>
                  <a:lnTo>
                    <a:pt x="1209" y="522"/>
                  </a:lnTo>
                  <a:lnTo>
                    <a:pt x="1212" y="611"/>
                  </a:lnTo>
                  <a:lnTo>
                    <a:pt x="1214" y="611"/>
                  </a:lnTo>
                  <a:lnTo>
                    <a:pt x="1217" y="641"/>
                  </a:lnTo>
                  <a:lnTo>
                    <a:pt x="1220" y="611"/>
                  </a:lnTo>
                  <a:lnTo>
                    <a:pt x="1223" y="656"/>
                  </a:lnTo>
                  <a:lnTo>
                    <a:pt x="1225" y="626"/>
                  </a:lnTo>
                  <a:lnTo>
                    <a:pt x="1228" y="626"/>
                  </a:lnTo>
                  <a:lnTo>
                    <a:pt x="1231" y="656"/>
                  </a:lnTo>
                  <a:lnTo>
                    <a:pt x="1233" y="567"/>
                  </a:lnTo>
                  <a:lnTo>
                    <a:pt x="1236" y="626"/>
                  </a:lnTo>
                  <a:lnTo>
                    <a:pt x="1239" y="716"/>
                  </a:lnTo>
                  <a:lnTo>
                    <a:pt x="1241" y="656"/>
                  </a:lnTo>
                  <a:lnTo>
                    <a:pt x="1244" y="596"/>
                  </a:lnTo>
                  <a:lnTo>
                    <a:pt x="1247" y="641"/>
                  </a:lnTo>
                  <a:lnTo>
                    <a:pt x="1249" y="656"/>
                  </a:lnTo>
                  <a:lnTo>
                    <a:pt x="1252" y="626"/>
                  </a:lnTo>
                  <a:lnTo>
                    <a:pt x="1255" y="611"/>
                  </a:lnTo>
                  <a:lnTo>
                    <a:pt x="1258" y="656"/>
                  </a:lnTo>
                  <a:lnTo>
                    <a:pt x="1260" y="581"/>
                  </a:lnTo>
                  <a:lnTo>
                    <a:pt x="1263" y="641"/>
                  </a:lnTo>
                  <a:lnTo>
                    <a:pt x="1266" y="611"/>
                  </a:lnTo>
                  <a:lnTo>
                    <a:pt x="1268" y="656"/>
                  </a:lnTo>
                  <a:lnTo>
                    <a:pt x="1271" y="641"/>
                  </a:lnTo>
                  <a:lnTo>
                    <a:pt x="1274" y="701"/>
                  </a:lnTo>
                  <a:lnTo>
                    <a:pt x="1276" y="656"/>
                  </a:lnTo>
                  <a:lnTo>
                    <a:pt x="1279" y="567"/>
                  </a:lnTo>
                  <a:lnTo>
                    <a:pt x="1282" y="641"/>
                  </a:lnTo>
                  <a:lnTo>
                    <a:pt x="1285" y="596"/>
                  </a:lnTo>
                  <a:lnTo>
                    <a:pt x="1287" y="656"/>
                  </a:lnTo>
                  <a:lnTo>
                    <a:pt x="1290" y="641"/>
                  </a:lnTo>
                  <a:lnTo>
                    <a:pt x="1293" y="641"/>
                  </a:lnTo>
                  <a:lnTo>
                    <a:pt x="1295" y="626"/>
                  </a:lnTo>
                  <a:lnTo>
                    <a:pt x="1298" y="641"/>
                  </a:lnTo>
                  <a:lnTo>
                    <a:pt x="1301" y="641"/>
                  </a:lnTo>
                  <a:lnTo>
                    <a:pt x="1303" y="596"/>
                  </a:lnTo>
                  <a:lnTo>
                    <a:pt x="1306" y="671"/>
                  </a:lnTo>
                  <a:lnTo>
                    <a:pt x="1309" y="611"/>
                  </a:lnTo>
                  <a:lnTo>
                    <a:pt x="1311" y="641"/>
                  </a:lnTo>
                  <a:lnTo>
                    <a:pt x="1314" y="656"/>
                  </a:lnTo>
                  <a:lnTo>
                    <a:pt x="1317" y="656"/>
                  </a:lnTo>
                  <a:lnTo>
                    <a:pt x="1319" y="626"/>
                  </a:lnTo>
                  <a:lnTo>
                    <a:pt x="1322" y="581"/>
                  </a:lnTo>
                  <a:lnTo>
                    <a:pt x="1325" y="641"/>
                  </a:lnTo>
                  <a:lnTo>
                    <a:pt x="1328" y="65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555662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 name="正方形/長方形 2343"/>
          <p:cNvSpPr/>
          <p:nvPr/>
        </p:nvSpPr>
        <p:spPr>
          <a:xfrm>
            <a:off x="3188062" y="783689"/>
            <a:ext cx="5741390" cy="190821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5273" y="-135396"/>
            <a:ext cx="8229600" cy="1143000"/>
          </a:xfrm>
        </p:spPr>
        <p:txBody>
          <a:bodyPr>
            <a:normAutofit/>
          </a:bodyPr>
          <a:lstStyle/>
          <a:p>
            <a:r>
              <a:rPr kumimoji="1" lang="ja-JP" altLang="en-US" sz="3200" u="sng" dirty="0" smtClean="0"/>
              <a:t>チューニング実験</a:t>
            </a:r>
            <a:endParaRPr kumimoji="1" lang="ja-JP" altLang="en-US" sz="3200" u="sng" dirty="0"/>
          </a:p>
        </p:txBody>
      </p:sp>
      <p:sp>
        <p:nvSpPr>
          <p:cNvPr id="2130" name="テキスト ボックス 2129"/>
          <p:cNvSpPr txBox="1"/>
          <p:nvPr/>
        </p:nvSpPr>
        <p:spPr>
          <a:xfrm>
            <a:off x="2010722" y="6384250"/>
            <a:ext cx="1512168" cy="461665"/>
          </a:xfrm>
          <a:prstGeom prst="rect">
            <a:avLst/>
          </a:prstGeom>
          <a:noFill/>
        </p:spPr>
        <p:txBody>
          <a:bodyPr wrap="square" rtlCol="0">
            <a:spAutoFit/>
          </a:bodyPr>
          <a:lstStyle/>
          <a:p>
            <a:r>
              <a:rPr lang="ja-JP" altLang="en-US" sz="2400" dirty="0" smtClean="0"/>
              <a:t>波長</a:t>
            </a:r>
            <a:r>
              <a:rPr lang="en-US" altLang="ja-JP" sz="2400" dirty="0" smtClean="0"/>
              <a:t>[nm]</a:t>
            </a:r>
            <a:endParaRPr kumimoji="1" lang="ja-JP" altLang="en-US" sz="2400" dirty="0"/>
          </a:p>
        </p:txBody>
      </p:sp>
      <p:sp>
        <p:nvSpPr>
          <p:cNvPr id="2190" name="Rectangle 207"/>
          <p:cNvSpPr>
            <a:spLocks noChangeArrowheads="1"/>
          </p:cNvSpPr>
          <p:nvPr/>
        </p:nvSpPr>
        <p:spPr bwMode="auto">
          <a:xfrm>
            <a:off x="5812957" y="6165304"/>
            <a:ext cx="462653" cy="3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24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191" name="Rectangle 208"/>
          <p:cNvSpPr>
            <a:spLocks noChangeArrowheads="1"/>
          </p:cNvSpPr>
          <p:nvPr/>
        </p:nvSpPr>
        <p:spPr bwMode="auto">
          <a:xfrm>
            <a:off x="7448910" y="6165304"/>
            <a:ext cx="462653" cy="3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24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235" name="Rectangle 251"/>
          <p:cNvSpPr>
            <a:spLocks noChangeArrowheads="1"/>
          </p:cNvSpPr>
          <p:nvPr/>
        </p:nvSpPr>
        <p:spPr bwMode="auto">
          <a:xfrm>
            <a:off x="8545357" y="5260436"/>
            <a:ext cx="112842" cy="4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377" name="Picture 3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48" y="1213897"/>
            <a:ext cx="2807892" cy="104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7" name="グループ化 2326"/>
          <p:cNvGrpSpPr/>
          <p:nvPr/>
        </p:nvGrpSpPr>
        <p:grpSpPr>
          <a:xfrm>
            <a:off x="3199196" y="895004"/>
            <a:ext cx="5649161" cy="1704584"/>
            <a:chOff x="128321" y="1757007"/>
            <a:chExt cx="5649161" cy="1704584"/>
          </a:xfrm>
        </p:grpSpPr>
        <p:grpSp>
          <p:nvGrpSpPr>
            <p:cNvPr id="2316" name="グループ化 2315"/>
            <p:cNvGrpSpPr/>
            <p:nvPr/>
          </p:nvGrpSpPr>
          <p:grpSpPr>
            <a:xfrm>
              <a:off x="128321" y="1757007"/>
              <a:ext cx="5649161" cy="1704584"/>
              <a:chOff x="-11967" y="1719171"/>
              <a:chExt cx="5649161" cy="1704584"/>
            </a:xfrm>
          </p:grpSpPr>
          <p:grpSp>
            <p:nvGrpSpPr>
              <p:cNvPr id="202" name="グループ化 201"/>
              <p:cNvGrpSpPr/>
              <p:nvPr/>
            </p:nvGrpSpPr>
            <p:grpSpPr>
              <a:xfrm>
                <a:off x="-11967" y="1719171"/>
                <a:ext cx="5649161" cy="1704584"/>
                <a:chOff x="2262731" y="3264056"/>
                <a:chExt cx="5907431" cy="1556966"/>
              </a:xfrm>
            </p:grpSpPr>
            <p:grpSp>
              <p:nvGrpSpPr>
                <p:cNvPr id="203" name="グループ化 202"/>
                <p:cNvGrpSpPr/>
                <p:nvPr/>
              </p:nvGrpSpPr>
              <p:grpSpPr>
                <a:xfrm>
                  <a:off x="2262731" y="3327871"/>
                  <a:ext cx="5907431" cy="1493151"/>
                  <a:chOff x="2262731" y="3327871"/>
                  <a:chExt cx="5907431" cy="1493151"/>
                </a:xfrm>
              </p:grpSpPr>
              <p:grpSp>
                <p:nvGrpSpPr>
                  <p:cNvPr id="206" name="グループ化 205"/>
                  <p:cNvGrpSpPr/>
                  <p:nvPr/>
                </p:nvGrpSpPr>
                <p:grpSpPr>
                  <a:xfrm>
                    <a:off x="2262731" y="3327871"/>
                    <a:ext cx="5907431" cy="1339287"/>
                    <a:chOff x="2262731" y="3327871"/>
                    <a:chExt cx="5907431" cy="1339287"/>
                  </a:xfrm>
                </p:grpSpPr>
                <p:grpSp>
                  <p:nvGrpSpPr>
                    <p:cNvPr id="211" name="グループ化 210"/>
                    <p:cNvGrpSpPr/>
                    <p:nvPr/>
                  </p:nvGrpSpPr>
                  <p:grpSpPr>
                    <a:xfrm>
                      <a:off x="2262731" y="3818018"/>
                      <a:ext cx="5907431" cy="849140"/>
                      <a:chOff x="2262731" y="2089826"/>
                      <a:chExt cx="5907431" cy="849140"/>
                    </a:xfrm>
                  </p:grpSpPr>
                  <p:grpSp>
                    <p:nvGrpSpPr>
                      <p:cNvPr id="223" name="グループ化 222"/>
                      <p:cNvGrpSpPr/>
                      <p:nvPr/>
                    </p:nvGrpSpPr>
                    <p:grpSpPr>
                      <a:xfrm>
                        <a:off x="2262731" y="2089826"/>
                        <a:ext cx="5907431" cy="849140"/>
                        <a:chOff x="1254835" y="908720"/>
                        <a:chExt cx="5736037" cy="780193"/>
                      </a:xfrm>
                    </p:grpSpPr>
                    <p:sp>
                      <p:nvSpPr>
                        <p:cNvPr id="228" name="正方形/長方形 227"/>
                        <p:cNvSpPr/>
                        <p:nvPr/>
                      </p:nvSpPr>
                      <p:spPr>
                        <a:xfrm>
                          <a:off x="1497457" y="908720"/>
                          <a:ext cx="1381337" cy="45720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chemeClr val="tx1"/>
                              </a:solidFill>
                            </a:rPr>
                            <a:t>白色光源</a:t>
                          </a:r>
                          <a:endParaRPr kumimoji="1" lang="ja-JP" altLang="en-US" sz="2000" dirty="0">
                            <a:solidFill>
                              <a:schemeClr val="tx1"/>
                            </a:solidFill>
                          </a:endParaRPr>
                        </a:p>
                      </p:txBody>
                    </p:sp>
                    <p:cxnSp>
                      <p:nvCxnSpPr>
                        <p:cNvPr id="230" name="直線コネクタ 229"/>
                        <p:cNvCxnSpPr/>
                        <p:nvPr/>
                      </p:nvCxnSpPr>
                      <p:spPr>
                        <a:xfrm flipV="1">
                          <a:off x="4756212" y="1149720"/>
                          <a:ext cx="447953" cy="202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正方形/長方形 230"/>
                        <p:cNvSpPr/>
                        <p:nvPr/>
                      </p:nvSpPr>
                      <p:spPr>
                        <a:xfrm>
                          <a:off x="5904991" y="933779"/>
                          <a:ext cx="1085881" cy="457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分光器</a:t>
                          </a:r>
                          <a:endParaRPr kumimoji="1" lang="ja-JP" altLang="en-US" sz="2000" dirty="0">
                            <a:solidFill>
                              <a:schemeClr val="tx1"/>
                            </a:solidFill>
                          </a:endParaRPr>
                        </a:p>
                      </p:txBody>
                    </p:sp>
                    <p:sp>
                      <p:nvSpPr>
                        <p:cNvPr id="234" name="テキスト ボックス 233"/>
                        <p:cNvSpPr txBox="1"/>
                        <p:nvPr/>
                      </p:nvSpPr>
                      <p:spPr>
                        <a:xfrm>
                          <a:off x="1254835" y="1353127"/>
                          <a:ext cx="1960022" cy="335786"/>
                        </a:xfrm>
                        <a:prstGeom prst="rect">
                          <a:avLst/>
                        </a:prstGeom>
                        <a:noFill/>
                      </p:spPr>
                      <p:txBody>
                        <a:bodyPr wrap="none" rtlCol="0">
                          <a:spAutoFit/>
                        </a:bodyPr>
                        <a:lstStyle/>
                        <a:p>
                          <a:r>
                            <a:rPr lang="en-US" altLang="ja-JP" sz="2000" dirty="0"/>
                            <a:t> </a:t>
                          </a:r>
                          <a:r>
                            <a:rPr lang="en-US" altLang="ja-JP" sz="2000" dirty="0" smtClean="0"/>
                            <a:t>λ</a:t>
                          </a:r>
                          <a:r>
                            <a:rPr lang="ja-JP" altLang="en-US" sz="2000" dirty="0"/>
                            <a:t> </a:t>
                          </a:r>
                          <a:r>
                            <a:rPr lang="en-US" altLang="ja-JP" sz="2000" dirty="0" smtClean="0"/>
                            <a:t>: 400-1800 nm</a:t>
                          </a:r>
                          <a:endParaRPr kumimoji="1" lang="ja-JP" altLang="en-US" sz="2000" u="sng" dirty="0"/>
                        </a:p>
                      </p:txBody>
                    </p:sp>
                  </p:grpSp>
                  <p:pic>
                    <p:nvPicPr>
                      <p:cNvPr id="225" name="Picture 3" descr="D:\Users\研究室\プレゼン資料\2011 修論\材料\テーパファイバ3のコピー.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237" y="2316416"/>
                        <a:ext cx="1310495" cy="80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2" name="グループ化 211"/>
                    <p:cNvGrpSpPr/>
                    <p:nvPr/>
                  </p:nvGrpSpPr>
                  <p:grpSpPr>
                    <a:xfrm>
                      <a:off x="4513746" y="3822832"/>
                      <a:ext cx="1466643" cy="183929"/>
                      <a:chOff x="2972794" y="3185121"/>
                      <a:chExt cx="3462833" cy="929160"/>
                    </a:xfrm>
                  </p:grpSpPr>
                  <p:sp>
                    <p:nvSpPr>
                      <p:cNvPr id="216" name="正方形/長方形 215"/>
                      <p:cNvSpPr/>
                      <p:nvPr/>
                    </p:nvSpPr>
                    <p:spPr>
                      <a:xfrm>
                        <a:off x="2972794" y="3921790"/>
                        <a:ext cx="1096320" cy="1174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7" name="正方形/長方形 216"/>
                      <p:cNvSpPr/>
                      <p:nvPr/>
                    </p:nvSpPr>
                    <p:spPr>
                      <a:xfrm rot="5400000">
                        <a:off x="3685831" y="3519898"/>
                        <a:ext cx="517801" cy="2487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8" name="正方形/長方形 217"/>
                      <p:cNvSpPr/>
                      <p:nvPr/>
                    </p:nvSpPr>
                    <p:spPr>
                      <a:xfrm>
                        <a:off x="3827028" y="3185121"/>
                        <a:ext cx="1677054" cy="1471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9" name="正方形/長方形 218"/>
                      <p:cNvSpPr/>
                      <p:nvPr/>
                    </p:nvSpPr>
                    <p:spPr>
                      <a:xfrm rot="5400000">
                        <a:off x="5115930" y="3178013"/>
                        <a:ext cx="258901" cy="714147"/>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00"/>
                      </a:p>
                    </p:txBody>
                  </p:sp>
                  <p:grpSp>
                    <p:nvGrpSpPr>
                      <p:cNvPr id="220" name="グループ化 219"/>
                      <p:cNvGrpSpPr/>
                      <p:nvPr/>
                    </p:nvGrpSpPr>
                    <p:grpSpPr>
                      <a:xfrm>
                        <a:off x="4888306" y="3664537"/>
                        <a:ext cx="1547321" cy="449744"/>
                        <a:chOff x="2234148" y="812548"/>
                        <a:chExt cx="1547321" cy="449744"/>
                      </a:xfrm>
                    </p:grpSpPr>
                    <p:sp>
                      <p:nvSpPr>
                        <p:cNvPr id="221" name="正方形/長方形 220"/>
                        <p:cNvSpPr/>
                        <p:nvPr/>
                      </p:nvSpPr>
                      <p:spPr>
                        <a:xfrm>
                          <a:off x="2234148" y="1144800"/>
                          <a:ext cx="1547321" cy="1174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2" name="正方形/長方形 221"/>
                        <p:cNvSpPr/>
                        <p:nvPr/>
                      </p:nvSpPr>
                      <p:spPr>
                        <a:xfrm rot="5400000">
                          <a:off x="2461773" y="584923"/>
                          <a:ext cx="258897" cy="714147"/>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00"/>
                        </a:p>
                      </p:txBody>
                    </p:sp>
                  </p:grpSp>
                </p:grpSp>
                <p:cxnSp>
                  <p:nvCxnSpPr>
                    <p:cNvPr id="213" name="直線コネクタ 212"/>
                    <p:cNvCxnSpPr/>
                    <p:nvPr/>
                  </p:nvCxnSpPr>
                  <p:spPr>
                    <a:xfrm>
                      <a:off x="3935215" y="4077072"/>
                      <a:ext cx="623359"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flipH="1" flipV="1">
                      <a:off x="4274173" y="3629516"/>
                      <a:ext cx="672937" cy="190296"/>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15" name="テキスト ボックス 214"/>
                    <p:cNvSpPr txBox="1"/>
                    <p:nvPr/>
                  </p:nvSpPr>
                  <p:spPr>
                    <a:xfrm>
                      <a:off x="2368995" y="3327871"/>
                      <a:ext cx="2402458" cy="365460"/>
                    </a:xfrm>
                    <a:prstGeom prst="rect">
                      <a:avLst/>
                    </a:prstGeom>
                    <a:noFill/>
                  </p:spPr>
                  <p:txBody>
                    <a:bodyPr wrap="none" rtlCol="0">
                      <a:spAutoFit/>
                    </a:bodyPr>
                    <a:lstStyle/>
                    <a:p>
                      <a:r>
                        <a:rPr lang="ja-JP" altLang="en-US" sz="2000" dirty="0" smtClean="0"/>
                        <a:t>可動ファイバホルダ</a:t>
                      </a:r>
                      <a:endParaRPr kumimoji="1" lang="ja-JP" altLang="en-US" sz="2000" dirty="0"/>
                    </a:p>
                  </p:txBody>
                </p:sp>
              </p:grpSp>
              <p:grpSp>
                <p:nvGrpSpPr>
                  <p:cNvPr id="207" name="グループ化 206"/>
                  <p:cNvGrpSpPr/>
                  <p:nvPr/>
                </p:nvGrpSpPr>
                <p:grpSpPr>
                  <a:xfrm>
                    <a:off x="4978080" y="4088309"/>
                    <a:ext cx="469621" cy="720062"/>
                    <a:chOff x="5062760" y="2093367"/>
                    <a:chExt cx="389687" cy="595336"/>
                  </a:xfrm>
                </p:grpSpPr>
                <p:sp>
                  <p:nvSpPr>
                    <p:cNvPr id="209" name="二等辺三角形 208"/>
                    <p:cNvSpPr/>
                    <p:nvPr/>
                  </p:nvSpPr>
                  <p:spPr>
                    <a:xfrm>
                      <a:off x="5118128" y="2093367"/>
                      <a:ext cx="260953" cy="259853"/>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a:p>
                  </p:txBody>
                </p:sp>
                <p:sp>
                  <p:nvSpPr>
                    <p:cNvPr id="210" name="片側の 2 つの角を切り取った四角形 209"/>
                    <p:cNvSpPr/>
                    <p:nvPr/>
                  </p:nvSpPr>
                  <p:spPr>
                    <a:xfrm>
                      <a:off x="5062760" y="2353304"/>
                      <a:ext cx="389687" cy="335399"/>
                    </a:xfrm>
                    <a:prstGeom prst="snip2SameRect">
                      <a:avLst/>
                    </a:prstGeom>
                    <a:solidFill>
                      <a:schemeClr val="bg1">
                        <a:lumMod val="7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sp>
                <p:nvSpPr>
                  <p:cNvPr id="208" name="テキスト ボックス 207"/>
                  <p:cNvSpPr txBox="1"/>
                  <p:nvPr/>
                </p:nvSpPr>
                <p:spPr>
                  <a:xfrm>
                    <a:off x="5532349" y="4455562"/>
                    <a:ext cx="1446973" cy="365460"/>
                  </a:xfrm>
                  <a:prstGeom prst="rect">
                    <a:avLst/>
                  </a:prstGeom>
                  <a:ln w="9525">
                    <a:noFill/>
                  </a:ln>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000" dirty="0" smtClean="0"/>
                      <a:t>対物レンズ</a:t>
                    </a:r>
                    <a:endParaRPr kumimoji="1" lang="ja-JP" altLang="en-US" sz="2000" dirty="0"/>
                  </a:p>
                </p:txBody>
              </p:sp>
            </p:grpSp>
            <p:sp>
              <p:nvSpPr>
                <p:cNvPr id="204" name="テキスト ボックス 203"/>
                <p:cNvSpPr txBox="1"/>
                <p:nvPr/>
              </p:nvSpPr>
              <p:spPr>
                <a:xfrm>
                  <a:off x="4773309" y="3264056"/>
                  <a:ext cx="1519053" cy="365460"/>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000" dirty="0" smtClean="0"/>
                    <a:t>コントローラ</a:t>
                  </a:r>
                  <a:endParaRPr kumimoji="1" lang="ja-JP" altLang="en-US" sz="2000" dirty="0"/>
                </a:p>
              </p:txBody>
            </p:sp>
          </p:grpSp>
          <p:sp>
            <p:nvSpPr>
              <p:cNvPr id="237" name="フローチャート : 結合子 236"/>
              <p:cNvSpPr/>
              <p:nvPr/>
            </p:nvSpPr>
            <p:spPr>
              <a:xfrm>
                <a:off x="2764680" y="2498647"/>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grpSp>
        <p:sp>
          <p:nvSpPr>
            <p:cNvPr id="374" name="パイ 373"/>
            <p:cNvSpPr/>
            <p:nvPr/>
          </p:nvSpPr>
          <p:spPr>
            <a:xfrm rot="16200000">
              <a:off x="3856678" y="2485888"/>
              <a:ext cx="198021" cy="360041"/>
            </a:xfrm>
            <a:prstGeom prst="pie">
              <a:avLst>
                <a:gd name="adj1" fmla="val 0"/>
                <a:gd name="adj2" fmla="val 108531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75" name="直線コネクタ 374"/>
            <p:cNvCxnSpPr/>
            <p:nvPr/>
          </p:nvCxnSpPr>
          <p:spPr>
            <a:xfrm>
              <a:off x="4139952" y="2672916"/>
              <a:ext cx="568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8" name="フローチャート: 処理 377"/>
            <p:cNvSpPr/>
            <p:nvPr/>
          </p:nvSpPr>
          <p:spPr>
            <a:xfrm>
              <a:off x="4355976" y="2492896"/>
              <a:ext cx="45719" cy="396044"/>
            </a:xfrm>
            <a:prstGeom prst="flowChartProcess">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6" name="フリーフォーム 2325"/>
            <p:cNvSpPr/>
            <p:nvPr/>
          </p:nvSpPr>
          <p:spPr>
            <a:xfrm>
              <a:off x="3167702" y="2168346"/>
              <a:ext cx="448630" cy="299923"/>
            </a:xfrm>
            <a:custGeom>
              <a:avLst/>
              <a:gdLst>
                <a:gd name="connsiteX0" fmla="*/ 182806 w 448630"/>
                <a:gd name="connsiteY0" fmla="*/ 299923 h 299923"/>
                <a:gd name="connsiteX1" fmla="*/ 446153 w 448630"/>
                <a:gd name="connsiteY1" fmla="*/ 146304 h 299923"/>
                <a:gd name="connsiteX2" fmla="*/ 43817 w 448630"/>
                <a:gd name="connsiteY2" fmla="*/ 73152 h 299923"/>
                <a:gd name="connsiteX3" fmla="*/ 29187 w 448630"/>
                <a:gd name="connsiteY3" fmla="*/ 0 h 299923"/>
              </a:gdLst>
              <a:ahLst/>
              <a:cxnLst>
                <a:cxn ang="0">
                  <a:pos x="connsiteX0" y="connsiteY0"/>
                </a:cxn>
                <a:cxn ang="0">
                  <a:pos x="connsiteX1" y="connsiteY1"/>
                </a:cxn>
                <a:cxn ang="0">
                  <a:pos x="connsiteX2" y="connsiteY2"/>
                </a:cxn>
                <a:cxn ang="0">
                  <a:pos x="connsiteX3" y="connsiteY3"/>
                </a:cxn>
              </a:cxnLst>
              <a:rect l="l" t="t" r="r" b="b"/>
              <a:pathLst>
                <a:path w="448630" h="299923">
                  <a:moveTo>
                    <a:pt x="182806" y="299923"/>
                  </a:moveTo>
                  <a:cubicBezTo>
                    <a:pt x="326062" y="242011"/>
                    <a:pt x="469318" y="184099"/>
                    <a:pt x="446153" y="146304"/>
                  </a:cubicBezTo>
                  <a:cubicBezTo>
                    <a:pt x="422988" y="108509"/>
                    <a:pt x="113311" y="97536"/>
                    <a:pt x="43817" y="73152"/>
                  </a:cubicBezTo>
                  <a:cubicBezTo>
                    <a:pt x="-25677" y="48768"/>
                    <a:pt x="1755" y="24384"/>
                    <a:pt x="2918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テキスト ボックス 385"/>
            <p:cNvSpPr txBox="1"/>
            <p:nvPr/>
          </p:nvSpPr>
          <p:spPr>
            <a:xfrm>
              <a:off x="4072913" y="1996149"/>
              <a:ext cx="963018" cy="461665"/>
            </a:xfrm>
            <a:prstGeom prst="rect">
              <a:avLst/>
            </a:prstGeom>
            <a:noFill/>
          </p:spPr>
          <p:txBody>
            <a:bodyPr wrap="square" rtlCol="0">
              <a:spAutoFit/>
            </a:bodyPr>
            <a:lstStyle/>
            <a:p>
              <a:r>
                <a:rPr kumimoji="1" lang="en-US" altLang="ja-JP" sz="2400" dirty="0" smtClean="0"/>
                <a:t>filter</a:t>
              </a:r>
              <a:endParaRPr kumimoji="1" lang="ja-JP" altLang="en-US" sz="2400" dirty="0"/>
            </a:p>
          </p:txBody>
        </p:sp>
      </p:grpSp>
      <p:cxnSp>
        <p:nvCxnSpPr>
          <p:cNvPr id="2333" name="直線矢印コネクタ 2332"/>
          <p:cNvCxnSpPr/>
          <p:nvPr/>
        </p:nvCxnSpPr>
        <p:spPr>
          <a:xfrm flipH="1">
            <a:off x="6238577" y="5558579"/>
            <a:ext cx="2648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41" name="テキスト ボックス 2340"/>
          <p:cNvSpPr txBox="1"/>
          <p:nvPr/>
        </p:nvSpPr>
        <p:spPr>
          <a:xfrm>
            <a:off x="6478269" y="5366466"/>
            <a:ext cx="779713" cy="400110"/>
          </a:xfrm>
          <a:prstGeom prst="rect">
            <a:avLst/>
          </a:prstGeom>
          <a:noFill/>
        </p:spPr>
        <p:txBody>
          <a:bodyPr wrap="square" rtlCol="0">
            <a:spAutoFit/>
          </a:bodyPr>
          <a:lstStyle/>
          <a:p>
            <a:r>
              <a:rPr kumimoji="1" lang="en-US" altLang="ja-JP" sz="2000" dirty="0" smtClean="0"/>
              <a:t>621.8</a:t>
            </a:r>
            <a:endParaRPr kumimoji="1" lang="ja-JP" altLang="en-US" sz="2000" dirty="0"/>
          </a:p>
        </p:txBody>
      </p:sp>
      <p:cxnSp>
        <p:nvCxnSpPr>
          <p:cNvPr id="403" name="直線矢印コネクタ 402"/>
          <p:cNvCxnSpPr/>
          <p:nvPr/>
        </p:nvCxnSpPr>
        <p:spPr>
          <a:xfrm flipH="1">
            <a:off x="6663193" y="4703457"/>
            <a:ext cx="2648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4" name="直線矢印コネクタ 403"/>
          <p:cNvCxnSpPr/>
          <p:nvPr/>
        </p:nvCxnSpPr>
        <p:spPr>
          <a:xfrm flipH="1">
            <a:off x="6751918" y="3884935"/>
            <a:ext cx="2648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42" name="テキスト ボックス 2341"/>
          <p:cNvSpPr txBox="1"/>
          <p:nvPr/>
        </p:nvSpPr>
        <p:spPr>
          <a:xfrm>
            <a:off x="7017724" y="3700269"/>
            <a:ext cx="714459" cy="369332"/>
          </a:xfrm>
          <a:prstGeom prst="rect">
            <a:avLst/>
          </a:prstGeom>
          <a:noFill/>
        </p:spPr>
        <p:txBody>
          <a:bodyPr wrap="square" rtlCol="0">
            <a:spAutoFit/>
          </a:bodyPr>
          <a:lstStyle/>
          <a:p>
            <a:r>
              <a:rPr kumimoji="1" lang="en-US" altLang="ja-JP" dirty="0" smtClean="0"/>
              <a:t>628.5</a:t>
            </a:r>
            <a:endParaRPr kumimoji="1" lang="ja-JP" altLang="en-US" dirty="0"/>
          </a:p>
        </p:txBody>
      </p:sp>
      <p:sp>
        <p:nvSpPr>
          <p:cNvPr id="2343" name="テキスト ボックス 2342"/>
          <p:cNvSpPr txBox="1"/>
          <p:nvPr/>
        </p:nvSpPr>
        <p:spPr>
          <a:xfrm>
            <a:off x="6964534" y="4545499"/>
            <a:ext cx="575929" cy="400110"/>
          </a:xfrm>
          <a:prstGeom prst="rect">
            <a:avLst/>
          </a:prstGeom>
          <a:noFill/>
        </p:spPr>
        <p:txBody>
          <a:bodyPr wrap="square" rtlCol="0">
            <a:spAutoFit/>
          </a:bodyPr>
          <a:lstStyle/>
          <a:p>
            <a:r>
              <a:rPr kumimoji="1" lang="en-US" altLang="ja-JP" sz="2000" dirty="0" smtClean="0"/>
              <a:t>627</a:t>
            </a:r>
            <a:endParaRPr kumimoji="1" lang="ja-JP" altLang="en-US" sz="2000" dirty="0"/>
          </a:p>
        </p:txBody>
      </p:sp>
      <p:sp>
        <p:nvSpPr>
          <p:cNvPr id="408" name="テキスト ボックス 407"/>
          <p:cNvSpPr txBox="1"/>
          <p:nvPr/>
        </p:nvSpPr>
        <p:spPr>
          <a:xfrm rot="16200000">
            <a:off x="4071206" y="4649428"/>
            <a:ext cx="1589149" cy="461665"/>
          </a:xfrm>
          <a:prstGeom prst="rect">
            <a:avLst/>
          </a:prstGeom>
          <a:noFill/>
        </p:spPr>
        <p:txBody>
          <a:bodyPr wrap="square" rtlCol="0">
            <a:spAutoFit/>
          </a:bodyPr>
          <a:lstStyle/>
          <a:p>
            <a:r>
              <a:rPr lang="ja-JP" altLang="en-US" sz="2400" dirty="0" smtClean="0"/>
              <a:t>強度</a:t>
            </a:r>
            <a:r>
              <a:rPr kumimoji="1" lang="en-US" altLang="ja-JP" sz="2400" dirty="0" smtClean="0"/>
              <a:t>[</a:t>
            </a:r>
            <a:r>
              <a:rPr kumimoji="1" lang="en-US" altLang="ja-JP" sz="2400" dirty="0" err="1" smtClean="0"/>
              <a:t>a.u</a:t>
            </a:r>
            <a:r>
              <a:rPr lang="en-US" altLang="ja-JP" sz="2400" dirty="0" smtClean="0"/>
              <a:t>.]</a:t>
            </a:r>
            <a:endParaRPr kumimoji="1" lang="ja-JP" altLang="en-US" sz="2400" dirty="0"/>
          </a:p>
        </p:txBody>
      </p:sp>
      <p:sp>
        <p:nvSpPr>
          <p:cNvPr id="410" name="テキスト ボックス 409"/>
          <p:cNvSpPr txBox="1"/>
          <p:nvPr/>
        </p:nvSpPr>
        <p:spPr>
          <a:xfrm>
            <a:off x="6142808" y="6381328"/>
            <a:ext cx="1512168" cy="461665"/>
          </a:xfrm>
          <a:prstGeom prst="rect">
            <a:avLst/>
          </a:prstGeom>
          <a:noFill/>
        </p:spPr>
        <p:txBody>
          <a:bodyPr wrap="square" rtlCol="0">
            <a:spAutoFit/>
          </a:bodyPr>
          <a:lstStyle/>
          <a:p>
            <a:r>
              <a:rPr lang="ja-JP" altLang="en-US" sz="2400" dirty="0" smtClean="0"/>
              <a:t>波長</a:t>
            </a:r>
            <a:r>
              <a:rPr lang="en-US" altLang="ja-JP" sz="2400" dirty="0" smtClean="0"/>
              <a:t>[nm]</a:t>
            </a:r>
            <a:endParaRPr kumimoji="1" lang="ja-JP" altLang="en-US" sz="2400" dirty="0"/>
          </a:p>
        </p:txBody>
      </p:sp>
      <p:cxnSp>
        <p:nvCxnSpPr>
          <p:cNvPr id="4" name="直線コネクタ 3"/>
          <p:cNvCxnSpPr>
            <a:stCxn id="215" idx="1"/>
          </p:cNvCxnSpPr>
          <p:nvPr/>
        </p:nvCxnSpPr>
        <p:spPr>
          <a:xfrm flipH="1">
            <a:off x="2710814" y="1164924"/>
            <a:ext cx="590000" cy="29138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67" name="グループ化 2366"/>
          <p:cNvGrpSpPr/>
          <p:nvPr/>
        </p:nvGrpSpPr>
        <p:grpSpPr>
          <a:xfrm>
            <a:off x="516296" y="3494145"/>
            <a:ext cx="3693014" cy="2949730"/>
            <a:chOff x="516296" y="3072258"/>
            <a:chExt cx="3693014" cy="3371618"/>
          </a:xfrm>
        </p:grpSpPr>
        <p:sp>
          <p:nvSpPr>
            <p:cNvPr id="39" name="Rectangle 40"/>
            <p:cNvSpPr>
              <a:spLocks noChangeArrowheads="1"/>
            </p:cNvSpPr>
            <p:nvPr/>
          </p:nvSpPr>
          <p:spPr bwMode="auto">
            <a:xfrm>
              <a:off x="4100553" y="5257601"/>
              <a:ext cx="108757" cy="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329" name="直線矢印コネクタ 328"/>
            <p:cNvCxnSpPr/>
            <p:nvPr/>
          </p:nvCxnSpPr>
          <p:spPr>
            <a:xfrm>
              <a:off x="2411760" y="4454675"/>
              <a:ext cx="0" cy="1481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0" name="直線矢印コネクタ 329"/>
            <p:cNvCxnSpPr/>
            <p:nvPr/>
          </p:nvCxnSpPr>
          <p:spPr>
            <a:xfrm>
              <a:off x="2519772" y="3465004"/>
              <a:ext cx="0" cy="1481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77" name="テキスト ボックス 2276"/>
            <p:cNvSpPr txBox="1"/>
            <p:nvPr/>
          </p:nvSpPr>
          <p:spPr>
            <a:xfrm>
              <a:off x="1763688" y="5055471"/>
              <a:ext cx="981798" cy="400111"/>
            </a:xfrm>
            <a:prstGeom prst="rect">
              <a:avLst/>
            </a:prstGeom>
            <a:noFill/>
          </p:spPr>
          <p:txBody>
            <a:bodyPr wrap="square" rtlCol="0">
              <a:spAutoFit/>
            </a:bodyPr>
            <a:lstStyle/>
            <a:p>
              <a:r>
                <a:rPr kumimoji="1" lang="en-US" altLang="ja-JP" sz="2000" dirty="0" smtClean="0"/>
                <a:t>621.6</a:t>
              </a:r>
              <a:endParaRPr kumimoji="1" lang="ja-JP" altLang="en-US" sz="2000" dirty="0"/>
            </a:p>
          </p:txBody>
        </p:sp>
        <p:cxnSp>
          <p:nvCxnSpPr>
            <p:cNvPr id="370" name="直線矢印コネクタ 369"/>
            <p:cNvCxnSpPr/>
            <p:nvPr/>
          </p:nvCxnSpPr>
          <p:spPr>
            <a:xfrm>
              <a:off x="2051720" y="5414335"/>
              <a:ext cx="0" cy="1481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30" name="テキスト ボックス 2329"/>
            <p:cNvSpPr txBox="1"/>
            <p:nvPr/>
          </p:nvSpPr>
          <p:spPr>
            <a:xfrm>
              <a:off x="2125596" y="4096672"/>
              <a:ext cx="574196" cy="400111"/>
            </a:xfrm>
            <a:prstGeom prst="rect">
              <a:avLst/>
            </a:prstGeom>
            <a:noFill/>
          </p:spPr>
          <p:txBody>
            <a:bodyPr wrap="none" rtlCol="0">
              <a:spAutoFit/>
            </a:bodyPr>
            <a:lstStyle/>
            <a:p>
              <a:r>
                <a:rPr kumimoji="1" lang="en-US" altLang="ja-JP" sz="2000" dirty="0" smtClean="0"/>
                <a:t>627</a:t>
              </a:r>
              <a:endParaRPr kumimoji="1" lang="ja-JP" altLang="en-US" sz="2000" dirty="0"/>
            </a:p>
          </p:txBody>
        </p:sp>
        <p:sp>
          <p:nvSpPr>
            <p:cNvPr id="2331" name="テキスト ボックス 2330"/>
            <p:cNvSpPr txBox="1"/>
            <p:nvPr/>
          </p:nvSpPr>
          <p:spPr>
            <a:xfrm>
              <a:off x="2238002" y="3072258"/>
              <a:ext cx="1290036" cy="400110"/>
            </a:xfrm>
            <a:prstGeom prst="rect">
              <a:avLst/>
            </a:prstGeom>
            <a:noFill/>
          </p:spPr>
          <p:txBody>
            <a:bodyPr wrap="square" rtlCol="0">
              <a:spAutoFit/>
            </a:bodyPr>
            <a:lstStyle/>
            <a:p>
              <a:r>
                <a:rPr kumimoji="1" lang="en-US" altLang="ja-JP" sz="2000" dirty="0" smtClean="0"/>
                <a:t>628.3</a:t>
              </a:r>
              <a:endParaRPr kumimoji="1" lang="ja-JP" altLang="en-US" sz="2000" dirty="0"/>
            </a:p>
          </p:txBody>
        </p:sp>
        <p:sp>
          <p:nvSpPr>
            <p:cNvPr id="407" name="テキスト ボックス 406"/>
            <p:cNvSpPr txBox="1"/>
            <p:nvPr/>
          </p:nvSpPr>
          <p:spPr>
            <a:xfrm rot="16200000">
              <a:off x="-117097" y="4500487"/>
              <a:ext cx="1728452" cy="461665"/>
            </a:xfrm>
            <a:prstGeom prst="rect">
              <a:avLst/>
            </a:prstGeom>
            <a:noFill/>
          </p:spPr>
          <p:txBody>
            <a:bodyPr wrap="square" rtlCol="0">
              <a:spAutoFit/>
            </a:bodyPr>
            <a:lstStyle/>
            <a:p>
              <a:r>
                <a:rPr lang="ja-JP" altLang="en-US" sz="2400" dirty="0" smtClean="0"/>
                <a:t>強度</a:t>
              </a:r>
              <a:r>
                <a:rPr kumimoji="1" lang="en-US" altLang="ja-JP" sz="2400" dirty="0" smtClean="0"/>
                <a:t>[</a:t>
              </a:r>
              <a:r>
                <a:rPr kumimoji="1" lang="en-US" altLang="ja-JP" sz="2400" dirty="0" err="1" smtClean="0"/>
                <a:t>a.u</a:t>
              </a:r>
              <a:r>
                <a:rPr lang="en-US" altLang="ja-JP" sz="2400" dirty="0" smtClean="0"/>
                <a:t>.]</a:t>
              </a:r>
              <a:endParaRPr kumimoji="1" lang="ja-JP" altLang="en-US" sz="2400" dirty="0"/>
            </a:p>
          </p:txBody>
        </p:sp>
        <p:grpSp>
          <p:nvGrpSpPr>
            <p:cNvPr id="10" name="Group 7"/>
            <p:cNvGrpSpPr>
              <a:grpSpLocks noChangeAspect="1"/>
            </p:cNvGrpSpPr>
            <p:nvPr/>
          </p:nvGrpSpPr>
          <p:grpSpPr bwMode="auto">
            <a:xfrm>
              <a:off x="1128960" y="5064311"/>
              <a:ext cx="3024262" cy="1379565"/>
              <a:chOff x="894" y="3391"/>
              <a:chExt cx="1346" cy="614"/>
            </a:xfrm>
          </p:grpSpPr>
          <p:sp>
            <p:nvSpPr>
              <p:cNvPr id="12" name="Rectangle 8"/>
              <p:cNvSpPr>
                <a:spLocks noChangeArrowheads="1"/>
              </p:cNvSpPr>
              <p:nvPr/>
            </p:nvSpPr>
            <p:spPr bwMode="auto">
              <a:xfrm>
                <a:off x="1163" y="3865"/>
                <a:ext cx="16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3" name="Rectangle 9"/>
              <p:cNvSpPr>
                <a:spLocks noChangeArrowheads="1"/>
              </p:cNvSpPr>
              <p:nvPr/>
            </p:nvSpPr>
            <p:spPr bwMode="auto">
              <a:xfrm>
                <a:off x="1815" y="3873"/>
                <a:ext cx="16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1" name="Line 17"/>
              <p:cNvSpPr>
                <a:spLocks noChangeShapeType="1"/>
              </p:cNvSpPr>
              <p:nvPr/>
            </p:nvSpPr>
            <p:spPr bwMode="auto">
              <a:xfrm flipV="1">
                <a:off x="914" y="3856"/>
                <a:ext cx="0" cy="4"/>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18"/>
              <p:cNvSpPr>
                <a:spLocks noChangeShapeType="1"/>
              </p:cNvSpPr>
              <p:nvPr/>
            </p:nvSpPr>
            <p:spPr bwMode="auto">
              <a:xfrm flipV="1">
                <a:off x="1245" y="3856"/>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Line 19"/>
              <p:cNvSpPr>
                <a:spLocks noChangeShapeType="1"/>
              </p:cNvSpPr>
              <p:nvPr/>
            </p:nvSpPr>
            <p:spPr bwMode="auto">
              <a:xfrm flipV="1">
                <a:off x="1577" y="3856"/>
                <a:ext cx="0" cy="4"/>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20"/>
              <p:cNvSpPr>
                <a:spLocks noChangeShapeType="1"/>
              </p:cNvSpPr>
              <p:nvPr/>
            </p:nvSpPr>
            <p:spPr bwMode="auto">
              <a:xfrm flipV="1">
                <a:off x="1908" y="3856"/>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21"/>
              <p:cNvSpPr>
                <a:spLocks noChangeShapeType="1"/>
              </p:cNvSpPr>
              <p:nvPr/>
            </p:nvSpPr>
            <p:spPr bwMode="auto">
              <a:xfrm flipV="1">
                <a:off x="2239" y="3856"/>
                <a:ext cx="0" cy="4"/>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Line 22"/>
              <p:cNvSpPr>
                <a:spLocks noChangeShapeType="1"/>
              </p:cNvSpPr>
              <p:nvPr/>
            </p:nvSpPr>
            <p:spPr bwMode="auto">
              <a:xfrm>
                <a:off x="914" y="3856"/>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23"/>
              <p:cNvSpPr>
                <a:spLocks noChangeShapeType="1"/>
              </p:cNvSpPr>
              <p:nvPr/>
            </p:nvSpPr>
            <p:spPr bwMode="auto">
              <a:xfrm>
                <a:off x="904" y="3856"/>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24"/>
              <p:cNvSpPr>
                <a:spLocks noChangeShapeType="1"/>
              </p:cNvSpPr>
              <p:nvPr/>
            </p:nvSpPr>
            <p:spPr bwMode="auto">
              <a:xfrm>
                <a:off x="894" y="3826"/>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25"/>
              <p:cNvSpPr>
                <a:spLocks noChangeShapeType="1"/>
              </p:cNvSpPr>
              <p:nvPr/>
            </p:nvSpPr>
            <p:spPr bwMode="auto">
              <a:xfrm>
                <a:off x="904" y="3796"/>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26"/>
              <p:cNvSpPr>
                <a:spLocks noChangeShapeType="1"/>
              </p:cNvSpPr>
              <p:nvPr/>
            </p:nvSpPr>
            <p:spPr bwMode="auto">
              <a:xfrm>
                <a:off x="894" y="376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27"/>
              <p:cNvSpPr>
                <a:spLocks noChangeShapeType="1"/>
              </p:cNvSpPr>
              <p:nvPr/>
            </p:nvSpPr>
            <p:spPr bwMode="auto">
              <a:xfrm>
                <a:off x="904" y="373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28"/>
              <p:cNvSpPr>
                <a:spLocks noChangeShapeType="1"/>
              </p:cNvSpPr>
              <p:nvPr/>
            </p:nvSpPr>
            <p:spPr bwMode="auto">
              <a:xfrm>
                <a:off x="894" y="370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29"/>
              <p:cNvSpPr>
                <a:spLocks noChangeShapeType="1"/>
              </p:cNvSpPr>
              <p:nvPr/>
            </p:nvSpPr>
            <p:spPr bwMode="auto">
              <a:xfrm>
                <a:off x="904" y="367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30"/>
              <p:cNvSpPr>
                <a:spLocks noChangeShapeType="1"/>
              </p:cNvSpPr>
              <p:nvPr/>
            </p:nvSpPr>
            <p:spPr bwMode="auto">
              <a:xfrm>
                <a:off x="894" y="364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31"/>
              <p:cNvSpPr>
                <a:spLocks noChangeShapeType="1"/>
              </p:cNvSpPr>
              <p:nvPr/>
            </p:nvSpPr>
            <p:spPr bwMode="auto">
              <a:xfrm>
                <a:off x="904" y="361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32"/>
              <p:cNvSpPr>
                <a:spLocks noChangeShapeType="1"/>
              </p:cNvSpPr>
              <p:nvPr/>
            </p:nvSpPr>
            <p:spPr bwMode="auto">
              <a:xfrm>
                <a:off x="894" y="358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33"/>
              <p:cNvSpPr>
                <a:spLocks noChangeShapeType="1"/>
              </p:cNvSpPr>
              <p:nvPr/>
            </p:nvSpPr>
            <p:spPr bwMode="auto">
              <a:xfrm>
                <a:off x="904" y="355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Line 34"/>
              <p:cNvSpPr>
                <a:spLocks noChangeShapeType="1"/>
              </p:cNvSpPr>
              <p:nvPr/>
            </p:nvSpPr>
            <p:spPr bwMode="auto">
              <a:xfrm>
                <a:off x="894" y="352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35"/>
              <p:cNvSpPr>
                <a:spLocks noChangeShapeType="1"/>
              </p:cNvSpPr>
              <p:nvPr/>
            </p:nvSpPr>
            <p:spPr bwMode="auto">
              <a:xfrm>
                <a:off x="904" y="349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36"/>
              <p:cNvSpPr>
                <a:spLocks noChangeShapeType="1"/>
              </p:cNvSpPr>
              <p:nvPr/>
            </p:nvSpPr>
            <p:spPr bwMode="auto">
              <a:xfrm>
                <a:off x="894" y="346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37"/>
              <p:cNvSpPr>
                <a:spLocks noChangeShapeType="1"/>
              </p:cNvSpPr>
              <p:nvPr/>
            </p:nvSpPr>
            <p:spPr bwMode="auto">
              <a:xfrm>
                <a:off x="904" y="343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Line 38"/>
              <p:cNvSpPr>
                <a:spLocks noChangeShapeType="1"/>
              </p:cNvSpPr>
              <p:nvPr/>
            </p:nvSpPr>
            <p:spPr bwMode="auto">
              <a:xfrm flipV="1">
                <a:off x="914" y="3435"/>
                <a:ext cx="0" cy="4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9"/>
              <p:cNvSpPr>
                <a:spLocks/>
              </p:cNvSpPr>
              <p:nvPr/>
            </p:nvSpPr>
            <p:spPr bwMode="auto">
              <a:xfrm>
                <a:off x="912" y="3489"/>
                <a:ext cx="1328" cy="270"/>
              </a:xfrm>
              <a:custGeom>
                <a:avLst/>
                <a:gdLst>
                  <a:gd name="T0" fmla="*/ 19 w 1328"/>
                  <a:gd name="T1" fmla="*/ 256 h 270"/>
                  <a:gd name="T2" fmla="*/ 41 w 1328"/>
                  <a:gd name="T3" fmla="*/ 245 h 270"/>
                  <a:gd name="T4" fmla="*/ 63 w 1328"/>
                  <a:gd name="T5" fmla="*/ 224 h 270"/>
                  <a:gd name="T6" fmla="*/ 85 w 1328"/>
                  <a:gd name="T7" fmla="*/ 196 h 270"/>
                  <a:gd name="T8" fmla="*/ 107 w 1328"/>
                  <a:gd name="T9" fmla="*/ 164 h 270"/>
                  <a:gd name="T10" fmla="*/ 129 w 1328"/>
                  <a:gd name="T11" fmla="*/ 149 h 270"/>
                  <a:gd name="T12" fmla="*/ 151 w 1328"/>
                  <a:gd name="T13" fmla="*/ 147 h 270"/>
                  <a:gd name="T14" fmla="*/ 173 w 1328"/>
                  <a:gd name="T15" fmla="*/ 154 h 270"/>
                  <a:gd name="T16" fmla="*/ 195 w 1328"/>
                  <a:gd name="T17" fmla="*/ 170 h 270"/>
                  <a:gd name="T18" fmla="*/ 217 w 1328"/>
                  <a:gd name="T19" fmla="*/ 202 h 270"/>
                  <a:gd name="T20" fmla="*/ 239 w 1328"/>
                  <a:gd name="T21" fmla="*/ 235 h 270"/>
                  <a:gd name="T22" fmla="*/ 261 w 1328"/>
                  <a:gd name="T23" fmla="*/ 260 h 270"/>
                  <a:gd name="T24" fmla="*/ 282 w 1328"/>
                  <a:gd name="T25" fmla="*/ 267 h 270"/>
                  <a:gd name="T26" fmla="*/ 305 w 1328"/>
                  <a:gd name="T27" fmla="*/ 270 h 270"/>
                  <a:gd name="T28" fmla="*/ 326 w 1328"/>
                  <a:gd name="T29" fmla="*/ 257 h 270"/>
                  <a:gd name="T30" fmla="*/ 348 w 1328"/>
                  <a:gd name="T31" fmla="*/ 222 h 270"/>
                  <a:gd name="T32" fmla="*/ 370 w 1328"/>
                  <a:gd name="T33" fmla="*/ 157 h 270"/>
                  <a:gd name="T34" fmla="*/ 392 w 1328"/>
                  <a:gd name="T35" fmla="*/ 136 h 270"/>
                  <a:gd name="T36" fmla="*/ 414 w 1328"/>
                  <a:gd name="T37" fmla="*/ 188 h 270"/>
                  <a:gd name="T38" fmla="*/ 436 w 1328"/>
                  <a:gd name="T39" fmla="*/ 230 h 270"/>
                  <a:gd name="T40" fmla="*/ 457 w 1328"/>
                  <a:gd name="T41" fmla="*/ 248 h 270"/>
                  <a:gd name="T42" fmla="*/ 479 w 1328"/>
                  <a:gd name="T43" fmla="*/ 250 h 270"/>
                  <a:gd name="T44" fmla="*/ 501 w 1328"/>
                  <a:gd name="T45" fmla="*/ 242 h 270"/>
                  <a:gd name="T46" fmla="*/ 523 w 1328"/>
                  <a:gd name="T47" fmla="*/ 218 h 270"/>
                  <a:gd name="T48" fmla="*/ 545 w 1328"/>
                  <a:gd name="T49" fmla="*/ 181 h 270"/>
                  <a:gd name="T50" fmla="*/ 566 w 1328"/>
                  <a:gd name="T51" fmla="*/ 153 h 270"/>
                  <a:gd name="T52" fmla="*/ 588 w 1328"/>
                  <a:gd name="T53" fmla="*/ 140 h 270"/>
                  <a:gd name="T54" fmla="*/ 610 w 1328"/>
                  <a:gd name="T55" fmla="*/ 118 h 270"/>
                  <a:gd name="T56" fmla="*/ 632 w 1328"/>
                  <a:gd name="T57" fmla="*/ 76 h 270"/>
                  <a:gd name="T58" fmla="*/ 654 w 1328"/>
                  <a:gd name="T59" fmla="*/ 51 h 270"/>
                  <a:gd name="T60" fmla="*/ 676 w 1328"/>
                  <a:gd name="T61" fmla="*/ 29 h 270"/>
                  <a:gd name="T62" fmla="*/ 697 w 1328"/>
                  <a:gd name="T63" fmla="*/ 38 h 270"/>
                  <a:gd name="T64" fmla="*/ 719 w 1328"/>
                  <a:gd name="T65" fmla="*/ 42 h 270"/>
                  <a:gd name="T66" fmla="*/ 741 w 1328"/>
                  <a:gd name="T67" fmla="*/ 36 h 270"/>
                  <a:gd name="T68" fmla="*/ 762 w 1328"/>
                  <a:gd name="T69" fmla="*/ 21 h 270"/>
                  <a:gd name="T70" fmla="*/ 784 w 1328"/>
                  <a:gd name="T71" fmla="*/ 21 h 270"/>
                  <a:gd name="T72" fmla="*/ 806 w 1328"/>
                  <a:gd name="T73" fmla="*/ 12 h 270"/>
                  <a:gd name="T74" fmla="*/ 828 w 1328"/>
                  <a:gd name="T75" fmla="*/ 12 h 270"/>
                  <a:gd name="T76" fmla="*/ 849 w 1328"/>
                  <a:gd name="T77" fmla="*/ 20 h 270"/>
                  <a:gd name="T78" fmla="*/ 871 w 1328"/>
                  <a:gd name="T79" fmla="*/ 3 h 270"/>
                  <a:gd name="T80" fmla="*/ 893 w 1328"/>
                  <a:gd name="T81" fmla="*/ 19 h 270"/>
                  <a:gd name="T82" fmla="*/ 915 w 1328"/>
                  <a:gd name="T83" fmla="*/ 29 h 270"/>
                  <a:gd name="T84" fmla="*/ 936 w 1328"/>
                  <a:gd name="T85" fmla="*/ 29 h 270"/>
                  <a:gd name="T86" fmla="*/ 958 w 1328"/>
                  <a:gd name="T87" fmla="*/ 30 h 270"/>
                  <a:gd name="T88" fmla="*/ 979 w 1328"/>
                  <a:gd name="T89" fmla="*/ 22 h 270"/>
                  <a:gd name="T90" fmla="*/ 1001 w 1328"/>
                  <a:gd name="T91" fmla="*/ 21 h 270"/>
                  <a:gd name="T92" fmla="*/ 1023 w 1328"/>
                  <a:gd name="T93" fmla="*/ 21 h 270"/>
                  <a:gd name="T94" fmla="*/ 1044 w 1328"/>
                  <a:gd name="T95" fmla="*/ 21 h 270"/>
                  <a:gd name="T96" fmla="*/ 1066 w 1328"/>
                  <a:gd name="T97" fmla="*/ 18 h 270"/>
                  <a:gd name="T98" fmla="*/ 1088 w 1328"/>
                  <a:gd name="T99" fmla="*/ 11 h 270"/>
                  <a:gd name="T100" fmla="*/ 1109 w 1328"/>
                  <a:gd name="T101" fmla="*/ 31 h 270"/>
                  <a:gd name="T102" fmla="*/ 1131 w 1328"/>
                  <a:gd name="T103" fmla="*/ 23 h 270"/>
                  <a:gd name="T104" fmla="*/ 1152 w 1328"/>
                  <a:gd name="T105" fmla="*/ 16 h 270"/>
                  <a:gd name="T106" fmla="*/ 1174 w 1328"/>
                  <a:gd name="T107" fmla="*/ 27 h 270"/>
                  <a:gd name="T108" fmla="*/ 1196 w 1328"/>
                  <a:gd name="T109" fmla="*/ 25 h 270"/>
                  <a:gd name="T110" fmla="*/ 1217 w 1328"/>
                  <a:gd name="T111" fmla="*/ 42 h 270"/>
                  <a:gd name="T112" fmla="*/ 1239 w 1328"/>
                  <a:gd name="T113" fmla="*/ 35 h 270"/>
                  <a:gd name="T114" fmla="*/ 1260 w 1328"/>
                  <a:gd name="T115" fmla="*/ 27 h 270"/>
                  <a:gd name="T116" fmla="*/ 1282 w 1328"/>
                  <a:gd name="T117" fmla="*/ 38 h 270"/>
                  <a:gd name="T118" fmla="*/ 1303 w 1328"/>
                  <a:gd name="T119" fmla="*/ 47 h 270"/>
                  <a:gd name="T120" fmla="*/ 1325 w 1328"/>
                  <a:gd name="T121" fmla="*/ 1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270">
                    <a:moveTo>
                      <a:pt x="0" y="268"/>
                    </a:moveTo>
                    <a:lnTo>
                      <a:pt x="3" y="268"/>
                    </a:lnTo>
                    <a:lnTo>
                      <a:pt x="6" y="265"/>
                    </a:lnTo>
                    <a:lnTo>
                      <a:pt x="8" y="265"/>
                    </a:lnTo>
                    <a:lnTo>
                      <a:pt x="11" y="262"/>
                    </a:lnTo>
                    <a:lnTo>
                      <a:pt x="14" y="263"/>
                    </a:lnTo>
                    <a:lnTo>
                      <a:pt x="17" y="259"/>
                    </a:lnTo>
                    <a:lnTo>
                      <a:pt x="19" y="256"/>
                    </a:lnTo>
                    <a:lnTo>
                      <a:pt x="22" y="256"/>
                    </a:lnTo>
                    <a:lnTo>
                      <a:pt x="25" y="253"/>
                    </a:lnTo>
                    <a:lnTo>
                      <a:pt x="28" y="253"/>
                    </a:lnTo>
                    <a:lnTo>
                      <a:pt x="30" y="250"/>
                    </a:lnTo>
                    <a:lnTo>
                      <a:pt x="33" y="248"/>
                    </a:lnTo>
                    <a:lnTo>
                      <a:pt x="36" y="249"/>
                    </a:lnTo>
                    <a:lnTo>
                      <a:pt x="39" y="244"/>
                    </a:lnTo>
                    <a:lnTo>
                      <a:pt x="41" y="245"/>
                    </a:lnTo>
                    <a:lnTo>
                      <a:pt x="44" y="242"/>
                    </a:lnTo>
                    <a:lnTo>
                      <a:pt x="47" y="237"/>
                    </a:lnTo>
                    <a:lnTo>
                      <a:pt x="49" y="241"/>
                    </a:lnTo>
                    <a:lnTo>
                      <a:pt x="52" y="235"/>
                    </a:lnTo>
                    <a:lnTo>
                      <a:pt x="55" y="234"/>
                    </a:lnTo>
                    <a:lnTo>
                      <a:pt x="58" y="230"/>
                    </a:lnTo>
                    <a:lnTo>
                      <a:pt x="61" y="228"/>
                    </a:lnTo>
                    <a:lnTo>
                      <a:pt x="63" y="224"/>
                    </a:lnTo>
                    <a:lnTo>
                      <a:pt x="66" y="222"/>
                    </a:lnTo>
                    <a:lnTo>
                      <a:pt x="69" y="217"/>
                    </a:lnTo>
                    <a:lnTo>
                      <a:pt x="72" y="211"/>
                    </a:lnTo>
                    <a:lnTo>
                      <a:pt x="74" y="212"/>
                    </a:lnTo>
                    <a:lnTo>
                      <a:pt x="77" y="207"/>
                    </a:lnTo>
                    <a:lnTo>
                      <a:pt x="80" y="204"/>
                    </a:lnTo>
                    <a:lnTo>
                      <a:pt x="82" y="199"/>
                    </a:lnTo>
                    <a:lnTo>
                      <a:pt x="85" y="196"/>
                    </a:lnTo>
                    <a:lnTo>
                      <a:pt x="88" y="192"/>
                    </a:lnTo>
                    <a:lnTo>
                      <a:pt x="91" y="189"/>
                    </a:lnTo>
                    <a:lnTo>
                      <a:pt x="93" y="186"/>
                    </a:lnTo>
                    <a:lnTo>
                      <a:pt x="96" y="179"/>
                    </a:lnTo>
                    <a:lnTo>
                      <a:pt x="99" y="175"/>
                    </a:lnTo>
                    <a:lnTo>
                      <a:pt x="102" y="172"/>
                    </a:lnTo>
                    <a:lnTo>
                      <a:pt x="105" y="166"/>
                    </a:lnTo>
                    <a:lnTo>
                      <a:pt x="107" y="164"/>
                    </a:lnTo>
                    <a:lnTo>
                      <a:pt x="110" y="161"/>
                    </a:lnTo>
                    <a:lnTo>
                      <a:pt x="113" y="157"/>
                    </a:lnTo>
                    <a:lnTo>
                      <a:pt x="115" y="156"/>
                    </a:lnTo>
                    <a:lnTo>
                      <a:pt x="118" y="154"/>
                    </a:lnTo>
                    <a:lnTo>
                      <a:pt x="121" y="152"/>
                    </a:lnTo>
                    <a:lnTo>
                      <a:pt x="124" y="147"/>
                    </a:lnTo>
                    <a:lnTo>
                      <a:pt x="126" y="147"/>
                    </a:lnTo>
                    <a:lnTo>
                      <a:pt x="129" y="149"/>
                    </a:lnTo>
                    <a:lnTo>
                      <a:pt x="132" y="141"/>
                    </a:lnTo>
                    <a:lnTo>
                      <a:pt x="135" y="142"/>
                    </a:lnTo>
                    <a:lnTo>
                      <a:pt x="137" y="148"/>
                    </a:lnTo>
                    <a:lnTo>
                      <a:pt x="140" y="144"/>
                    </a:lnTo>
                    <a:lnTo>
                      <a:pt x="143" y="147"/>
                    </a:lnTo>
                    <a:lnTo>
                      <a:pt x="146" y="142"/>
                    </a:lnTo>
                    <a:lnTo>
                      <a:pt x="148" y="141"/>
                    </a:lnTo>
                    <a:lnTo>
                      <a:pt x="151" y="147"/>
                    </a:lnTo>
                    <a:lnTo>
                      <a:pt x="154" y="146"/>
                    </a:lnTo>
                    <a:lnTo>
                      <a:pt x="156" y="145"/>
                    </a:lnTo>
                    <a:lnTo>
                      <a:pt x="159" y="152"/>
                    </a:lnTo>
                    <a:lnTo>
                      <a:pt x="162" y="148"/>
                    </a:lnTo>
                    <a:lnTo>
                      <a:pt x="165" y="150"/>
                    </a:lnTo>
                    <a:lnTo>
                      <a:pt x="168" y="152"/>
                    </a:lnTo>
                    <a:lnTo>
                      <a:pt x="170" y="154"/>
                    </a:lnTo>
                    <a:lnTo>
                      <a:pt x="173" y="154"/>
                    </a:lnTo>
                    <a:lnTo>
                      <a:pt x="176" y="151"/>
                    </a:lnTo>
                    <a:lnTo>
                      <a:pt x="179" y="150"/>
                    </a:lnTo>
                    <a:lnTo>
                      <a:pt x="181" y="160"/>
                    </a:lnTo>
                    <a:lnTo>
                      <a:pt x="184" y="162"/>
                    </a:lnTo>
                    <a:lnTo>
                      <a:pt x="187" y="158"/>
                    </a:lnTo>
                    <a:lnTo>
                      <a:pt x="189" y="166"/>
                    </a:lnTo>
                    <a:lnTo>
                      <a:pt x="192" y="168"/>
                    </a:lnTo>
                    <a:lnTo>
                      <a:pt x="195" y="170"/>
                    </a:lnTo>
                    <a:lnTo>
                      <a:pt x="198" y="174"/>
                    </a:lnTo>
                    <a:lnTo>
                      <a:pt x="200" y="176"/>
                    </a:lnTo>
                    <a:lnTo>
                      <a:pt x="203" y="184"/>
                    </a:lnTo>
                    <a:lnTo>
                      <a:pt x="206" y="190"/>
                    </a:lnTo>
                    <a:lnTo>
                      <a:pt x="209" y="187"/>
                    </a:lnTo>
                    <a:lnTo>
                      <a:pt x="211" y="195"/>
                    </a:lnTo>
                    <a:lnTo>
                      <a:pt x="214" y="200"/>
                    </a:lnTo>
                    <a:lnTo>
                      <a:pt x="217" y="202"/>
                    </a:lnTo>
                    <a:lnTo>
                      <a:pt x="220" y="207"/>
                    </a:lnTo>
                    <a:lnTo>
                      <a:pt x="222" y="211"/>
                    </a:lnTo>
                    <a:lnTo>
                      <a:pt x="225" y="214"/>
                    </a:lnTo>
                    <a:lnTo>
                      <a:pt x="228" y="218"/>
                    </a:lnTo>
                    <a:lnTo>
                      <a:pt x="230" y="224"/>
                    </a:lnTo>
                    <a:lnTo>
                      <a:pt x="233" y="226"/>
                    </a:lnTo>
                    <a:lnTo>
                      <a:pt x="236" y="234"/>
                    </a:lnTo>
                    <a:lnTo>
                      <a:pt x="239" y="235"/>
                    </a:lnTo>
                    <a:lnTo>
                      <a:pt x="241" y="238"/>
                    </a:lnTo>
                    <a:lnTo>
                      <a:pt x="244" y="243"/>
                    </a:lnTo>
                    <a:lnTo>
                      <a:pt x="247" y="246"/>
                    </a:lnTo>
                    <a:lnTo>
                      <a:pt x="250" y="248"/>
                    </a:lnTo>
                    <a:lnTo>
                      <a:pt x="253" y="254"/>
                    </a:lnTo>
                    <a:lnTo>
                      <a:pt x="255" y="254"/>
                    </a:lnTo>
                    <a:lnTo>
                      <a:pt x="258" y="257"/>
                    </a:lnTo>
                    <a:lnTo>
                      <a:pt x="261" y="260"/>
                    </a:lnTo>
                    <a:lnTo>
                      <a:pt x="263" y="261"/>
                    </a:lnTo>
                    <a:lnTo>
                      <a:pt x="266" y="262"/>
                    </a:lnTo>
                    <a:lnTo>
                      <a:pt x="269" y="263"/>
                    </a:lnTo>
                    <a:lnTo>
                      <a:pt x="272" y="265"/>
                    </a:lnTo>
                    <a:lnTo>
                      <a:pt x="274" y="265"/>
                    </a:lnTo>
                    <a:lnTo>
                      <a:pt x="277" y="266"/>
                    </a:lnTo>
                    <a:lnTo>
                      <a:pt x="280" y="269"/>
                    </a:lnTo>
                    <a:lnTo>
                      <a:pt x="282" y="267"/>
                    </a:lnTo>
                    <a:lnTo>
                      <a:pt x="285" y="268"/>
                    </a:lnTo>
                    <a:lnTo>
                      <a:pt x="288" y="268"/>
                    </a:lnTo>
                    <a:lnTo>
                      <a:pt x="291" y="268"/>
                    </a:lnTo>
                    <a:lnTo>
                      <a:pt x="294" y="269"/>
                    </a:lnTo>
                    <a:lnTo>
                      <a:pt x="296" y="269"/>
                    </a:lnTo>
                    <a:lnTo>
                      <a:pt x="299" y="269"/>
                    </a:lnTo>
                    <a:lnTo>
                      <a:pt x="302" y="268"/>
                    </a:lnTo>
                    <a:lnTo>
                      <a:pt x="305" y="270"/>
                    </a:lnTo>
                    <a:lnTo>
                      <a:pt x="307" y="269"/>
                    </a:lnTo>
                    <a:lnTo>
                      <a:pt x="310" y="266"/>
                    </a:lnTo>
                    <a:lnTo>
                      <a:pt x="313" y="266"/>
                    </a:lnTo>
                    <a:lnTo>
                      <a:pt x="315" y="264"/>
                    </a:lnTo>
                    <a:lnTo>
                      <a:pt x="318" y="263"/>
                    </a:lnTo>
                    <a:lnTo>
                      <a:pt x="321" y="262"/>
                    </a:lnTo>
                    <a:lnTo>
                      <a:pt x="323" y="259"/>
                    </a:lnTo>
                    <a:lnTo>
                      <a:pt x="326" y="257"/>
                    </a:lnTo>
                    <a:lnTo>
                      <a:pt x="329" y="254"/>
                    </a:lnTo>
                    <a:lnTo>
                      <a:pt x="332" y="249"/>
                    </a:lnTo>
                    <a:lnTo>
                      <a:pt x="335" y="248"/>
                    </a:lnTo>
                    <a:lnTo>
                      <a:pt x="337" y="241"/>
                    </a:lnTo>
                    <a:lnTo>
                      <a:pt x="340" y="237"/>
                    </a:lnTo>
                    <a:lnTo>
                      <a:pt x="343" y="231"/>
                    </a:lnTo>
                    <a:lnTo>
                      <a:pt x="346" y="229"/>
                    </a:lnTo>
                    <a:lnTo>
                      <a:pt x="348" y="222"/>
                    </a:lnTo>
                    <a:lnTo>
                      <a:pt x="351" y="214"/>
                    </a:lnTo>
                    <a:lnTo>
                      <a:pt x="354" y="203"/>
                    </a:lnTo>
                    <a:lnTo>
                      <a:pt x="356" y="199"/>
                    </a:lnTo>
                    <a:lnTo>
                      <a:pt x="359" y="192"/>
                    </a:lnTo>
                    <a:lnTo>
                      <a:pt x="362" y="181"/>
                    </a:lnTo>
                    <a:lnTo>
                      <a:pt x="364" y="172"/>
                    </a:lnTo>
                    <a:lnTo>
                      <a:pt x="367" y="160"/>
                    </a:lnTo>
                    <a:lnTo>
                      <a:pt x="370" y="157"/>
                    </a:lnTo>
                    <a:lnTo>
                      <a:pt x="373" y="151"/>
                    </a:lnTo>
                    <a:lnTo>
                      <a:pt x="375" y="147"/>
                    </a:lnTo>
                    <a:lnTo>
                      <a:pt x="378" y="138"/>
                    </a:lnTo>
                    <a:lnTo>
                      <a:pt x="381" y="137"/>
                    </a:lnTo>
                    <a:lnTo>
                      <a:pt x="384" y="134"/>
                    </a:lnTo>
                    <a:lnTo>
                      <a:pt x="387" y="131"/>
                    </a:lnTo>
                    <a:lnTo>
                      <a:pt x="389" y="134"/>
                    </a:lnTo>
                    <a:lnTo>
                      <a:pt x="392" y="136"/>
                    </a:lnTo>
                    <a:lnTo>
                      <a:pt x="395" y="145"/>
                    </a:lnTo>
                    <a:lnTo>
                      <a:pt x="397" y="143"/>
                    </a:lnTo>
                    <a:lnTo>
                      <a:pt x="400" y="148"/>
                    </a:lnTo>
                    <a:lnTo>
                      <a:pt x="403" y="162"/>
                    </a:lnTo>
                    <a:lnTo>
                      <a:pt x="406" y="168"/>
                    </a:lnTo>
                    <a:lnTo>
                      <a:pt x="408" y="181"/>
                    </a:lnTo>
                    <a:lnTo>
                      <a:pt x="411" y="183"/>
                    </a:lnTo>
                    <a:lnTo>
                      <a:pt x="414" y="188"/>
                    </a:lnTo>
                    <a:lnTo>
                      <a:pt x="416" y="201"/>
                    </a:lnTo>
                    <a:lnTo>
                      <a:pt x="419" y="203"/>
                    </a:lnTo>
                    <a:lnTo>
                      <a:pt x="422" y="210"/>
                    </a:lnTo>
                    <a:lnTo>
                      <a:pt x="425" y="219"/>
                    </a:lnTo>
                    <a:lnTo>
                      <a:pt x="427" y="220"/>
                    </a:lnTo>
                    <a:lnTo>
                      <a:pt x="430" y="227"/>
                    </a:lnTo>
                    <a:lnTo>
                      <a:pt x="433" y="232"/>
                    </a:lnTo>
                    <a:lnTo>
                      <a:pt x="436" y="230"/>
                    </a:lnTo>
                    <a:lnTo>
                      <a:pt x="438" y="233"/>
                    </a:lnTo>
                    <a:lnTo>
                      <a:pt x="441" y="238"/>
                    </a:lnTo>
                    <a:lnTo>
                      <a:pt x="444" y="238"/>
                    </a:lnTo>
                    <a:lnTo>
                      <a:pt x="447" y="240"/>
                    </a:lnTo>
                    <a:lnTo>
                      <a:pt x="449" y="245"/>
                    </a:lnTo>
                    <a:lnTo>
                      <a:pt x="452" y="245"/>
                    </a:lnTo>
                    <a:lnTo>
                      <a:pt x="455" y="248"/>
                    </a:lnTo>
                    <a:lnTo>
                      <a:pt x="457" y="248"/>
                    </a:lnTo>
                    <a:lnTo>
                      <a:pt x="460" y="249"/>
                    </a:lnTo>
                    <a:lnTo>
                      <a:pt x="463" y="249"/>
                    </a:lnTo>
                    <a:lnTo>
                      <a:pt x="466" y="249"/>
                    </a:lnTo>
                    <a:lnTo>
                      <a:pt x="468" y="251"/>
                    </a:lnTo>
                    <a:lnTo>
                      <a:pt x="471" y="251"/>
                    </a:lnTo>
                    <a:lnTo>
                      <a:pt x="474" y="248"/>
                    </a:lnTo>
                    <a:lnTo>
                      <a:pt x="477" y="249"/>
                    </a:lnTo>
                    <a:lnTo>
                      <a:pt x="479" y="250"/>
                    </a:lnTo>
                    <a:lnTo>
                      <a:pt x="482" y="247"/>
                    </a:lnTo>
                    <a:lnTo>
                      <a:pt x="485" y="250"/>
                    </a:lnTo>
                    <a:lnTo>
                      <a:pt x="488" y="247"/>
                    </a:lnTo>
                    <a:lnTo>
                      <a:pt x="490" y="246"/>
                    </a:lnTo>
                    <a:lnTo>
                      <a:pt x="493" y="248"/>
                    </a:lnTo>
                    <a:lnTo>
                      <a:pt x="496" y="245"/>
                    </a:lnTo>
                    <a:lnTo>
                      <a:pt x="498" y="244"/>
                    </a:lnTo>
                    <a:lnTo>
                      <a:pt x="501" y="242"/>
                    </a:lnTo>
                    <a:lnTo>
                      <a:pt x="504" y="243"/>
                    </a:lnTo>
                    <a:lnTo>
                      <a:pt x="507" y="238"/>
                    </a:lnTo>
                    <a:lnTo>
                      <a:pt x="509" y="237"/>
                    </a:lnTo>
                    <a:lnTo>
                      <a:pt x="512" y="233"/>
                    </a:lnTo>
                    <a:lnTo>
                      <a:pt x="515" y="225"/>
                    </a:lnTo>
                    <a:lnTo>
                      <a:pt x="517" y="227"/>
                    </a:lnTo>
                    <a:lnTo>
                      <a:pt x="520" y="222"/>
                    </a:lnTo>
                    <a:lnTo>
                      <a:pt x="523" y="218"/>
                    </a:lnTo>
                    <a:lnTo>
                      <a:pt x="526" y="212"/>
                    </a:lnTo>
                    <a:lnTo>
                      <a:pt x="528" y="206"/>
                    </a:lnTo>
                    <a:lnTo>
                      <a:pt x="531" y="205"/>
                    </a:lnTo>
                    <a:lnTo>
                      <a:pt x="534" y="201"/>
                    </a:lnTo>
                    <a:lnTo>
                      <a:pt x="537" y="195"/>
                    </a:lnTo>
                    <a:lnTo>
                      <a:pt x="539" y="194"/>
                    </a:lnTo>
                    <a:lnTo>
                      <a:pt x="542" y="191"/>
                    </a:lnTo>
                    <a:lnTo>
                      <a:pt x="545" y="181"/>
                    </a:lnTo>
                    <a:lnTo>
                      <a:pt x="548" y="182"/>
                    </a:lnTo>
                    <a:lnTo>
                      <a:pt x="550" y="171"/>
                    </a:lnTo>
                    <a:lnTo>
                      <a:pt x="553" y="176"/>
                    </a:lnTo>
                    <a:lnTo>
                      <a:pt x="556" y="176"/>
                    </a:lnTo>
                    <a:lnTo>
                      <a:pt x="558" y="163"/>
                    </a:lnTo>
                    <a:lnTo>
                      <a:pt x="561" y="166"/>
                    </a:lnTo>
                    <a:lnTo>
                      <a:pt x="564" y="164"/>
                    </a:lnTo>
                    <a:lnTo>
                      <a:pt x="566" y="153"/>
                    </a:lnTo>
                    <a:lnTo>
                      <a:pt x="569" y="154"/>
                    </a:lnTo>
                    <a:lnTo>
                      <a:pt x="572" y="152"/>
                    </a:lnTo>
                    <a:lnTo>
                      <a:pt x="575" y="142"/>
                    </a:lnTo>
                    <a:lnTo>
                      <a:pt x="577" y="149"/>
                    </a:lnTo>
                    <a:lnTo>
                      <a:pt x="580" y="146"/>
                    </a:lnTo>
                    <a:lnTo>
                      <a:pt x="583" y="139"/>
                    </a:lnTo>
                    <a:lnTo>
                      <a:pt x="586" y="140"/>
                    </a:lnTo>
                    <a:lnTo>
                      <a:pt x="588" y="140"/>
                    </a:lnTo>
                    <a:lnTo>
                      <a:pt x="591" y="130"/>
                    </a:lnTo>
                    <a:lnTo>
                      <a:pt x="594" y="139"/>
                    </a:lnTo>
                    <a:lnTo>
                      <a:pt x="597" y="128"/>
                    </a:lnTo>
                    <a:lnTo>
                      <a:pt x="599" y="123"/>
                    </a:lnTo>
                    <a:lnTo>
                      <a:pt x="602" y="128"/>
                    </a:lnTo>
                    <a:lnTo>
                      <a:pt x="605" y="120"/>
                    </a:lnTo>
                    <a:lnTo>
                      <a:pt x="608" y="120"/>
                    </a:lnTo>
                    <a:lnTo>
                      <a:pt x="610" y="118"/>
                    </a:lnTo>
                    <a:lnTo>
                      <a:pt x="613" y="113"/>
                    </a:lnTo>
                    <a:lnTo>
                      <a:pt x="616" y="103"/>
                    </a:lnTo>
                    <a:lnTo>
                      <a:pt x="618" y="106"/>
                    </a:lnTo>
                    <a:lnTo>
                      <a:pt x="621" y="98"/>
                    </a:lnTo>
                    <a:lnTo>
                      <a:pt x="624" y="86"/>
                    </a:lnTo>
                    <a:lnTo>
                      <a:pt x="626" y="86"/>
                    </a:lnTo>
                    <a:lnTo>
                      <a:pt x="629" y="82"/>
                    </a:lnTo>
                    <a:lnTo>
                      <a:pt x="632" y="76"/>
                    </a:lnTo>
                    <a:lnTo>
                      <a:pt x="635" y="77"/>
                    </a:lnTo>
                    <a:lnTo>
                      <a:pt x="637" y="68"/>
                    </a:lnTo>
                    <a:lnTo>
                      <a:pt x="640" y="67"/>
                    </a:lnTo>
                    <a:lnTo>
                      <a:pt x="643" y="61"/>
                    </a:lnTo>
                    <a:lnTo>
                      <a:pt x="646" y="58"/>
                    </a:lnTo>
                    <a:lnTo>
                      <a:pt x="648" y="49"/>
                    </a:lnTo>
                    <a:lnTo>
                      <a:pt x="651" y="39"/>
                    </a:lnTo>
                    <a:lnTo>
                      <a:pt x="654" y="51"/>
                    </a:lnTo>
                    <a:lnTo>
                      <a:pt x="656" y="39"/>
                    </a:lnTo>
                    <a:lnTo>
                      <a:pt x="659" y="28"/>
                    </a:lnTo>
                    <a:lnTo>
                      <a:pt x="662" y="39"/>
                    </a:lnTo>
                    <a:lnTo>
                      <a:pt x="665" y="27"/>
                    </a:lnTo>
                    <a:lnTo>
                      <a:pt x="667" y="31"/>
                    </a:lnTo>
                    <a:lnTo>
                      <a:pt x="670" y="29"/>
                    </a:lnTo>
                    <a:lnTo>
                      <a:pt x="673" y="27"/>
                    </a:lnTo>
                    <a:lnTo>
                      <a:pt x="676" y="29"/>
                    </a:lnTo>
                    <a:lnTo>
                      <a:pt x="678" y="22"/>
                    </a:lnTo>
                    <a:lnTo>
                      <a:pt x="681" y="30"/>
                    </a:lnTo>
                    <a:lnTo>
                      <a:pt x="684" y="23"/>
                    </a:lnTo>
                    <a:lnTo>
                      <a:pt x="686" y="36"/>
                    </a:lnTo>
                    <a:lnTo>
                      <a:pt x="689" y="32"/>
                    </a:lnTo>
                    <a:lnTo>
                      <a:pt x="692" y="19"/>
                    </a:lnTo>
                    <a:lnTo>
                      <a:pt x="694" y="34"/>
                    </a:lnTo>
                    <a:lnTo>
                      <a:pt x="697" y="38"/>
                    </a:lnTo>
                    <a:lnTo>
                      <a:pt x="700" y="32"/>
                    </a:lnTo>
                    <a:lnTo>
                      <a:pt x="703" y="37"/>
                    </a:lnTo>
                    <a:lnTo>
                      <a:pt x="705" y="39"/>
                    </a:lnTo>
                    <a:lnTo>
                      <a:pt x="708" y="26"/>
                    </a:lnTo>
                    <a:lnTo>
                      <a:pt x="711" y="43"/>
                    </a:lnTo>
                    <a:lnTo>
                      <a:pt x="714" y="37"/>
                    </a:lnTo>
                    <a:lnTo>
                      <a:pt x="716" y="31"/>
                    </a:lnTo>
                    <a:lnTo>
                      <a:pt x="719" y="42"/>
                    </a:lnTo>
                    <a:lnTo>
                      <a:pt x="722" y="32"/>
                    </a:lnTo>
                    <a:lnTo>
                      <a:pt x="724" y="37"/>
                    </a:lnTo>
                    <a:lnTo>
                      <a:pt x="727" y="43"/>
                    </a:lnTo>
                    <a:lnTo>
                      <a:pt x="730" y="31"/>
                    </a:lnTo>
                    <a:lnTo>
                      <a:pt x="733" y="32"/>
                    </a:lnTo>
                    <a:lnTo>
                      <a:pt x="735" y="41"/>
                    </a:lnTo>
                    <a:lnTo>
                      <a:pt x="738" y="24"/>
                    </a:lnTo>
                    <a:lnTo>
                      <a:pt x="741" y="36"/>
                    </a:lnTo>
                    <a:lnTo>
                      <a:pt x="744" y="38"/>
                    </a:lnTo>
                    <a:lnTo>
                      <a:pt x="746" y="20"/>
                    </a:lnTo>
                    <a:lnTo>
                      <a:pt x="749" y="30"/>
                    </a:lnTo>
                    <a:lnTo>
                      <a:pt x="752" y="36"/>
                    </a:lnTo>
                    <a:lnTo>
                      <a:pt x="754" y="24"/>
                    </a:lnTo>
                    <a:lnTo>
                      <a:pt x="757" y="31"/>
                    </a:lnTo>
                    <a:lnTo>
                      <a:pt x="760" y="23"/>
                    </a:lnTo>
                    <a:lnTo>
                      <a:pt x="762" y="21"/>
                    </a:lnTo>
                    <a:lnTo>
                      <a:pt x="765" y="34"/>
                    </a:lnTo>
                    <a:lnTo>
                      <a:pt x="768" y="27"/>
                    </a:lnTo>
                    <a:lnTo>
                      <a:pt x="770" y="25"/>
                    </a:lnTo>
                    <a:lnTo>
                      <a:pt x="773" y="28"/>
                    </a:lnTo>
                    <a:lnTo>
                      <a:pt x="776" y="23"/>
                    </a:lnTo>
                    <a:lnTo>
                      <a:pt x="779" y="35"/>
                    </a:lnTo>
                    <a:lnTo>
                      <a:pt x="781" y="30"/>
                    </a:lnTo>
                    <a:lnTo>
                      <a:pt x="784" y="21"/>
                    </a:lnTo>
                    <a:lnTo>
                      <a:pt x="787" y="27"/>
                    </a:lnTo>
                    <a:lnTo>
                      <a:pt x="790" y="23"/>
                    </a:lnTo>
                    <a:lnTo>
                      <a:pt x="792" y="21"/>
                    </a:lnTo>
                    <a:lnTo>
                      <a:pt x="795" y="30"/>
                    </a:lnTo>
                    <a:lnTo>
                      <a:pt x="798" y="14"/>
                    </a:lnTo>
                    <a:lnTo>
                      <a:pt x="801" y="22"/>
                    </a:lnTo>
                    <a:lnTo>
                      <a:pt x="803" y="21"/>
                    </a:lnTo>
                    <a:lnTo>
                      <a:pt x="806" y="12"/>
                    </a:lnTo>
                    <a:lnTo>
                      <a:pt x="809" y="28"/>
                    </a:lnTo>
                    <a:lnTo>
                      <a:pt x="811" y="20"/>
                    </a:lnTo>
                    <a:lnTo>
                      <a:pt x="814" y="10"/>
                    </a:lnTo>
                    <a:lnTo>
                      <a:pt x="817" y="23"/>
                    </a:lnTo>
                    <a:lnTo>
                      <a:pt x="820" y="21"/>
                    </a:lnTo>
                    <a:lnTo>
                      <a:pt x="822" y="17"/>
                    </a:lnTo>
                    <a:lnTo>
                      <a:pt x="825" y="28"/>
                    </a:lnTo>
                    <a:lnTo>
                      <a:pt x="828" y="12"/>
                    </a:lnTo>
                    <a:lnTo>
                      <a:pt x="830" y="15"/>
                    </a:lnTo>
                    <a:lnTo>
                      <a:pt x="833" y="24"/>
                    </a:lnTo>
                    <a:lnTo>
                      <a:pt x="836" y="24"/>
                    </a:lnTo>
                    <a:lnTo>
                      <a:pt x="838" y="19"/>
                    </a:lnTo>
                    <a:lnTo>
                      <a:pt x="841" y="17"/>
                    </a:lnTo>
                    <a:lnTo>
                      <a:pt x="844" y="18"/>
                    </a:lnTo>
                    <a:lnTo>
                      <a:pt x="847" y="25"/>
                    </a:lnTo>
                    <a:lnTo>
                      <a:pt x="849" y="20"/>
                    </a:lnTo>
                    <a:lnTo>
                      <a:pt x="852" y="18"/>
                    </a:lnTo>
                    <a:lnTo>
                      <a:pt x="855" y="14"/>
                    </a:lnTo>
                    <a:lnTo>
                      <a:pt x="857" y="12"/>
                    </a:lnTo>
                    <a:lnTo>
                      <a:pt x="860" y="21"/>
                    </a:lnTo>
                    <a:lnTo>
                      <a:pt x="863" y="13"/>
                    </a:lnTo>
                    <a:lnTo>
                      <a:pt x="866" y="17"/>
                    </a:lnTo>
                    <a:lnTo>
                      <a:pt x="868" y="19"/>
                    </a:lnTo>
                    <a:lnTo>
                      <a:pt x="871" y="3"/>
                    </a:lnTo>
                    <a:lnTo>
                      <a:pt x="874" y="15"/>
                    </a:lnTo>
                    <a:lnTo>
                      <a:pt x="876" y="24"/>
                    </a:lnTo>
                    <a:lnTo>
                      <a:pt x="879" y="10"/>
                    </a:lnTo>
                    <a:lnTo>
                      <a:pt x="882" y="21"/>
                    </a:lnTo>
                    <a:lnTo>
                      <a:pt x="885" y="15"/>
                    </a:lnTo>
                    <a:lnTo>
                      <a:pt x="887" y="9"/>
                    </a:lnTo>
                    <a:lnTo>
                      <a:pt x="890" y="24"/>
                    </a:lnTo>
                    <a:lnTo>
                      <a:pt x="893" y="19"/>
                    </a:lnTo>
                    <a:lnTo>
                      <a:pt x="896" y="15"/>
                    </a:lnTo>
                    <a:lnTo>
                      <a:pt x="898" y="30"/>
                    </a:lnTo>
                    <a:lnTo>
                      <a:pt x="901" y="14"/>
                    </a:lnTo>
                    <a:lnTo>
                      <a:pt x="904" y="20"/>
                    </a:lnTo>
                    <a:lnTo>
                      <a:pt x="906" y="29"/>
                    </a:lnTo>
                    <a:lnTo>
                      <a:pt x="909" y="22"/>
                    </a:lnTo>
                    <a:lnTo>
                      <a:pt x="912" y="22"/>
                    </a:lnTo>
                    <a:lnTo>
                      <a:pt x="915" y="29"/>
                    </a:lnTo>
                    <a:lnTo>
                      <a:pt x="917" y="26"/>
                    </a:lnTo>
                    <a:lnTo>
                      <a:pt x="920" y="26"/>
                    </a:lnTo>
                    <a:lnTo>
                      <a:pt x="923" y="33"/>
                    </a:lnTo>
                    <a:lnTo>
                      <a:pt x="925" y="25"/>
                    </a:lnTo>
                    <a:lnTo>
                      <a:pt x="928" y="36"/>
                    </a:lnTo>
                    <a:lnTo>
                      <a:pt x="931" y="31"/>
                    </a:lnTo>
                    <a:lnTo>
                      <a:pt x="933" y="36"/>
                    </a:lnTo>
                    <a:lnTo>
                      <a:pt x="936" y="29"/>
                    </a:lnTo>
                    <a:lnTo>
                      <a:pt x="939" y="28"/>
                    </a:lnTo>
                    <a:lnTo>
                      <a:pt x="941" y="35"/>
                    </a:lnTo>
                    <a:lnTo>
                      <a:pt x="944" y="18"/>
                    </a:lnTo>
                    <a:lnTo>
                      <a:pt x="947" y="36"/>
                    </a:lnTo>
                    <a:lnTo>
                      <a:pt x="950" y="23"/>
                    </a:lnTo>
                    <a:lnTo>
                      <a:pt x="952" y="24"/>
                    </a:lnTo>
                    <a:lnTo>
                      <a:pt x="955" y="24"/>
                    </a:lnTo>
                    <a:lnTo>
                      <a:pt x="958" y="30"/>
                    </a:lnTo>
                    <a:lnTo>
                      <a:pt x="960" y="19"/>
                    </a:lnTo>
                    <a:lnTo>
                      <a:pt x="963" y="25"/>
                    </a:lnTo>
                    <a:lnTo>
                      <a:pt x="966" y="26"/>
                    </a:lnTo>
                    <a:lnTo>
                      <a:pt x="968" y="14"/>
                    </a:lnTo>
                    <a:lnTo>
                      <a:pt x="971" y="22"/>
                    </a:lnTo>
                    <a:lnTo>
                      <a:pt x="974" y="26"/>
                    </a:lnTo>
                    <a:lnTo>
                      <a:pt x="977" y="12"/>
                    </a:lnTo>
                    <a:lnTo>
                      <a:pt x="979" y="22"/>
                    </a:lnTo>
                    <a:lnTo>
                      <a:pt x="982" y="24"/>
                    </a:lnTo>
                    <a:lnTo>
                      <a:pt x="985" y="2"/>
                    </a:lnTo>
                    <a:lnTo>
                      <a:pt x="988" y="27"/>
                    </a:lnTo>
                    <a:lnTo>
                      <a:pt x="990" y="19"/>
                    </a:lnTo>
                    <a:lnTo>
                      <a:pt x="993" y="14"/>
                    </a:lnTo>
                    <a:lnTo>
                      <a:pt x="996" y="27"/>
                    </a:lnTo>
                    <a:lnTo>
                      <a:pt x="998" y="11"/>
                    </a:lnTo>
                    <a:lnTo>
                      <a:pt x="1001" y="21"/>
                    </a:lnTo>
                    <a:lnTo>
                      <a:pt x="1004" y="20"/>
                    </a:lnTo>
                    <a:lnTo>
                      <a:pt x="1006" y="13"/>
                    </a:lnTo>
                    <a:lnTo>
                      <a:pt x="1009" y="29"/>
                    </a:lnTo>
                    <a:lnTo>
                      <a:pt x="1012" y="24"/>
                    </a:lnTo>
                    <a:lnTo>
                      <a:pt x="1015" y="14"/>
                    </a:lnTo>
                    <a:lnTo>
                      <a:pt x="1017" y="20"/>
                    </a:lnTo>
                    <a:lnTo>
                      <a:pt x="1020" y="23"/>
                    </a:lnTo>
                    <a:lnTo>
                      <a:pt x="1023" y="21"/>
                    </a:lnTo>
                    <a:lnTo>
                      <a:pt x="1026" y="29"/>
                    </a:lnTo>
                    <a:lnTo>
                      <a:pt x="1028" y="13"/>
                    </a:lnTo>
                    <a:lnTo>
                      <a:pt x="1031" y="23"/>
                    </a:lnTo>
                    <a:lnTo>
                      <a:pt x="1034" y="19"/>
                    </a:lnTo>
                    <a:lnTo>
                      <a:pt x="1036" y="19"/>
                    </a:lnTo>
                    <a:lnTo>
                      <a:pt x="1039" y="29"/>
                    </a:lnTo>
                    <a:lnTo>
                      <a:pt x="1042" y="15"/>
                    </a:lnTo>
                    <a:lnTo>
                      <a:pt x="1044" y="21"/>
                    </a:lnTo>
                    <a:lnTo>
                      <a:pt x="1047" y="13"/>
                    </a:lnTo>
                    <a:lnTo>
                      <a:pt x="1050" y="18"/>
                    </a:lnTo>
                    <a:lnTo>
                      <a:pt x="1053" y="23"/>
                    </a:lnTo>
                    <a:lnTo>
                      <a:pt x="1055" y="15"/>
                    </a:lnTo>
                    <a:lnTo>
                      <a:pt x="1058" y="17"/>
                    </a:lnTo>
                    <a:lnTo>
                      <a:pt x="1061" y="21"/>
                    </a:lnTo>
                    <a:lnTo>
                      <a:pt x="1063" y="18"/>
                    </a:lnTo>
                    <a:lnTo>
                      <a:pt x="1066" y="18"/>
                    </a:lnTo>
                    <a:lnTo>
                      <a:pt x="1069" y="23"/>
                    </a:lnTo>
                    <a:lnTo>
                      <a:pt x="1071" y="15"/>
                    </a:lnTo>
                    <a:lnTo>
                      <a:pt x="1074" y="9"/>
                    </a:lnTo>
                    <a:lnTo>
                      <a:pt x="1077" y="20"/>
                    </a:lnTo>
                    <a:lnTo>
                      <a:pt x="1080" y="18"/>
                    </a:lnTo>
                    <a:lnTo>
                      <a:pt x="1082" y="14"/>
                    </a:lnTo>
                    <a:lnTo>
                      <a:pt x="1085" y="17"/>
                    </a:lnTo>
                    <a:lnTo>
                      <a:pt x="1088" y="11"/>
                    </a:lnTo>
                    <a:lnTo>
                      <a:pt x="1090" y="6"/>
                    </a:lnTo>
                    <a:lnTo>
                      <a:pt x="1093" y="30"/>
                    </a:lnTo>
                    <a:lnTo>
                      <a:pt x="1096" y="11"/>
                    </a:lnTo>
                    <a:lnTo>
                      <a:pt x="1098" y="0"/>
                    </a:lnTo>
                    <a:lnTo>
                      <a:pt x="1101" y="32"/>
                    </a:lnTo>
                    <a:lnTo>
                      <a:pt x="1104" y="5"/>
                    </a:lnTo>
                    <a:lnTo>
                      <a:pt x="1106" y="7"/>
                    </a:lnTo>
                    <a:lnTo>
                      <a:pt x="1109" y="31"/>
                    </a:lnTo>
                    <a:lnTo>
                      <a:pt x="1112" y="1"/>
                    </a:lnTo>
                    <a:lnTo>
                      <a:pt x="1115" y="18"/>
                    </a:lnTo>
                    <a:lnTo>
                      <a:pt x="1117" y="32"/>
                    </a:lnTo>
                    <a:lnTo>
                      <a:pt x="1120" y="5"/>
                    </a:lnTo>
                    <a:lnTo>
                      <a:pt x="1123" y="18"/>
                    </a:lnTo>
                    <a:lnTo>
                      <a:pt x="1125" y="24"/>
                    </a:lnTo>
                    <a:lnTo>
                      <a:pt x="1128" y="12"/>
                    </a:lnTo>
                    <a:lnTo>
                      <a:pt x="1131" y="23"/>
                    </a:lnTo>
                    <a:lnTo>
                      <a:pt x="1133" y="24"/>
                    </a:lnTo>
                    <a:lnTo>
                      <a:pt x="1136" y="2"/>
                    </a:lnTo>
                    <a:lnTo>
                      <a:pt x="1139" y="24"/>
                    </a:lnTo>
                    <a:lnTo>
                      <a:pt x="1142" y="28"/>
                    </a:lnTo>
                    <a:lnTo>
                      <a:pt x="1144" y="10"/>
                    </a:lnTo>
                    <a:lnTo>
                      <a:pt x="1147" y="31"/>
                    </a:lnTo>
                    <a:lnTo>
                      <a:pt x="1150" y="22"/>
                    </a:lnTo>
                    <a:lnTo>
                      <a:pt x="1152" y="16"/>
                    </a:lnTo>
                    <a:lnTo>
                      <a:pt x="1155" y="32"/>
                    </a:lnTo>
                    <a:lnTo>
                      <a:pt x="1158" y="26"/>
                    </a:lnTo>
                    <a:lnTo>
                      <a:pt x="1160" y="16"/>
                    </a:lnTo>
                    <a:lnTo>
                      <a:pt x="1163" y="39"/>
                    </a:lnTo>
                    <a:lnTo>
                      <a:pt x="1166" y="23"/>
                    </a:lnTo>
                    <a:lnTo>
                      <a:pt x="1169" y="24"/>
                    </a:lnTo>
                    <a:lnTo>
                      <a:pt x="1171" y="35"/>
                    </a:lnTo>
                    <a:lnTo>
                      <a:pt x="1174" y="27"/>
                    </a:lnTo>
                    <a:lnTo>
                      <a:pt x="1177" y="32"/>
                    </a:lnTo>
                    <a:lnTo>
                      <a:pt x="1179" y="41"/>
                    </a:lnTo>
                    <a:lnTo>
                      <a:pt x="1182" y="14"/>
                    </a:lnTo>
                    <a:lnTo>
                      <a:pt x="1185" y="32"/>
                    </a:lnTo>
                    <a:lnTo>
                      <a:pt x="1187" y="36"/>
                    </a:lnTo>
                    <a:lnTo>
                      <a:pt x="1190" y="28"/>
                    </a:lnTo>
                    <a:lnTo>
                      <a:pt x="1193" y="38"/>
                    </a:lnTo>
                    <a:lnTo>
                      <a:pt x="1196" y="25"/>
                    </a:lnTo>
                    <a:lnTo>
                      <a:pt x="1198" y="25"/>
                    </a:lnTo>
                    <a:lnTo>
                      <a:pt x="1201" y="33"/>
                    </a:lnTo>
                    <a:lnTo>
                      <a:pt x="1204" y="36"/>
                    </a:lnTo>
                    <a:lnTo>
                      <a:pt x="1206" y="33"/>
                    </a:lnTo>
                    <a:lnTo>
                      <a:pt x="1209" y="37"/>
                    </a:lnTo>
                    <a:lnTo>
                      <a:pt x="1212" y="35"/>
                    </a:lnTo>
                    <a:lnTo>
                      <a:pt x="1214" y="23"/>
                    </a:lnTo>
                    <a:lnTo>
                      <a:pt x="1217" y="42"/>
                    </a:lnTo>
                    <a:lnTo>
                      <a:pt x="1220" y="33"/>
                    </a:lnTo>
                    <a:lnTo>
                      <a:pt x="1223" y="31"/>
                    </a:lnTo>
                    <a:lnTo>
                      <a:pt x="1225" y="36"/>
                    </a:lnTo>
                    <a:lnTo>
                      <a:pt x="1228" y="27"/>
                    </a:lnTo>
                    <a:lnTo>
                      <a:pt x="1231" y="31"/>
                    </a:lnTo>
                    <a:lnTo>
                      <a:pt x="1233" y="35"/>
                    </a:lnTo>
                    <a:lnTo>
                      <a:pt x="1236" y="29"/>
                    </a:lnTo>
                    <a:lnTo>
                      <a:pt x="1239" y="35"/>
                    </a:lnTo>
                    <a:lnTo>
                      <a:pt x="1241" y="29"/>
                    </a:lnTo>
                    <a:lnTo>
                      <a:pt x="1244" y="31"/>
                    </a:lnTo>
                    <a:lnTo>
                      <a:pt x="1247" y="33"/>
                    </a:lnTo>
                    <a:lnTo>
                      <a:pt x="1249" y="25"/>
                    </a:lnTo>
                    <a:lnTo>
                      <a:pt x="1252" y="35"/>
                    </a:lnTo>
                    <a:lnTo>
                      <a:pt x="1255" y="34"/>
                    </a:lnTo>
                    <a:lnTo>
                      <a:pt x="1258" y="33"/>
                    </a:lnTo>
                    <a:lnTo>
                      <a:pt x="1260" y="27"/>
                    </a:lnTo>
                    <a:lnTo>
                      <a:pt x="1263" y="31"/>
                    </a:lnTo>
                    <a:lnTo>
                      <a:pt x="1266" y="30"/>
                    </a:lnTo>
                    <a:lnTo>
                      <a:pt x="1268" y="35"/>
                    </a:lnTo>
                    <a:lnTo>
                      <a:pt x="1271" y="40"/>
                    </a:lnTo>
                    <a:lnTo>
                      <a:pt x="1274" y="30"/>
                    </a:lnTo>
                    <a:lnTo>
                      <a:pt x="1276" y="32"/>
                    </a:lnTo>
                    <a:lnTo>
                      <a:pt x="1279" y="35"/>
                    </a:lnTo>
                    <a:lnTo>
                      <a:pt x="1282" y="38"/>
                    </a:lnTo>
                    <a:lnTo>
                      <a:pt x="1285" y="33"/>
                    </a:lnTo>
                    <a:lnTo>
                      <a:pt x="1287" y="42"/>
                    </a:lnTo>
                    <a:lnTo>
                      <a:pt x="1290" y="41"/>
                    </a:lnTo>
                    <a:lnTo>
                      <a:pt x="1293" y="33"/>
                    </a:lnTo>
                    <a:lnTo>
                      <a:pt x="1295" y="35"/>
                    </a:lnTo>
                    <a:lnTo>
                      <a:pt x="1298" y="41"/>
                    </a:lnTo>
                    <a:lnTo>
                      <a:pt x="1301" y="41"/>
                    </a:lnTo>
                    <a:lnTo>
                      <a:pt x="1303" y="47"/>
                    </a:lnTo>
                    <a:lnTo>
                      <a:pt x="1306" y="40"/>
                    </a:lnTo>
                    <a:lnTo>
                      <a:pt x="1309" y="29"/>
                    </a:lnTo>
                    <a:lnTo>
                      <a:pt x="1311" y="38"/>
                    </a:lnTo>
                    <a:lnTo>
                      <a:pt x="1314" y="32"/>
                    </a:lnTo>
                    <a:lnTo>
                      <a:pt x="1317" y="38"/>
                    </a:lnTo>
                    <a:lnTo>
                      <a:pt x="1319" y="34"/>
                    </a:lnTo>
                    <a:lnTo>
                      <a:pt x="1322" y="26"/>
                    </a:lnTo>
                    <a:lnTo>
                      <a:pt x="1325" y="19"/>
                    </a:lnTo>
                    <a:lnTo>
                      <a:pt x="1328" y="2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44"/>
              <p:cNvSpPr>
                <a:spLocks noChangeArrowheads="1"/>
              </p:cNvSpPr>
              <p:nvPr/>
            </p:nvSpPr>
            <p:spPr bwMode="auto">
              <a:xfrm>
                <a:off x="2121" y="3391"/>
                <a:ext cx="40"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52" name="Group 48"/>
            <p:cNvGrpSpPr>
              <a:grpSpLocks noChangeAspect="1"/>
            </p:cNvGrpSpPr>
            <p:nvPr/>
          </p:nvGrpSpPr>
          <p:grpSpPr bwMode="auto">
            <a:xfrm>
              <a:off x="1115616" y="4075455"/>
              <a:ext cx="3012906" cy="1092104"/>
              <a:chOff x="594" y="1771"/>
              <a:chExt cx="1346" cy="1089"/>
            </a:xfrm>
          </p:grpSpPr>
          <p:sp>
            <p:nvSpPr>
              <p:cNvPr id="2246" name="Line 58"/>
              <p:cNvSpPr>
                <a:spLocks noChangeShapeType="1"/>
              </p:cNvSpPr>
              <p:nvPr/>
            </p:nvSpPr>
            <p:spPr bwMode="auto">
              <a:xfrm flipV="1">
                <a:off x="614" y="2841"/>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8" name="Line 59"/>
              <p:cNvSpPr>
                <a:spLocks noChangeShapeType="1"/>
              </p:cNvSpPr>
              <p:nvPr/>
            </p:nvSpPr>
            <p:spPr bwMode="auto">
              <a:xfrm flipV="1">
                <a:off x="945" y="2841"/>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9" name="Line 60"/>
              <p:cNvSpPr>
                <a:spLocks noChangeShapeType="1"/>
              </p:cNvSpPr>
              <p:nvPr/>
            </p:nvSpPr>
            <p:spPr bwMode="auto">
              <a:xfrm flipV="1">
                <a:off x="1277" y="2841"/>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9" name="Line 61"/>
              <p:cNvSpPr>
                <a:spLocks noChangeShapeType="1"/>
              </p:cNvSpPr>
              <p:nvPr/>
            </p:nvSpPr>
            <p:spPr bwMode="auto">
              <a:xfrm flipV="1">
                <a:off x="1608" y="2841"/>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0" name="Line 62"/>
              <p:cNvSpPr>
                <a:spLocks noChangeShapeType="1"/>
              </p:cNvSpPr>
              <p:nvPr/>
            </p:nvSpPr>
            <p:spPr bwMode="auto">
              <a:xfrm flipV="1">
                <a:off x="1939" y="2841"/>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1" name="Line 63"/>
              <p:cNvSpPr>
                <a:spLocks noChangeShapeType="1"/>
              </p:cNvSpPr>
              <p:nvPr/>
            </p:nvSpPr>
            <p:spPr bwMode="auto">
              <a:xfrm>
                <a:off x="614" y="2841"/>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2" name="Line 64"/>
              <p:cNvSpPr>
                <a:spLocks noChangeShapeType="1"/>
              </p:cNvSpPr>
              <p:nvPr/>
            </p:nvSpPr>
            <p:spPr bwMode="auto">
              <a:xfrm>
                <a:off x="604" y="2841"/>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4" name="Line 65"/>
              <p:cNvSpPr>
                <a:spLocks noChangeShapeType="1"/>
              </p:cNvSpPr>
              <p:nvPr/>
            </p:nvSpPr>
            <p:spPr bwMode="auto">
              <a:xfrm>
                <a:off x="594" y="2771"/>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5" name="Line 66"/>
              <p:cNvSpPr>
                <a:spLocks noChangeShapeType="1"/>
              </p:cNvSpPr>
              <p:nvPr/>
            </p:nvSpPr>
            <p:spPr bwMode="auto">
              <a:xfrm>
                <a:off x="604" y="270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6" name="Line 67"/>
              <p:cNvSpPr>
                <a:spLocks noChangeShapeType="1"/>
              </p:cNvSpPr>
              <p:nvPr/>
            </p:nvSpPr>
            <p:spPr bwMode="auto">
              <a:xfrm>
                <a:off x="594" y="2633"/>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9" name="Line 68"/>
              <p:cNvSpPr>
                <a:spLocks noChangeShapeType="1"/>
              </p:cNvSpPr>
              <p:nvPr/>
            </p:nvSpPr>
            <p:spPr bwMode="auto">
              <a:xfrm>
                <a:off x="604" y="2564"/>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0" name="Line 69"/>
              <p:cNvSpPr>
                <a:spLocks noChangeShapeType="1"/>
              </p:cNvSpPr>
              <p:nvPr/>
            </p:nvSpPr>
            <p:spPr bwMode="auto">
              <a:xfrm>
                <a:off x="594" y="249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1" name="Line 70"/>
              <p:cNvSpPr>
                <a:spLocks noChangeShapeType="1"/>
              </p:cNvSpPr>
              <p:nvPr/>
            </p:nvSpPr>
            <p:spPr bwMode="auto">
              <a:xfrm>
                <a:off x="604" y="242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2" name="Line 71"/>
              <p:cNvSpPr>
                <a:spLocks noChangeShapeType="1"/>
              </p:cNvSpPr>
              <p:nvPr/>
            </p:nvSpPr>
            <p:spPr bwMode="auto">
              <a:xfrm>
                <a:off x="594" y="2356"/>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3" name="Line 72"/>
              <p:cNvSpPr>
                <a:spLocks noChangeShapeType="1"/>
              </p:cNvSpPr>
              <p:nvPr/>
            </p:nvSpPr>
            <p:spPr bwMode="auto">
              <a:xfrm>
                <a:off x="604" y="228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4" name="Line 73"/>
              <p:cNvSpPr>
                <a:spLocks noChangeShapeType="1"/>
              </p:cNvSpPr>
              <p:nvPr/>
            </p:nvSpPr>
            <p:spPr bwMode="auto">
              <a:xfrm>
                <a:off x="594" y="2218"/>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5" name="Line 74"/>
              <p:cNvSpPr>
                <a:spLocks noChangeShapeType="1"/>
              </p:cNvSpPr>
              <p:nvPr/>
            </p:nvSpPr>
            <p:spPr bwMode="auto">
              <a:xfrm>
                <a:off x="604" y="2149"/>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6" name="Line 75"/>
              <p:cNvSpPr>
                <a:spLocks noChangeShapeType="1"/>
              </p:cNvSpPr>
              <p:nvPr/>
            </p:nvSpPr>
            <p:spPr bwMode="auto">
              <a:xfrm>
                <a:off x="594" y="2079"/>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7" name="Line 76"/>
              <p:cNvSpPr>
                <a:spLocks noChangeShapeType="1"/>
              </p:cNvSpPr>
              <p:nvPr/>
            </p:nvSpPr>
            <p:spPr bwMode="auto">
              <a:xfrm>
                <a:off x="604" y="2010"/>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1" name="Line 77"/>
              <p:cNvSpPr>
                <a:spLocks noChangeShapeType="1"/>
              </p:cNvSpPr>
              <p:nvPr/>
            </p:nvSpPr>
            <p:spPr bwMode="auto">
              <a:xfrm>
                <a:off x="594" y="1941"/>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9" name="Line 78"/>
              <p:cNvSpPr>
                <a:spLocks noChangeShapeType="1"/>
              </p:cNvSpPr>
              <p:nvPr/>
            </p:nvSpPr>
            <p:spPr bwMode="auto">
              <a:xfrm>
                <a:off x="604" y="187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0" name="Line 79"/>
              <p:cNvSpPr>
                <a:spLocks noChangeShapeType="1"/>
              </p:cNvSpPr>
              <p:nvPr/>
            </p:nvSpPr>
            <p:spPr bwMode="auto">
              <a:xfrm flipV="1">
                <a:off x="614" y="1872"/>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1" name="Freeform 80"/>
              <p:cNvSpPr>
                <a:spLocks/>
              </p:cNvSpPr>
              <p:nvPr/>
            </p:nvSpPr>
            <p:spPr bwMode="auto">
              <a:xfrm>
                <a:off x="612" y="2015"/>
                <a:ext cx="1328" cy="619"/>
              </a:xfrm>
              <a:custGeom>
                <a:avLst/>
                <a:gdLst>
                  <a:gd name="T0" fmla="*/ 19 w 1328"/>
                  <a:gd name="T1" fmla="*/ 590 h 619"/>
                  <a:gd name="T2" fmla="*/ 41 w 1328"/>
                  <a:gd name="T3" fmla="*/ 560 h 619"/>
                  <a:gd name="T4" fmla="*/ 63 w 1328"/>
                  <a:gd name="T5" fmla="*/ 516 h 619"/>
                  <a:gd name="T6" fmla="*/ 85 w 1328"/>
                  <a:gd name="T7" fmla="*/ 470 h 619"/>
                  <a:gd name="T8" fmla="*/ 107 w 1328"/>
                  <a:gd name="T9" fmla="*/ 410 h 619"/>
                  <a:gd name="T10" fmla="*/ 129 w 1328"/>
                  <a:gd name="T11" fmla="*/ 374 h 619"/>
                  <a:gd name="T12" fmla="*/ 151 w 1328"/>
                  <a:gd name="T13" fmla="*/ 348 h 619"/>
                  <a:gd name="T14" fmla="*/ 173 w 1328"/>
                  <a:gd name="T15" fmla="*/ 341 h 619"/>
                  <a:gd name="T16" fmla="*/ 195 w 1328"/>
                  <a:gd name="T17" fmla="*/ 323 h 619"/>
                  <a:gd name="T18" fmla="*/ 217 w 1328"/>
                  <a:gd name="T19" fmla="*/ 310 h 619"/>
                  <a:gd name="T20" fmla="*/ 239 w 1328"/>
                  <a:gd name="T21" fmla="*/ 284 h 619"/>
                  <a:gd name="T22" fmla="*/ 261 w 1328"/>
                  <a:gd name="T23" fmla="*/ 255 h 619"/>
                  <a:gd name="T24" fmla="*/ 282 w 1328"/>
                  <a:gd name="T25" fmla="*/ 210 h 619"/>
                  <a:gd name="T26" fmla="*/ 305 w 1328"/>
                  <a:gd name="T27" fmla="*/ 242 h 619"/>
                  <a:gd name="T28" fmla="*/ 326 w 1328"/>
                  <a:gd name="T29" fmla="*/ 250 h 619"/>
                  <a:gd name="T30" fmla="*/ 348 w 1328"/>
                  <a:gd name="T31" fmla="*/ 320 h 619"/>
                  <a:gd name="T32" fmla="*/ 370 w 1328"/>
                  <a:gd name="T33" fmla="*/ 366 h 619"/>
                  <a:gd name="T34" fmla="*/ 392 w 1328"/>
                  <a:gd name="T35" fmla="*/ 456 h 619"/>
                  <a:gd name="T36" fmla="*/ 414 w 1328"/>
                  <a:gd name="T37" fmla="*/ 531 h 619"/>
                  <a:gd name="T38" fmla="*/ 436 w 1328"/>
                  <a:gd name="T39" fmla="*/ 586 h 619"/>
                  <a:gd name="T40" fmla="*/ 457 w 1328"/>
                  <a:gd name="T41" fmla="*/ 604 h 619"/>
                  <a:gd name="T42" fmla="*/ 479 w 1328"/>
                  <a:gd name="T43" fmla="*/ 606 h 619"/>
                  <a:gd name="T44" fmla="*/ 501 w 1328"/>
                  <a:gd name="T45" fmla="*/ 567 h 619"/>
                  <a:gd name="T46" fmla="*/ 523 w 1328"/>
                  <a:gd name="T47" fmla="*/ 489 h 619"/>
                  <a:gd name="T48" fmla="*/ 545 w 1328"/>
                  <a:gd name="T49" fmla="*/ 355 h 619"/>
                  <a:gd name="T50" fmla="*/ 566 w 1328"/>
                  <a:gd name="T51" fmla="*/ 284 h 619"/>
                  <a:gd name="T52" fmla="*/ 588 w 1328"/>
                  <a:gd name="T53" fmla="*/ 409 h 619"/>
                  <a:gd name="T54" fmla="*/ 610 w 1328"/>
                  <a:gd name="T55" fmla="*/ 521 h 619"/>
                  <a:gd name="T56" fmla="*/ 632 w 1328"/>
                  <a:gd name="T57" fmla="*/ 559 h 619"/>
                  <a:gd name="T58" fmla="*/ 654 w 1328"/>
                  <a:gd name="T59" fmla="*/ 574 h 619"/>
                  <a:gd name="T60" fmla="*/ 676 w 1328"/>
                  <a:gd name="T61" fmla="*/ 547 h 619"/>
                  <a:gd name="T62" fmla="*/ 697 w 1328"/>
                  <a:gd name="T63" fmla="*/ 488 h 619"/>
                  <a:gd name="T64" fmla="*/ 719 w 1328"/>
                  <a:gd name="T65" fmla="*/ 418 h 619"/>
                  <a:gd name="T66" fmla="*/ 741 w 1328"/>
                  <a:gd name="T67" fmla="*/ 364 h 619"/>
                  <a:gd name="T68" fmla="*/ 762 w 1328"/>
                  <a:gd name="T69" fmla="*/ 311 h 619"/>
                  <a:gd name="T70" fmla="*/ 784 w 1328"/>
                  <a:gd name="T71" fmla="*/ 275 h 619"/>
                  <a:gd name="T72" fmla="*/ 806 w 1328"/>
                  <a:gd name="T73" fmla="*/ 172 h 619"/>
                  <a:gd name="T74" fmla="*/ 828 w 1328"/>
                  <a:gd name="T75" fmla="*/ 95 h 619"/>
                  <a:gd name="T76" fmla="*/ 849 w 1328"/>
                  <a:gd name="T77" fmla="*/ 67 h 619"/>
                  <a:gd name="T78" fmla="*/ 871 w 1328"/>
                  <a:gd name="T79" fmla="*/ 78 h 619"/>
                  <a:gd name="T80" fmla="*/ 893 w 1328"/>
                  <a:gd name="T81" fmla="*/ 57 h 619"/>
                  <a:gd name="T82" fmla="*/ 915 w 1328"/>
                  <a:gd name="T83" fmla="*/ 84 h 619"/>
                  <a:gd name="T84" fmla="*/ 936 w 1328"/>
                  <a:gd name="T85" fmla="*/ 96 h 619"/>
                  <a:gd name="T86" fmla="*/ 958 w 1328"/>
                  <a:gd name="T87" fmla="*/ 53 h 619"/>
                  <a:gd name="T88" fmla="*/ 979 w 1328"/>
                  <a:gd name="T89" fmla="*/ 60 h 619"/>
                  <a:gd name="T90" fmla="*/ 1001 w 1328"/>
                  <a:gd name="T91" fmla="*/ 46 h 619"/>
                  <a:gd name="T92" fmla="*/ 1023 w 1328"/>
                  <a:gd name="T93" fmla="*/ 66 h 619"/>
                  <a:gd name="T94" fmla="*/ 1044 w 1328"/>
                  <a:gd name="T95" fmla="*/ 40 h 619"/>
                  <a:gd name="T96" fmla="*/ 1066 w 1328"/>
                  <a:gd name="T97" fmla="*/ 42 h 619"/>
                  <a:gd name="T98" fmla="*/ 1088 w 1328"/>
                  <a:gd name="T99" fmla="*/ 31 h 619"/>
                  <a:gd name="T100" fmla="*/ 1109 w 1328"/>
                  <a:gd name="T101" fmla="*/ 68 h 619"/>
                  <a:gd name="T102" fmla="*/ 1131 w 1328"/>
                  <a:gd name="T103" fmla="*/ 60 h 619"/>
                  <a:gd name="T104" fmla="*/ 1152 w 1328"/>
                  <a:gd name="T105" fmla="*/ 63 h 619"/>
                  <a:gd name="T106" fmla="*/ 1174 w 1328"/>
                  <a:gd name="T107" fmla="*/ 45 h 619"/>
                  <a:gd name="T108" fmla="*/ 1196 w 1328"/>
                  <a:gd name="T109" fmla="*/ 46 h 619"/>
                  <a:gd name="T110" fmla="*/ 1217 w 1328"/>
                  <a:gd name="T111" fmla="*/ 52 h 619"/>
                  <a:gd name="T112" fmla="*/ 1239 w 1328"/>
                  <a:gd name="T113" fmla="*/ 45 h 619"/>
                  <a:gd name="T114" fmla="*/ 1260 w 1328"/>
                  <a:gd name="T115" fmla="*/ 53 h 619"/>
                  <a:gd name="T116" fmla="*/ 1282 w 1328"/>
                  <a:gd name="T117" fmla="*/ 34 h 619"/>
                  <a:gd name="T118" fmla="*/ 1303 w 1328"/>
                  <a:gd name="T119" fmla="*/ 54 h 619"/>
                  <a:gd name="T120" fmla="*/ 1325 w 1328"/>
                  <a:gd name="T121" fmla="*/ 4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619">
                    <a:moveTo>
                      <a:pt x="0" y="619"/>
                    </a:moveTo>
                    <a:lnTo>
                      <a:pt x="3" y="613"/>
                    </a:lnTo>
                    <a:lnTo>
                      <a:pt x="6" y="610"/>
                    </a:lnTo>
                    <a:lnTo>
                      <a:pt x="8" y="608"/>
                    </a:lnTo>
                    <a:lnTo>
                      <a:pt x="11" y="601"/>
                    </a:lnTo>
                    <a:lnTo>
                      <a:pt x="14" y="601"/>
                    </a:lnTo>
                    <a:lnTo>
                      <a:pt x="17" y="596"/>
                    </a:lnTo>
                    <a:lnTo>
                      <a:pt x="19" y="590"/>
                    </a:lnTo>
                    <a:lnTo>
                      <a:pt x="22" y="586"/>
                    </a:lnTo>
                    <a:lnTo>
                      <a:pt x="25" y="583"/>
                    </a:lnTo>
                    <a:lnTo>
                      <a:pt x="28" y="578"/>
                    </a:lnTo>
                    <a:lnTo>
                      <a:pt x="30" y="571"/>
                    </a:lnTo>
                    <a:lnTo>
                      <a:pt x="33" y="569"/>
                    </a:lnTo>
                    <a:lnTo>
                      <a:pt x="36" y="563"/>
                    </a:lnTo>
                    <a:lnTo>
                      <a:pt x="39" y="559"/>
                    </a:lnTo>
                    <a:lnTo>
                      <a:pt x="41" y="560"/>
                    </a:lnTo>
                    <a:lnTo>
                      <a:pt x="44" y="545"/>
                    </a:lnTo>
                    <a:lnTo>
                      <a:pt x="47" y="544"/>
                    </a:lnTo>
                    <a:lnTo>
                      <a:pt x="49" y="542"/>
                    </a:lnTo>
                    <a:lnTo>
                      <a:pt x="52" y="531"/>
                    </a:lnTo>
                    <a:lnTo>
                      <a:pt x="55" y="531"/>
                    </a:lnTo>
                    <a:lnTo>
                      <a:pt x="58" y="523"/>
                    </a:lnTo>
                    <a:lnTo>
                      <a:pt x="61" y="519"/>
                    </a:lnTo>
                    <a:lnTo>
                      <a:pt x="63" y="516"/>
                    </a:lnTo>
                    <a:lnTo>
                      <a:pt x="66" y="499"/>
                    </a:lnTo>
                    <a:lnTo>
                      <a:pt x="69" y="495"/>
                    </a:lnTo>
                    <a:lnTo>
                      <a:pt x="72" y="494"/>
                    </a:lnTo>
                    <a:lnTo>
                      <a:pt x="74" y="482"/>
                    </a:lnTo>
                    <a:lnTo>
                      <a:pt x="77" y="487"/>
                    </a:lnTo>
                    <a:lnTo>
                      <a:pt x="80" y="467"/>
                    </a:lnTo>
                    <a:lnTo>
                      <a:pt x="82" y="463"/>
                    </a:lnTo>
                    <a:lnTo>
                      <a:pt x="85" y="470"/>
                    </a:lnTo>
                    <a:lnTo>
                      <a:pt x="88" y="444"/>
                    </a:lnTo>
                    <a:lnTo>
                      <a:pt x="91" y="436"/>
                    </a:lnTo>
                    <a:lnTo>
                      <a:pt x="93" y="444"/>
                    </a:lnTo>
                    <a:lnTo>
                      <a:pt x="96" y="420"/>
                    </a:lnTo>
                    <a:lnTo>
                      <a:pt x="99" y="424"/>
                    </a:lnTo>
                    <a:lnTo>
                      <a:pt x="102" y="417"/>
                    </a:lnTo>
                    <a:lnTo>
                      <a:pt x="105" y="400"/>
                    </a:lnTo>
                    <a:lnTo>
                      <a:pt x="107" y="410"/>
                    </a:lnTo>
                    <a:lnTo>
                      <a:pt x="110" y="390"/>
                    </a:lnTo>
                    <a:lnTo>
                      <a:pt x="113" y="381"/>
                    </a:lnTo>
                    <a:lnTo>
                      <a:pt x="115" y="390"/>
                    </a:lnTo>
                    <a:lnTo>
                      <a:pt x="118" y="368"/>
                    </a:lnTo>
                    <a:lnTo>
                      <a:pt x="121" y="372"/>
                    </a:lnTo>
                    <a:lnTo>
                      <a:pt x="124" y="377"/>
                    </a:lnTo>
                    <a:lnTo>
                      <a:pt x="126" y="354"/>
                    </a:lnTo>
                    <a:lnTo>
                      <a:pt x="129" y="374"/>
                    </a:lnTo>
                    <a:lnTo>
                      <a:pt x="132" y="354"/>
                    </a:lnTo>
                    <a:lnTo>
                      <a:pt x="135" y="354"/>
                    </a:lnTo>
                    <a:lnTo>
                      <a:pt x="137" y="359"/>
                    </a:lnTo>
                    <a:lnTo>
                      <a:pt x="140" y="341"/>
                    </a:lnTo>
                    <a:lnTo>
                      <a:pt x="143" y="357"/>
                    </a:lnTo>
                    <a:lnTo>
                      <a:pt x="146" y="346"/>
                    </a:lnTo>
                    <a:lnTo>
                      <a:pt x="148" y="339"/>
                    </a:lnTo>
                    <a:lnTo>
                      <a:pt x="151" y="348"/>
                    </a:lnTo>
                    <a:lnTo>
                      <a:pt x="154" y="340"/>
                    </a:lnTo>
                    <a:lnTo>
                      <a:pt x="156" y="339"/>
                    </a:lnTo>
                    <a:lnTo>
                      <a:pt x="159" y="346"/>
                    </a:lnTo>
                    <a:lnTo>
                      <a:pt x="162" y="329"/>
                    </a:lnTo>
                    <a:lnTo>
                      <a:pt x="165" y="342"/>
                    </a:lnTo>
                    <a:lnTo>
                      <a:pt x="168" y="339"/>
                    </a:lnTo>
                    <a:lnTo>
                      <a:pt x="170" y="331"/>
                    </a:lnTo>
                    <a:lnTo>
                      <a:pt x="173" y="341"/>
                    </a:lnTo>
                    <a:lnTo>
                      <a:pt x="176" y="334"/>
                    </a:lnTo>
                    <a:lnTo>
                      <a:pt x="179" y="341"/>
                    </a:lnTo>
                    <a:lnTo>
                      <a:pt x="181" y="333"/>
                    </a:lnTo>
                    <a:lnTo>
                      <a:pt x="184" y="328"/>
                    </a:lnTo>
                    <a:lnTo>
                      <a:pt x="187" y="334"/>
                    </a:lnTo>
                    <a:lnTo>
                      <a:pt x="189" y="325"/>
                    </a:lnTo>
                    <a:lnTo>
                      <a:pt x="192" y="336"/>
                    </a:lnTo>
                    <a:lnTo>
                      <a:pt x="195" y="323"/>
                    </a:lnTo>
                    <a:lnTo>
                      <a:pt x="198" y="315"/>
                    </a:lnTo>
                    <a:lnTo>
                      <a:pt x="200" y="329"/>
                    </a:lnTo>
                    <a:lnTo>
                      <a:pt x="203" y="331"/>
                    </a:lnTo>
                    <a:lnTo>
                      <a:pt x="206" y="311"/>
                    </a:lnTo>
                    <a:lnTo>
                      <a:pt x="209" y="312"/>
                    </a:lnTo>
                    <a:lnTo>
                      <a:pt x="211" y="311"/>
                    </a:lnTo>
                    <a:lnTo>
                      <a:pt x="214" y="309"/>
                    </a:lnTo>
                    <a:lnTo>
                      <a:pt x="217" y="310"/>
                    </a:lnTo>
                    <a:lnTo>
                      <a:pt x="220" y="306"/>
                    </a:lnTo>
                    <a:lnTo>
                      <a:pt x="222" y="303"/>
                    </a:lnTo>
                    <a:lnTo>
                      <a:pt x="225" y="299"/>
                    </a:lnTo>
                    <a:lnTo>
                      <a:pt x="228" y="285"/>
                    </a:lnTo>
                    <a:lnTo>
                      <a:pt x="230" y="298"/>
                    </a:lnTo>
                    <a:lnTo>
                      <a:pt x="233" y="276"/>
                    </a:lnTo>
                    <a:lnTo>
                      <a:pt x="236" y="281"/>
                    </a:lnTo>
                    <a:lnTo>
                      <a:pt x="239" y="284"/>
                    </a:lnTo>
                    <a:lnTo>
                      <a:pt x="241" y="259"/>
                    </a:lnTo>
                    <a:lnTo>
                      <a:pt x="244" y="270"/>
                    </a:lnTo>
                    <a:lnTo>
                      <a:pt x="247" y="265"/>
                    </a:lnTo>
                    <a:lnTo>
                      <a:pt x="250" y="246"/>
                    </a:lnTo>
                    <a:lnTo>
                      <a:pt x="253" y="263"/>
                    </a:lnTo>
                    <a:lnTo>
                      <a:pt x="255" y="249"/>
                    </a:lnTo>
                    <a:lnTo>
                      <a:pt x="258" y="234"/>
                    </a:lnTo>
                    <a:lnTo>
                      <a:pt x="261" y="255"/>
                    </a:lnTo>
                    <a:lnTo>
                      <a:pt x="263" y="240"/>
                    </a:lnTo>
                    <a:lnTo>
                      <a:pt x="266" y="239"/>
                    </a:lnTo>
                    <a:lnTo>
                      <a:pt x="269" y="240"/>
                    </a:lnTo>
                    <a:lnTo>
                      <a:pt x="272" y="223"/>
                    </a:lnTo>
                    <a:lnTo>
                      <a:pt x="274" y="231"/>
                    </a:lnTo>
                    <a:lnTo>
                      <a:pt x="277" y="229"/>
                    </a:lnTo>
                    <a:lnTo>
                      <a:pt x="280" y="215"/>
                    </a:lnTo>
                    <a:lnTo>
                      <a:pt x="282" y="210"/>
                    </a:lnTo>
                    <a:lnTo>
                      <a:pt x="285" y="221"/>
                    </a:lnTo>
                    <a:lnTo>
                      <a:pt x="288" y="218"/>
                    </a:lnTo>
                    <a:lnTo>
                      <a:pt x="291" y="210"/>
                    </a:lnTo>
                    <a:lnTo>
                      <a:pt x="294" y="228"/>
                    </a:lnTo>
                    <a:lnTo>
                      <a:pt x="296" y="226"/>
                    </a:lnTo>
                    <a:lnTo>
                      <a:pt x="299" y="222"/>
                    </a:lnTo>
                    <a:lnTo>
                      <a:pt x="302" y="229"/>
                    </a:lnTo>
                    <a:lnTo>
                      <a:pt x="305" y="242"/>
                    </a:lnTo>
                    <a:lnTo>
                      <a:pt x="307" y="235"/>
                    </a:lnTo>
                    <a:lnTo>
                      <a:pt x="310" y="230"/>
                    </a:lnTo>
                    <a:lnTo>
                      <a:pt x="313" y="247"/>
                    </a:lnTo>
                    <a:lnTo>
                      <a:pt x="315" y="244"/>
                    </a:lnTo>
                    <a:lnTo>
                      <a:pt x="318" y="243"/>
                    </a:lnTo>
                    <a:lnTo>
                      <a:pt x="321" y="243"/>
                    </a:lnTo>
                    <a:lnTo>
                      <a:pt x="323" y="256"/>
                    </a:lnTo>
                    <a:lnTo>
                      <a:pt x="326" y="250"/>
                    </a:lnTo>
                    <a:lnTo>
                      <a:pt x="329" y="252"/>
                    </a:lnTo>
                    <a:lnTo>
                      <a:pt x="332" y="272"/>
                    </a:lnTo>
                    <a:lnTo>
                      <a:pt x="335" y="268"/>
                    </a:lnTo>
                    <a:lnTo>
                      <a:pt x="337" y="269"/>
                    </a:lnTo>
                    <a:lnTo>
                      <a:pt x="340" y="293"/>
                    </a:lnTo>
                    <a:lnTo>
                      <a:pt x="343" y="285"/>
                    </a:lnTo>
                    <a:lnTo>
                      <a:pt x="346" y="287"/>
                    </a:lnTo>
                    <a:lnTo>
                      <a:pt x="348" y="320"/>
                    </a:lnTo>
                    <a:lnTo>
                      <a:pt x="351" y="311"/>
                    </a:lnTo>
                    <a:lnTo>
                      <a:pt x="354" y="313"/>
                    </a:lnTo>
                    <a:lnTo>
                      <a:pt x="356" y="324"/>
                    </a:lnTo>
                    <a:lnTo>
                      <a:pt x="359" y="324"/>
                    </a:lnTo>
                    <a:lnTo>
                      <a:pt x="362" y="340"/>
                    </a:lnTo>
                    <a:lnTo>
                      <a:pt x="364" y="353"/>
                    </a:lnTo>
                    <a:lnTo>
                      <a:pt x="367" y="341"/>
                    </a:lnTo>
                    <a:lnTo>
                      <a:pt x="370" y="366"/>
                    </a:lnTo>
                    <a:lnTo>
                      <a:pt x="373" y="384"/>
                    </a:lnTo>
                    <a:lnTo>
                      <a:pt x="375" y="384"/>
                    </a:lnTo>
                    <a:lnTo>
                      <a:pt x="378" y="398"/>
                    </a:lnTo>
                    <a:lnTo>
                      <a:pt x="381" y="413"/>
                    </a:lnTo>
                    <a:lnTo>
                      <a:pt x="384" y="422"/>
                    </a:lnTo>
                    <a:lnTo>
                      <a:pt x="387" y="432"/>
                    </a:lnTo>
                    <a:lnTo>
                      <a:pt x="389" y="445"/>
                    </a:lnTo>
                    <a:lnTo>
                      <a:pt x="392" y="456"/>
                    </a:lnTo>
                    <a:lnTo>
                      <a:pt x="395" y="460"/>
                    </a:lnTo>
                    <a:lnTo>
                      <a:pt x="397" y="478"/>
                    </a:lnTo>
                    <a:lnTo>
                      <a:pt x="400" y="482"/>
                    </a:lnTo>
                    <a:lnTo>
                      <a:pt x="403" y="491"/>
                    </a:lnTo>
                    <a:lnTo>
                      <a:pt x="406" y="501"/>
                    </a:lnTo>
                    <a:lnTo>
                      <a:pt x="408" y="515"/>
                    </a:lnTo>
                    <a:lnTo>
                      <a:pt x="411" y="522"/>
                    </a:lnTo>
                    <a:lnTo>
                      <a:pt x="414" y="531"/>
                    </a:lnTo>
                    <a:lnTo>
                      <a:pt x="416" y="541"/>
                    </a:lnTo>
                    <a:lnTo>
                      <a:pt x="419" y="546"/>
                    </a:lnTo>
                    <a:lnTo>
                      <a:pt x="422" y="552"/>
                    </a:lnTo>
                    <a:lnTo>
                      <a:pt x="425" y="564"/>
                    </a:lnTo>
                    <a:lnTo>
                      <a:pt x="427" y="567"/>
                    </a:lnTo>
                    <a:lnTo>
                      <a:pt x="430" y="575"/>
                    </a:lnTo>
                    <a:lnTo>
                      <a:pt x="433" y="578"/>
                    </a:lnTo>
                    <a:lnTo>
                      <a:pt x="436" y="586"/>
                    </a:lnTo>
                    <a:lnTo>
                      <a:pt x="438" y="591"/>
                    </a:lnTo>
                    <a:lnTo>
                      <a:pt x="441" y="595"/>
                    </a:lnTo>
                    <a:lnTo>
                      <a:pt x="444" y="596"/>
                    </a:lnTo>
                    <a:lnTo>
                      <a:pt x="447" y="603"/>
                    </a:lnTo>
                    <a:lnTo>
                      <a:pt x="449" y="600"/>
                    </a:lnTo>
                    <a:lnTo>
                      <a:pt x="452" y="605"/>
                    </a:lnTo>
                    <a:lnTo>
                      <a:pt x="455" y="603"/>
                    </a:lnTo>
                    <a:lnTo>
                      <a:pt x="457" y="604"/>
                    </a:lnTo>
                    <a:lnTo>
                      <a:pt x="460" y="602"/>
                    </a:lnTo>
                    <a:lnTo>
                      <a:pt x="463" y="604"/>
                    </a:lnTo>
                    <a:lnTo>
                      <a:pt x="466" y="607"/>
                    </a:lnTo>
                    <a:lnTo>
                      <a:pt x="468" y="605"/>
                    </a:lnTo>
                    <a:lnTo>
                      <a:pt x="471" y="607"/>
                    </a:lnTo>
                    <a:lnTo>
                      <a:pt x="474" y="607"/>
                    </a:lnTo>
                    <a:lnTo>
                      <a:pt x="477" y="602"/>
                    </a:lnTo>
                    <a:lnTo>
                      <a:pt x="479" y="606"/>
                    </a:lnTo>
                    <a:lnTo>
                      <a:pt x="482" y="603"/>
                    </a:lnTo>
                    <a:lnTo>
                      <a:pt x="485" y="597"/>
                    </a:lnTo>
                    <a:lnTo>
                      <a:pt x="488" y="598"/>
                    </a:lnTo>
                    <a:lnTo>
                      <a:pt x="490" y="596"/>
                    </a:lnTo>
                    <a:lnTo>
                      <a:pt x="493" y="590"/>
                    </a:lnTo>
                    <a:lnTo>
                      <a:pt x="496" y="587"/>
                    </a:lnTo>
                    <a:lnTo>
                      <a:pt x="498" y="580"/>
                    </a:lnTo>
                    <a:lnTo>
                      <a:pt x="501" y="567"/>
                    </a:lnTo>
                    <a:lnTo>
                      <a:pt x="504" y="570"/>
                    </a:lnTo>
                    <a:lnTo>
                      <a:pt x="507" y="558"/>
                    </a:lnTo>
                    <a:lnTo>
                      <a:pt x="509" y="549"/>
                    </a:lnTo>
                    <a:lnTo>
                      <a:pt x="512" y="544"/>
                    </a:lnTo>
                    <a:lnTo>
                      <a:pt x="515" y="520"/>
                    </a:lnTo>
                    <a:lnTo>
                      <a:pt x="517" y="518"/>
                    </a:lnTo>
                    <a:lnTo>
                      <a:pt x="520" y="507"/>
                    </a:lnTo>
                    <a:lnTo>
                      <a:pt x="523" y="489"/>
                    </a:lnTo>
                    <a:lnTo>
                      <a:pt x="526" y="475"/>
                    </a:lnTo>
                    <a:lnTo>
                      <a:pt x="528" y="456"/>
                    </a:lnTo>
                    <a:lnTo>
                      <a:pt x="531" y="444"/>
                    </a:lnTo>
                    <a:lnTo>
                      <a:pt x="534" y="419"/>
                    </a:lnTo>
                    <a:lnTo>
                      <a:pt x="537" y="406"/>
                    </a:lnTo>
                    <a:lnTo>
                      <a:pt x="539" y="385"/>
                    </a:lnTo>
                    <a:lnTo>
                      <a:pt x="542" y="370"/>
                    </a:lnTo>
                    <a:lnTo>
                      <a:pt x="545" y="355"/>
                    </a:lnTo>
                    <a:lnTo>
                      <a:pt x="548" y="345"/>
                    </a:lnTo>
                    <a:lnTo>
                      <a:pt x="550" y="304"/>
                    </a:lnTo>
                    <a:lnTo>
                      <a:pt x="553" y="313"/>
                    </a:lnTo>
                    <a:lnTo>
                      <a:pt x="556" y="312"/>
                    </a:lnTo>
                    <a:lnTo>
                      <a:pt x="558" y="287"/>
                    </a:lnTo>
                    <a:lnTo>
                      <a:pt x="561" y="307"/>
                    </a:lnTo>
                    <a:lnTo>
                      <a:pt x="564" y="305"/>
                    </a:lnTo>
                    <a:lnTo>
                      <a:pt x="566" y="284"/>
                    </a:lnTo>
                    <a:lnTo>
                      <a:pt x="569" y="322"/>
                    </a:lnTo>
                    <a:lnTo>
                      <a:pt x="572" y="323"/>
                    </a:lnTo>
                    <a:lnTo>
                      <a:pt x="575" y="301"/>
                    </a:lnTo>
                    <a:lnTo>
                      <a:pt x="577" y="353"/>
                    </a:lnTo>
                    <a:lnTo>
                      <a:pt x="580" y="356"/>
                    </a:lnTo>
                    <a:lnTo>
                      <a:pt x="583" y="367"/>
                    </a:lnTo>
                    <a:lnTo>
                      <a:pt x="586" y="398"/>
                    </a:lnTo>
                    <a:lnTo>
                      <a:pt x="588" y="409"/>
                    </a:lnTo>
                    <a:lnTo>
                      <a:pt x="591" y="429"/>
                    </a:lnTo>
                    <a:lnTo>
                      <a:pt x="594" y="452"/>
                    </a:lnTo>
                    <a:lnTo>
                      <a:pt x="597" y="455"/>
                    </a:lnTo>
                    <a:lnTo>
                      <a:pt x="599" y="473"/>
                    </a:lnTo>
                    <a:lnTo>
                      <a:pt x="602" y="493"/>
                    </a:lnTo>
                    <a:lnTo>
                      <a:pt x="605" y="491"/>
                    </a:lnTo>
                    <a:lnTo>
                      <a:pt x="608" y="507"/>
                    </a:lnTo>
                    <a:lnTo>
                      <a:pt x="610" y="521"/>
                    </a:lnTo>
                    <a:lnTo>
                      <a:pt x="613" y="518"/>
                    </a:lnTo>
                    <a:lnTo>
                      <a:pt x="616" y="528"/>
                    </a:lnTo>
                    <a:lnTo>
                      <a:pt x="618" y="541"/>
                    </a:lnTo>
                    <a:lnTo>
                      <a:pt x="621" y="541"/>
                    </a:lnTo>
                    <a:lnTo>
                      <a:pt x="624" y="548"/>
                    </a:lnTo>
                    <a:lnTo>
                      <a:pt x="626" y="555"/>
                    </a:lnTo>
                    <a:lnTo>
                      <a:pt x="629" y="556"/>
                    </a:lnTo>
                    <a:lnTo>
                      <a:pt x="632" y="559"/>
                    </a:lnTo>
                    <a:lnTo>
                      <a:pt x="635" y="562"/>
                    </a:lnTo>
                    <a:lnTo>
                      <a:pt x="637" y="566"/>
                    </a:lnTo>
                    <a:lnTo>
                      <a:pt x="640" y="566"/>
                    </a:lnTo>
                    <a:lnTo>
                      <a:pt x="643" y="568"/>
                    </a:lnTo>
                    <a:lnTo>
                      <a:pt x="646" y="572"/>
                    </a:lnTo>
                    <a:lnTo>
                      <a:pt x="648" y="567"/>
                    </a:lnTo>
                    <a:lnTo>
                      <a:pt x="651" y="568"/>
                    </a:lnTo>
                    <a:lnTo>
                      <a:pt x="654" y="574"/>
                    </a:lnTo>
                    <a:lnTo>
                      <a:pt x="656" y="562"/>
                    </a:lnTo>
                    <a:lnTo>
                      <a:pt x="659" y="561"/>
                    </a:lnTo>
                    <a:lnTo>
                      <a:pt x="662" y="568"/>
                    </a:lnTo>
                    <a:lnTo>
                      <a:pt x="665" y="553"/>
                    </a:lnTo>
                    <a:lnTo>
                      <a:pt x="667" y="556"/>
                    </a:lnTo>
                    <a:lnTo>
                      <a:pt x="670" y="549"/>
                    </a:lnTo>
                    <a:lnTo>
                      <a:pt x="673" y="541"/>
                    </a:lnTo>
                    <a:lnTo>
                      <a:pt x="676" y="547"/>
                    </a:lnTo>
                    <a:lnTo>
                      <a:pt x="678" y="538"/>
                    </a:lnTo>
                    <a:lnTo>
                      <a:pt x="681" y="529"/>
                    </a:lnTo>
                    <a:lnTo>
                      <a:pt x="684" y="523"/>
                    </a:lnTo>
                    <a:lnTo>
                      <a:pt x="686" y="518"/>
                    </a:lnTo>
                    <a:lnTo>
                      <a:pt x="689" y="514"/>
                    </a:lnTo>
                    <a:lnTo>
                      <a:pt x="692" y="498"/>
                    </a:lnTo>
                    <a:lnTo>
                      <a:pt x="694" y="499"/>
                    </a:lnTo>
                    <a:lnTo>
                      <a:pt x="697" y="488"/>
                    </a:lnTo>
                    <a:lnTo>
                      <a:pt x="700" y="477"/>
                    </a:lnTo>
                    <a:lnTo>
                      <a:pt x="703" y="480"/>
                    </a:lnTo>
                    <a:lnTo>
                      <a:pt x="705" y="452"/>
                    </a:lnTo>
                    <a:lnTo>
                      <a:pt x="708" y="452"/>
                    </a:lnTo>
                    <a:lnTo>
                      <a:pt x="711" y="454"/>
                    </a:lnTo>
                    <a:lnTo>
                      <a:pt x="714" y="430"/>
                    </a:lnTo>
                    <a:lnTo>
                      <a:pt x="716" y="421"/>
                    </a:lnTo>
                    <a:lnTo>
                      <a:pt x="719" y="418"/>
                    </a:lnTo>
                    <a:lnTo>
                      <a:pt x="722" y="398"/>
                    </a:lnTo>
                    <a:lnTo>
                      <a:pt x="724" y="405"/>
                    </a:lnTo>
                    <a:lnTo>
                      <a:pt x="727" y="398"/>
                    </a:lnTo>
                    <a:lnTo>
                      <a:pt x="730" y="372"/>
                    </a:lnTo>
                    <a:lnTo>
                      <a:pt x="733" y="384"/>
                    </a:lnTo>
                    <a:lnTo>
                      <a:pt x="735" y="369"/>
                    </a:lnTo>
                    <a:lnTo>
                      <a:pt x="738" y="348"/>
                    </a:lnTo>
                    <a:lnTo>
                      <a:pt x="741" y="364"/>
                    </a:lnTo>
                    <a:lnTo>
                      <a:pt x="744" y="345"/>
                    </a:lnTo>
                    <a:lnTo>
                      <a:pt x="746" y="335"/>
                    </a:lnTo>
                    <a:lnTo>
                      <a:pt x="749" y="341"/>
                    </a:lnTo>
                    <a:lnTo>
                      <a:pt x="752" y="329"/>
                    </a:lnTo>
                    <a:lnTo>
                      <a:pt x="754" y="313"/>
                    </a:lnTo>
                    <a:lnTo>
                      <a:pt x="757" y="326"/>
                    </a:lnTo>
                    <a:lnTo>
                      <a:pt x="760" y="314"/>
                    </a:lnTo>
                    <a:lnTo>
                      <a:pt x="762" y="311"/>
                    </a:lnTo>
                    <a:lnTo>
                      <a:pt x="765" y="323"/>
                    </a:lnTo>
                    <a:lnTo>
                      <a:pt x="768" y="291"/>
                    </a:lnTo>
                    <a:lnTo>
                      <a:pt x="770" y="310"/>
                    </a:lnTo>
                    <a:lnTo>
                      <a:pt x="773" y="312"/>
                    </a:lnTo>
                    <a:lnTo>
                      <a:pt x="776" y="285"/>
                    </a:lnTo>
                    <a:lnTo>
                      <a:pt x="779" y="301"/>
                    </a:lnTo>
                    <a:lnTo>
                      <a:pt x="781" y="277"/>
                    </a:lnTo>
                    <a:lnTo>
                      <a:pt x="784" y="275"/>
                    </a:lnTo>
                    <a:lnTo>
                      <a:pt x="787" y="265"/>
                    </a:lnTo>
                    <a:lnTo>
                      <a:pt x="790" y="235"/>
                    </a:lnTo>
                    <a:lnTo>
                      <a:pt x="792" y="240"/>
                    </a:lnTo>
                    <a:lnTo>
                      <a:pt x="795" y="219"/>
                    </a:lnTo>
                    <a:lnTo>
                      <a:pt x="798" y="205"/>
                    </a:lnTo>
                    <a:lnTo>
                      <a:pt x="801" y="216"/>
                    </a:lnTo>
                    <a:lnTo>
                      <a:pt x="803" y="189"/>
                    </a:lnTo>
                    <a:lnTo>
                      <a:pt x="806" y="172"/>
                    </a:lnTo>
                    <a:lnTo>
                      <a:pt x="809" y="174"/>
                    </a:lnTo>
                    <a:lnTo>
                      <a:pt x="811" y="164"/>
                    </a:lnTo>
                    <a:lnTo>
                      <a:pt x="814" y="151"/>
                    </a:lnTo>
                    <a:lnTo>
                      <a:pt x="817" y="147"/>
                    </a:lnTo>
                    <a:lnTo>
                      <a:pt x="820" y="141"/>
                    </a:lnTo>
                    <a:lnTo>
                      <a:pt x="822" y="140"/>
                    </a:lnTo>
                    <a:lnTo>
                      <a:pt x="825" y="117"/>
                    </a:lnTo>
                    <a:lnTo>
                      <a:pt x="828" y="95"/>
                    </a:lnTo>
                    <a:lnTo>
                      <a:pt x="830" y="125"/>
                    </a:lnTo>
                    <a:lnTo>
                      <a:pt x="833" y="100"/>
                    </a:lnTo>
                    <a:lnTo>
                      <a:pt x="836" y="72"/>
                    </a:lnTo>
                    <a:lnTo>
                      <a:pt x="838" y="91"/>
                    </a:lnTo>
                    <a:lnTo>
                      <a:pt x="841" y="70"/>
                    </a:lnTo>
                    <a:lnTo>
                      <a:pt x="844" y="70"/>
                    </a:lnTo>
                    <a:lnTo>
                      <a:pt x="847" y="78"/>
                    </a:lnTo>
                    <a:lnTo>
                      <a:pt x="849" y="67"/>
                    </a:lnTo>
                    <a:lnTo>
                      <a:pt x="852" y="55"/>
                    </a:lnTo>
                    <a:lnTo>
                      <a:pt x="855" y="56"/>
                    </a:lnTo>
                    <a:lnTo>
                      <a:pt x="857" y="79"/>
                    </a:lnTo>
                    <a:lnTo>
                      <a:pt x="860" y="66"/>
                    </a:lnTo>
                    <a:lnTo>
                      <a:pt x="863" y="53"/>
                    </a:lnTo>
                    <a:lnTo>
                      <a:pt x="866" y="68"/>
                    </a:lnTo>
                    <a:lnTo>
                      <a:pt x="868" y="62"/>
                    </a:lnTo>
                    <a:lnTo>
                      <a:pt x="871" y="78"/>
                    </a:lnTo>
                    <a:lnTo>
                      <a:pt x="874" y="84"/>
                    </a:lnTo>
                    <a:lnTo>
                      <a:pt x="876" y="60"/>
                    </a:lnTo>
                    <a:lnTo>
                      <a:pt x="879" y="87"/>
                    </a:lnTo>
                    <a:lnTo>
                      <a:pt x="882" y="80"/>
                    </a:lnTo>
                    <a:lnTo>
                      <a:pt x="885" y="63"/>
                    </a:lnTo>
                    <a:lnTo>
                      <a:pt x="887" y="87"/>
                    </a:lnTo>
                    <a:lnTo>
                      <a:pt x="890" y="82"/>
                    </a:lnTo>
                    <a:lnTo>
                      <a:pt x="893" y="57"/>
                    </a:lnTo>
                    <a:lnTo>
                      <a:pt x="896" y="96"/>
                    </a:lnTo>
                    <a:lnTo>
                      <a:pt x="898" y="83"/>
                    </a:lnTo>
                    <a:lnTo>
                      <a:pt x="901" y="52"/>
                    </a:lnTo>
                    <a:lnTo>
                      <a:pt x="904" y="94"/>
                    </a:lnTo>
                    <a:lnTo>
                      <a:pt x="906" y="96"/>
                    </a:lnTo>
                    <a:lnTo>
                      <a:pt x="909" y="68"/>
                    </a:lnTo>
                    <a:lnTo>
                      <a:pt x="912" y="99"/>
                    </a:lnTo>
                    <a:lnTo>
                      <a:pt x="915" y="84"/>
                    </a:lnTo>
                    <a:lnTo>
                      <a:pt x="917" y="75"/>
                    </a:lnTo>
                    <a:lnTo>
                      <a:pt x="920" y="110"/>
                    </a:lnTo>
                    <a:lnTo>
                      <a:pt x="923" y="79"/>
                    </a:lnTo>
                    <a:lnTo>
                      <a:pt x="925" y="89"/>
                    </a:lnTo>
                    <a:lnTo>
                      <a:pt x="928" y="96"/>
                    </a:lnTo>
                    <a:lnTo>
                      <a:pt x="931" y="92"/>
                    </a:lnTo>
                    <a:lnTo>
                      <a:pt x="933" y="88"/>
                    </a:lnTo>
                    <a:lnTo>
                      <a:pt x="936" y="96"/>
                    </a:lnTo>
                    <a:lnTo>
                      <a:pt x="939" y="80"/>
                    </a:lnTo>
                    <a:lnTo>
                      <a:pt x="941" y="82"/>
                    </a:lnTo>
                    <a:lnTo>
                      <a:pt x="944" y="74"/>
                    </a:lnTo>
                    <a:lnTo>
                      <a:pt x="947" y="86"/>
                    </a:lnTo>
                    <a:lnTo>
                      <a:pt x="950" y="50"/>
                    </a:lnTo>
                    <a:lnTo>
                      <a:pt x="952" y="55"/>
                    </a:lnTo>
                    <a:lnTo>
                      <a:pt x="955" y="85"/>
                    </a:lnTo>
                    <a:lnTo>
                      <a:pt x="958" y="53"/>
                    </a:lnTo>
                    <a:lnTo>
                      <a:pt x="960" y="49"/>
                    </a:lnTo>
                    <a:lnTo>
                      <a:pt x="963" y="59"/>
                    </a:lnTo>
                    <a:lnTo>
                      <a:pt x="966" y="57"/>
                    </a:lnTo>
                    <a:lnTo>
                      <a:pt x="968" y="36"/>
                    </a:lnTo>
                    <a:lnTo>
                      <a:pt x="971" y="72"/>
                    </a:lnTo>
                    <a:lnTo>
                      <a:pt x="974" y="32"/>
                    </a:lnTo>
                    <a:lnTo>
                      <a:pt x="977" y="35"/>
                    </a:lnTo>
                    <a:lnTo>
                      <a:pt x="979" y="60"/>
                    </a:lnTo>
                    <a:lnTo>
                      <a:pt x="982" y="40"/>
                    </a:lnTo>
                    <a:lnTo>
                      <a:pt x="985" y="29"/>
                    </a:lnTo>
                    <a:lnTo>
                      <a:pt x="988" y="40"/>
                    </a:lnTo>
                    <a:lnTo>
                      <a:pt x="990" y="54"/>
                    </a:lnTo>
                    <a:lnTo>
                      <a:pt x="993" y="41"/>
                    </a:lnTo>
                    <a:lnTo>
                      <a:pt x="996" y="46"/>
                    </a:lnTo>
                    <a:lnTo>
                      <a:pt x="998" y="45"/>
                    </a:lnTo>
                    <a:lnTo>
                      <a:pt x="1001" y="46"/>
                    </a:lnTo>
                    <a:lnTo>
                      <a:pt x="1004" y="39"/>
                    </a:lnTo>
                    <a:lnTo>
                      <a:pt x="1006" y="56"/>
                    </a:lnTo>
                    <a:lnTo>
                      <a:pt x="1009" y="59"/>
                    </a:lnTo>
                    <a:lnTo>
                      <a:pt x="1012" y="19"/>
                    </a:lnTo>
                    <a:lnTo>
                      <a:pt x="1015" y="50"/>
                    </a:lnTo>
                    <a:lnTo>
                      <a:pt x="1017" y="39"/>
                    </a:lnTo>
                    <a:lnTo>
                      <a:pt x="1020" y="38"/>
                    </a:lnTo>
                    <a:lnTo>
                      <a:pt x="1023" y="66"/>
                    </a:lnTo>
                    <a:lnTo>
                      <a:pt x="1026" y="29"/>
                    </a:lnTo>
                    <a:lnTo>
                      <a:pt x="1028" y="27"/>
                    </a:lnTo>
                    <a:lnTo>
                      <a:pt x="1031" y="52"/>
                    </a:lnTo>
                    <a:lnTo>
                      <a:pt x="1034" y="10"/>
                    </a:lnTo>
                    <a:lnTo>
                      <a:pt x="1036" y="36"/>
                    </a:lnTo>
                    <a:lnTo>
                      <a:pt x="1039" y="53"/>
                    </a:lnTo>
                    <a:lnTo>
                      <a:pt x="1042" y="7"/>
                    </a:lnTo>
                    <a:lnTo>
                      <a:pt x="1044" y="40"/>
                    </a:lnTo>
                    <a:lnTo>
                      <a:pt x="1047" y="36"/>
                    </a:lnTo>
                    <a:lnTo>
                      <a:pt x="1050" y="18"/>
                    </a:lnTo>
                    <a:lnTo>
                      <a:pt x="1053" y="37"/>
                    </a:lnTo>
                    <a:lnTo>
                      <a:pt x="1055" y="5"/>
                    </a:lnTo>
                    <a:lnTo>
                      <a:pt x="1058" y="29"/>
                    </a:lnTo>
                    <a:lnTo>
                      <a:pt x="1061" y="39"/>
                    </a:lnTo>
                    <a:lnTo>
                      <a:pt x="1063" y="15"/>
                    </a:lnTo>
                    <a:lnTo>
                      <a:pt x="1066" y="42"/>
                    </a:lnTo>
                    <a:lnTo>
                      <a:pt x="1069" y="25"/>
                    </a:lnTo>
                    <a:lnTo>
                      <a:pt x="1071" y="20"/>
                    </a:lnTo>
                    <a:lnTo>
                      <a:pt x="1074" y="46"/>
                    </a:lnTo>
                    <a:lnTo>
                      <a:pt x="1077" y="21"/>
                    </a:lnTo>
                    <a:lnTo>
                      <a:pt x="1080" y="24"/>
                    </a:lnTo>
                    <a:lnTo>
                      <a:pt x="1082" y="45"/>
                    </a:lnTo>
                    <a:lnTo>
                      <a:pt x="1085" y="38"/>
                    </a:lnTo>
                    <a:lnTo>
                      <a:pt x="1088" y="31"/>
                    </a:lnTo>
                    <a:lnTo>
                      <a:pt x="1090" y="45"/>
                    </a:lnTo>
                    <a:lnTo>
                      <a:pt x="1093" y="59"/>
                    </a:lnTo>
                    <a:lnTo>
                      <a:pt x="1096" y="38"/>
                    </a:lnTo>
                    <a:lnTo>
                      <a:pt x="1098" y="42"/>
                    </a:lnTo>
                    <a:lnTo>
                      <a:pt x="1101" y="63"/>
                    </a:lnTo>
                    <a:lnTo>
                      <a:pt x="1104" y="29"/>
                    </a:lnTo>
                    <a:lnTo>
                      <a:pt x="1106" y="50"/>
                    </a:lnTo>
                    <a:lnTo>
                      <a:pt x="1109" y="68"/>
                    </a:lnTo>
                    <a:lnTo>
                      <a:pt x="1112" y="27"/>
                    </a:lnTo>
                    <a:lnTo>
                      <a:pt x="1115" y="66"/>
                    </a:lnTo>
                    <a:lnTo>
                      <a:pt x="1117" y="75"/>
                    </a:lnTo>
                    <a:lnTo>
                      <a:pt x="1120" y="30"/>
                    </a:lnTo>
                    <a:lnTo>
                      <a:pt x="1123" y="71"/>
                    </a:lnTo>
                    <a:lnTo>
                      <a:pt x="1125" y="76"/>
                    </a:lnTo>
                    <a:lnTo>
                      <a:pt x="1128" y="26"/>
                    </a:lnTo>
                    <a:lnTo>
                      <a:pt x="1131" y="60"/>
                    </a:lnTo>
                    <a:lnTo>
                      <a:pt x="1133" y="73"/>
                    </a:lnTo>
                    <a:lnTo>
                      <a:pt x="1136" y="28"/>
                    </a:lnTo>
                    <a:lnTo>
                      <a:pt x="1139" y="80"/>
                    </a:lnTo>
                    <a:lnTo>
                      <a:pt x="1142" y="72"/>
                    </a:lnTo>
                    <a:lnTo>
                      <a:pt x="1144" y="27"/>
                    </a:lnTo>
                    <a:lnTo>
                      <a:pt x="1147" y="85"/>
                    </a:lnTo>
                    <a:lnTo>
                      <a:pt x="1150" y="51"/>
                    </a:lnTo>
                    <a:lnTo>
                      <a:pt x="1152" y="63"/>
                    </a:lnTo>
                    <a:lnTo>
                      <a:pt x="1155" y="68"/>
                    </a:lnTo>
                    <a:lnTo>
                      <a:pt x="1158" y="46"/>
                    </a:lnTo>
                    <a:lnTo>
                      <a:pt x="1160" y="81"/>
                    </a:lnTo>
                    <a:lnTo>
                      <a:pt x="1163" y="88"/>
                    </a:lnTo>
                    <a:lnTo>
                      <a:pt x="1166" y="47"/>
                    </a:lnTo>
                    <a:lnTo>
                      <a:pt x="1169" y="86"/>
                    </a:lnTo>
                    <a:lnTo>
                      <a:pt x="1171" y="46"/>
                    </a:lnTo>
                    <a:lnTo>
                      <a:pt x="1174" y="45"/>
                    </a:lnTo>
                    <a:lnTo>
                      <a:pt x="1177" y="104"/>
                    </a:lnTo>
                    <a:lnTo>
                      <a:pt x="1179" y="54"/>
                    </a:lnTo>
                    <a:lnTo>
                      <a:pt x="1182" y="44"/>
                    </a:lnTo>
                    <a:lnTo>
                      <a:pt x="1185" y="79"/>
                    </a:lnTo>
                    <a:lnTo>
                      <a:pt x="1187" y="52"/>
                    </a:lnTo>
                    <a:lnTo>
                      <a:pt x="1190" y="54"/>
                    </a:lnTo>
                    <a:lnTo>
                      <a:pt x="1193" y="83"/>
                    </a:lnTo>
                    <a:lnTo>
                      <a:pt x="1196" y="46"/>
                    </a:lnTo>
                    <a:lnTo>
                      <a:pt x="1198" y="72"/>
                    </a:lnTo>
                    <a:lnTo>
                      <a:pt x="1201" y="68"/>
                    </a:lnTo>
                    <a:lnTo>
                      <a:pt x="1204" y="58"/>
                    </a:lnTo>
                    <a:lnTo>
                      <a:pt x="1206" y="76"/>
                    </a:lnTo>
                    <a:lnTo>
                      <a:pt x="1209" y="68"/>
                    </a:lnTo>
                    <a:lnTo>
                      <a:pt x="1212" y="54"/>
                    </a:lnTo>
                    <a:lnTo>
                      <a:pt x="1214" y="81"/>
                    </a:lnTo>
                    <a:lnTo>
                      <a:pt x="1217" y="52"/>
                    </a:lnTo>
                    <a:lnTo>
                      <a:pt x="1220" y="51"/>
                    </a:lnTo>
                    <a:lnTo>
                      <a:pt x="1223" y="64"/>
                    </a:lnTo>
                    <a:lnTo>
                      <a:pt x="1225" y="37"/>
                    </a:lnTo>
                    <a:lnTo>
                      <a:pt x="1228" y="42"/>
                    </a:lnTo>
                    <a:lnTo>
                      <a:pt x="1231" y="66"/>
                    </a:lnTo>
                    <a:lnTo>
                      <a:pt x="1233" y="29"/>
                    </a:lnTo>
                    <a:lnTo>
                      <a:pt x="1236" y="45"/>
                    </a:lnTo>
                    <a:lnTo>
                      <a:pt x="1239" y="45"/>
                    </a:lnTo>
                    <a:lnTo>
                      <a:pt x="1241" y="23"/>
                    </a:lnTo>
                    <a:lnTo>
                      <a:pt x="1244" y="66"/>
                    </a:lnTo>
                    <a:lnTo>
                      <a:pt x="1247" y="48"/>
                    </a:lnTo>
                    <a:lnTo>
                      <a:pt x="1249" y="0"/>
                    </a:lnTo>
                    <a:lnTo>
                      <a:pt x="1252" y="48"/>
                    </a:lnTo>
                    <a:lnTo>
                      <a:pt x="1255" y="36"/>
                    </a:lnTo>
                    <a:lnTo>
                      <a:pt x="1258" y="28"/>
                    </a:lnTo>
                    <a:lnTo>
                      <a:pt x="1260" y="53"/>
                    </a:lnTo>
                    <a:lnTo>
                      <a:pt x="1263" y="19"/>
                    </a:lnTo>
                    <a:lnTo>
                      <a:pt x="1266" y="18"/>
                    </a:lnTo>
                    <a:lnTo>
                      <a:pt x="1268" y="53"/>
                    </a:lnTo>
                    <a:lnTo>
                      <a:pt x="1271" y="24"/>
                    </a:lnTo>
                    <a:lnTo>
                      <a:pt x="1274" y="35"/>
                    </a:lnTo>
                    <a:lnTo>
                      <a:pt x="1276" y="42"/>
                    </a:lnTo>
                    <a:lnTo>
                      <a:pt x="1279" y="33"/>
                    </a:lnTo>
                    <a:lnTo>
                      <a:pt x="1282" y="34"/>
                    </a:lnTo>
                    <a:lnTo>
                      <a:pt x="1285" y="43"/>
                    </a:lnTo>
                    <a:lnTo>
                      <a:pt x="1287" y="38"/>
                    </a:lnTo>
                    <a:lnTo>
                      <a:pt x="1290" y="37"/>
                    </a:lnTo>
                    <a:lnTo>
                      <a:pt x="1293" y="48"/>
                    </a:lnTo>
                    <a:lnTo>
                      <a:pt x="1295" y="50"/>
                    </a:lnTo>
                    <a:lnTo>
                      <a:pt x="1298" y="34"/>
                    </a:lnTo>
                    <a:lnTo>
                      <a:pt x="1301" y="35"/>
                    </a:lnTo>
                    <a:lnTo>
                      <a:pt x="1303" y="54"/>
                    </a:lnTo>
                    <a:lnTo>
                      <a:pt x="1306" y="40"/>
                    </a:lnTo>
                    <a:lnTo>
                      <a:pt x="1309" y="39"/>
                    </a:lnTo>
                    <a:lnTo>
                      <a:pt x="1311" y="76"/>
                    </a:lnTo>
                    <a:lnTo>
                      <a:pt x="1314" y="30"/>
                    </a:lnTo>
                    <a:lnTo>
                      <a:pt x="1317" y="40"/>
                    </a:lnTo>
                    <a:lnTo>
                      <a:pt x="1319" y="44"/>
                    </a:lnTo>
                    <a:lnTo>
                      <a:pt x="1322" y="26"/>
                    </a:lnTo>
                    <a:lnTo>
                      <a:pt x="1325" y="43"/>
                    </a:lnTo>
                    <a:lnTo>
                      <a:pt x="1328" y="4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7" name="Rectangle 85"/>
              <p:cNvSpPr>
                <a:spLocks noChangeArrowheads="1"/>
              </p:cNvSpPr>
              <p:nvPr/>
            </p:nvSpPr>
            <p:spPr bwMode="auto">
              <a:xfrm>
                <a:off x="1821" y="1771"/>
                <a:ext cx="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319" name="Group 89"/>
            <p:cNvGrpSpPr>
              <a:grpSpLocks noChangeAspect="1"/>
            </p:cNvGrpSpPr>
            <p:nvPr/>
          </p:nvGrpSpPr>
          <p:grpSpPr bwMode="auto">
            <a:xfrm>
              <a:off x="1115616" y="3164876"/>
              <a:ext cx="3033121" cy="1011866"/>
              <a:chOff x="-35" y="1158"/>
              <a:chExt cx="1346" cy="1089"/>
            </a:xfrm>
          </p:grpSpPr>
          <p:sp>
            <p:nvSpPr>
              <p:cNvPr id="2335" name="Line 99"/>
              <p:cNvSpPr>
                <a:spLocks noChangeShapeType="1"/>
              </p:cNvSpPr>
              <p:nvPr/>
            </p:nvSpPr>
            <p:spPr bwMode="auto">
              <a:xfrm flipV="1">
                <a:off x="-15" y="2228"/>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6" name="Line 100"/>
              <p:cNvSpPr>
                <a:spLocks noChangeShapeType="1"/>
              </p:cNvSpPr>
              <p:nvPr/>
            </p:nvSpPr>
            <p:spPr bwMode="auto">
              <a:xfrm flipV="1">
                <a:off x="316" y="2228"/>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7" name="Line 101"/>
              <p:cNvSpPr>
                <a:spLocks noChangeShapeType="1"/>
              </p:cNvSpPr>
              <p:nvPr/>
            </p:nvSpPr>
            <p:spPr bwMode="auto">
              <a:xfrm flipV="1">
                <a:off x="648" y="2228"/>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8" name="Line 102"/>
              <p:cNvSpPr>
                <a:spLocks noChangeShapeType="1"/>
              </p:cNvSpPr>
              <p:nvPr/>
            </p:nvSpPr>
            <p:spPr bwMode="auto">
              <a:xfrm flipV="1">
                <a:off x="979" y="2228"/>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9" name="Line 103"/>
              <p:cNvSpPr>
                <a:spLocks noChangeShapeType="1"/>
              </p:cNvSpPr>
              <p:nvPr/>
            </p:nvSpPr>
            <p:spPr bwMode="auto">
              <a:xfrm flipV="1">
                <a:off x="1310" y="2228"/>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0" name="Line 104"/>
              <p:cNvSpPr>
                <a:spLocks noChangeShapeType="1"/>
              </p:cNvSpPr>
              <p:nvPr/>
            </p:nvSpPr>
            <p:spPr bwMode="auto">
              <a:xfrm>
                <a:off x="-15" y="2228"/>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5" name="Line 105"/>
              <p:cNvSpPr>
                <a:spLocks noChangeShapeType="1"/>
              </p:cNvSpPr>
              <p:nvPr/>
            </p:nvSpPr>
            <p:spPr bwMode="auto">
              <a:xfrm>
                <a:off x="-25" y="2228"/>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6" name="Line 106"/>
              <p:cNvSpPr>
                <a:spLocks noChangeShapeType="1"/>
              </p:cNvSpPr>
              <p:nvPr/>
            </p:nvSpPr>
            <p:spPr bwMode="auto">
              <a:xfrm>
                <a:off x="-35" y="2153"/>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7" name="Line 107"/>
              <p:cNvSpPr>
                <a:spLocks noChangeShapeType="1"/>
              </p:cNvSpPr>
              <p:nvPr/>
            </p:nvSpPr>
            <p:spPr bwMode="auto">
              <a:xfrm>
                <a:off x="-25" y="2079"/>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8" name="Line 108"/>
              <p:cNvSpPr>
                <a:spLocks noChangeShapeType="1"/>
              </p:cNvSpPr>
              <p:nvPr/>
            </p:nvSpPr>
            <p:spPr bwMode="auto">
              <a:xfrm>
                <a:off x="-35" y="2004"/>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9" name="Line 109"/>
              <p:cNvSpPr>
                <a:spLocks noChangeShapeType="1"/>
              </p:cNvSpPr>
              <p:nvPr/>
            </p:nvSpPr>
            <p:spPr bwMode="auto">
              <a:xfrm>
                <a:off x="-25" y="1930"/>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0" name="Line 110"/>
              <p:cNvSpPr>
                <a:spLocks noChangeShapeType="1"/>
              </p:cNvSpPr>
              <p:nvPr/>
            </p:nvSpPr>
            <p:spPr bwMode="auto">
              <a:xfrm>
                <a:off x="-35" y="185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1" name="Line 111"/>
              <p:cNvSpPr>
                <a:spLocks noChangeShapeType="1"/>
              </p:cNvSpPr>
              <p:nvPr/>
            </p:nvSpPr>
            <p:spPr bwMode="auto">
              <a:xfrm>
                <a:off x="-25" y="1780"/>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2" name="Line 112"/>
              <p:cNvSpPr>
                <a:spLocks noChangeShapeType="1"/>
              </p:cNvSpPr>
              <p:nvPr/>
            </p:nvSpPr>
            <p:spPr bwMode="auto">
              <a:xfrm>
                <a:off x="-35" y="1706"/>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3" name="Line 113"/>
              <p:cNvSpPr>
                <a:spLocks noChangeShapeType="1"/>
              </p:cNvSpPr>
              <p:nvPr/>
            </p:nvSpPr>
            <p:spPr bwMode="auto">
              <a:xfrm>
                <a:off x="-25" y="1631"/>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4" name="Line 114"/>
              <p:cNvSpPr>
                <a:spLocks noChangeShapeType="1"/>
              </p:cNvSpPr>
              <p:nvPr/>
            </p:nvSpPr>
            <p:spPr bwMode="auto">
              <a:xfrm>
                <a:off x="-35" y="1557"/>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5" name="Line 115"/>
              <p:cNvSpPr>
                <a:spLocks noChangeShapeType="1"/>
              </p:cNvSpPr>
              <p:nvPr/>
            </p:nvSpPr>
            <p:spPr bwMode="auto">
              <a:xfrm>
                <a:off x="-25" y="148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6" name="Line 116"/>
              <p:cNvSpPr>
                <a:spLocks noChangeShapeType="1"/>
              </p:cNvSpPr>
              <p:nvPr/>
            </p:nvSpPr>
            <p:spPr bwMode="auto">
              <a:xfrm>
                <a:off x="-35" y="1408"/>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7" name="Line 117"/>
              <p:cNvSpPr>
                <a:spLocks noChangeShapeType="1"/>
              </p:cNvSpPr>
              <p:nvPr/>
            </p:nvSpPr>
            <p:spPr bwMode="auto">
              <a:xfrm>
                <a:off x="-25" y="1333"/>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8" name="Line 118"/>
              <p:cNvSpPr>
                <a:spLocks noChangeShapeType="1"/>
              </p:cNvSpPr>
              <p:nvPr/>
            </p:nvSpPr>
            <p:spPr bwMode="auto">
              <a:xfrm>
                <a:off x="-35" y="1259"/>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9" name="Line 119"/>
              <p:cNvSpPr>
                <a:spLocks noChangeShapeType="1"/>
              </p:cNvSpPr>
              <p:nvPr/>
            </p:nvSpPr>
            <p:spPr bwMode="auto">
              <a:xfrm flipV="1">
                <a:off x="-15" y="1259"/>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0" name="Freeform 120"/>
              <p:cNvSpPr>
                <a:spLocks/>
              </p:cNvSpPr>
              <p:nvPr/>
            </p:nvSpPr>
            <p:spPr bwMode="auto">
              <a:xfrm>
                <a:off x="-17" y="1363"/>
                <a:ext cx="1328" cy="628"/>
              </a:xfrm>
              <a:custGeom>
                <a:avLst/>
                <a:gdLst>
                  <a:gd name="T0" fmla="*/ 19 w 1328"/>
                  <a:gd name="T1" fmla="*/ 595 h 628"/>
                  <a:gd name="T2" fmla="*/ 41 w 1328"/>
                  <a:gd name="T3" fmla="*/ 557 h 628"/>
                  <a:gd name="T4" fmla="*/ 63 w 1328"/>
                  <a:gd name="T5" fmla="*/ 505 h 628"/>
                  <a:gd name="T6" fmla="*/ 85 w 1328"/>
                  <a:gd name="T7" fmla="*/ 445 h 628"/>
                  <a:gd name="T8" fmla="*/ 107 w 1328"/>
                  <a:gd name="T9" fmla="*/ 385 h 628"/>
                  <a:gd name="T10" fmla="*/ 129 w 1328"/>
                  <a:gd name="T11" fmla="*/ 338 h 628"/>
                  <a:gd name="T12" fmla="*/ 151 w 1328"/>
                  <a:gd name="T13" fmla="*/ 293 h 628"/>
                  <a:gd name="T14" fmla="*/ 173 w 1328"/>
                  <a:gd name="T15" fmla="*/ 266 h 628"/>
                  <a:gd name="T16" fmla="*/ 195 w 1328"/>
                  <a:gd name="T17" fmla="*/ 262 h 628"/>
                  <a:gd name="T18" fmla="*/ 217 w 1328"/>
                  <a:gd name="T19" fmla="*/ 289 h 628"/>
                  <a:gd name="T20" fmla="*/ 239 w 1328"/>
                  <a:gd name="T21" fmla="*/ 307 h 628"/>
                  <a:gd name="T22" fmla="*/ 261 w 1328"/>
                  <a:gd name="T23" fmla="*/ 302 h 628"/>
                  <a:gd name="T24" fmla="*/ 282 w 1328"/>
                  <a:gd name="T25" fmla="*/ 260 h 628"/>
                  <a:gd name="T26" fmla="*/ 305 w 1328"/>
                  <a:gd name="T27" fmla="*/ 234 h 628"/>
                  <a:gd name="T28" fmla="*/ 326 w 1328"/>
                  <a:gd name="T29" fmla="*/ 195 h 628"/>
                  <a:gd name="T30" fmla="*/ 348 w 1328"/>
                  <a:gd name="T31" fmla="*/ 191 h 628"/>
                  <a:gd name="T32" fmla="*/ 370 w 1328"/>
                  <a:gd name="T33" fmla="*/ 211 h 628"/>
                  <a:gd name="T34" fmla="*/ 392 w 1328"/>
                  <a:gd name="T35" fmla="*/ 270 h 628"/>
                  <a:gd name="T36" fmla="*/ 414 w 1328"/>
                  <a:gd name="T37" fmla="*/ 350 h 628"/>
                  <a:gd name="T38" fmla="*/ 436 w 1328"/>
                  <a:gd name="T39" fmla="*/ 443 h 628"/>
                  <a:gd name="T40" fmla="*/ 457 w 1328"/>
                  <a:gd name="T41" fmla="*/ 537 h 628"/>
                  <a:gd name="T42" fmla="*/ 479 w 1328"/>
                  <a:gd name="T43" fmla="*/ 596 h 628"/>
                  <a:gd name="T44" fmla="*/ 501 w 1328"/>
                  <a:gd name="T45" fmla="*/ 616 h 628"/>
                  <a:gd name="T46" fmla="*/ 523 w 1328"/>
                  <a:gd name="T47" fmla="*/ 624 h 628"/>
                  <a:gd name="T48" fmla="*/ 545 w 1328"/>
                  <a:gd name="T49" fmla="*/ 593 h 628"/>
                  <a:gd name="T50" fmla="*/ 566 w 1328"/>
                  <a:gd name="T51" fmla="*/ 521 h 628"/>
                  <a:gd name="T52" fmla="*/ 588 w 1328"/>
                  <a:gd name="T53" fmla="*/ 392 h 628"/>
                  <a:gd name="T54" fmla="*/ 610 w 1328"/>
                  <a:gd name="T55" fmla="*/ 297 h 628"/>
                  <a:gd name="T56" fmla="*/ 632 w 1328"/>
                  <a:gd name="T57" fmla="*/ 364 h 628"/>
                  <a:gd name="T58" fmla="*/ 654 w 1328"/>
                  <a:gd name="T59" fmla="*/ 509 h 628"/>
                  <a:gd name="T60" fmla="*/ 676 w 1328"/>
                  <a:gd name="T61" fmla="*/ 572 h 628"/>
                  <a:gd name="T62" fmla="*/ 697 w 1328"/>
                  <a:gd name="T63" fmla="*/ 589 h 628"/>
                  <a:gd name="T64" fmla="*/ 719 w 1328"/>
                  <a:gd name="T65" fmla="*/ 572 h 628"/>
                  <a:gd name="T66" fmla="*/ 741 w 1328"/>
                  <a:gd name="T67" fmla="*/ 519 h 628"/>
                  <a:gd name="T68" fmla="*/ 762 w 1328"/>
                  <a:gd name="T69" fmla="*/ 429 h 628"/>
                  <a:gd name="T70" fmla="*/ 784 w 1328"/>
                  <a:gd name="T71" fmla="*/ 360 h 628"/>
                  <a:gd name="T72" fmla="*/ 806 w 1328"/>
                  <a:gd name="T73" fmla="*/ 334 h 628"/>
                  <a:gd name="T74" fmla="*/ 828 w 1328"/>
                  <a:gd name="T75" fmla="*/ 293 h 628"/>
                  <a:gd name="T76" fmla="*/ 849 w 1328"/>
                  <a:gd name="T77" fmla="*/ 207 h 628"/>
                  <a:gd name="T78" fmla="*/ 871 w 1328"/>
                  <a:gd name="T79" fmla="*/ 96 h 628"/>
                  <a:gd name="T80" fmla="*/ 893 w 1328"/>
                  <a:gd name="T81" fmla="*/ 62 h 628"/>
                  <a:gd name="T82" fmla="*/ 915 w 1328"/>
                  <a:gd name="T83" fmla="*/ 62 h 628"/>
                  <a:gd name="T84" fmla="*/ 936 w 1328"/>
                  <a:gd name="T85" fmla="*/ 54 h 628"/>
                  <a:gd name="T86" fmla="*/ 958 w 1328"/>
                  <a:gd name="T87" fmla="*/ 78 h 628"/>
                  <a:gd name="T88" fmla="*/ 979 w 1328"/>
                  <a:gd name="T89" fmla="*/ 67 h 628"/>
                  <a:gd name="T90" fmla="*/ 1001 w 1328"/>
                  <a:gd name="T91" fmla="*/ 42 h 628"/>
                  <a:gd name="T92" fmla="*/ 1023 w 1328"/>
                  <a:gd name="T93" fmla="*/ 30 h 628"/>
                  <a:gd name="T94" fmla="*/ 1044 w 1328"/>
                  <a:gd name="T95" fmla="*/ 33 h 628"/>
                  <a:gd name="T96" fmla="*/ 1066 w 1328"/>
                  <a:gd name="T97" fmla="*/ 40 h 628"/>
                  <a:gd name="T98" fmla="*/ 1088 w 1328"/>
                  <a:gd name="T99" fmla="*/ 29 h 628"/>
                  <a:gd name="T100" fmla="*/ 1109 w 1328"/>
                  <a:gd name="T101" fmla="*/ 59 h 628"/>
                  <a:gd name="T102" fmla="*/ 1131 w 1328"/>
                  <a:gd name="T103" fmla="*/ 53 h 628"/>
                  <a:gd name="T104" fmla="*/ 1152 w 1328"/>
                  <a:gd name="T105" fmla="*/ 37 h 628"/>
                  <a:gd name="T106" fmla="*/ 1174 w 1328"/>
                  <a:gd name="T107" fmla="*/ 51 h 628"/>
                  <a:gd name="T108" fmla="*/ 1196 w 1328"/>
                  <a:gd name="T109" fmla="*/ 47 h 628"/>
                  <a:gd name="T110" fmla="*/ 1217 w 1328"/>
                  <a:gd name="T111" fmla="*/ 64 h 628"/>
                  <a:gd name="T112" fmla="*/ 1239 w 1328"/>
                  <a:gd name="T113" fmla="*/ 61 h 628"/>
                  <a:gd name="T114" fmla="*/ 1260 w 1328"/>
                  <a:gd name="T115" fmla="*/ 47 h 628"/>
                  <a:gd name="T116" fmla="*/ 1282 w 1328"/>
                  <a:gd name="T117" fmla="*/ 37 h 628"/>
                  <a:gd name="T118" fmla="*/ 1303 w 1328"/>
                  <a:gd name="T119" fmla="*/ 61 h 628"/>
                  <a:gd name="T120" fmla="*/ 1325 w 1328"/>
                  <a:gd name="T121" fmla="*/ 14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628">
                    <a:moveTo>
                      <a:pt x="0" y="623"/>
                    </a:moveTo>
                    <a:lnTo>
                      <a:pt x="3" y="621"/>
                    </a:lnTo>
                    <a:lnTo>
                      <a:pt x="6" y="616"/>
                    </a:lnTo>
                    <a:lnTo>
                      <a:pt x="8" y="611"/>
                    </a:lnTo>
                    <a:lnTo>
                      <a:pt x="11" y="610"/>
                    </a:lnTo>
                    <a:lnTo>
                      <a:pt x="14" y="608"/>
                    </a:lnTo>
                    <a:lnTo>
                      <a:pt x="17" y="599"/>
                    </a:lnTo>
                    <a:lnTo>
                      <a:pt x="19" y="595"/>
                    </a:lnTo>
                    <a:lnTo>
                      <a:pt x="22" y="589"/>
                    </a:lnTo>
                    <a:lnTo>
                      <a:pt x="25" y="584"/>
                    </a:lnTo>
                    <a:lnTo>
                      <a:pt x="28" y="584"/>
                    </a:lnTo>
                    <a:lnTo>
                      <a:pt x="30" y="572"/>
                    </a:lnTo>
                    <a:lnTo>
                      <a:pt x="33" y="567"/>
                    </a:lnTo>
                    <a:lnTo>
                      <a:pt x="36" y="571"/>
                    </a:lnTo>
                    <a:lnTo>
                      <a:pt x="39" y="557"/>
                    </a:lnTo>
                    <a:lnTo>
                      <a:pt x="41" y="557"/>
                    </a:lnTo>
                    <a:lnTo>
                      <a:pt x="44" y="548"/>
                    </a:lnTo>
                    <a:lnTo>
                      <a:pt x="47" y="538"/>
                    </a:lnTo>
                    <a:lnTo>
                      <a:pt x="49" y="542"/>
                    </a:lnTo>
                    <a:lnTo>
                      <a:pt x="52" y="524"/>
                    </a:lnTo>
                    <a:lnTo>
                      <a:pt x="55" y="521"/>
                    </a:lnTo>
                    <a:lnTo>
                      <a:pt x="58" y="519"/>
                    </a:lnTo>
                    <a:lnTo>
                      <a:pt x="61" y="507"/>
                    </a:lnTo>
                    <a:lnTo>
                      <a:pt x="63" y="505"/>
                    </a:lnTo>
                    <a:lnTo>
                      <a:pt x="66" y="502"/>
                    </a:lnTo>
                    <a:lnTo>
                      <a:pt x="69" y="490"/>
                    </a:lnTo>
                    <a:lnTo>
                      <a:pt x="72" y="477"/>
                    </a:lnTo>
                    <a:lnTo>
                      <a:pt x="74" y="484"/>
                    </a:lnTo>
                    <a:lnTo>
                      <a:pt x="77" y="472"/>
                    </a:lnTo>
                    <a:lnTo>
                      <a:pt x="80" y="459"/>
                    </a:lnTo>
                    <a:lnTo>
                      <a:pt x="82" y="455"/>
                    </a:lnTo>
                    <a:lnTo>
                      <a:pt x="85" y="445"/>
                    </a:lnTo>
                    <a:lnTo>
                      <a:pt x="88" y="438"/>
                    </a:lnTo>
                    <a:lnTo>
                      <a:pt x="91" y="437"/>
                    </a:lnTo>
                    <a:lnTo>
                      <a:pt x="93" y="434"/>
                    </a:lnTo>
                    <a:lnTo>
                      <a:pt x="96" y="421"/>
                    </a:lnTo>
                    <a:lnTo>
                      <a:pt x="99" y="404"/>
                    </a:lnTo>
                    <a:lnTo>
                      <a:pt x="102" y="404"/>
                    </a:lnTo>
                    <a:lnTo>
                      <a:pt x="105" y="391"/>
                    </a:lnTo>
                    <a:lnTo>
                      <a:pt x="107" y="385"/>
                    </a:lnTo>
                    <a:lnTo>
                      <a:pt x="110" y="385"/>
                    </a:lnTo>
                    <a:lnTo>
                      <a:pt x="113" y="368"/>
                    </a:lnTo>
                    <a:lnTo>
                      <a:pt x="115" y="365"/>
                    </a:lnTo>
                    <a:lnTo>
                      <a:pt x="118" y="359"/>
                    </a:lnTo>
                    <a:lnTo>
                      <a:pt x="121" y="347"/>
                    </a:lnTo>
                    <a:lnTo>
                      <a:pt x="124" y="339"/>
                    </a:lnTo>
                    <a:lnTo>
                      <a:pt x="126" y="341"/>
                    </a:lnTo>
                    <a:lnTo>
                      <a:pt x="129" y="338"/>
                    </a:lnTo>
                    <a:lnTo>
                      <a:pt x="132" y="321"/>
                    </a:lnTo>
                    <a:lnTo>
                      <a:pt x="135" y="315"/>
                    </a:lnTo>
                    <a:lnTo>
                      <a:pt x="137" y="322"/>
                    </a:lnTo>
                    <a:lnTo>
                      <a:pt x="140" y="310"/>
                    </a:lnTo>
                    <a:lnTo>
                      <a:pt x="143" y="305"/>
                    </a:lnTo>
                    <a:lnTo>
                      <a:pt x="146" y="289"/>
                    </a:lnTo>
                    <a:lnTo>
                      <a:pt x="148" y="285"/>
                    </a:lnTo>
                    <a:lnTo>
                      <a:pt x="151" y="293"/>
                    </a:lnTo>
                    <a:lnTo>
                      <a:pt x="154" y="278"/>
                    </a:lnTo>
                    <a:lnTo>
                      <a:pt x="156" y="274"/>
                    </a:lnTo>
                    <a:lnTo>
                      <a:pt x="159" y="284"/>
                    </a:lnTo>
                    <a:lnTo>
                      <a:pt x="162" y="264"/>
                    </a:lnTo>
                    <a:lnTo>
                      <a:pt x="165" y="265"/>
                    </a:lnTo>
                    <a:lnTo>
                      <a:pt x="168" y="274"/>
                    </a:lnTo>
                    <a:lnTo>
                      <a:pt x="170" y="265"/>
                    </a:lnTo>
                    <a:lnTo>
                      <a:pt x="173" y="266"/>
                    </a:lnTo>
                    <a:lnTo>
                      <a:pt x="176" y="248"/>
                    </a:lnTo>
                    <a:lnTo>
                      <a:pt x="179" y="249"/>
                    </a:lnTo>
                    <a:lnTo>
                      <a:pt x="181" y="266"/>
                    </a:lnTo>
                    <a:lnTo>
                      <a:pt x="184" y="261"/>
                    </a:lnTo>
                    <a:lnTo>
                      <a:pt x="187" y="250"/>
                    </a:lnTo>
                    <a:lnTo>
                      <a:pt x="189" y="258"/>
                    </a:lnTo>
                    <a:lnTo>
                      <a:pt x="192" y="267"/>
                    </a:lnTo>
                    <a:lnTo>
                      <a:pt x="195" y="262"/>
                    </a:lnTo>
                    <a:lnTo>
                      <a:pt x="198" y="269"/>
                    </a:lnTo>
                    <a:lnTo>
                      <a:pt x="200" y="266"/>
                    </a:lnTo>
                    <a:lnTo>
                      <a:pt x="203" y="284"/>
                    </a:lnTo>
                    <a:lnTo>
                      <a:pt x="206" y="295"/>
                    </a:lnTo>
                    <a:lnTo>
                      <a:pt x="209" y="278"/>
                    </a:lnTo>
                    <a:lnTo>
                      <a:pt x="211" y="286"/>
                    </a:lnTo>
                    <a:lnTo>
                      <a:pt x="214" y="303"/>
                    </a:lnTo>
                    <a:lnTo>
                      <a:pt x="217" y="289"/>
                    </a:lnTo>
                    <a:lnTo>
                      <a:pt x="220" y="291"/>
                    </a:lnTo>
                    <a:lnTo>
                      <a:pt x="222" y="307"/>
                    </a:lnTo>
                    <a:lnTo>
                      <a:pt x="225" y="288"/>
                    </a:lnTo>
                    <a:lnTo>
                      <a:pt x="228" y="291"/>
                    </a:lnTo>
                    <a:lnTo>
                      <a:pt x="230" y="302"/>
                    </a:lnTo>
                    <a:lnTo>
                      <a:pt x="233" y="286"/>
                    </a:lnTo>
                    <a:lnTo>
                      <a:pt x="236" y="306"/>
                    </a:lnTo>
                    <a:lnTo>
                      <a:pt x="239" y="307"/>
                    </a:lnTo>
                    <a:lnTo>
                      <a:pt x="241" y="287"/>
                    </a:lnTo>
                    <a:lnTo>
                      <a:pt x="244" y="298"/>
                    </a:lnTo>
                    <a:lnTo>
                      <a:pt x="247" y="311"/>
                    </a:lnTo>
                    <a:lnTo>
                      <a:pt x="250" y="300"/>
                    </a:lnTo>
                    <a:lnTo>
                      <a:pt x="253" y="302"/>
                    </a:lnTo>
                    <a:lnTo>
                      <a:pt x="255" y="309"/>
                    </a:lnTo>
                    <a:lnTo>
                      <a:pt x="258" y="285"/>
                    </a:lnTo>
                    <a:lnTo>
                      <a:pt x="261" y="302"/>
                    </a:lnTo>
                    <a:lnTo>
                      <a:pt x="263" y="302"/>
                    </a:lnTo>
                    <a:lnTo>
                      <a:pt x="266" y="284"/>
                    </a:lnTo>
                    <a:lnTo>
                      <a:pt x="269" y="286"/>
                    </a:lnTo>
                    <a:lnTo>
                      <a:pt x="272" y="279"/>
                    </a:lnTo>
                    <a:lnTo>
                      <a:pt x="274" y="288"/>
                    </a:lnTo>
                    <a:lnTo>
                      <a:pt x="277" y="275"/>
                    </a:lnTo>
                    <a:lnTo>
                      <a:pt x="280" y="263"/>
                    </a:lnTo>
                    <a:lnTo>
                      <a:pt x="282" y="260"/>
                    </a:lnTo>
                    <a:lnTo>
                      <a:pt x="285" y="263"/>
                    </a:lnTo>
                    <a:lnTo>
                      <a:pt x="288" y="253"/>
                    </a:lnTo>
                    <a:lnTo>
                      <a:pt x="291" y="247"/>
                    </a:lnTo>
                    <a:lnTo>
                      <a:pt x="294" y="239"/>
                    </a:lnTo>
                    <a:lnTo>
                      <a:pt x="296" y="249"/>
                    </a:lnTo>
                    <a:lnTo>
                      <a:pt x="299" y="239"/>
                    </a:lnTo>
                    <a:lnTo>
                      <a:pt x="302" y="218"/>
                    </a:lnTo>
                    <a:lnTo>
                      <a:pt x="305" y="234"/>
                    </a:lnTo>
                    <a:lnTo>
                      <a:pt x="307" y="233"/>
                    </a:lnTo>
                    <a:lnTo>
                      <a:pt x="310" y="203"/>
                    </a:lnTo>
                    <a:lnTo>
                      <a:pt x="313" y="210"/>
                    </a:lnTo>
                    <a:lnTo>
                      <a:pt x="315" y="194"/>
                    </a:lnTo>
                    <a:lnTo>
                      <a:pt x="318" y="190"/>
                    </a:lnTo>
                    <a:lnTo>
                      <a:pt x="321" y="201"/>
                    </a:lnTo>
                    <a:lnTo>
                      <a:pt x="323" y="179"/>
                    </a:lnTo>
                    <a:lnTo>
                      <a:pt x="326" y="195"/>
                    </a:lnTo>
                    <a:lnTo>
                      <a:pt x="329" y="181"/>
                    </a:lnTo>
                    <a:lnTo>
                      <a:pt x="332" y="165"/>
                    </a:lnTo>
                    <a:lnTo>
                      <a:pt x="335" y="181"/>
                    </a:lnTo>
                    <a:lnTo>
                      <a:pt x="337" y="181"/>
                    </a:lnTo>
                    <a:lnTo>
                      <a:pt x="340" y="181"/>
                    </a:lnTo>
                    <a:lnTo>
                      <a:pt x="343" y="175"/>
                    </a:lnTo>
                    <a:lnTo>
                      <a:pt x="346" y="191"/>
                    </a:lnTo>
                    <a:lnTo>
                      <a:pt x="348" y="191"/>
                    </a:lnTo>
                    <a:lnTo>
                      <a:pt x="351" y="190"/>
                    </a:lnTo>
                    <a:lnTo>
                      <a:pt x="354" y="189"/>
                    </a:lnTo>
                    <a:lnTo>
                      <a:pt x="356" y="199"/>
                    </a:lnTo>
                    <a:lnTo>
                      <a:pt x="359" y="204"/>
                    </a:lnTo>
                    <a:lnTo>
                      <a:pt x="362" y="197"/>
                    </a:lnTo>
                    <a:lnTo>
                      <a:pt x="364" y="212"/>
                    </a:lnTo>
                    <a:lnTo>
                      <a:pt x="367" y="207"/>
                    </a:lnTo>
                    <a:lnTo>
                      <a:pt x="370" y="211"/>
                    </a:lnTo>
                    <a:lnTo>
                      <a:pt x="373" y="230"/>
                    </a:lnTo>
                    <a:lnTo>
                      <a:pt x="375" y="227"/>
                    </a:lnTo>
                    <a:lnTo>
                      <a:pt x="378" y="236"/>
                    </a:lnTo>
                    <a:lnTo>
                      <a:pt x="381" y="242"/>
                    </a:lnTo>
                    <a:lnTo>
                      <a:pt x="384" y="253"/>
                    </a:lnTo>
                    <a:lnTo>
                      <a:pt x="387" y="246"/>
                    </a:lnTo>
                    <a:lnTo>
                      <a:pt x="389" y="263"/>
                    </a:lnTo>
                    <a:lnTo>
                      <a:pt x="392" y="270"/>
                    </a:lnTo>
                    <a:lnTo>
                      <a:pt x="395" y="286"/>
                    </a:lnTo>
                    <a:lnTo>
                      <a:pt x="397" y="283"/>
                    </a:lnTo>
                    <a:lnTo>
                      <a:pt x="400" y="289"/>
                    </a:lnTo>
                    <a:lnTo>
                      <a:pt x="403" y="314"/>
                    </a:lnTo>
                    <a:lnTo>
                      <a:pt x="406" y="317"/>
                    </a:lnTo>
                    <a:lnTo>
                      <a:pt x="408" y="334"/>
                    </a:lnTo>
                    <a:lnTo>
                      <a:pt x="411" y="348"/>
                    </a:lnTo>
                    <a:lnTo>
                      <a:pt x="414" y="350"/>
                    </a:lnTo>
                    <a:lnTo>
                      <a:pt x="416" y="372"/>
                    </a:lnTo>
                    <a:lnTo>
                      <a:pt x="419" y="368"/>
                    </a:lnTo>
                    <a:lnTo>
                      <a:pt x="422" y="381"/>
                    </a:lnTo>
                    <a:lnTo>
                      <a:pt x="425" y="410"/>
                    </a:lnTo>
                    <a:lnTo>
                      <a:pt x="427" y="405"/>
                    </a:lnTo>
                    <a:lnTo>
                      <a:pt x="430" y="424"/>
                    </a:lnTo>
                    <a:lnTo>
                      <a:pt x="433" y="447"/>
                    </a:lnTo>
                    <a:lnTo>
                      <a:pt x="436" y="443"/>
                    </a:lnTo>
                    <a:lnTo>
                      <a:pt x="438" y="455"/>
                    </a:lnTo>
                    <a:lnTo>
                      <a:pt x="441" y="469"/>
                    </a:lnTo>
                    <a:lnTo>
                      <a:pt x="444" y="475"/>
                    </a:lnTo>
                    <a:lnTo>
                      <a:pt x="447" y="485"/>
                    </a:lnTo>
                    <a:lnTo>
                      <a:pt x="449" y="501"/>
                    </a:lnTo>
                    <a:lnTo>
                      <a:pt x="452" y="510"/>
                    </a:lnTo>
                    <a:lnTo>
                      <a:pt x="455" y="520"/>
                    </a:lnTo>
                    <a:lnTo>
                      <a:pt x="457" y="537"/>
                    </a:lnTo>
                    <a:lnTo>
                      <a:pt x="460" y="545"/>
                    </a:lnTo>
                    <a:lnTo>
                      <a:pt x="463" y="547"/>
                    </a:lnTo>
                    <a:lnTo>
                      <a:pt x="466" y="561"/>
                    </a:lnTo>
                    <a:lnTo>
                      <a:pt x="468" y="570"/>
                    </a:lnTo>
                    <a:lnTo>
                      <a:pt x="471" y="577"/>
                    </a:lnTo>
                    <a:lnTo>
                      <a:pt x="474" y="582"/>
                    </a:lnTo>
                    <a:lnTo>
                      <a:pt x="477" y="590"/>
                    </a:lnTo>
                    <a:lnTo>
                      <a:pt x="479" y="596"/>
                    </a:lnTo>
                    <a:lnTo>
                      <a:pt x="482" y="596"/>
                    </a:lnTo>
                    <a:lnTo>
                      <a:pt x="485" y="607"/>
                    </a:lnTo>
                    <a:lnTo>
                      <a:pt x="488" y="606"/>
                    </a:lnTo>
                    <a:lnTo>
                      <a:pt x="490" y="606"/>
                    </a:lnTo>
                    <a:lnTo>
                      <a:pt x="493" y="614"/>
                    </a:lnTo>
                    <a:lnTo>
                      <a:pt x="496" y="614"/>
                    </a:lnTo>
                    <a:lnTo>
                      <a:pt x="498" y="620"/>
                    </a:lnTo>
                    <a:lnTo>
                      <a:pt x="501" y="616"/>
                    </a:lnTo>
                    <a:lnTo>
                      <a:pt x="504" y="625"/>
                    </a:lnTo>
                    <a:lnTo>
                      <a:pt x="507" y="621"/>
                    </a:lnTo>
                    <a:lnTo>
                      <a:pt x="509" y="624"/>
                    </a:lnTo>
                    <a:lnTo>
                      <a:pt x="512" y="628"/>
                    </a:lnTo>
                    <a:lnTo>
                      <a:pt x="515" y="618"/>
                    </a:lnTo>
                    <a:lnTo>
                      <a:pt x="517" y="624"/>
                    </a:lnTo>
                    <a:lnTo>
                      <a:pt x="520" y="625"/>
                    </a:lnTo>
                    <a:lnTo>
                      <a:pt x="523" y="624"/>
                    </a:lnTo>
                    <a:lnTo>
                      <a:pt x="526" y="622"/>
                    </a:lnTo>
                    <a:lnTo>
                      <a:pt x="528" y="617"/>
                    </a:lnTo>
                    <a:lnTo>
                      <a:pt x="531" y="617"/>
                    </a:lnTo>
                    <a:lnTo>
                      <a:pt x="534" y="616"/>
                    </a:lnTo>
                    <a:lnTo>
                      <a:pt x="537" y="607"/>
                    </a:lnTo>
                    <a:lnTo>
                      <a:pt x="539" y="609"/>
                    </a:lnTo>
                    <a:lnTo>
                      <a:pt x="542" y="603"/>
                    </a:lnTo>
                    <a:lnTo>
                      <a:pt x="545" y="593"/>
                    </a:lnTo>
                    <a:lnTo>
                      <a:pt x="548" y="592"/>
                    </a:lnTo>
                    <a:lnTo>
                      <a:pt x="550" y="578"/>
                    </a:lnTo>
                    <a:lnTo>
                      <a:pt x="553" y="574"/>
                    </a:lnTo>
                    <a:lnTo>
                      <a:pt x="556" y="576"/>
                    </a:lnTo>
                    <a:lnTo>
                      <a:pt x="558" y="552"/>
                    </a:lnTo>
                    <a:lnTo>
                      <a:pt x="561" y="552"/>
                    </a:lnTo>
                    <a:lnTo>
                      <a:pt x="564" y="544"/>
                    </a:lnTo>
                    <a:lnTo>
                      <a:pt x="566" y="521"/>
                    </a:lnTo>
                    <a:lnTo>
                      <a:pt x="569" y="515"/>
                    </a:lnTo>
                    <a:lnTo>
                      <a:pt x="572" y="501"/>
                    </a:lnTo>
                    <a:lnTo>
                      <a:pt x="575" y="472"/>
                    </a:lnTo>
                    <a:lnTo>
                      <a:pt x="577" y="470"/>
                    </a:lnTo>
                    <a:lnTo>
                      <a:pt x="580" y="452"/>
                    </a:lnTo>
                    <a:lnTo>
                      <a:pt x="583" y="427"/>
                    </a:lnTo>
                    <a:lnTo>
                      <a:pt x="586" y="406"/>
                    </a:lnTo>
                    <a:lnTo>
                      <a:pt x="588" y="392"/>
                    </a:lnTo>
                    <a:lnTo>
                      <a:pt x="591" y="362"/>
                    </a:lnTo>
                    <a:lnTo>
                      <a:pt x="594" y="362"/>
                    </a:lnTo>
                    <a:lnTo>
                      <a:pt x="597" y="333"/>
                    </a:lnTo>
                    <a:lnTo>
                      <a:pt x="599" y="314"/>
                    </a:lnTo>
                    <a:lnTo>
                      <a:pt x="602" y="312"/>
                    </a:lnTo>
                    <a:lnTo>
                      <a:pt x="605" y="293"/>
                    </a:lnTo>
                    <a:lnTo>
                      <a:pt x="608" y="289"/>
                    </a:lnTo>
                    <a:lnTo>
                      <a:pt x="610" y="297"/>
                    </a:lnTo>
                    <a:lnTo>
                      <a:pt x="613" y="296"/>
                    </a:lnTo>
                    <a:lnTo>
                      <a:pt x="616" y="295"/>
                    </a:lnTo>
                    <a:lnTo>
                      <a:pt x="618" y="304"/>
                    </a:lnTo>
                    <a:lnTo>
                      <a:pt x="621" y="308"/>
                    </a:lnTo>
                    <a:lnTo>
                      <a:pt x="624" y="309"/>
                    </a:lnTo>
                    <a:lnTo>
                      <a:pt x="626" y="334"/>
                    </a:lnTo>
                    <a:lnTo>
                      <a:pt x="629" y="356"/>
                    </a:lnTo>
                    <a:lnTo>
                      <a:pt x="632" y="364"/>
                    </a:lnTo>
                    <a:lnTo>
                      <a:pt x="635" y="391"/>
                    </a:lnTo>
                    <a:lnTo>
                      <a:pt x="637" y="407"/>
                    </a:lnTo>
                    <a:lnTo>
                      <a:pt x="640" y="431"/>
                    </a:lnTo>
                    <a:lnTo>
                      <a:pt x="643" y="442"/>
                    </a:lnTo>
                    <a:lnTo>
                      <a:pt x="646" y="463"/>
                    </a:lnTo>
                    <a:lnTo>
                      <a:pt x="648" y="472"/>
                    </a:lnTo>
                    <a:lnTo>
                      <a:pt x="651" y="481"/>
                    </a:lnTo>
                    <a:lnTo>
                      <a:pt x="654" y="509"/>
                    </a:lnTo>
                    <a:lnTo>
                      <a:pt x="656" y="511"/>
                    </a:lnTo>
                    <a:lnTo>
                      <a:pt x="659" y="524"/>
                    </a:lnTo>
                    <a:lnTo>
                      <a:pt x="662" y="533"/>
                    </a:lnTo>
                    <a:lnTo>
                      <a:pt x="665" y="542"/>
                    </a:lnTo>
                    <a:lnTo>
                      <a:pt x="667" y="550"/>
                    </a:lnTo>
                    <a:lnTo>
                      <a:pt x="670" y="560"/>
                    </a:lnTo>
                    <a:lnTo>
                      <a:pt x="673" y="569"/>
                    </a:lnTo>
                    <a:lnTo>
                      <a:pt x="676" y="572"/>
                    </a:lnTo>
                    <a:lnTo>
                      <a:pt x="678" y="574"/>
                    </a:lnTo>
                    <a:lnTo>
                      <a:pt x="681" y="582"/>
                    </a:lnTo>
                    <a:lnTo>
                      <a:pt x="684" y="584"/>
                    </a:lnTo>
                    <a:lnTo>
                      <a:pt x="686" y="593"/>
                    </a:lnTo>
                    <a:lnTo>
                      <a:pt x="689" y="592"/>
                    </a:lnTo>
                    <a:lnTo>
                      <a:pt x="692" y="581"/>
                    </a:lnTo>
                    <a:lnTo>
                      <a:pt x="694" y="590"/>
                    </a:lnTo>
                    <a:lnTo>
                      <a:pt x="697" y="589"/>
                    </a:lnTo>
                    <a:lnTo>
                      <a:pt x="700" y="588"/>
                    </a:lnTo>
                    <a:lnTo>
                      <a:pt x="703" y="589"/>
                    </a:lnTo>
                    <a:lnTo>
                      <a:pt x="705" y="585"/>
                    </a:lnTo>
                    <a:lnTo>
                      <a:pt x="708" y="576"/>
                    </a:lnTo>
                    <a:lnTo>
                      <a:pt x="711" y="582"/>
                    </a:lnTo>
                    <a:lnTo>
                      <a:pt x="714" y="579"/>
                    </a:lnTo>
                    <a:lnTo>
                      <a:pt x="716" y="574"/>
                    </a:lnTo>
                    <a:lnTo>
                      <a:pt x="719" y="572"/>
                    </a:lnTo>
                    <a:lnTo>
                      <a:pt x="722" y="561"/>
                    </a:lnTo>
                    <a:lnTo>
                      <a:pt x="724" y="560"/>
                    </a:lnTo>
                    <a:lnTo>
                      <a:pt x="727" y="558"/>
                    </a:lnTo>
                    <a:lnTo>
                      <a:pt x="730" y="545"/>
                    </a:lnTo>
                    <a:lnTo>
                      <a:pt x="733" y="543"/>
                    </a:lnTo>
                    <a:lnTo>
                      <a:pt x="735" y="538"/>
                    </a:lnTo>
                    <a:lnTo>
                      <a:pt x="738" y="521"/>
                    </a:lnTo>
                    <a:lnTo>
                      <a:pt x="741" y="519"/>
                    </a:lnTo>
                    <a:lnTo>
                      <a:pt x="744" y="515"/>
                    </a:lnTo>
                    <a:lnTo>
                      <a:pt x="746" y="489"/>
                    </a:lnTo>
                    <a:lnTo>
                      <a:pt x="749" y="491"/>
                    </a:lnTo>
                    <a:lnTo>
                      <a:pt x="752" y="481"/>
                    </a:lnTo>
                    <a:lnTo>
                      <a:pt x="754" y="460"/>
                    </a:lnTo>
                    <a:lnTo>
                      <a:pt x="757" y="456"/>
                    </a:lnTo>
                    <a:lnTo>
                      <a:pt x="760" y="443"/>
                    </a:lnTo>
                    <a:lnTo>
                      <a:pt x="762" y="429"/>
                    </a:lnTo>
                    <a:lnTo>
                      <a:pt x="765" y="432"/>
                    </a:lnTo>
                    <a:lnTo>
                      <a:pt x="768" y="413"/>
                    </a:lnTo>
                    <a:lnTo>
                      <a:pt x="770" y="407"/>
                    </a:lnTo>
                    <a:lnTo>
                      <a:pt x="773" y="405"/>
                    </a:lnTo>
                    <a:lnTo>
                      <a:pt x="776" y="389"/>
                    </a:lnTo>
                    <a:lnTo>
                      <a:pt x="779" y="391"/>
                    </a:lnTo>
                    <a:lnTo>
                      <a:pt x="781" y="386"/>
                    </a:lnTo>
                    <a:lnTo>
                      <a:pt x="784" y="360"/>
                    </a:lnTo>
                    <a:lnTo>
                      <a:pt x="787" y="367"/>
                    </a:lnTo>
                    <a:lnTo>
                      <a:pt x="790" y="354"/>
                    </a:lnTo>
                    <a:lnTo>
                      <a:pt x="792" y="345"/>
                    </a:lnTo>
                    <a:lnTo>
                      <a:pt x="795" y="352"/>
                    </a:lnTo>
                    <a:lnTo>
                      <a:pt x="798" y="335"/>
                    </a:lnTo>
                    <a:lnTo>
                      <a:pt x="801" y="344"/>
                    </a:lnTo>
                    <a:lnTo>
                      <a:pt x="803" y="345"/>
                    </a:lnTo>
                    <a:lnTo>
                      <a:pt x="806" y="334"/>
                    </a:lnTo>
                    <a:lnTo>
                      <a:pt x="809" y="340"/>
                    </a:lnTo>
                    <a:lnTo>
                      <a:pt x="811" y="341"/>
                    </a:lnTo>
                    <a:lnTo>
                      <a:pt x="814" y="318"/>
                    </a:lnTo>
                    <a:lnTo>
                      <a:pt x="817" y="328"/>
                    </a:lnTo>
                    <a:lnTo>
                      <a:pt x="820" y="321"/>
                    </a:lnTo>
                    <a:lnTo>
                      <a:pt x="822" y="312"/>
                    </a:lnTo>
                    <a:lnTo>
                      <a:pt x="825" y="318"/>
                    </a:lnTo>
                    <a:lnTo>
                      <a:pt x="828" y="293"/>
                    </a:lnTo>
                    <a:lnTo>
                      <a:pt x="830" y="278"/>
                    </a:lnTo>
                    <a:lnTo>
                      <a:pt x="833" y="283"/>
                    </a:lnTo>
                    <a:lnTo>
                      <a:pt x="836" y="261"/>
                    </a:lnTo>
                    <a:lnTo>
                      <a:pt x="838" y="263"/>
                    </a:lnTo>
                    <a:lnTo>
                      <a:pt x="841" y="235"/>
                    </a:lnTo>
                    <a:lnTo>
                      <a:pt x="844" y="234"/>
                    </a:lnTo>
                    <a:lnTo>
                      <a:pt x="847" y="225"/>
                    </a:lnTo>
                    <a:lnTo>
                      <a:pt x="849" y="207"/>
                    </a:lnTo>
                    <a:lnTo>
                      <a:pt x="852" y="199"/>
                    </a:lnTo>
                    <a:lnTo>
                      <a:pt x="855" y="183"/>
                    </a:lnTo>
                    <a:lnTo>
                      <a:pt x="857" y="168"/>
                    </a:lnTo>
                    <a:lnTo>
                      <a:pt x="860" y="175"/>
                    </a:lnTo>
                    <a:lnTo>
                      <a:pt x="863" y="135"/>
                    </a:lnTo>
                    <a:lnTo>
                      <a:pt x="866" y="140"/>
                    </a:lnTo>
                    <a:lnTo>
                      <a:pt x="868" y="144"/>
                    </a:lnTo>
                    <a:lnTo>
                      <a:pt x="871" y="96"/>
                    </a:lnTo>
                    <a:lnTo>
                      <a:pt x="874" y="113"/>
                    </a:lnTo>
                    <a:lnTo>
                      <a:pt x="876" y="112"/>
                    </a:lnTo>
                    <a:lnTo>
                      <a:pt x="879" y="70"/>
                    </a:lnTo>
                    <a:lnTo>
                      <a:pt x="882" y="105"/>
                    </a:lnTo>
                    <a:lnTo>
                      <a:pt x="885" y="79"/>
                    </a:lnTo>
                    <a:lnTo>
                      <a:pt x="887" y="56"/>
                    </a:lnTo>
                    <a:lnTo>
                      <a:pt x="890" y="86"/>
                    </a:lnTo>
                    <a:lnTo>
                      <a:pt x="893" y="62"/>
                    </a:lnTo>
                    <a:lnTo>
                      <a:pt x="896" y="40"/>
                    </a:lnTo>
                    <a:lnTo>
                      <a:pt x="898" y="91"/>
                    </a:lnTo>
                    <a:lnTo>
                      <a:pt x="901" y="52"/>
                    </a:lnTo>
                    <a:lnTo>
                      <a:pt x="904" y="57"/>
                    </a:lnTo>
                    <a:lnTo>
                      <a:pt x="906" y="69"/>
                    </a:lnTo>
                    <a:lnTo>
                      <a:pt x="909" y="56"/>
                    </a:lnTo>
                    <a:lnTo>
                      <a:pt x="912" y="49"/>
                    </a:lnTo>
                    <a:lnTo>
                      <a:pt x="915" y="62"/>
                    </a:lnTo>
                    <a:lnTo>
                      <a:pt x="917" y="58"/>
                    </a:lnTo>
                    <a:lnTo>
                      <a:pt x="920" y="53"/>
                    </a:lnTo>
                    <a:lnTo>
                      <a:pt x="923" y="77"/>
                    </a:lnTo>
                    <a:lnTo>
                      <a:pt x="925" y="44"/>
                    </a:lnTo>
                    <a:lnTo>
                      <a:pt x="928" y="64"/>
                    </a:lnTo>
                    <a:lnTo>
                      <a:pt x="931" y="59"/>
                    </a:lnTo>
                    <a:lnTo>
                      <a:pt x="933" y="65"/>
                    </a:lnTo>
                    <a:lnTo>
                      <a:pt x="936" y="54"/>
                    </a:lnTo>
                    <a:lnTo>
                      <a:pt x="939" y="56"/>
                    </a:lnTo>
                    <a:lnTo>
                      <a:pt x="941" y="69"/>
                    </a:lnTo>
                    <a:lnTo>
                      <a:pt x="944" y="30"/>
                    </a:lnTo>
                    <a:lnTo>
                      <a:pt x="947" y="79"/>
                    </a:lnTo>
                    <a:lnTo>
                      <a:pt x="950" y="48"/>
                    </a:lnTo>
                    <a:lnTo>
                      <a:pt x="952" y="60"/>
                    </a:lnTo>
                    <a:lnTo>
                      <a:pt x="955" y="61"/>
                    </a:lnTo>
                    <a:lnTo>
                      <a:pt x="958" y="78"/>
                    </a:lnTo>
                    <a:lnTo>
                      <a:pt x="960" y="57"/>
                    </a:lnTo>
                    <a:lnTo>
                      <a:pt x="963" y="66"/>
                    </a:lnTo>
                    <a:lnTo>
                      <a:pt x="966" y="85"/>
                    </a:lnTo>
                    <a:lnTo>
                      <a:pt x="968" y="54"/>
                    </a:lnTo>
                    <a:lnTo>
                      <a:pt x="971" y="79"/>
                    </a:lnTo>
                    <a:lnTo>
                      <a:pt x="974" y="81"/>
                    </a:lnTo>
                    <a:lnTo>
                      <a:pt x="977" y="60"/>
                    </a:lnTo>
                    <a:lnTo>
                      <a:pt x="979" y="67"/>
                    </a:lnTo>
                    <a:lnTo>
                      <a:pt x="982" y="90"/>
                    </a:lnTo>
                    <a:lnTo>
                      <a:pt x="985" y="36"/>
                    </a:lnTo>
                    <a:lnTo>
                      <a:pt x="988" y="70"/>
                    </a:lnTo>
                    <a:lnTo>
                      <a:pt x="990" y="62"/>
                    </a:lnTo>
                    <a:lnTo>
                      <a:pt x="993" y="51"/>
                    </a:lnTo>
                    <a:lnTo>
                      <a:pt x="996" y="74"/>
                    </a:lnTo>
                    <a:lnTo>
                      <a:pt x="998" y="34"/>
                    </a:lnTo>
                    <a:lnTo>
                      <a:pt x="1001" y="42"/>
                    </a:lnTo>
                    <a:lnTo>
                      <a:pt x="1004" y="44"/>
                    </a:lnTo>
                    <a:lnTo>
                      <a:pt x="1006" y="38"/>
                    </a:lnTo>
                    <a:lnTo>
                      <a:pt x="1009" y="50"/>
                    </a:lnTo>
                    <a:lnTo>
                      <a:pt x="1012" y="44"/>
                    </a:lnTo>
                    <a:lnTo>
                      <a:pt x="1015" y="19"/>
                    </a:lnTo>
                    <a:lnTo>
                      <a:pt x="1017" y="20"/>
                    </a:lnTo>
                    <a:lnTo>
                      <a:pt x="1020" y="38"/>
                    </a:lnTo>
                    <a:lnTo>
                      <a:pt x="1023" y="30"/>
                    </a:lnTo>
                    <a:lnTo>
                      <a:pt x="1026" y="43"/>
                    </a:lnTo>
                    <a:lnTo>
                      <a:pt x="1028" y="6"/>
                    </a:lnTo>
                    <a:lnTo>
                      <a:pt x="1031" y="30"/>
                    </a:lnTo>
                    <a:lnTo>
                      <a:pt x="1034" y="18"/>
                    </a:lnTo>
                    <a:lnTo>
                      <a:pt x="1036" y="41"/>
                    </a:lnTo>
                    <a:lnTo>
                      <a:pt x="1039" y="55"/>
                    </a:lnTo>
                    <a:lnTo>
                      <a:pt x="1042" y="23"/>
                    </a:lnTo>
                    <a:lnTo>
                      <a:pt x="1044" y="33"/>
                    </a:lnTo>
                    <a:lnTo>
                      <a:pt x="1047" y="22"/>
                    </a:lnTo>
                    <a:lnTo>
                      <a:pt x="1050" y="33"/>
                    </a:lnTo>
                    <a:lnTo>
                      <a:pt x="1053" y="48"/>
                    </a:lnTo>
                    <a:lnTo>
                      <a:pt x="1055" y="27"/>
                    </a:lnTo>
                    <a:lnTo>
                      <a:pt x="1058" y="27"/>
                    </a:lnTo>
                    <a:lnTo>
                      <a:pt x="1061" y="37"/>
                    </a:lnTo>
                    <a:lnTo>
                      <a:pt x="1063" y="33"/>
                    </a:lnTo>
                    <a:lnTo>
                      <a:pt x="1066" y="40"/>
                    </a:lnTo>
                    <a:lnTo>
                      <a:pt x="1069" y="50"/>
                    </a:lnTo>
                    <a:lnTo>
                      <a:pt x="1071" y="28"/>
                    </a:lnTo>
                    <a:lnTo>
                      <a:pt x="1074" y="26"/>
                    </a:lnTo>
                    <a:lnTo>
                      <a:pt x="1077" y="41"/>
                    </a:lnTo>
                    <a:lnTo>
                      <a:pt x="1080" y="40"/>
                    </a:lnTo>
                    <a:lnTo>
                      <a:pt x="1082" y="42"/>
                    </a:lnTo>
                    <a:lnTo>
                      <a:pt x="1085" y="45"/>
                    </a:lnTo>
                    <a:lnTo>
                      <a:pt x="1088" y="29"/>
                    </a:lnTo>
                    <a:lnTo>
                      <a:pt x="1090" y="13"/>
                    </a:lnTo>
                    <a:lnTo>
                      <a:pt x="1093" y="61"/>
                    </a:lnTo>
                    <a:lnTo>
                      <a:pt x="1096" y="28"/>
                    </a:lnTo>
                    <a:lnTo>
                      <a:pt x="1098" y="3"/>
                    </a:lnTo>
                    <a:lnTo>
                      <a:pt x="1101" y="60"/>
                    </a:lnTo>
                    <a:lnTo>
                      <a:pt x="1104" y="2"/>
                    </a:lnTo>
                    <a:lnTo>
                      <a:pt x="1106" y="12"/>
                    </a:lnTo>
                    <a:lnTo>
                      <a:pt x="1109" y="59"/>
                    </a:lnTo>
                    <a:lnTo>
                      <a:pt x="1112" y="0"/>
                    </a:lnTo>
                    <a:lnTo>
                      <a:pt x="1115" y="38"/>
                    </a:lnTo>
                    <a:lnTo>
                      <a:pt x="1117" y="60"/>
                    </a:lnTo>
                    <a:lnTo>
                      <a:pt x="1120" y="2"/>
                    </a:lnTo>
                    <a:lnTo>
                      <a:pt x="1123" y="31"/>
                    </a:lnTo>
                    <a:lnTo>
                      <a:pt x="1125" y="56"/>
                    </a:lnTo>
                    <a:lnTo>
                      <a:pt x="1128" y="30"/>
                    </a:lnTo>
                    <a:lnTo>
                      <a:pt x="1131" y="53"/>
                    </a:lnTo>
                    <a:lnTo>
                      <a:pt x="1133" y="64"/>
                    </a:lnTo>
                    <a:lnTo>
                      <a:pt x="1136" y="11"/>
                    </a:lnTo>
                    <a:lnTo>
                      <a:pt x="1139" y="60"/>
                    </a:lnTo>
                    <a:lnTo>
                      <a:pt x="1142" y="64"/>
                    </a:lnTo>
                    <a:lnTo>
                      <a:pt x="1144" y="23"/>
                    </a:lnTo>
                    <a:lnTo>
                      <a:pt x="1147" y="79"/>
                    </a:lnTo>
                    <a:lnTo>
                      <a:pt x="1150" y="62"/>
                    </a:lnTo>
                    <a:lnTo>
                      <a:pt x="1152" y="37"/>
                    </a:lnTo>
                    <a:lnTo>
                      <a:pt x="1155" y="71"/>
                    </a:lnTo>
                    <a:lnTo>
                      <a:pt x="1158" y="64"/>
                    </a:lnTo>
                    <a:lnTo>
                      <a:pt x="1160" y="60"/>
                    </a:lnTo>
                    <a:lnTo>
                      <a:pt x="1163" y="99"/>
                    </a:lnTo>
                    <a:lnTo>
                      <a:pt x="1166" y="53"/>
                    </a:lnTo>
                    <a:lnTo>
                      <a:pt x="1169" y="57"/>
                    </a:lnTo>
                    <a:lnTo>
                      <a:pt x="1171" y="76"/>
                    </a:lnTo>
                    <a:lnTo>
                      <a:pt x="1174" y="51"/>
                    </a:lnTo>
                    <a:lnTo>
                      <a:pt x="1177" y="69"/>
                    </a:lnTo>
                    <a:lnTo>
                      <a:pt x="1179" y="89"/>
                    </a:lnTo>
                    <a:lnTo>
                      <a:pt x="1182" y="32"/>
                    </a:lnTo>
                    <a:lnTo>
                      <a:pt x="1185" y="68"/>
                    </a:lnTo>
                    <a:lnTo>
                      <a:pt x="1187" y="61"/>
                    </a:lnTo>
                    <a:lnTo>
                      <a:pt x="1190" y="55"/>
                    </a:lnTo>
                    <a:lnTo>
                      <a:pt x="1193" y="69"/>
                    </a:lnTo>
                    <a:lnTo>
                      <a:pt x="1196" y="47"/>
                    </a:lnTo>
                    <a:lnTo>
                      <a:pt x="1198" y="41"/>
                    </a:lnTo>
                    <a:lnTo>
                      <a:pt x="1201" y="59"/>
                    </a:lnTo>
                    <a:lnTo>
                      <a:pt x="1204" y="60"/>
                    </a:lnTo>
                    <a:lnTo>
                      <a:pt x="1206" y="55"/>
                    </a:lnTo>
                    <a:lnTo>
                      <a:pt x="1209" y="49"/>
                    </a:lnTo>
                    <a:lnTo>
                      <a:pt x="1212" y="45"/>
                    </a:lnTo>
                    <a:lnTo>
                      <a:pt x="1214" y="26"/>
                    </a:lnTo>
                    <a:lnTo>
                      <a:pt x="1217" y="64"/>
                    </a:lnTo>
                    <a:lnTo>
                      <a:pt x="1220" y="40"/>
                    </a:lnTo>
                    <a:lnTo>
                      <a:pt x="1223" y="43"/>
                    </a:lnTo>
                    <a:lnTo>
                      <a:pt x="1225" y="45"/>
                    </a:lnTo>
                    <a:lnTo>
                      <a:pt x="1228" y="37"/>
                    </a:lnTo>
                    <a:lnTo>
                      <a:pt x="1231" y="53"/>
                    </a:lnTo>
                    <a:lnTo>
                      <a:pt x="1233" y="58"/>
                    </a:lnTo>
                    <a:lnTo>
                      <a:pt x="1236" y="47"/>
                    </a:lnTo>
                    <a:lnTo>
                      <a:pt x="1239" y="61"/>
                    </a:lnTo>
                    <a:lnTo>
                      <a:pt x="1241" y="56"/>
                    </a:lnTo>
                    <a:lnTo>
                      <a:pt x="1244" y="48"/>
                    </a:lnTo>
                    <a:lnTo>
                      <a:pt x="1247" y="65"/>
                    </a:lnTo>
                    <a:lnTo>
                      <a:pt x="1249" y="44"/>
                    </a:lnTo>
                    <a:lnTo>
                      <a:pt x="1252" y="73"/>
                    </a:lnTo>
                    <a:lnTo>
                      <a:pt x="1255" y="55"/>
                    </a:lnTo>
                    <a:lnTo>
                      <a:pt x="1258" y="59"/>
                    </a:lnTo>
                    <a:lnTo>
                      <a:pt x="1260" y="47"/>
                    </a:lnTo>
                    <a:lnTo>
                      <a:pt x="1263" y="45"/>
                    </a:lnTo>
                    <a:lnTo>
                      <a:pt x="1266" y="44"/>
                    </a:lnTo>
                    <a:lnTo>
                      <a:pt x="1268" y="68"/>
                    </a:lnTo>
                    <a:lnTo>
                      <a:pt x="1271" y="61"/>
                    </a:lnTo>
                    <a:lnTo>
                      <a:pt x="1274" y="38"/>
                    </a:lnTo>
                    <a:lnTo>
                      <a:pt x="1276" y="51"/>
                    </a:lnTo>
                    <a:lnTo>
                      <a:pt x="1279" y="36"/>
                    </a:lnTo>
                    <a:lnTo>
                      <a:pt x="1282" y="37"/>
                    </a:lnTo>
                    <a:lnTo>
                      <a:pt x="1285" y="51"/>
                    </a:lnTo>
                    <a:lnTo>
                      <a:pt x="1287" y="52"/>
                    </a:lnTo>
                    <a:lnTo>
                      <a:pt x="1290" y="53"/>
                    </a:lnTo>
                    <a:lnTo>
                      <a:pt x="1293" y="34"/>
                    </a:lnTo>
                    <a:lnTo>
                      <a:pt x="1295" y="23"/>
                    </a:lnTo>
                    <a:lnTo>
                      <a:pt x="1298" y="52"/>
                    </a:lnTo>
                    <a:lnTo>
                      <a:pt x="1301" y="44"/>
                    </a:lnTo>
                    <a:lnTo>
                      <a:pt x="1303" y="61"/>
                    </a:lnTo>
                    <a:lnTo>
                      <a:pt x="1306" y="45"/>
                    </a:lnTo>
                    <a:lnTo>
                      <a:pt x="1309" y="22"/>
                    </a:lnTo>
                    <a:lnTo>
                      <a:pt x="1311" y="49"/>
                    </a:lnTo>
                    <a:lnTo>
                      <a:pt x="1314" y="36"/>
                    </a:lnTo>
                    <a:lnTo>
                      <a:pt x="1317" y="47"/>
                    </a:lnTo>
                    <a:lnTo>
                      <a:pt x="1319" y="39"/>
                    </a:lnTo>
                    <a:lnTo>
                      <a:pt x="1322" y="26"/>
                    </a:lnTo>
                    <a:lnTo>
                      <a:pt x="1325" y="14"/>
                    </a:lnTo>
                    <a:lnTo>
                      <a:pt x="1328" y="3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5" name="Rectangle 125"/>
              <p:cNvSpPr>
                <a:spLocks noChangeArrowheads="1"/>
              </p:cNvSpPr>
              <p:nvPr/>
            </p:nvSpPr>
            <p:spPr bwMode="auto">
              <a:xfrm>
                <a:off x="1192" y="1158"/>
                <a:ext cx="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sp>
        <p:nvSpPr>
          <p:cNvPr id="4096" name="テキスト ボックス 4095"/>
          <p:cNvSpPr txBox="1"/>
          <p:nvPr/>
        </p:nvSpPr>
        <p:spPr>
          <a:xfrm>
            <a:off x="290248" y="3062120"/>
            <a:ext cx="4672183"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400" b="1" u="sng" dirty="0" smtClean="0"/>
              <a:t>ファイバー共振器の透過スペクトル</a:t>
            </a:r>
            <a:endParaRPr kumimoji="1" lang="ja-JP" altLang="en-US" sz="2400" b="1" u="sng" dirty="0"/>
          </a:p>
        </p:txBody>
      </p:sp>
      <p:sp>
        <p:nvSpPr>
          <p:cNvPr id="4097" name="テキスト ボックス 4096"/>
          <p:cNvSpPr txBox="1"/>
          <p:nvPr/>
        </p:nvSpPr>
        <p:spPr>
          <a:xfrm>
            <a:off x="5292742" y="3062120"/>
            <a:ext cx="3636710"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2400" b="1" u="sng" dirty="0" smtClean="0"/>
              <a:t>量子ドット発光スペクトル</a:t>
            </a:r>
            <a:endParaRPr kumimoji="1" lang="ja-JP" altLang="en-US" sz="2400" b="1" u="sng" dirty="0"/>
          </a:p>
        </p:txBody>
      </p:sp>
      <p:grpSp>
        <p:nvGrpSpPr>
          <p:cNvPr id="4101" name="Group 132"/>
          <p:cNvGrpSpPr>
            <a:grpSpLocks noChangeAspect="1"/>
          </p:cNvGrpSpPr>
          <p:nvPr/>
        </p:nvGrpSpPr>
        <p:grpSpPr bwMode="auto">
          <a:xfrm>
            <a:off x="5179017" y="3703055"/>
            <a:ext cx="3134622" cy="830579"/>
            <a:chOff x="-1155" y="124"/>
            <a:chExt cx="1346" cy="1089"/>
          </a:xfrm>
        </p:grpSpPr>
        <p:sp>
          <p:nvSpPr>
            <p:cNvPr id="4107" name="Line 137"/>
            <p:cNvSpPr>
              <a:spLocks noChangeShapeType="1"/>
            </p:cNvSpPr>
            <p:nvPr/>
          </p:nvSpPr>
          <p:spPr bwMode="auto">
            <a:xfrm flipV="1">
              <a:off x="-1135" y="1194"/>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8" name="Line 138"/>
            <p:cNvSpPr>
              <a:spLocks noChangeShapeType="1"/>
            </p:cNvSpPr>
            <p:nvPr/>
          </p:nvSpPr>
          <p:spPr bwMode="auto">
            <a:xfrm flipV="1">
              <a:off x="-804" y="1194"/>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9" name="Line 139"/>
            <p:cNvSpPr>
              <a:spLocks noChangeShapeType="1"/>
            </p:cNvSpPr>
            <p:nvPr/>
          </p:nvSpPr>
          <p:spPr bwMode="auto">
            <a:xfrm flipV="1">
              <a:off x="-472" y="1194"/>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0" name="Line 140"/>
            <p:cNvSpPr>
              <a:spLocks noChangeShapeType="1"/>
            </p:cNvSpPr>
            <p:nvPr/>
          </p:nvSpPr>
          <p:spPr bwMode="auto">
            <a:xfrm flipV="1">
              <a:off x="-141" y="1194"/>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1" name="Line 141"/>
            <p:cNvSpPr>
              <a:spLocks noChangeShapeType="1"/>
            </p:cNvSpPr>
            <p:nvPr/>
          </p:nvSpPr>
          <p:spPr bwMode="auto">
            <a:xfrm flipV="1">
              <a:off x="190" y="1194"/>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2" name="Line 142"/>
            <p:cNvSpPr>
              <a:spLocks noChangeShapeType="1"/>
            </p:cNvSpPr>
            <p:nvPr/>
          </p:nvSpPr>
          <p:spPr bwMode="auto">
            <a:xfrm>
              <a:off x="-1135" y="1194"/>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3" name="Line 143"/>
            <p:cNvSpPr>
              <a:spLocks noChangeShapeType="1"/>
            </p:cNvSpPr>
            <p:nvPr/>
          </p:nvSpPr>
          <p:spPr bwMode="auto">
            <a:xfrm>
              <a:off x="-1145" y="109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4" name="Line 144"/>
            <p:cNvSpPr>
              <a:spLocks noChangeShapeType="1"/>
            </p:cNvSpPr>
            <p:nvPr/>
          </p:nvSpPr>
          <p:spPr bwMode="auto">
            <a:xfrm>
              <a:off x="-1155" y="903"/>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5" name="Line 145"/>
            <p:cNvSpPr>
              <a:spLocks noChangeShapeType="1"/>
            </p:cNvSpPr>
            <p:nvPr/>
          </p:nvSpPr>
          <p:spPr bwMode="auto">
            <a:xfrm>
              <a:off x="-1145" y="709"/>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6" name="Line 146"/>
            <p:cNvSpPr>
              <a:spLocks noChangeShapeType="1"/>
            </p:cNvSpPr>
            <p:nvPr/>
          </p:nvSpPr>
          <p:spPr bwMode="auto">
            <a:xfrm>
              <a:off x="-1155" y="51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7" name="Line 147"/>
            <p:cNvSpPr>
              <a:spLocks noChangeShapeType="1"/>
            </p:cNvSpPr>
            <p:nvPr/>
          </p:nvSpPr>
          <p:spPr bwMode="auto">
            <a:xfrm>
              <a:off x="-1145" y="32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8" name="Line 148"/>
            <p:cNvSpPr>
              <a:spLocks noChangeShapeType="1"/>
            </p:cNvSpPr>
            <p:nvPr/>
          </p:nvSpPr>
          <p:spPr bwMode="auto">
            <a:xfrm flipV="1">
              <a:off x="-1135" y="225"/>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9" name="Freeform 149"/>
            <p:cNvSpPr>
              <a:spLocks/>
            </p:cNvSpPr>
            <p:nvPr/>
          </p:nvSpPr>
          <p:spPr bwMode="auto">
            <a:xfrm>
              <a:off x="-1137" y="341"/>
              <a:ext cx="1328" cy="756"/>
            </a:xfrm>
            <a:custGeom>
              <a:avLst/>
              <a:gdLst>
                <a:gd name="T0" fmla="*/ 19 w 1328"/>
                <a:gd name="T1" fmla="*/ 678 h 756"/>
                <a:gd name="T2" fmla="*/ 41 w 1328"/>
                <a:gd name="T3" fmla="*/ 698 h 756"/>
                <a:gd name="T4" fmla="*/ 63 w 1328"/>
                <a:gd name="T5" fmla="*/ 601 h 756"/>
                <a:gd name="T6" fmla="*/ 85 w 1328"/>
                <a:gd name="T7" fmla="*/ 504 h 756"/>
                <a:gd name="T8" fmla="*/ 107 w 1328"/>
                <a:gd name="T9" fmla="*/ 601 h 756"/>
                <a:gd name="T10" fmla="*/ 129 w 1328"/>
                <a:gd name="T11" fmla="*/ 523 h 756"/>
                <a:gd name="T12" fmla="*/ 151 w 1328"/>
                <a:gd name="T13" fmla="*/ 581 h 756"/>
                <a:gd name="T14" fmla="*/ 173 w 1328"/>
                <a:gd name="T15" fmla="*/ 485 h 756"/>
                <a:gd name="T16" fmla="*/ 195 w 1328"/>
                <a:gd name="T17" fmla="*/ 523 h 756"/>
                <a:gd name="T18" fmla="*/ 217 w 1328"/>
                <a:gd name="T19" fmla="*/ 523 h 756"/>
                <a:gd name="T20" fmla="*/ 239 w 1328"/>
                <a:gd name="T21" fmla="*/ 562 h 756"/>
                <a:gd name="T22" fmla="*/ 261 w 1328"/>
                <a:gd name="T23" fmla="*/ 543 h 756"/>
                <a:gd name="T24" fmla="*/ 282 w 1328"/>
                <a:gd name="T25" fmla="*/ 485 h 756"/>
                <a:gd name="T26" fmla="*/ 305 w 1328"/>
                <a:gd name="T27" fmla="*/ 523 h 756"/>
                <a:gd name="T28" fmla="*/ 326 w 1328"/>
                <a:gd name="T29" fmla="*/ 581 h 756"/>
                <a:gd name="T30" fmla="*/ 348 w 1328"/>
                <a:gd name="T31" fmla="*/ 485 h 756"/>
                <a:gd name="T32" fmla="*/ 370 w 1328"/>
                <a:gd name="T33" fmla="*/ 504 h 756"/>
                <a:gd name="T34" fmla="*/ 392 w 1328"/>
                <a:gd name="T35" fmla="*/ 465 h 756"/>
                <a:gd name="T36" fmla="*/ 414 w 1328"/>
                <a:gd name="T37" fmla="*/ 562 h 756"/>
                <a:gd name="T38" fmla="*/ 436 w 1328"/>
                <a:gd name="T39" fmla="*/ 601 h 756"/>
                <a:gd name="T40" fmla="*/ 457 w 1328"/>
                <a:gd name="T41" fmla="*/ 640 h 756"/>
                <a:gd name="T42" fmla="*/ 479 w 1328"/>
                <a:gd name="T43" fmla="*/ 620 h 756"/>
                <a:gd name="T44" fmla="*/ 501 w 1328"/>
                <a:gd name="T45" fmla="*/ 620 h 756"/>
                <a:gd name="T46" fmla="*/ 523 w 1328"/>
                <a:gd name="T47" fmla="*/ 640 h 756"/>
                <a:gd name="T48" fmla="*/ 545 w 1328"/>
                <a:gd name="T49" fmla="*/ 601 h 756"/>
                <a:gd name="T50" fmla="*/ 566 w 1328"/>
                <a:gd name="T51" fmla="*/ 543 h 756"/>
                <a:gd name="T52" fmla="*/ 588 w 1328"/>
                <a:gd name="T53" fmla="*/ 310 h 756"/>
                <a:gd name="T54" fmla="*/ 610 w 1328"/>
                <a:gd name="T55" fmla="*/ 116 h 756"/>
                <a:gd name="T56" fmla="*/ 632 w 1328"/>
                <a:gd name="T57" fmla="*/ 155 h 756"/>
                <a:gd name="T58" fmla="*/ 654 w 1328"/>
                <a:gd name="T59" fmla="*/ 349 h 756"/>
                <a:gd name="T60" fmla="*/ 676 w 1328"/>
                <a:gd name="T61" fmla="*/ 426 h 756"/>
                <a:gd name="T62" fmla="*/ 697 w 1328"/>
                <a:gd name="T63" fmla="*/ 485 h 756"/>
                <a:gd name="T64" fmla="*/ 719 w 1328"/>
                <a:gd name="T65" fmla="*/ 523 h 756"/>
                <a:gd name="T66" fmla="*/ 741 w 1328"/>
                <a:gd name="T67" fmla="*/ 504 h 756"/>
                <a:gd name="T68" fmla="*/ 762 w 1328"/>
                <a:gd name="T69" fmla="*/ 446 h 756"/>
                <a:gd name="T70" fmla="*/ 784 w 1328"/>
                <a:gd name="T71" fmla="*/ 543 h 756"/>
                <a:gd name="T72" fmla="*/ 806 w 1328"/>
                <a:gd name="T73" fmla="*/ 581 h 756"/>
                <a:gd name="T74" fmla="*/ 828 w 1328"/>
                <a:gd name="T75" fmla="*/ 640 h 756"/>
                <a:gd name="T76" fmla="*/ 849 w 1328"/>
                <a:gd name="T77" fmla="*/ 601 h 756"/>
                <a:gd name="T78" fmla="*/ 871 w 1328"/>
                <a:gd name="T79" fmla="*/ 620 h 756"/>
                <a:gd name="T80" fmla="*/ 893 w 1328"/>
                <a:gd name="T81" fmla="*/ 601 h 756"/>
                <a:gd name="T82" fmla="*/ 915 w 1328"/>
                <a:gd name="T83" fmla="*/ 620 h 756"/>
                <a:gd name="T84" fmla="*/ 936 w 1328"/>
                <a:gd name="T85" fmla="*/ 640 h 756"/>
                <a:gd name="T86" fmla="*/ 958 w 1328"/>
                <a:gd name="T87" fmla="*/ 659 h 756"/>
                <a:gd name="T88" fmla="*/ 979 w 1328"/>
                <a:gd name="T89" fmla="*/ 581 h 756"/>
                <a:gd name="T90" fmla="*/ 1001 w 1328"/>
                <a:gd name="T91" fmla="*/ 562 h 756"/>
                <a:gd name="T92" fmla="*/ 1023 w 1328"/>
                <a:gd name="T93" fmla="*/ 620 h 756"/>
                <a:gd name="T94" fmla="*/ 1044 w 1328"/>
                <a:gd name="T95" fmla="*/ 581 h 756"/>
                <a:gd name="T96" fmla="*/ 1066 w 1328"/>
                <a:gd name="T97" fmla="*/ 581 h 756"/>
                <a:gd name="T98" fmla="*/ 1088 w 1328"/>
                <a:gd name="T99" fmla="*/ 601 h 756"/>
                <a:gd name="T100" fmla="*/ 1109 w 1328"/>
                <a:gd name="T101" fmla="*/ 601 h 756"/>
                <a:gd name="T102" fmla="*/ 1131 w 1328"/>
                <a:gd name="T103" fmla="*/ 640 h 756"/>
                <a:gd name="T104" fmla="*/ 1152 w 1328"/>
                <a:gd name="T105" fmla="*/ 543 h 756"/>
                <a:gd name="T106" fmla="*/ 1174 w 1328"/>
                <a:gd name="T107" fmla="*/ 620 h 756"/>
                <a:gd name="T108" fmla="*/ 1196 w 1328"/>
                <a:gd name="T109" fmla="*/ 659 h 756"/>
                <a:gd name="T110" fmla="*/ 1217 w 1328"/>
                <a:gd name="T111" fmla="*/ 640 h 756"/>
                <a:gd name="T112" fmla="*/ 1239 w 1328"/>
                <a:gd name="T113" fmla="*/ 601 h 756"/>
                <a:gd name="T114" fmla="*/ 1260 w 1328"/>
                <a:gd name="T115" fmla="*/ 581 h 756"/>
                <a:gd name="T116" fmla="*/ 1282 w 1328"/>
                <a:gd name="T117" fmla="*/ 640 h 756"/>
                <a:gd name="T118" fmla="*/ 1303 w 1328"/>
                <a:gd name="T119" fmla="*/ 678 h 756"/>
                <a:gd name="T120" fmla="*/ 1325 w 1328"/>
                <a:gd name="T121" fmla="*/ 69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756">
                  <a:moveTo>
                    <a:pt x="0" y="640"/>
                  </a:moveTo>
                  <a:lnTo>
                    <a:pt x="3" y="620"/>
                  </a:lnTo>
                  <a:lnTo>
                    <a:pt x="6" y="756"/>
                  </a:lnTo>
                  <a:lnTo>
                    <a:pt x="8" y="659"/>
                  </a:lnTo>
                  <a:lnTo>
                    <a:pt x="11" y="620"/>
                  </a:lnTo>
                  <a:lnTo>
                    <a:pt x="14" y="620"/>
                  </a:lnTo>
                  <a:lnTo>
                    <a:pt x="17" y="640"/>
                  </a:lnTo>
                  <a:lnTo>
                    <a:pt x="19" y="678"/>
                  </a:lnTo>
                  <a:lnTo>
                    <a:pt x="22" y="601"/>
                  </a:lnTo>
                  <a:lnTo>
                    <a:pt x="25" y="581"/>
                  </a:lnTo>
                  <a:lnTo>
                    <a:pt x="28" y="659"/>
                  </a:lnTo>
                  <a:lnTo>
                    <a:pt x="30" y="601"/>
                  </a:lnTo>
                  <a:lnTo>
                    <a:pt x="33" y="640"/>
                  </a:lnTo>
                  <a:lnTo>
                    <a:pt x="36" y="659"/>
                  </a:lnTo>
                  <a:lnTo>
                    <a:pt x="39" y="620"/>
                  </a:lnTo>
                  <a:lnTo>
                    <a:pt x="41" y="698"/>
                  </a:lnTo>
                  <a:lnTo>
                    <a:pt x="44" y="620"/>
                  </a:lnTo>
                  <a:lnTo>
                    <a:pt x="47" y="640"/>
                  </a:lnTo>
                  <a:lnTo>
                    <a:pt x="49" y="678"/>
                  </a:lnTo>
                  <a:lnTo>
                    <a:pt x="52" y="562"/>
                  </a:lnTo>
                  <a:lnTo>
                    <a:pt x="55" y="640"/>
                  </a:lnTo>
                  <a:lnTo>
                    <a:pt x="58" y="717"/>
                  </a:lnTo>
                  <a:lnTo>
                    <a:pt x="61" y="562"/>
                  </a:lnTo>
                  <a:lnTo>
                    <a:pt x="63" y="601"/>
                  </a:lnTo>
                  <a:lnTo>
                    <a:pt x="66" y="523"/>
                  </a:lnTo>
                  <a:lnTo>
                    <a:pt x="69" y="581"/>
                  </a:lnTo>
                  <a:lnTo>
                    <a:pt x="72" y="601"/>
                  </a:lnTo>
                  <a:lnTo>
                    <a:pt x="74" y="659"/>
                  </a:lnTo>
                  <a:lnTo>
                    <a:pt x="77" y="562"/>
                  </a:lnTo>
                  <a:lnTo>
                    <a:pt x="80" y="659"/>
                  </a:lnTo>
                  <a:lnTo>
                    <a:pt x="82" y="562"/>
                  </a:lnTo>
                  <a:lnTo>
                    <a:pt x="85" y="504"/>
                  </a:lnTo>
                  <a:lnTo>
                    <a:pt x="88" y="581"/>
                  </a:lnTo>
                  <a:lnTo>
                    <a:pt x="91" y="581"/>
                  </a:lnTo>
                  <a:lnTo>
                    <a:pt x="93" y="581"/>
                  </a:lnTo>
                  <a:lnTo>
                    <a:pt x="96" y="562"/>
                  </a:lnTo>
                  <a:lnTo>
                    <a:pt x="99" y="620"/>
                  </a:lnTo>
                  <a:lnTo>
                    <a:pt x="102" y="523"/>
                  </a:lnTo>
                  <a:lnTo>
                    <a:pt x="105" y="640"/>
                  </a:lnTo>
                  <a:lnTo>
                    <a:pt x="107" y="601"/>
                  </a:lnTo>
                  <a:lnTo>
                    <a:pt x="110" y="620"/>
                  </a:lnTo>
                  <a:lnTo>
                    <a:pt x="113" y="543"/>
                  </a:lnTo>
                  <a:lnTo>
                    <a:pt x="115" y="523"/>
                  </a:lnTo>
                  <a:lnTo>
                    <a:pt x="118" y="640"/>
                  </a:lnTo>
                  <a:lnTo>
                    <a:pt x="121" y="581"/>
                  </a:lnTo>
                  <a:lnTo>
                    <a:pt x="124" y="543"/>
                  </a:lnTo>
                  <a:lnTo>
                    <a:pt x="126" y="543"/>
                  </a:lnTo>
                  <a:lnTo>
                    <a:pt x="129" y="523"/>
                  </a:lnTo>
                  <a:lnTo>
                    <a:pt x="132" y="543"/>
                  </a:lnTo>
                  <a:lnTo>
                    <a:pt x="135" y="543"/>
                  </a:lnTo>
                  <a:lnTo>
                    <a:pt x="137" y="581"/>
                  </a:lnTo>
                  <a:lnTo>
                    <a:pt x="140" y="523"/>
                  </a:lnTo>
                  <a:lnTo>
                    <a:pt x="143" y="523"/>
                  </a:lnTo>
                  <a:lnTo>
                    <a:pt x="146" y="581"/>
                  </a:lnTo>
                  <a:lnTo>
                    <a:pt x="148" y="581"/>
                  </a:lnTo>
                  <a:lnTo>
                    <a:pt x="151" y="581"/>
                  </a:lnTo>
                  <a:lnTo>
                    <a:pt x="154" y="426"/>
                  </a:lnTo>
                  <a:lnTo>
                    <a:pt x="156" y="485"/>
                  </a:lnTo>
                  <a:lnTo>
                    <a:pt x="159" y="523"/>
                  </a:lnTo>
                  <a:lnTo>
                    <a:pt x="162" y="523"/>
                  </a:lnTo>
                  <a:lnTo>
                    <a:pt x="165" y="581"/>
                  </a:lnTo>
                  <a:lnTo>
                    <a:pt x="168" y="523"/>
                  </a:lnTo>
                  <a:lnTo>
                    <a:pt x="170" y="504"/>
                  </a:lnTo>
                  <a:lnTo>
                    <a:pt x="173" y="485"/>
                  </a:lnTo>
                  <a:lnTo>
                    <a:pt x="176" y="543"/>
                  </a:lnTo>
                  <a:lnTo>
                    <a:pt x="179" y="523"/>
                  </a:lnTo>
                  <a:lnTo>
                    <a:pt x="181" y="562"/>
                  </a:lnTo>
                  <a:lnTo>
                    <a:pt x="184" y="485"/>
                  </a:lnTo>
                  <a:lnTo>
                    <a:pt x="187" y="543"/>
                  </a:lnTo>
                  <a:lnTo>
                    <a:pt x="189" y="485"/>
                  </a:lnTo>
                  <a:lnTo>
                    <a:pt x="192" y="504"/>
                  </a:lnTo>
                  <a:lnTo>
                    <a:pt x="195" y="523"/>
                  </a:lnTo>
                  <a:lnTo>
                    <a:pt x="198" y="543"/>
                  </a:lnTo>
                  <a:lnTo>
                    <a:pt x="200" y="543"/>
                  </a:lnTo>
                  <a:lnTo>
                    <a:pt x="203" y="523"/>
                  </a:lnTo>
                  <a:lnTo>
                    <a:pt x="206" y="504"/>
                  </a:lnTo>
                  <a:lnTo>
                    <a:pt x="209" y="504"/>
                  </a:lnTo>
                  <a:lnTo>
                    <a:pt x="211" y="523"/>
                  </a:lnTo>
                  <a:lnTo>
                    <a:pt x="214" y="465"/>
                  </a:lnTo>
                  <a:lnTo>
                    <a:pt x="217" y="523"/>
                  </a:lnTo>
                  <a:lnTo>
                    <a:pt x="220" y="523"/>
                  </a:lnTo>
                  <a:lnTo>
                    <a:pt x="222" y="562"/>
                  </a:lnTo>
                  <a:lnTo>
                    <a:pt x="225" y="543"/>
                  </a:lnTo>
                  <a:lnTo>
                    <a:pt x="228" y="504"/>
                  </a:lnTo>
                  <a:lnTo>
                    <a:pt x="230" y="504"/>
                  </a:lnTo>
                  <a:lnTo>
                    <a:pt x="233" y="426"/>
                  </a:lnTo>
                  <a:lnTo>
                    <a:pt x="236" y="504"/>
                  </a:lnTo>
                  <a:lnTo>
                    <a:pt x="239" y="562"/>
                  </a:lnTo>
                  <a:lnTo>
                    <a:pt x="241" y="640"/>
                  </a:lnTo>
                  <a:lnTo>
                    <a:pt x="244" y="504"/>
                  </a:lnTo>
                  <a:lnTo>
                    <a:pt x="247" y="562"/>
                  </a:lnTo>
                  <a:lnTo>
                    <a:pt x="250" y="446"/>
                  </a:lnTo>
                  <a:lnTo>
                    <a:pt x="253" y="543"/>
                  </a:lnTo>
                  <a:lnTo>
                    <a:pt x="255" y="523"/>
                  </a:lnTo>
                  <a:lnTo>
                    <a:pt x="258" y="426"/>
                  </a:lnTo>
                  <a:lnTo>
                    <a:pt x="261" y="543"/>
                  </a:lnTo>
                  <a:lnTo>
                    <a:pt x="263" y="523"/>
                  </a:lnTo>
                  <a:lnTo>
                    <a:pt x="266" y="485"/>
                  </a:lnTo>
                  <a:lnTo>
                    <a:pt x="269" y="446"/>
                  </a:lnTo>
                  <a:lnTo>
                    <a:pt x="272" y="465"/>
                  </a:lnTo>
                  <a:lnTo>
                    <a:pt x="274" y="446"/>
                  </a:lnTo>
                  <a:lnTo>
                    <a:pt x="277" y="601"/>
                  </a:lnTo>
                  <a:lnTo>
                    <a:pt x="280" y="523"/>
                  </a:lnTo>
                  <a:lnTo>
                    <a:pt x="282" y="485"/>
                  </a:lnTo>
                  <a:lnTo>
                    <a:pt x="285" y="523"/>
                  </a:lnTo>
                  <a:lnTo>
                    <a:pt x="288" y="465"/>
                  </a:lnTo>
                  <a:lnTo>
                    <a:pt x="291" y="485"/>
                  </a:lnTo>
                  <a:lnTo>
                    <a:pt x="294" y="543"/>
                  </a:lnTo>
                  <a:lnTo>
                    <a:pt x="296" y="523"/>
                  </a:lnTo>
                  <a:lnTo>
                    <a:pt x="299" y="504"/>
                  </a:lnTo>
                  <a:lnTo>
                    <a:pt x="302" y="504"/>
                  </a:lnTo>
                  <a:lnTo>
                    <a:pt x="305" y="523"/>
                  </a:lnTo>
                  <a:lnTo>
                    <a:pt x="307" y="523"/>
                  </a:lnTo>
                  <a:lnTo>
                    <a:pt x="310" y="446"/>
                  </a:lnTo>
                  <a:lnTo>
                    <a:pt x="313" y="485"/>
                  </a:lnTo>
                  <a:lnTo>
                    <a:pt x="315" y="523"/>
                  </a:lnTo>
                  <a:lnTo>
                    <a:pt x="318" y="581"/>
                  </a:lnTo>
                  <a:lnTo>
                    <a:pt x="321" y="504"/>
                  </a:lnTo>
                  <a:lnTo>
                    <a:pt x="323" y="504"/>
                  </a:lnTo>
                  <a:lnTo>
                    <a:pt x="326" y="581"/>
                  </a:lnTo>
                  <a:lnTo>
                    <a:pt x="329" y="407"/>
                  </a:lnTo>
                  <a:lnTo>
                    <a:pt x="332" y="465"/>
                  </a:lnTo>
                  <a:lnTo>
                    <a:pt x="335" y="504"/>
                  </a:lnTo>
                  <a:lnTo>
                    <a:pt x="337" y="465"/>
                  </a:lnTo>
                  <a:lnTo>
                    <a:pt x="340" y="485"/>
                  </a:lnTo>
                  <a:lnTo>
                    <a:pt x="343" y="465"/>
                  </a:lnTo>
                  <a:lnTo>
                    <a:pt x="346" y="543"/>
                  </a:lnTo>
                  <a:lnTo>
                    <a:pt x="348" y="485"/>
                  </a:lnTo>
                  <a:lnTo>
                    <a:pt x="351" y="465"/>
                  </a:lnTo>
                  <a:lnTo>
                    <a:pt x="354" y="446"/>
                  </a:lnTo>
                  <a:lnTo>
                    <a:pt x="356" y="446"/>
                  </a:lnTo>
                  <a:lnTo>
                    <a:pt x="359" y="446"/>
                  </a:lnTo>
                  <a:lnTo>
                    <a:pt x="362" y="485"/>
                  </a:lnTo>
                  <a:lnTo>
                    <a:pt x="364" y="407"/>
                  </a:lnTo>
                  <a:lnTo>
                    <a:pt x="367" y="485"/>
                  </a:lnTo>
                  <a:lnTo>
                    <a:pt x="370" y="504"/>
                  </a:lnTo>
                  <a:lnTo>
                    <a:pt x="373" y="485"/>
                  </a:lnTo>
                  <a:lnTo>
                    <a:pt x="375" y="485"/>
                  </a:lnTo>
                  <a:lnTo>
                    <a:pt x="378" y="562"/>
                  </a:lnTo>
                  <a:lnTo>
                    <a:pt x="381" y="523"/>
                  </a:lnTo>
                  <a:lnTo>
                    <a:pt x="384" y="485"/>
                  </a:lnTo>
                  <a:lnTo>
                    <a:pt x="387" y="543"/>
                  </a:lnTo>
                  <a:lnTo>
                    <a:pt x="389" y="562"/>
                  </a:lnTo>
                  <a:lnTo>
                    <a:pt x="392" y="465"/>
                  </a:lnTo>
                  <a:lnTo>
                    <a:pt x="395" y="620"/>
                  </a:lnTo>
                  <a:lnTo>
                    <a:pt x="397" y="446"/>
                  </a:lnTo>
                  <a:lnTo>
                    <a:pt x="400" y="485"/>
                  </a:lnTo>
                  <a:lnTo>
                    <a:pt x="403" y="523"/>
                  </a:lnTo>
                  <a:lnTo>
                    <a:pt x="406" y="446"/>
                  </a:lnTo>
                  <a:lnTo>
                    <a:pt x="408" y="543"/>
                  </a:lnTo>
                  <a:lnTo>
                    <a:pt x="411" y="465"/>
                  </a:lnTo>
                  <a:lnTo>
                    <a:pt x="414" y="562"/>
                  </a:lnTo>
                  <a:lnTo>
                    <a:pt x="416" y="562"/>
                  </a:lnTo>
                  <a:lnTo>
                    <a:pt x="419" y="562"/>
                  </a:lnTo>
                  <a:lnTo>
                    <a:pt x="422" y="504"/>
                  </a:lnTo>
                  <a:lnTo>
                    <a:pt x="425" y="543"/>
                  </a:lnTo>
                  <a:lnTo>
                    <a:pt x="427" y="581"/>
                  </a:lnTo>
                  <a:lnTo>
                    <a:pt x="430" y="504"/>
                  </a:lnTo>
                  <a:lnTo>
                    <a:pt x="433" y="601"/>
                  </a:lnTo>
                  <a:lnTo>
                    <a:pt x="436" y="601"/>
                  </a:lnTo>
                  <a:lnTo>
                    <a:pt x="438" y="504"/>
                  </a:lnTo>
                  <a:lnTo>
                    <a:pt x="441" y="620"/>
                  </a:lnTo>
                  <a:lnTo>
                    <a:pt x="444" y="523"/>
                  </a:lnTo>
                  <a:lnTo>
                    <a:pt x="447" y="504"/>
                  </a:lnTo>
                  <a:lnTo>
                    <a:pt x="449" y="562"/>
                  </a:lnTo>
                  <a:lnTo>
                    <a:pt x="452" y="562"/>
                  </a:lnTo>
                  <a:lnTo>
                    <a:pt x="455" y="581"/>
                  </a:lnTo>
                  <a:lnTo>
                    <a:pt x="457" y="640"/>
                  </a:lnTo>
                  <a:lnTo>
                    <a:pt x="460" y="620"/>
                  </a:lnTo>
                  <a:lnTo>
                    <a:pt x="463" y="562"/>
                  </a:lnTo>
                  <a:lnTo>
                    <a:pt x="466" y="562"/>
                  </a:lnTo>
                  <a:lnTo>
                    <a:pt x="468" y="659"/>
                  </a:lnTo>
                  <a:lnTo>
                    <a:pt x="471" y="640"/>
                  </a:lnTo>
                  <a:lnTo>
                    <a:pt x="474" y="581"/>
                  </a:lnTo>
                  <a:lnTo>
                    <a:pt x="477" y="659"/>
                  </a:lnTo>
                  <a:lnTo>
                    <a:pt x="479" y="620"/>
                  </a:lnTo>
                  <a:lnTo>
                    <a:pt x="482" y="543"/>
                  </a:lnTo>
                  <a:lnTo>
                    <a:pt x="485" y="640"/>
                  </a:lnTo>
                  <a:lnTo>
                    <a:pt x="488" y="620"/>
                  </a:lnTo>
                  <a:lnTo>
                    <a:pt x="490" y="640"/>
                  </a:lnTo>
                  <a:lnTo>
                    <a:pt x="493" y="659"/>
                  </a:lnTo>
                  <a:lnTo>
                    <a:pt x="496" y="640"/>
                  </a:lnTo>
                  <a:lnTo>
                    <a:pt x="498" y="581"/>
                  </a:lnTo>
                  <a:lnTo>
                    <a:pt x="501" y="620"/>
                  </a:lnTo>
                  <a:lnTo>
                    <a:pt x="504" y="640"/>
                  </a:lnTo>
                  <a:lnTo>
                    <a:pt x="507" y="620"/>
                  </a:lnTo>
                  <a:lnTo>
                    <a:pt x="509" y="601"/>
                  </a:lnTo>
                  <a:lnTo>
                    <a:pt x="512" y="659"/>
                  </a:lnTo>
                  <a:lnTo>
                    <a:pt x="515" y="620"/>
                  </a:lnTo>
                  <a:lnTo>
                    <a:pt x="517" y="640"/>
                  </a:lnTo>
                  <a:lnTo>
                    <a:pt x="520" y="640"/>
                  </a:lnTo>
                  <a:lnTo>
                    <a:pt x="523" y="640"/>
                  </a:lnTo>
                  <a:lnTo>
                    <a:pt x="526" y="543"/>
                  </a:lnTo>
                  <a:lnTo>
                    <a:pt x="528" y="640"/>
                  </a:lnTo>
                  <a:lnTo>
                    <a:pt x="531" y="620"/>
                  </a:lnTo>
                  <a:lnTo>
                    <a:pt x="534" y="601"/>
                  </a:lnTo>
                  <a:lnTo>
                    <a:pt x="537" y="581"/>
                  </a:lnTo>
                  <a:lnTo>
                    <a:pt x="539" y="543"/>
                  </a:lnTo>
                  <a:lnTo>
                    <a:pt x="542" y="543"/>
                  </a:lnTo>
                  <a:lnTo>
                    <a:pt x="545" y="601"/>
                  </a:lnTo>
                  <a:lnTo>
                    <a:pt x="548" y="581"/>
                  </a:lnTo>
                  <a:lnTo>
                    <a:pt x="550" y="562"/>
                  </a:lnTo>
                  <a:lnTo>
                    <a:pt x="553" y="523"/>
                  </a:lnTo>
                  <a:lnTo>
                    <a:pt x="556" y="523"/>
                  </a:lnTo>
                  <a:lnTo>
                    <a:pt x="558" y="446"/>
                  </a:lnTo>
                  <a:lnTo>
                    <a:pt x="561" y="543"/>
                  </a:lnTo>
                  <a:lnTo>
                    <a:pt x="564" y="601"/>
                  </a:lnTo>
                  <a:lnTo>
                    <a:pt x="566" y="543"/>
                  </a:lnTo>
                  <a:lnTo>
                    <a:pt x="569" y="388"/>
                  </a:lnTo>
                  <a:lnTo>
                    <a:pt x="572" y="485"/>
                  </a:lnTo>
                  <a:lnTo>
                    <a:pt x="575" y="407"/>
                  </a:lnTo>
                  <a:lnTo>
                    <a:pt x="577" y="388"/>
                  </a:lnTo>
                  <a:lnTo>
                    <a:pt x="580" y="446"/>
                  </a:lnTo>
                  <a:lnTo>
                    <a:pt x="583" y="349"/>
                  </a:lnTo>
                  <a:lnTo>
                    <a:pt x="586" y="368"/>
                  </a:lnTo>
                  <a:lnTo>
                    <a:pt x="588" y="310"/>
                  </a:lnTo>
                  <a:lnTo>
                    <a:pt x="591" y="329"/>
                  </a:lnTo>
                  <a:lnTo>
                    <a:pt x="594" y="213"/>
                  </a:lnTo>
                  <a:lnTo>
                    <a:pt x="597" y="213"/>
                  </a:lnTo>
                  <a:lnTo>
                    <a:pt x="599" y="252"/>
                  </a:lnTo>
                  <a:lnTo>
                    <a:pt x="602" y="58"/>
                  </a:lnTo>
                  <a:lnTo>
                    <a:pt x="605" y="155"/>
                  </a:lnTo>
                  <a:lnTo>
                    <a:pt x="608" y="155"/>
                  </a:lnTo>
                  <a:lnTo>
                    <a:pt x="610" y="116"/>
                  </a:lnTo>
                  <a:lnTo>
                    <a:pt x="613" y="58"/>
                  </a:lnTo>
                  <a:lnTo>
                    <a:pt x="616" y="136"/>
                  </a:lnTo>
                  <a:lnTo>
                    <a:pt x="618" y="0"/>
                  </a:lnTo>
                  <a:lnTo>
                    <a:pt x="621" y="78"/>
                  </a:lnTo>
                  <a:lnTo>
                    <a:pt x="624" y="97"/>
                  </a:lnTo>
                  <a:lnTo>
                    <a:pt x="626" y="39"/>
                  </a:lnTo>
                  <a:lnTo>
                    <a:pt x="629" y="0"/>
                  </a:lnTo>
                  <a:lnTo>
                    <a:pt x="632" y="155"/>
                  </a:lnTo>
                  <a:lnTo>
                    <a:pt x="635" y="174"/>
                  </a:lnTo>
                  <a:lnTo>
                    <a:pt x="637" y="194"/>
                  </a:lnTo>
                  <a:lnTo>
                    <a:pt x="640" y="213"/>
                  </a:lnTo>
                  <a:lnTo>
                    <a:pt x="643" y="213"/>
                  </a:lnTo>
                  <a:lnTo>
                    <a:pt x="646" y="213"/>
                  </a:lnTo>
                  <a:lnTo>
                    <a:pt x="648" y="213"/>
                  </a:lnTo>
                  <a:lnTo>
                    <a:pt x="651" y="310"/>
                  </a:lnTo>
                  <a:lnTo>
                    <a:pt x="654" y="349"/>
                  </a:lnTo>
                  <a:lnTo>
                    <a:pt x="656" y="271"/>
                  </a:lnTo>
                  <a:lnTo>
                    <a:pt x="659" y="349"/>
                  </a:lnTo>
                  <a:lnTo>
                    <a:pt x="662" y="407"/>
                  </a:lnTo>
                  <a:lnTo>
                    <a:pt x="665" y="368"/>
                  </a:lnTo>
                  <a:lnTo>
                    <a:pt x="667" y="426"/>
                  </a:lnTo>
                  <a:lnTo>
                    <a:pt x="670" y="426"/>
                  </a:lnTo>
                  <a:lnTo>
                    <a:pt x="673" y="349"/>
                  </a:lnTo>
                  <a:lnTo>
                    <a:pt x="676" y="426"/>
                  </a:lnTo>
                  <a:lnTo>
                    <a:pt x="678" y="504"/>
                  </a:lnTo>
                  <a:lnTo>
                    <a:pt x="681" y="465"/>
                  </a:lnTo>
                  <a:lnTo>
                    <a:pt x="684" y="485"/>
                  </a:lnTo>
                  <a:lnTo>
                    <a:pt x="686" y="523"/>
                  </a:lnTo>
                  <a:lnTo>
                    <a:pt x="689" y="640"/>
                  </a:lnTo>
                  <a:lnTo>
                    <a:pt x="692" y="426"/>
                  </a:lnTo>
                  <a:lnTo>
                    <a:pt x="694" y="504"/>
                  </a:lnTo>
                  <a:lnTo>
                    <a:pt x="697" y="485"/>
                  </a:lnTo>
                  <a:lnTo>
                    <a:pt x="700" y="543"/>
                  </a:lnTo>
                  <a:lnTo>
                    <a:pt x="703" y="446"/>
                  </a:lnTo>
                  <a:lnTo>
                    <a:pt x="705" y="465"/>
                  </a:lnTo>
                  <a:lnTo>
                    <a:pt x="708" y="543"/>
                  </a:lnTo>
                  <a:lnTo>
                    <a:pt x="711" y="523"/>
                  </a:lnTo>
                  <a:lnTo>
                    <a:pt x="714" y="543"/>
                  </a:lnTo>
                  <a:lnTo>
                    <a:pt x="716" y="446"/>
                  </a:lnTo>
                  <a:lnTo>
                    <a:pt x="719" y="523"/>
                  </a:lnTo>
                  <a:lnTo>
                    <a:pt x="722" y="446"/>
                  </a:lnTo>
                  <a:lnTo>
                    <a:pt x="724" y="504"/>
                  </a:lnTo>
                  <a:lnTo>
                    <a:pt x="727" y="504"/>
                  </a:lnTo>
                  <a:lnTo>
                    <a:pt x="730" y="465"/>
                  </a:lnTo>
                  <a:lnTo>
                    <a:pt x="733" y="504"/>
                  </a:lnTo>
                  <a:lnTo>
                    <a:pt x="735" y="543"/>
                  </a:lnTo>
                  <a:lnTo>
                    <a:pt x="738" y="581"/>
                  </a:lnTo>
                  <a:lnTo>
                    <a:pt x="741" y="504"/>
                  </a:lnTo>
                  <a:lnTo>
                    <a:pt x="744" y="504"/>
                  </a:lnTo>
                  <a:lnTo>
                    <a:pt x="746" y="523"/>
                  </a:lnTo>
                  <a:lnTo>
                    <a:pt x="749" y="485"/>
                  </a:lnTo>
                  <a:lnTo>
                    <a:pt x="752" y="485"/>
                  </a:lnTo>
                  <a:lnTo>
                    <a:pt x="754" y="465"/>
                  </a:lnTo>
                  <a:lnTo>
                    <a:pt x="757" y="485"/>
                  </a:lnTo>
                  <a:lnTo>
                    <a:pt x="760" y="446"/>
                  </a:lnTo>
                  <a:lnTo>
                    <a:pt x="762" y="446"/>
                  </a:lnTo>
                  <a:lnTo>
                    <a:pt x="765" y="523"/>
                  </a:lnTo>
                  <a:lnTo>
                    <a:pt x="768" y="465"/>
                  </a:lnTo>
                  <a:lnTo>
                    <a:pt x="770" y="485"/>
                  </a:lnTo>
                  <a:lnTo>
                    <a:pt x="773" y="485"/>
                  </a:lnTo>
                  <a:lnTo>
                    <a:pt x="776" y="504"/>
                  </a:lnTo>
                  <a:lnTo>
                    <a:pt x="779" y="446"/>
                  </a:lnTo>
                  <a:lnTo>
                    <a:pt x="781" y="504"/>
                  </a:lnTo>
                  <a:lnTo>
                    <a:pt x="784" y="543"/>
                  </a:lnTo>
                  <a:lnTo>
                    <a:pt x="787" y="543"/>
                  </a:lnTo>
                  <a:lnTo>
                    <a:pt x="790" y="543"/>
                  </a:lnTo>
                  <a:lnTo>
                    <a:pt x="792" y="523"/>
                  </a:lnTo>
                  <a:lnTo>
                    <a:pt x="795" y="523"/>
                  </a:lnTo>
                  <a:lnTo>
                    <a:pt x="798" y="543"/>
                  </a:lnTo>
                  <a:lnTo>
                    <a:pt x="801" y="601"/>
                  </a:lnTo>
                  <a:lnTo>
                    <a:pt x="803" y="581"/>
                  </a:lnTo>
                  <a:lnTo>
                    <a:pt x="806" y="581"/>
                  </a:lnTo>
                  <a:lnTo>
                    <a:pt x="809" y="523"/>
                  </a:lnTo>
                  <a:lnTo>
                    <a:pt x="811" y="601"/>
                  </a:lnTo>
                  <a:lnTo>
                    <a:pt x="814" y="562"/>
                  </a:lnTo>
                  <a:lnTo>
                    <a:pt x="817" y="620"/>
                  </a:lnTo>
                  <a:lnTo>
                    <a:pt x="820" y="581"/>
                  </a:lnTo>
                  <a:lnTo>
                    <a:pt x="822" y="640"/>
                  </a:lnTo>
                  <a:lnTo>
                    <a:pt x="825" y="601"/>
                  </a:lnTo>
                  <a:lnTo>
                    <a:pt x="828" y="640"/>
                  </a:lnTo>
                  <a:lnTo>
                    <a:pt x="830" y="562"/>
                  </a:lnTo>
                  <a:lnTo>
                    <a:pt x="833" y="601"/>
                  </a:lnTo>
                  <a:lnTo>
                    <a:pt x="836" y="601"/>
                  </a:lnTo>
                  <a:lnTo>
                    <a:pt x="838" y="620"/>
                  </a:lnTo>
                  <a:lnTo>
                    <a:pt x="841" y="581"/>
                  </a:lnTo>
                  <a:lnTo>
                    <a:pt x="844" y="523"/>
                  </a:lnTo>
                  <a:lnTo>
                    <a:pt x="847" y="640"/>
                  </a:lnTo>
                  <a:lnTo>
                    <a:pt x="849" y="601"/>
                  </a:lnTo>
                  <a:lnTo>
                    <a:pt x="852" y="678"/>
                  </a:lnTo>
                  <a:lnTo>
                    <a:pt x="855" y="581"/>
                  </a:lnTo>
                  <a:lnTo>
                    <a:pt x="857" y="659"/>
                  </a:lnTo>
                  <a:lnTo>
                    <a:pt x="860" y="678"/>
                  </a:lnTo>
                  <a:lnTo>
                    <a:pt x="863" y="581"/>
                  </a:lnTo>
                  <a:lnTo>
                    <a:pt x="866" y="581"/>
                  </a:lnTo>
                  <a:lnTo>
                    <a:pt x="868" y="523"/>
                  </a:lnTo>
                  <a:lnTo>
                    <a:pt x="871" y="620"/>
                  </a:lnTo>
                  <a:lnTo>
                    <a:pt x="874" y="581"/>
                  </a:lnTo>
                  <a:lnTo>
                    <a:pt x="876" y="581"/>
                  </a:lnTo>
                  <a:lnTo>
                    <a:pt x="879" y="659"/>
                  </a:lnTo>
                  <a:lnTo>
                    <a:pt x="882" y="678"/>
                  </a:lnTo>
                  <a:lnTo>
                    <a:pt x="885" y="543"/>
                  </a:lnTo>
                  <a:lnTo>
                    <a:pt x="887" y="601"/>
                  </a:lnTo>
                  <a:lnTo>
                    <a:pt x="890" y="640"/>
                  </a:lnTo>
                  <a:lnTo>
                    <a:pt x="893" y="601"/>
                  </a:lnTo>
                  <a:lnTo>
                    <a:pt x="896" y="601"/>
                  </a:lnTo>
                  <a:lnTo>
                    <a:pt x="898" y="601"/>
                  </a:lnTo>
                  <a:lnTo>
                    <a:pt x="901" y="659"/>
                  </a:lnTo>
                  <a:lnTo>
                    <a:pt x="904" y="640"/>
                  </a:lnTo>
                  <a:lnTo>
                    <a:pt x="906" y="640"/>
                  </a:lnTo>
                  <a:lnTo>
                    <a:pt x="909" y="601"/>
                  </a:lnTo>
                  <a:lnTo>
                    <a:pt x="912" y="640"/>
                  </a:lnTo>
                  <a:lnTo>
                    <a:pt x="915" y="620"/>
                  </a:lnTo>
                  <a:lnTo>
                    <a:pt x="917" y="581"/>
                  </a:lnTo>
                  <a:lnTo>
                    <a:pt x="920" y="659"/>
                  </a:lnTo>
                  <a:lnTo>
                    <a:pt x="923" y="581"/>
                  </a:lnTo>
                  <a:lnTo>
                    <a:pt x="925" y="601"/>
                  </a:lnTo>
                  <a:lnTo>
                    <a:pt x="928" y="562"/>
                  </a:lnTo>
                  <a:lnTo>
                    <a:pt x="931" y="640"/>
                  </a:lnTo>
                  <a:lnTo>
                    <a:pt x="933" y="581"/>
                  </a:lnTo>
                  <a:lnTo>
                    <a:pt x="936" y="640"/>
                  </a:lnTo>
                  <a:lnTo>
                    <a:pt x="939" y="620"/>
                  </a:lnTo>
                  <a:lnTo>
                    <a:pt x="941" y="543"/>
                  </a:lnTo>
                  <a:lnTo>
                    <a:pt x="944" y="659"/>
                  </a:lnTo>
                  <a:lnTo>
                    <a:pt x="947" y="543"/>
                  </a:lnTo>
                  <a:lnTo>
                    <a:pt x="950" y="698"/>
                  </a:lnTo>
                  <a:lnTo>
                    <a:pt x="952" y="581"/>
                  </a:lnTo>
                  <a:lnTo>
                    <a:pt x="955" y="543"/>
                  </a:lnTo>
                  <a:lnTo>
                    <a:pt x="958" y="659"/>
                  </a:lnTo>
                  <a:lnTo>
                    <a:pt x="960" y="620"/>
                  </a:lnTo>
                  <a:lnTo>
                    <a:pt x="963" y="640"/>
                  </a:lnTo>
                  <a:lnTo>
                    <a:pt x="966" y="601"/>
                  </a:lnTo>
                  <a:lnTo>
                    <a:pt x="968" y="601"/>
                  </a:lnTo>
                  <a:lnTo>
                    <a:pt x="971" y="659"/>
                  </a:lnTo>
                  <a:lnTo>
                    <a:pt x="974" y="581"/>
                  </a:lnTo>
                  <a:lnTo>
                    <a:pt x="977" y="523"/>
                  </a:lnTo>
                  <a:lnTo>
                    <a:pt x="979" y="581"/>
                  </a:lnTo>
                  <a:lnTo>
                    <a:pt x="982" y="620"/>
                  </a:lnTo>
                  <a:lnTo>
                    <a:pt x="985" y="523"/>
                  </a:lnTo>
                  <a:lnTo>
                    <a:pt x="988" y="543"/>
                  </a:lnTo>
                  <a:lnTo>
                    <a:pt x="990" y="581"/>
                  </a:lnTo>
                  <a:lnTo>
                    <a:pt x="993" y="659"/>
                  </a:lnTo>
                  <a:lnTo>
                    <a:pt x="996" y="581"/>
                  </a:lnTo>
                  <a:lnTo>
                    <a:pt x="998" y="620"/>
                  </a:lnTo>
                  <a:lnTo>
                    <a:pt x="1001" y="562"/>
                  </a:lnTo>
                  <a:lnTo>
                    <a:pt x="1004" y="601"/>
                  </a:lnTo>
                  <a:lnTo>
                    <a:pt x="1006" y="601"/>
                  </a:lnTo>
                  <a:lnTo>
                    <a:pt x="1009" y="659"/>
                  </a:lnTo>
                  <a:lnTo>
                    <a:pt x="1012" y="659"/>
                  </a:lnTo>
                  <a:lnTo>
                    <a:pt x="1015" y="581"/>
                  </a:lnTo>
                  <a:lnTo>
                    <a:pt x="1017" y="659"/>
                  </a:lnTo>
                  <a:lnTo>
                    <a:pt x="1020" y="581"/>
                  </a:lnTo>
                  <a:lnTo>
                    <a:pt x="1023" y="620"/>
                  </a:lnTo>
                  <a:lnTo>
                    <a:pt x="1026" y="640"/>
                  </a:lnTo>
                  <a:lnTo>
                    <a:pt x="1028" y="640"/>
                  </a:lnTo>
                  <a:lnTo>
                    <a:pt x="1031" y="601"/>
                  </a:lnTo>
                  <a:lnTo>
                    <a:pt x="1034" y="640"/>
                  </a:lnTo>
                  <a:lnTo>
                    <a:pt x="1036" y="640"/>
                  </a:lnTo>
                  <a:lnTo>
                    <a:pt x="1039" y="640"/>
                  </a:lnTo>
                  <a:lnTo>
                    <a:pt x="1042" y="620"/>
                  </a:lnTo>
                  <a:lnTo>
                    <a:pt x="1044" y="581"/>
                  </a:lnTo>
                  <a:lnTo>
                    <a:pt x="1047" y="640"/>
                  </a:lnTo>
                  <a:lnTo>
                    <a:pt x="1050" y="620"/>
                  </a:lnTo>
                  <a:lnTo>
                    <a:pt x="1053" y="562"/>
                  </a:lnTo>
                  <a:lnTo>
                    <a:pt x="1055" y="601"/>
                  </a:lnTo>
                  <a:lnTo>
                    <a:pt x="1058" y="640"/>
                  </a:lnTo>
                  <a:lnTo>
                    <a:pt x="1061" y="620"/>
                  </a:lnTo>
                  <a:lnTo>
                    <a:pt x="1063" y="678"/>
                  </a:lnTo>
                  <a:lnTo>
                    <a:pt x="1066" y="581"/>
                  </a:lnTo>
                  <a:lnTo>
                    <a:pt x="1069" y="601"/>
                  </a:lnTo>
                  <a:lnTo>
                    <a:pt x="1071" y="678"/>
                  </a:lnTo>
                  <a:lnTo>
                    <a:pt x="1074" y="562"/>
                  </a:lnTo>
                  <a:lnTo>
                    <a:pt x="1077" y="659"/>
                  </a:lnTo>
                  <a:lnTo>
                    <a:pt x="1080" y="659"/>
                  </a:lnTo>
                  <a:lnTo>
                    <a:pt x="1082" y="601"/>
                  </a:lnTo>
                  <a:lnTo>
                    <a:pt x="1085" y="620"/>
                  </a:lnTo>
                  <a:lnTo>
                    <a:pt x="1088" y="601"/>
                  </a:lnTo>
                  <a:lnTo>
                    <a:pt x="1090" y="717"/>
                  </a:lnTo>
                  <a:lnTo>
                    <a:pt x="1093" y="640"/>
                  </a:lnTo>
                  <a:lnTo>
                    <a:pt x="1096" y="601"/>
                  </a:lnTo>
                  <a:lnTo>
                    <a:pt x="1098" y="659"/>
                  </a:lnTo>
                  <a:lnTo>
                    <a:pt x="1101" y="601"/>
                  </a:lnTo>
                  <a:lnTo>
                    <a:pt x="1104" y="620"/>
                  </a:lnTo>
                  <a:lnTo>
                    <a:pt x="1106" y="698"/>
                  </a:lnTo>
                  <a:lnTo>
                    <a:pt x="1109" y="601"/>
                  </a:lnTo>
                  <a:lnTo>
                    <a:pt x="1112" y="620"/>
                  </a:lnTo>
                  <a:lnTo>
                    <a:pt x="1115" y="581"/>
                  </a:lnTo>
                  <a:lnTo>
                    <a:pt x="1117" y="659"/>
                  </a:lnTo>
                  <a:lnTo>
                    <a:pt x="1120" y="601"/>
                  </a:lnTo>
                  <a:lnTo>
                    <a:pt x="1123" y="581"/>
                  </a:lnTo>
                  <a:lnTo>
                    <a:pt x="1125" y="620"/>
                  </a:lnTo>
                  <a:lnTo>
                    <a:pt x="1128" y="659"/>
                  </a:lnTo>
                  <a:lnTo>
                    <a:pt x="1131" y="640"/>
                  </a:lnTo>
                  <a:lnTo>
                    <a:pt x="1133" y="640"/>
                  </a:lnTo>
                  <a:lnTo>
                    <a:pt x="1136" y="659"/>
                  </a:lnTo>
                  <a:lnTo>
                    <a:pt x="1139" y="659"/>
                  </a:lnTo>
                  <a:lnTo>
                    <a:pt x="1142" y="620"/>
                  </a:lnTo>
                  <a:lnTo>
                    <a:pt x="1144" y="601"/>
                  </a:lnTo>
                  <a:lnTo>
                    <a:pt x="1147" y="640"/>
                  </a:lnTo>
                  <a:lnTo>
                    <a:pt x="1150" y="640"/>
                  </a:lnTo>
                  <a:lnTo>
                    <a:pt x="1152" y="543"/>
                  </a:lnTo>
                  <a:lnTo>
                    <a:pt x="1155" y="717"/>
                  </a:lnTo>
                  <a:lnTo>
                    <a:pt x="1158" y="620"/>
                  </a:lnTo>
                  <a:lnTo>
                    <a:pt x="1160" y="678"/>
                  </a:lnTo>
                  <a:lnTo>
                    <a:pt x="1163" y="678"/>
                  </a:lnTo>
                  <a:lnTo>
                    <a:pt x="1166" y="678"/>
                  </a:lnTo>
                  <a:lnTo>
                    <a:pt x="1169" y="620"/>
                  </a:lnTo>
                  <a:lnTo>
                    <a:pt x="1171" y="659"/>
                  </a:lnTo>
                  <a:lnTo>
                    <a:pt x="1174" y="620"/>
                  </a:lnTo>
                  <a:lnTo>
                    <a:pt x="1177" y="581"/>
                  </a:lnTo>
                  <a:lnTo>
                    <a:pt x="1179" y="620"/>
                  </a:lnTo>
                  <a:lnTo>
                    <a:pt x="1182" y="678"/>
                  </a:lnTo>
                  <a:lnTo>
                    <a:pt x="1185" y="678"/>
                  </a:lnTo>
                  <a:lnTo>
                    <a:pt x="1187" y="601"/>
                  </a:lnTo>
                  <a:lnTo>
                    <a:pt x="1190" y="659"/>
                  </a:lnTo>
                  <a:lnTo>
                    <a:pt x="1193" y="620"/>
                  </a:lnTo>
                  <a:lnTo>
                    <a:pt x="1196" y="659"/>
                  </a:lnTo>
                  <a:lnTo>
                    <a:pt x="1198" y="659"/>
                  </a:lnTo>
                  <a:lnTo>
                    <a:pt x="1201" y="678"/>
                  </a:lnTo>
                  <a:lnTo>
                    <a:pt x="1204" y="640"/>
                  </a:lnTo>
                  <a:lnTo>
                    <a:pt x="1206" y="640"/>
                  </a:lnTo>
                  <a:lnTo>
                    <a:pt x="1209" y="640"/>
                  </a:lnTo>
                  <a:lnTo>
                    <a:pt x="1212" y="620"/>
                  </a:lnTo>
                  <a:lnTo>
                    <a:pt x="1214" y="659"/>
                  </a:lnTo>
                  <a:lnTo>
                    <a:pt x="1217" y="640"/>
                  </a:lnTo>
                  <a:lnTo>
                    <a:pt x="1220" y="620"/>
                  </a:lnTo>
                  <a:lnTo>
                    <a:pt x="1223" y="640"/>
                  </a:lnTo>
                  <a:lnTo>
                    <a:pt x="1225" y="678"/>
                  </a:lnTo>
                  <a:lnTo>
                    <a:pt x="1228" y="640"/>
                  </a:lnTo>
                  <a:lnTo>
                    <a:pt x="1231" y="659"/>
                  </a:lnTo>
                  <a:lnTo>
                    <a:pt x="1233" y="601"/>
                  </a:lnTo>
                  <a:lnTo>
                    <a:pt x="1236" y="659"/>
                  </a:lnTo>
                  <a:lnTo>
                    <a:pt x="1239" y="601"/>
                  </a:lnTo>
                  <a:lnTo>
                    <a:pt x="1241" y="601"/>
                  </a:lnTo>
                  <a:lnTo>
                    <a:pt x="1244" y="601"/>
                  </a:lnTo>
                  <a:lnTo>
                    <a:pt x="1247" y="640"/>
                  </a:lnTo>
                  <a:lnTo>
                    <a:pt x="1249" y="678"/>
                  </a:lnTo>
                  <a:lnTo>
                    <a:pt x="1252" y="698"/>
                  </a:lnTo>
                  <a:lnTo>
                    <a:pt x="1255" y="736"/>
                  </a:lnTo>
                  <a:lnTo>
                    <a:pt x="1258" y="717"/>
                  </a:lnTo>
                  <a:lnTo>
                    <a:pt x="1260" y="581"/>
                  </a:lnTo>
                  <a:lnTo>
                    <a:pt x="1263" y="620"/>
                  </a:lnTo>
                  <a:lnTo>
                    <a:pt x="1266" y="659"/>
                  </a:lnTo>
                  <a:lnTo>
                    <a:pt x="1268" y="678"/>
                  </a:lnTo>
                  <a:lnTo>
                    <a:pt x="1271" y="678"/>
                  </a:lnTo>
                  <a:lnTo>
                    <a:pt x="1274" y="698"/>
                  </a:lnTo>
                  <a:lnTo>
                    <a:pt x="1276" y="601"/>
                  </a:lnTo>
                  <a:lnTo>
                    <a:pt x="1279" y="640"/>
                  </a:lnTo>
                  <a:lnTo>
                    <a:pt x="1282" y="640"/>
                  </a:lnTo>
                  <a:lnTo>
                    <a:pt x="1285" y="659"/>
                  </a:lnTo>
                  <a:lnTo>
                    <a:pt x="1287" y="698"/>
                  </a:lnTo>
                  <a:lnTo>
                    <a:pt x="1290" y="620"/>
                  </a:lnTo>
                  <a:lnTo>
                    <a:pt x="1293" y="640"/>
                  </a:lnTo>
                  <a:lnTo>
                    <a:pt x="1295" y="601"/>
                  </a:lnTo>
                  <a:lnTo>
                    <a:pt x="1298" y="698"/>
                  </a:lnTo>
                  <a:lnTo>
                    <a:pt x="1301" y="640"/>
                  </a:lnTo>
                  <a:lnTo>
                    <a:pt x="1303" y="678"/>
                  </a:lnTo>
                  <a:lnTo>
                    <a:pt x="1306" y="659"/>
                  </a:lnTo>
                  <a:lnTo>
                    <a:pt x="1309" y="678"/>
                  </a:lnTo>
                  <a:lnTo>
                    <a:pt x="1311" y="678"/>
                  </a:lnTo>
                  <a:lnTo>
                    <a:pt x="1314" y="601"/>
                  </a:lnTo>
                  <a:lnTo>
                    <a:pt x="1317" y="659"/>
                  </a:lnTo>
                  <a:lnTo>
                    <a:pt x="1319" y="640"/>
                  </a:lnTo>
                  <a:lnTo>
                    <a:pt x="1322" y="717"/>
                  </a:lnTo>
                  <a:lnTo>
                    <a:pt x="1325" y="698"/>
                  </a:lnTo>
                  <a:lnTo>
                    <a:pt x="1328" y="67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4" name="Rectangle 154"/>
            <p:cNvSpPr>
              <a:spLocks noChangeArrowheads="1"/>
            </p:cNvSpPr>
            <p:nvPr/>
          </p:nvSpPr>
          <p:spPr bwMode="auto">
            <a:xfrm>
              <a:off x="72" y="124"/>
              <a:ext cx="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4126" name="Group 158"/>
          <p:cNvGrpSpPr>
            <a:grpSpLocks noChangeAspect="1"/>
          </p:cNvGrpSpPr>
          <p:nvPr/>
        </p:nvGrpSpPr>
        <p:grpSpPr bwMode="auto">
          <a:xfrm>
            <a:off x="5184068" y="4449770"/>
            <a:ext cx="3210891" cy="932974"/>
            <a:chOff x="-1008" y="2410"/>
            <a:chExt cx="1346" cy="1089"/>
          </a:xfrm>
        </p:grpSpPr>
        <p:sp>
          <p:nvSpPr>
            <p:cNvPr id="4132" name="Line 163"/>
            <p:cNvSpPr>
              <a:spLocks noChangeShapeType="1"/>
            </p:cNvSpPr>
            <p:nvPr/>
          </p:nvSpPr>
          <p:spPr bwMode="auto">
            <a:xfrm flipV="1">
              <a:off x="-988" y="3480"/>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3" name="Line 164"/>
            <p:cNvSpPr>
              <a:spLocks noChangeShapeType="1"/>
            </p:cNvSpPr>
            <p:nvPr/>
          </p:nvSpPr>
          <p:spPr bwMode="auto">
            <a:xfrm flipV="1">
              <a:off x="-657" y="3480"/>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4" name="Line 165"/>
            <p:cNvSpPr>
              <a:spLocks noChangeShapeType="1"/>
            </p:cNvSpPr>
            <p:nvPr/>
          </p:nvSpPr>
          <p:spPr bwMode="auto">
            <a:xfrm flipV="1">
              <a:off x="-325" y="3480"/>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5" name="Line 166"/>
            <p:cNvSpPr>
              <a:spLocks noChangeShapeType="1"/>
            </p:cNvSpPr>
            <p:nvPr/>
          </p:nvSpPr>
          <p:spPr bwMode="auto">
            <a:xfrm flipV="1">
              <a:off x="6" y="3480"/>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6" name="Line 167"/>
            <p:cNvSpPr>
              <a:spLocks noChangeShapeType="1"/>
            </p:cNvSpPr>
            <p:nvPr/>
          </p:nvSpPr>
          <p:spPr bwMode="auto">
            <a:xfrm flipV="1">
              <a:off x="337" y="3480"/>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7" name="Line 168"/>
            <p:cNvSpPr>
              <a:spLocks noChangeShapeType="1"/>
            </p:cNvSpPr>
            <p:nvPr/>
          </p:nvSpPr>
          <p:spPr bwMode="auto">
            <a:xfrm>
              <a:off x="-988" y="3480"/>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8" name="Line 169"/>
            <p:cNvSpPr>
              <a:spLocks noChangeShapeType="1"/>
            </p:cNvSpPr>
            <p:nvPr/>
          </p:nvSpPr>
          <p:spPr bwMode="auto">
            <a:xfrm>
              <a:off x="-998" y="337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9" name="Line 170"/>
            <p:cNvSpPr>
              <a:spLocks noChangeShapeType="1"/>
            </p:cNvSpPr>
            <p:nvPr/>
          </p:nvSpPr>
          <p:spPr bwMode="auto">
            <a:xfrm>
              <a:off x="-1008" y="3157"/>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0" name="Line 171"/>
            <p:cNvSpPr>
              <a:spLocks noChangeShapeType="1"/>
            </p:cNvSpPr>
            <p:nvPr/>
          </p:nvSpPr>
          <p:spPr bwMode="auto">
            <a:xfrm>
              <a:off x="-998" y="2941"/>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1" name="Line 172"/>
            <p:cNvSpPr>
              <a:spLocks noChangeShapeType="1"/>
            </p:cNvSpPr>
            <p:nvPr/>
          </p:nvSpPr>
          <p:spPr bwMode="auto">
            <a:xfrm>
              <a:off x="-1008" y="2726"/>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2" name="Line 173"/>
            <p:cNvSpPr>
              <a:spLocks noChangeShapeType="1"/>
            </p:cNvSpPr>
            <p:nvPr/>
          </p:nvSpPr>
          <p:spPr bwMode="auto">
            <a:xfrm>
              <a:off x="-998" y="2511"/>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3" name="Line 174"/>
            <p:cNvSpPr>
              <a:spLocks noChangeShapeType="1"/>
            </p:cNvSpPr>
            <p:nvPr/>
          </p:nvSpPr>
          <p:spPr bwMode="auto">
            <a:xfrm flipV="1">
              <a:off x="-988" y="2511"/>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4" name="Freeform 175"/>
            <p:cNvSpPr>
              <a:spLocks/>
            </p:cNvSpPr>
            <p:nvPr/>
          </p:nvSpPr>
          <p:spPr bwMode="auto">
            <a:xfrm>
              <a:off x="-990" y="2618"/>
              <a:ext cx="1328" cy="754"/>
            </a:xfrm>
            <a:custGeom>
              <a:avLst/>
              <a:gdLst>
                <a:gd name="T0" fmla="*/ 19 w 1328"/>
                <a:gd name="T1" fmla="*/ 690 h 754"/>
                <a:gd name="T2" fmla="*/ 41 w 1328"/>
                <a:gd name="T3" fmla="*/ 582 h 754"/>
                <a:gd name="T4" fmla="*/ 63 w 1328"/>
                <a:gd name="T5" fmla="*/ 625 h 754"/>
                <a:gd name="T6" fmla="*/ 85 w 1328"/>
                <a:gd name="T7" fmla="*/ 517 h 754"/>
                <a:gd name="T8" fmla="*/ 107 w 1328"/>
                <a:gd name="T9" fmla="*/ 711 h 754"/>
                <a:gd name="T10" fmla="*/ 129 w 1328"/>
                <a:gd name="T11" fmla="*/ 625 h 754"/>
                <a:gd name="T12" fmla="*/ 151 w 1328"/>
                <a:gd name="T13" fmla="*/ 560 h 754"/>
                <a:gd name="T14" fmla="*/ 173 w 1328"/>
                <a:gd name="T15" fmla="*/ 517 h 754"/>
                <a:gd name="T16" fmla="*/ 195 w 1328"/>
                <a:gd name="T17" fmla="*/ 560 h 754"/>
                <a:gd name="T18" fmla="*/ 217 w 1328"/>
                <a:gd name="T19" fmla="*/ 646 h 754"/>
                <a:gd name="T20" fmla="*/ 239 w 1328"/>
                <a:gd name="T21" fmla="*/ 603 h 754"/>
                <a:gd name="T22" fmla="*/ 261 w 1328"/>
                <a:gd name="T23" fmla="*/ 453 h 754"/>
                <a:gd name="T24" fmla="*/ 282 w 1328"/>
                <a:gd name="T25" fmla="*/ 560 h 754"/>
                <a:gd name="T26" fmla="*/ 305 w 1328"/>
                <a:gd name="T27" fmla="*/ 517 h 754"/>
                <a:gd name="T28" fmla="*/ 326 w 1328"/>
                <a:gd name="T29" fmla="*/ 496 h 754"/>
                <a:gd name="T30" fmla="*/ 348 w 1328"/>
                <a:gd name="T31" fmla="*/ 496 h 754"/>
                <a:gd name="T32" fmla="*/ 370 w 1328"/>
                <a:gd name="T33" fmla="*/ 560 h 754"/>
                <a:gd name="T34" fmla="*/ 392 w 1328"/>
                <a:gd name="T35" fmla="*/ 668 h 754"/>
                <a:gd name="T36" fmla="*/ 414 w 1328"/>
                <a:gd name="T37" fmla="*/ 690 h 754"/>
                <a:gd name="T38" fmla="*/ 436 w 1328"/>
                <a:gd name="T39" fmla="*/ 625 h 754"/>
                <a:gd name="T40" fmla="*/ 457 w 1328"/>
                <a:gd name="T41" fmla="*/ 560 h 754"/>
                <a:gd name="T42" fmla="*/ 479 w 1328"/>
                <a:gd name="T43" fmla="*/ 539 h 754"/>
                <a:gd name="T44" fmla="*/ 501 w 1328"/>
                <a:gd name="T45" fmla="*/ 474 h 754"/>
                <a:gd name="T46" fmla="*/ 523 w 1328"/>
                <a:gd name="T47" fmla="*/ 345 h 754"/>
                <a:gd name="T48" fmla="*/ 545 w 1328"/>
                <a:gd name="T49" fmla="*/ 237 h 754"/>
                <a:gd name="T50" fmla="*/ 566 w 1328"/>
                <a:gd name="T51" fmla="*/ 0 h 754"/>
                <a:gd name="T52" fmla="*/ 588 w 1328"/>
                <a:gd name="T53" fmla="*/ 216 h 754"/>
                <a:gd name="T54" fmla="*/ 610 w 1328"/>
                <a:gd name="T55" fmla="*/ 474 h 754"/>
                <a:gd name="T56" fmla="*/ 632 w 1328"/>
                <a:gd name="T57" fmla="*/ 431 h 754"/>
                <a:gd name="T58" fmla="*/ 654 w 1328"/>
                <a:gd name="T59" fmla="*/ 431 h 754"/>
                <a:gd name="T60" fmla="*/ 676 w 1328"/>
                <a:gd name="T61" fmla="*/ 539 h 754"/>
                <a:gd name="T62" fmla="*/ 697 w 1328"/>
                <a:gd name="T63" fmla="*/ 474 h 754"/>
                <a:gd name="T64" fmla="*/ 719 w 1328"/>
                <a:gd name="T65" fmla="*/ 539 h 754"/>
                <a:gd name="T66" fmla="*/ 741 w 1328"/>
                <a:gd name="T67" fmla="*/ 539 h 754"/>
                <a:gd name="T68" fmla="*/ 762 w 1328"/>
                <a:gd name="T69" fmla="*/ 517 h 754"/>
                <a:gd name="T70" fmla="*/ 784 w 1328"/>
                <a:gd name="T71" fmla="*/ 625 h 754"/>
                <a:gd name="T72" fmla="*/ 806 w 1328"/>
                <a:gd name="T73" fmla="*/ 539 h 754"/>
                <a:gd name="T74" fmla="*/ 828 w 1328"/>
                <a:gd name="T75" fmla="*/ 517 h 754"/>
                <a:gd name="T76" fmla="*/ 849 w 1328"/>
                <a:gd name="T77" fmla="*/ 582 h 754"/>
                <a:gd name="T78" fmla="*/ 871 w 1328"/>
                <a:gd name="T79" fmla="*/ 474 h 754"/>
                <a:gd name="T80" fmla="*/ 893 w 1328"/>
                <a:gd name="T81" fmla="*/ 560 h 754"/>
                <a:gd name="T82" fmla="*/ 915 w 1328"/>
                <a:gd name="T83" fmla="*/ 560 h 754"/>
                <a:gd name="T84" fmla="*/ 936 w 1328"/>
                <a:gd name="T85" fmla="*/ 582 h 754"/>
                <a:gd name="T86" fmla="*/ 958 w 1328"/>
                <a:gd name="T87" fmla="*/ 539 h 754"/>
                <a:gd name="T88" fmla="*/ 979 w 1328"/>
                <a:gd name="T89" fmla="*/ 496 h 754"/>
                <a:gd name="T90" fmla="*/ 1001 w 1328"/>
                <a:gd name="T91" fmla="*/ 625 h 754"/>
                <a:gd name="T92" fmla="*/ 1023 w 1328"/>
                <a:gd name="T93" fmla="*/ 711 h 754"/>
                <a:gd name="T94" fmla="*/ 1044 w 1328"/>
                <a:gd name="T95" fmla="*/ 603 h 754"/>
                <a:gd name="T96" fmla="*/ 1066 w 1328"/>
                <a:gd name="T97" fmla="*/ 582 h 754"/>
                <a:gd name="T98" fmla="*/ 1088 w 1328"/>
                <a:gd name="T99" fmla="*/ 625 h 754"/>
                <a:gd name="T100" fmla="*/ 1109 w 1328"/>
                <a:gd name="T101" fmla="*/ 603 h 754"/>
                <a:gd name="T102" fmla="*/ 1131 w 1328"/>
                <a:gd name="T103" fmla="*/ 646 h 754"/>
                <a:gd name="T104" fmla="*/ 1152 w 1328"/>
                <a:gd name="T105" fmla="*/ 582 h 754"/>
                <a:gd name="T106" fmla="*/ 1174 w 1328"/>
                <a:gd name="T107" fmla="*/ 603 h 754"/>
                <a:gd name="T108" fmla="*/ 1196 w 1328"/>
                <a:gd name="T109" fmla="*/ 625 h 754"/>
                <a:gd name="T110" fmla="*/ 1217 w 1328"/>
                <a:gd name="T111" fmla="*/ 582 h 754"/>
                <a:gd name="T112" fmla="*/ 1239 w 1328"/>
                <a:gd name="T113" fmla="*/ 646 h 754"/>
                <a:gd name="T114" fmla="*/ 1260 w 1328"/>
                <a:gd name="T115" fmla="*/ 625 h 754"/>
                <a:gd name="T116" fmla="*/ 1282 w 1328"/>
                <a:gd name="T117" fmla="*/ 625 h 754"/>
                <a:gd name="T118" fmla="*/ 1303 w 1328"/>
                <a:gd name="T119" fmla="*/ 603 h 754"/>
                <a:gd name="T120" fmla="*/ 1325 w 1328"/>
                <a:gd name="T121" fmla="*/ 646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754">
                  <a:moveTo>
                    <a:pt x="0" y="668"/>
                  </a:moveTo>
                  <a:lnTo>
                    <a:pt x="3" y="582"/>
                  </a:lnTo>
                  <a:lnTo>
                    <a:pt x="6" y="603"/>
                  </a:lnTo>
                  <a:lnTo>
                    <a:pt x="8" y="603"/>
                  </a:lnTo>
                  <a:lnTo>
                    <a:pt x="11" y="646"/>
                  </a:lnTo>
                  <a:lnTo>
                    <a:pt x="14" y="582"/>
                  </a:lnTo>
                  <a:lnTo>
                    <a:pt x="17" y="646"/>
                  </a:lnTo>
                  <a:lnTo>
                    <a:pt x="19" y="690"/>
                  </a:lnTo>
                  <a:lnTo>
                    <a:pt x="22" y="603"/>
                  </a:lnTo>
                  <a:lnTo>
                    <a:pt x="25" y="668"/>
                  </a:lnTo>
                  <a:lnTo>
                    <a:pt x="28" y="560"/>
                  </a:lnTo>
                  <a:lnTo>
                    <a:pt x="30" y="646"/>
                  </a:lnTo>
                  <a:lnTo>
                    <a:pt x="33" y="625"/>
                  </a:lnTo>
                  <a:lnTo>
                    <a:pt x="36" y="646"/>
                  </a:lnTo>
                  <a:lnTo>
                    <a:pt x="39" y="603"/>
                  </a:lnTo>
                  <a:lnTo>
                    <a:pt x="41" y="582"/>
                  </a:lnTo>
                  <a:lnTo>
                    <a:pt x="44" y="582"/>
                  </a:lnTo>
                  <a:lnTo>
                    <a:pt x="47" y="646"/>
                  </a:lnTo>
                  <a:lnTo>
                    <a:pt x="49" y="625"/>
                  </a:lnTo>
                  <a:lnTo>
                    <a:pt x="52" y="625"/>
                  </a:lnTo>
                  <a:lnTo>
                    <a:pt x="55" y="668"/>
                  </a:lnTo>
                  <a:lnTo>
                    <a:pt x="58" y="560"/>
                  </a:lnTo>
                  <a:lnTo>
                    <a:pt x="61" y="646"/>
                  </a:lnTo>
                  <a:lnTo>
                    <a:pt x="63" y="625"/>
                  </a:lnTo>
                  <a:lnTo>
                    <a:pt x="66" y="668"/>
                  </a:lnTo>
                  <a:lnTo>
                    <a:pt x="69" y="625"/>
                  </a:lnTo>
                  <a:lnTo>
                    <a:pt x="72" y="603"/>
                  </a:lnTo>
                  <a:lnTo>
                    <a:pt x="74" y="646"/>
                  </a:lnTo>
                  <a:lnTo>
                    <a:pt x="77" y="625"/>
                  </a:lnTo>
                  <a:lnTo>
                    <a:pt x="80" y="603"/>
                  </a:lnTo>
                  <a:lnTo>
                    <a:pt x="82" y="560"/>
                  </a:lnTo>
                  <a:lnTo>
                    <a:pt x="85" y="517"/>
                  </a:lnTo>
                  <a:lnTo>
                    <a:pt x="88" y="582"/>
                  </a:lnTo>
                  <a:lnTo>
                    <a:pt x="91" y="517"/>
                  </a:lnTo>
                  <a:lnTo>
                    <a:pt x="93" y="517"/>
                  </a:lnTo>
                  <a:lnTo>
                    <a:pt x="96" y="603"/>
                  </a:lnTo>
                  <a:lnTo>
                    <a:pt x="99" y="560"/>
                  </a:lnTo>
                  <a:lnTo>
                    <a:pt x="102" y="625"/>
                  </a:lnTo>
                  <a:lnTo>
                    <a:pt x="105" y="560"/>
                  </a:lnTo>
                  <a:lnTo>
                    <a:pt x="107" y="711"/>
                  </a:lnTo>
                  <a:lnTo>
                    <a:pt x="110" y="582"/>
                  </a:lnTo>
                  <a:lnTo>
                    <a:pt x="113" y="603"/>
                  </a:lnTo>
                  <a:lnTo>
                    <a:pt x="115" y="625"/>
                  </a:lnTo>
                  <a:lnTo>
                    <a:pt x="118" y="668"/>
                  </a:lnTo>
                  <a:lnTo>
                    <a:pt x="121" y="474"/>
                  </a:lnTo>
                  <a:lnTo>
                    <a:pt x="124" y="603"/>
                  </a:lnTo>
                  <a:lnTo>
                    <a:pt x="126" y="517"/>
                  </a:lnTo>
                  <a:lnTo>
                    <a:pt x="129" y="625"/>
                  </a:lnTo>
                  <a:lnTo>
                    <a:pt x="132" y="539"/>
                  </a:lnTo>
                  <a:lnTo>
                    <a:pt x="135" y="496"/>
                  </a:lnTo>
                  <a:lnTo>
                    <a:pt x="137" y="582"/>
                  </a:lnTo>
                  <a:lnTo>
                    <a:pt x="140" y="539"/>
                  </a:lnTo>
                  <a:lnTo>
                    <a:pt x="143" y="517"/>
                  </a:lnTo>
                  <a:lnTo>
                    <a:pt x="146" y="603"/>
                  </a:lnTo>
                  <a:lnTo>
                    <a:pt x="148" y="582"/>
                  </a:lnTo>
                  <a:lnTo>
                    <a:pt x="151" y="560"/>
                  </a:lnTo>
                  <a:lnTo>
                    <a:pt x="154" y="560"/>
                  </a:lnTo>
                  <a:lnTo>
                    <a:pt x="156" y="517"/>
                  </a:lnTo>
                  <a:lnTo>
                    <a:pt x="159" y="517"/>
                  </a:lnTo>
                  <a:lnTo>
                    <a:pt x="162" y="474"/>
                  </a:lnTo>
                  <a:lnTo>
                    <a:pt x="165" y="539"/>
                  </a:lnTo>
                  <a:lnTo>
                    <a:pt x="168" y="496"/>
                  </a:lnTo>
                  <a:lnTo>
                    <a:pt x="170" y="539"/>
                  </a:lnTo>
                  <a:lnTo>
                    <a:pt x="173" y="517"/>
                  </a:lnTo>
                  <a:lnTo>
                    <a:pt x="176" y="582"/>
                  </a:lnTo>
                  <a:lnTo>
                    <a:pt x="179" y="539"/>
                  </a:lnTo>
                  <a:lnTo>
                    <a:pt x="181" y="539"/>
                  </a:lnTo>
                  <a:lnTo>
                    <a:pt x="184" y="582"/>
                  </a:lnTo>
                  <a:lnTo>
                    <a:pt x="187" y="496"/>
                  </a:lnTo>
                  <a:lnTo>
                    <a:pt x="189" y="603"/>
                  </a:lnTo>
                  <a:lnTo>
                    <a:pt x="192" y="560"/>
                  </a:lnTo>
                  <a:lnTo>
                    <a:pt x="195" y="560"/>
                  </a:lnTo>
                  <a:lnTo>
                    <a:pt x="198" y="517"/>
                  </a:lnTo>
                  <a:lnTo>
                    <a:pt x="200" y="603"/>
                  </a:lnTo>
                  <a:lnTo>
                    <a:pt x="203" y="539"/>
                  </a:lnTo>
                  <a:lnTo>
                    <a:pt x="206" y="496"/>
                  </a:lnTo>
                  <a:lnTo>
                    <a:pt x="209" y="560"/>
                  </a:lnTo>
                  <a:lnTo>
                    <a:pt x="211" y="625"/>
                  </a:lnTo>
                  <a:lnTo>
                    <a:pt x="214" y="560"/>
                  </a:lnTo>
                  <a:lnTo>
                    <a:pt x="217" y="646"/>
                  </a:lnTo>
                  <a:lnTo>
                    <a:pt x="220" y="517"/>
                  </a:lnTo>
                  <a:lnTo>
                    <a:pt x="222" y="539"/>
                  </a:lnTo>
                  <a:lnTo>
                    <a:pt x="225" y="582"/>
                  </a:lnTo>
                  <a:lnTo>
                    <a:pt x="228" y="539"/>
                  </a:lnTo>
                  <a:lnTo>
                    <a:pt x="230" y="474"/>
                  </a:lnTo>
                  <a:lnTo>
                    <a:pt x="233" y="474"/>
                  </a:lnTo>
                  <a:lnTo>
                    <a:pt x="236" y="496"/>
                  </a:lnTo>
                  <a:lnTo>
                    <a:pt x="239" y="603"/>
                  </a:lnTo>
                  <a:lnTo>
                    <a:pt x="241" y="539"/>
                  </a:lnTo>
                  <a:lnTo>
                    <a:pt x="244" y="560"/>
                  </a:lnTo>
                  <a:lnTo>
                    <a:pt x="247" y="603"/>
                  </a:lnTo>
                  <a:lnTo>
                    <a:pt x="250" y="474"/>
                  </a:lnTo>
                  <a:lnTo>
                    <a:pt x="253" y="560"/>
                  </a:lnTo>
                  <a:lnTo>
                    <a:pt x="255" y="582"/>
                  </a:lnTo>
                  <a:lnTo>
                    <a:pt x="258" y="582"/>
                  </a:lnTo>
                  <a:lnTo>
                    <a:pt x="261" y="453"/>
                  </a:lnTo>
                  <a:lnTo>
                    <a:pt x="263" y="474"/>
                  </a:lnTo>
                  <a:lnTo>
                    <a:pt x="266" y="474"/>
                  </a:lnTo>
                  <a:lnTo>
                    <a:pt x="269" y="388"/>
                  </a:lnTo>
                  <a:lnTo>
                    <a:pt x="272" y="474"/>
                  </a:lnTo>
                  <a:lnTo>
                    <a:pt x="274" y="496"/>
                  </a:lnTo>
                  <a:lnTo>
                    <a:pt x="277" y="496"/>
                  </a:lnTo>
                  <a:lnTo>
                    <a:pt x="280" y="366"/>
                  </a:lnTo>
                  <a:lnTo>
                    <a:pt x="282" y="560"/>
                  </a:lnTo>
                  <a:lnTo>
                    <a:pt x="285" y="496"/>
                  </a:lnTo>
                  <a:lnTo>
                    <a:pt x="288" y="539"/>
                  </a:lnTo>
                  <a:lnTo>
                    <a:pt x="291" y="625"/>
                  </a:lnTo>
                  <a:lnTo>
                    <a:pt x="294" y="517"/>
                  </a:lnTo>
                  <a:lnTo>
                    <a:pt x="296" y="539"/>
                  </a:lnTo>
                  <a:lnTo>
                    <a:pt x="299" y="603"/>
                  </a:lnTo>
                  <a:lnTo>
                    <a:pt x="302" y="474"/>
                  </a:lnTo>
                  <a:lnTo>
                    <a:pt x="305" y="517"/>
                  </a:lnTo>
                  <a:lnTo>
                    <a:pt x="307" y="474"/>
                  </a:lnTo>
                  <a:lnTo>
                    <a:pt x="310" y="539"/>
                  </a:lnTo>
                  <a:lnTo>
                    <a:pt x="313" y="539"/>
                  </a:lnTo>
                  <a:lnTo>
                    <a:pt x="315" y="539"/>
                  </a:lnTo>
                  <a:lnTo>
                    <a:pt x="318" y="517"/>
                  </a:lnTo>
                  <a:lnTo>
                    <a:pt x="321" y="410"/>
                  </a:lnTo>
                  <a:lnTo>
                    <a:pt x="323" y="431"/>
                  </a:lnTo>
                  <a:lnTo>
                    <a:pt x="326" y="496"/>
                  </a:lnTo>
                  <a:lnTo>
                    <a:pt x="329" y="496"/>
                  </a:lnTo>
                  <a:lnTo>
                    <a:pt x="332" y="474"/>
                  </a:lnTo>
                  <a:lnTo>
                    <a:pt x="335" y="646"/>
                  </a:lnTo>
                  <a:lnTo>
                    <a:pt x="337" y="474"/>
                  </a:lnTo>
                  <a:lnTo>
                    <a:pt x="340" y="474"/>
                  </a:lnTo>
                  <a:lnTo>
                    <a:pt x="343" y="474"/>
                  </a:lnTo>
                  <a:lnTo>
                    <a:pt x="346" y="496"/>
                  </a:lnTo>
                  <a:lnTo>
                    <a:pt x="348" y="496"/>
                  </a:lnTo>
                  <a:lnTo>
                    <a:pt x="351" y="517"/>
                  </a:lnTo>
                  <a:lnTo>
                    <a:pt x="354" y="560"/>
                  </a:lnTo>
                  <a:lnTo>
                    <a:pt x="356" y="539"/>
                  </a:lnTo>
                  <a:lnTo>
                    <a:pt x="359" y="539"/>
                  </a:lnTo>
                  <a:lnTo>
                    <a:pt x="362" y="560"/>
                  </a:lnTo>
                  <a:lnTo>
                    <a:pt x="364" y="539"/>
                  </a:lnTo>
                  <a:lnTo>
                    <a:pt x="367" y="453"/>
                  </a:lnTo>
                  <a:lnTo>
                    <a:pt x="370" y="560"/>
                  </a:lnTo>
                  <a:lnTo>
                    <a:pt x="373" y="539"/>
                  </a:lnTo>
                  <a:lnTo>
                    <a:pt x="375" y="582"/>
                  </a:lnTo>
                  <a:lnTo>
                    <a:pt x="378" y="560"/>
                  </a:lnTo>
                  <a:lnTo>
                    <a:pt x="381" y="582"/>
                  </a:lnTo>
                  <a:lnTo>
                    <a:pt x="384" y="496"/>
                  </a:lnTo>
                  <a:lnTo>
                    <a:pt x="387" y="560"/>
                  </a:lnTo>
                  <a:lnTo>
                    <a:pt x="389" y="560"/>
                  </a:lnTo>
                  <a:lnTo>
                    <a:pt x="392" y="668"/>
                  </a:lnTo>
                  <a:lnTo>
                    <a:pt x="395" y="625"/>
                  </a:lnTo>
                  <a:lnTo>
                    <a:pt x="397" y="560"/>
                  </a:lnTo>
                  <a:lnTo>
                    <a:pt x="400" y="539"/>
                  </a:lnTo>
                  <a:lnTo>
                    <a:pt x="403" y="603"/>
                  </a:lnTo>
                  <a:lnTo>
                    <a:pt x="406" y="560"/>
                  </a:lnTo>
                  <a:lnTo>
                    <a:pt x="408" y="603"/>
                  </a:lnTo>
                  <a:lnTo>
                    <a:pt x="411" y="625"/>
                  </a:lnTo>
                  <a:lnTo>
                    <a:pt x="414" y="690"/>
                  </a:lnTo>
                  <a:lnTo>
                    <a:pt x="416" y="625"/>
                  </a:lnTo>
                  <a:lnTo>
                    <a:pt x="419" y="582"/>
                  </a:lnTo>
                  <a:lnTo>
                    <a:pt x="422" y="625"/>
                  </a:lnTo>
                  <a:lnTo>
                    <a:pt x="425" y="625"/>
                  </a:lnTo>
                  <a:lnTo>
                    <a:pt x="427" y="474"/>
                  </a:lnTo>
                  <a:lnTo>
                    <a:pt x="430" y="560"/>
                  </a:lnTo>
                  <a:lnTo>
                    <a:pt x="433" y="603"/>
                  </a:lnTo>
                  <a:lnTo>
                    <a:pt x="436" y="625"/>
                  </a:lnTo>
                  <a:lnTo>
                    <a:pt x="438" y="582"/>
                  </a:lnTo>
                  <a:lnTo>
                    <a:pt x="441" y="582"/>
                  </a:lnTo>
                  <a:lnTo>
                    <a:pt x="444" y="582"/>
                  </a:lnTo>
                  <a:lnTo>
                    <a:pt x="447" y="668"/>
                  </a:lnTo>
                  <a:lnTo>
                    <a:pt x="449" y="603"/>
                  </a:lnTo>
                  <a:lnTo>
                    <a:pt x="452" y="646"/>
                  </a:lnTo>
                  <a:lnTo>
                    <a:pt x="455" y="582"/>
                  </a:lnTo>
                  <a:lnTo>
                    <a:pt x="457" y="560"/>
                  </a:lnTo>
                  <a:lnTo>
                    <a:pt x="460" y="603"/>
                  </a:lnTo>
                  <a:lnTo>
                    <a:pt x="463" y="603"/>
                  </a:lnTo>
                  <a:lnTo>
                    <a:pt x="466" y="539"/>
                  </a:lnTo>
                  <a:lnTo>
                    <a:pt x="468" y="668"/>
                  </a:lnTo>
                  <a:lnTo>
                    <a:pt x="471" y="603"/>
                  </a:lnTo>
                  <a:lnTo>
                    <a:pt x="474" y="582"/>
                  </a:lnTo>
                  <a:lnTo>
                    <a:pt x="477" y="539"/>
                  </a:lnTo>
                  <a:lnTo>
                    <a:pt x="479" y="539"/>
                  </a:lnTo>
                  <a:lnTo>
                    <a:pt x="482" y="646"/>
                  </a:lnTo>
                  <a:lnTo>
                    <a:pt x="485" y="560"/>
                  </a:lnTo>
                  <a:lnTo>
                    <a:pt x="488" y="582"/>
                  </a:lnTo>
                  <a:lnTo>
                    <a:pt x="490" y="582"/>
                  </a:lnTo>
                  <a:lnTo>
                    <a:pt x="493" y="560"/>
                  </a:lnTo>
                  <a:lnTo>
                    <a:pt x="496" y="496"/>
                  </a:lnTo>
                  <a:lnTo>
                    <a:pt x="498" y="560"/>
                  </a:lnTo>
                  <a:lnTo>
                    <a:pt x="501" y="474"/>
                  </a:lnTo>
                  <a:lnTo>
                    <a:pt x="504" y="431"/>
                  </a:lnTo>
                  <a:lnTo>
                    <a:pt x="507" y="539"/>
                  </a:lnTo>
                  <a:lnTo>
                    <a:pt x="509" y="539"/>
                  </a:lnTo>
                  <a:lnTo>
                    <a:pt x="512" y="496"/>
                  </a:lnTo>
                  <a:lnTo>
                    <a:pt x="515" y="582"/>
                  </a:lnTo>
                  <a:lnTo>
                    <a:pt x="517" y="517"/>
                  </a:lnTo>
                  <a:lnTo>
                    <a:pt x="520" y="496"/>
                  </a:lnTo>
                  <a:lnTo>
                    <a:pt x="523" y="345"/>
                  </a:lnTo>
                  <a:lnTo>
                    <a:pt x="526" y="474"/>
                  </a:lnTo>
                  <a:lnTo>
                    <a:pt x="528" y="345"/>
                  </a:lnTo>
                  <a:lnTo>
                    <a:pt x="531" y="323"/>
                  </a:lnTo>
                  <a:lnTo>
                    <a:pt x="534" y="302"/>
                  </a:lnTo>
                  <a:lnTo>
                    <a:pt x="537" y="410"/>
                  </a:lnTo>
                  <a:lnTo>
                    <a:pt x="539" y="194"/>
                  </a:lnTo>
                  <a:lnTo>
                    <a:pt x="542" y="259"/>
                  </a:lnTo>
                  <a:lnTo>
                    <a:pt x="545" y="237"/>
                  </a:lnTo>
                  <a:lnTo>
                    <a:pt x="548" y="151"/>
                  </a:lnTo>
                  <a:lnTo>
                    <a:pt x="550" y="130"/>
                  </a:lnTo>
                  <a:lnTo>
                    <a:pt x="553" y="194"/>
                  </a:lnTo>
                  <a:lnTo>
                    <a:pt x="556" y="130"/>
                  </a:lnTo>
                  <a:lnTo>
                    <a:pt x="558" y="65"/>
                  </a:lnTo>
                  <a:lnTo>
                    <a:pt x="561" y="151"/>
                  </a:lnTo>
                  <a:lnTo>
                    <a:pt x="564" y="43"/>
                  </a:lnTo>
                  <a:lnTo>
                    <a:pt x="566" y="0"/>
                  </a:lnTo>
                  <a:lnTo>
                    <a:pt x="569" y="130"/>
                  </a:lnTo>
                  <a:lnTo>
                    <a:pt x="572" y="22"/>
                  </a:lnTo>
                  <a:lnTo>
                    <a:pt x="575" y="108"/>
                  </a:lnTo>
                  <a:lnTo>
                    <a:pt x="577" y="259"/>
                  </a:lnTo>
                  <a:lnTo>
                    <a:pt x="580" y="194"/>
                  </a:lnTo>
                  <a:lnTo>
                    <a:pt x="583" y="87"/>
                  </a:lnTo>
                  <a:lnTo>
                    <a:pt x="586" y="130"/>
                  </a:lnTo>
                  <a:lnTo>
                    <a:pt x="588" y="216"/>
                  </a:lnTo>
                  <a:lnTo>
                    <a:pt x="591" y="216"/>
                  </a:lnTo>
                  <a:lnTo>
                    <a:pt x="594" y="259"/>
                  </a:lnTo>
                  <a:lnTo>
                    <a:pt x="597" y="366"/>
                  </a:lnTo>
                  <a:lnTo>
                    <a:pt x="599" y="280"/>
                  </a:lnTo>
                  <a:lnTo>
                    <a:pt x="602" y="259"/>
                  </a:lnTo>
                  <a:lnTo>
                    <a:pt x="605" y="366"/>
                  </a:lnTo>
                  <a:lnTo>
                    <a:pt x="608" y="216"/>
                  </a:lnTo>
                  <a:lnTo>
                    <a:pt x="610" y="474"/>
                  </a:lnTo>
                  <a:lnTo>
                    <a:pt x="613" y="366"/>
                  </a:lnTo>
                  <a:lnTo>
                    <a:pt x="616" y="323"/>
                  </a:lnTo>
                  <a:lnTo>
                    <a:pt x="618" y="366"/>
                  </a:lnTo>
                  <a:lnTo>
                    <a:pt x="621" y="410"/>
                  </a:lnTo>
                  <a:lnTo>
                    <a:pt x="624" y="431"/>
                  </a:lnTo>
                  <a:lnTo>
                    <a:pt x="626" y="431"/>
                  </a:lnTo>
                  <a:lnTo>
                    <a:pt x="629" y="517"/>
                  </a:lnTo>
                  <a:lnTo>
                    <a:pt x="632" y="431"/>
                  </a:lnTo>
                  <a:lnTo>
                    <a:pt x="635" y="410"/>
                  </a:lnTo>
                  <a:lnTo>
                    <a:pt x="637" y="474"/>
                  </a:lnTo>
                  <a:lnTo>
                    <a:pt x="640" y="453"/>
                  </a:lnTo>
                  <a:lnTo>
                    <a:pt x="643" y="453"/>
                  </a:lnTo>
                  <a:lnTo>
                    <a:pt x="646" y="410"/>
                  </a:lnTo>
                  <a:lnTo>
                    <a:pt x="648" y="388"/>
                  </a:lnTo>
                  <a:lnTo>
                    <a:pt x="651" y="517"/>
                  </a:lnTo>
                  <a:lnTo>
                    <a:pt x="654" y="431"/>
                  </a:lnTo>
                  <a:lnTo>
                    <a:pt x="656" y="560"/>
                  </a:lnTo>
                  <a:lnTo>
                    <a:pt x="659" y="474"/>
                  </a:lnTo>
                  <a:lnTo>
                    <a:pt x="662" y="474"/>
                  </a:lnTo>
                  <a:lnTo>
                    <a:pt x="665" y="496"/>
                  </a:lnTo>
                  <a:lnTo>
                    <a:pt x="667" y="539"/>
                  </a:lnTo>
                  <a:lnTo>
                    <a:pt x="670" y="474"/>
                  </a:lnTo>
                  <a:lnTo>
                    <a:pt x="673" y="517"/>
                  </a:lnTo>
                  <a:lnTo>
                    <a:pt x="676" y="539"/>
                  </a:lnTo>
                  <a:lnTo>
                    <a:pt x="678" y="496"/>
                  </a:lnTo>
                  <a:lnTo>
                    <a:pt x="681" y="453"/>
                  </a:lnTo>
                  <a:lnTo>
                    <a:pt x="684" y="453"/>
                  </a:lnTo>
                  <a:lnTo>
                    <a:pt x="686" y="517"/>
                  </a:lnTo>
                  <a:lnTo>
                    <a:pt x="689" y="453"/>
                  </a:lnTo>
                  <a:lnTo>
                    <a:pt x="692" y="582"/>
                  </a:lnTo>
                  <a:lnTo>
                    <a:pt x="694" y="517"/>
                  </a:lnTo>
                  <a:lnTo>
                    <a:pt x="697" y="474"/>
                  </a:lnTo>
                  <a:lnTo>
                    <a:pt x="700" y="410"/>
                  </a:lnTo>
                  <a:lnTo>
                    <a:pt x="703" y="474"/>
                  </a:lnTo>
                  <a:lnTo>
                    <a:pt x="705" y="431"/>
                  </a:lnTo>
                  <a:lnTo>
                    <a:pt x="708" y="410"/>
                  </a:lnTo>
                  <a:lnTo>
                    <a:pt x="711" y="453"/>
                  </a:lnTo>
                  <a:lnTo>
                    <a:pt x="714" y="496"/>
                  </a:lnTo>
                  <a:lnTo>
                    <a:pt x="716" y="431"/>
                  </a:lnTo>
                  <a:lnTo>
                    <a:pt x="719" y="539"/>
                  </a:lnTo>
                  <a:lnTo>
                    <a:pt x="722" y="431"/>
                  </a:lnTo>
                  <a:lnTo>
                    <a:pt x="724" y="539"/>
                  </a:lnTo>
                  <a:lnTo>
                    <a:pt x="727" y="539"/>
                  </a:lnTo>
                  <a:lnTo>
                    <a:pt x="730" y="474"/>
                  </a:lnTo>
                  <a:lnTo>
                    <a:pt x="733" y="517"/>
                  </a:lnTo>
                  <a:lnTo>
                    <a:pt x="735" y="517"/>
                  </a:lnTo>
                  <a:lnTo>
                    <a:pt x="738" y="474"/>
                  </a:lnTo>
                  <a:lnTo>
                    <a:pt x="741" y="539"/>
                  </a:lnTo>
                  <a:lnTo>
                    <a:pt x="744" y="474"/>
                  </a:lnTo>
                  <a:lnTo>
                    <a:pt x="746" y="453"/>
                  </a:lnTo>
                  <a:lnTo>
                    <a:pt x="749" y="474"/>
                  </a:lnTo>
                  <a:lnTo>
                    <a:pt x="752" y="517"/>
                  </a:lnTo>
                  <a:lnTo>
                    <a:pt x="754" y="474"/>
                  </a:lnTo>
                  <a:lnTo>
                    <a:pt x="757" y="560"/>
                  </a:lnTo>
                  <a:lnTo>
                    <a:pt x="760" y="560"/>
                  </a:lnTo>
                  <a:lnTo>
                    <a:pt x="762" y="517"/>
                  </a:lnTo>
                  <a:lnTo>
                    <a:pt x="765" y="560"/>
                  </a:lnTo>
                  <a:lnTo>
                    <a:pt x="768" y="625"/>
                  </a:lnTo>
                  <a:lnTo>
                    <a:pt x="770" y="560"/>
                  </a:lnTo>
                  <a:lnTo>
                    <a:pt x="773" y="582"/>
                  </a:lnTo>
                  <a:lnTo>
                    <a:pt x="776" y="560"/>
                  </a:lnTo>
                  <a:lnTo>
                    <a:pt x="779" y="539"/>
                  </a:lnTo>
                  <a:lnTo>
                    <a:pt x="781" y="539"/>
                  </a:lnTo>
                  <a:lnTo>
                    <a:pt x="784" y="625"/>
                  </a:lnTo>
                  <a:lnTo>
                    <a:pt x="787" y="582"/>
                  </a:lnTo>
                  <a:lnTo>
                    <a:pt x="790" y="646"/>
                  </a:lnTo>
                  <a:lnTo>
                    <a:pt x="792" y="496"/>
                  </a:lnTo>
                  <a:lnTo>
                    <a:pt x="795" y="603"/>
                  </a:lnTo>
                  <a:lnTo>
                    <a:pt x="798" y="582"/>
                  </a:lnTo>
                  <a:lnTo>
                    <a:pt x="801" y="560"/>
                  </a:lnTo>
                  <a:lnTo>
                    <a:pt x="803" y="539"/>
                  </a:lnTo>
                  <a:lnTo>
                    <a:pt x="806" y="539"/>
                  </a:lnTo>
                  <a:lnTo>
                    <a:pt x="809" y="496"/>
                  </a:lnTo>
                  <a:lnTo>
                    <a:pt x="811" y="453"/>
                  </a:lnTo>
                  <a:lnTo>
                    <a:pt x="814" y="539"/>
                  </a:lnTo>
                  <a:lnTo>
                    <a:pt x="817" y="560"/>
                  </a:lnTo>
                  <a:lnTo>
                    <a:pt x="820" y="539"/>
                  </a:lnTo>
                  <a:lnTo>
                    <a:pt x="822" y="517"/>
                  </a:lnTo>
                  <a:lnTo>
                    <a:pt x="825" y="603"/>
                  </a:lnTo>
                  <a:lnTo>
                    <a:pt x="828" y="517"/>
                  </a:lnTo>
                  <a:lnTo>
                    <a:pt x="830" y="453"/>
                  </a:lnTo>
                  <a:lnTo>
                    <a:pt x="833" y="539"/>
                  </a:lnTo>
                  <a:lnTo>
                    <a:pt x="836" y="539"/>
                  </a:lnTo>
                  <a:lnTo>
                    <a:pt x="838" y="517"/>
                  </a:lnTo>
                  <a:lnTo>
                    <a:pt x="841" y="582"/>
                  </a:lnTo>
                  <a:lnTo>
                    <a:pt x="844" y="582"/>
                  </a:lnTo>
                  <a:lnTo>
                    <a:pt x="847" y="582"/>
                  </a:lnTo>
                  <a:lnTo>
                    <a:pt x="849" y="582"/>
                  </a:lnTo>
                  <a:lnTo>
                    <a:pt x="852" y="560"/>
                  </a:lnTo>
                  <a:lnTo>
                    <a:pt x="855" y="560"/>
                  </a:lnTo>
                  <a:lnTo>
                    <a:pt x="857" y="517"/>
                  </a:lnTo>
                  <a:lnTo>
                    <a:pt x="860" y="539"/>
                  </a:lnTo>
                  <a:lnTo>
                    <a:pt x="863" y="517"/>
                  </a:lnTo>
                  <a:lnTo>
                    <a:pt x="866" y="646"/>
                  </a:lnTo>
                  <a:lnTo>
                    <a:pt x="868" y="410"/>
                  </a:lnTo>
                  <a:lnTo>
                    <a:pt x="871" y="474"/>
                  </a:lnTo>
                  <a:lnTo>
                    <a:pt x="874" y="603"/>
                  </a:lnTo>
                  <a:lnTo>
                    <a:pt x="876" y="603"/>
                  </a:lnTo>
                  <a:lnTo>
                    <a:pt x="879" y="496"/>
                  </a:lnTo>
                  <a:lnTo>
                    <a:pt x="882" y="625"/>
                  </a:lnTo>
                  <a:lnTo>
                    <a:pt x="885" y="582"/>
                  </a:lnTo>
                  <a:lnTo>
                    <a:pt x="887" y="560"/>
                  </a:lnTo>
                  <a:lnTo>
                    <a:pt x="890" y="496"/>
                  </a:lnTo>
                  <a:lnTo>
                    <a:pt x="893" y="560"/>
                  </a:lnTo>
                  <a:lnTo>
                    <a:pt x="896" y="582"/>
                  </a:lnTo>
                  <a:lnTo>
                    <a:pt x="898" y="539"/>
                  </a:lnTo>
                  <a:lnTo>
                    <a:pt x="901" y="560"/>
                  </a:lnTo>
                  <a:lnTo>
                    <a:pt x="904" y="517"/>
                  </a:lnTo>
                  <a:lnTo>
                    <a:pt x="906" y="539"/>
                  </a:lnTo>
                  <a:lnTo>
                    <a:pt x="909" y="474"/>
                  </a:lnTo>
                  <a:lnTo>
                    <a:pt x="912" y="560"/>
                  </a:lnTo>
                  <a:lnTo>
                    <a:pt x="915" y="560"/>
                  </a:lnTo>
                  <a:lnTo>
                    <a:pt x="917" y="560"/>
                  </a:lnTo>
                  <a:lnTo>
                    <a:pt x="920" y="582"/>
                  </a:lnTo>
                  <a:lnTo>
                    <a:pt x="923" y="560"/>
                  </a:lnTo>
                  <a:lnTo>
                    <a:pt x="925" y="711"/>
                  </a:lnTo>
                  <a:lnTo>
                    <a:pt x="928" y="582"/>
                  </a:lnTo>
                  <a:lnTo>
                    <a:pt x="931" y="560"/>
                  </a:lnTo>
                  <a:lnTo>
                    <a:pt x="933" y="582"/>
                  </a:lnTo>
                  <a:lnTo>
                    <a:pt x="936" y="582"/>
                  </a:lnTo>
                  <a:lnTo>
                    <a:pt x="939" y="625"/>
                  </a:lnTo>
                  <a:lnTo>
                    <a:pt x="941" y="517"/>
                  </a:lnTo>
                  <a:lnTo>
                    <a:pt x="944" y="603"/>
                  </a:lnTo>
                  <a:lnTo>
                    <a:pt x="947" y="625"/>
                  </a:lnTo>
                  <a:lnTo>
                    <a:pt x="950" y="582"/>
                  </a:lnTo>
                  <a:lnTo>
                    <a:pt x="952" y="539"/>
                  </a:lnTo>
                  <a:lnTo>
                    <a:pt x="955" y="560"/>
                  </a:lnTo>
                  <a:lnTo>
                    <a:pt x="958" y="539"/>
                  </a:lnTo>
                  <a:lnTo>
                    <a:pt x="960" y="560"/>
                  </a:lnTo>
                  <a:lnTo>
                    <a:pt x="963" y="582"/>
                  </a:lnTo>
                  <a:lnTo>
                    <a:pt x="966" y="603"/>
                  </a:lnTo>
                  <a:lnTo>
                    <a:pt x="968" y="582"/>
                  </a:lnTo>
                  <a:lnTo>
                    <a:pt x="971" y="603"/>
                  </a:lnTo>
                  <a:lnTo>
                    <a:pt x="974" y="560"/>
                  </a:lnTo>
                  <a:lnTo>
                    <a:pt x="977" y="582"/>
                  </a:lnTo>
                  <a:lnTo>
                    <a:pt x="979" y="496"/>
                  </a:lnTo>
                  <a:lnTo>
                    <a:pt x="982" y="603"/>
                  </a:lnTo>
                  <a:lnTo>
                    <a:pt x="985" y="560"/>
                  </a:lnTo>
                  <a:lnTo>
                    <a:pt x="988" y="603"/>
                  </a:lnTo>
                  <a:lnTo>
                    <a:pt x="990" y="582"/>
                  </a:lnTo>
                  <a:lnTo>
                    <a:pt x="993" y="603"/>
                  </a:lnTo>
                  <a:lnTo>
                    <a:pt x="996" y="603"/>
                  </a:lnTo>
                  <a:lnTo>
                    <a:pt x="998" y="603"/>
                  </a:lnTo>
                  <a:lnTo>
                    <a:pt x="1001" y="625"/>
                  </a:lnTo>
                  <a:lnTo>
                    <a:pt x="1004" y="668"/>
                  </a:lnTo>
                  <a:lnTo>
                    <a:pt x="1006" y="603"/>
                  </a:lnTo>
                  <a:lnTo>
                    <a:pt x="1009" y="560"/>
                  </a:lnTo>
                  <a:lnTo>
                    <a:pt x="1012" y="582"/>
                  </a:lnTo>
                  <a:lnTo>
                    <a:pt x="1015" y="603"/>
                  </a:lnTo>
                  <a:lnTo>
                    <a:pt x="1017" y="625"/>
                  </a:lnTo>
                  <a:lnTo>
                    <a:pt x="1020" y="646"/>
                  </a:lnTo>
                  <a:lnTo>
                    <a:pt x="1023" y="711"/>
                  </a:lnTo>
                  <a:lnTo>
                    <a:pt x="1026" y="560"/>
                  </a:lnTo>
                  <a:lnTo>
                    <a:pt x="1028" y="646"/>
                  </a:lnTo>
                  <a:lnTo>
                    <a:pt x="1031" y="625"/>
                  </a:lnTo>
                  <a:lnTo>
                    <a:pt x="1034" y="646"/>
                  </a:lnTo>
                  <a:lnTo>
                    <a:pt x="1036" y="625"/>
                  </a:lnTo>
                  <a:lnTo>
                    <a:pt x="1039" y="582"/>
                  </a:lnTo>
                  <a:lnTo>
                    <a:pt x="1042" y="603"/>
                  </a:lnTo>
                  <a:lnTo>
                    <a:pt x="1044" y="603"/>
                  </a:lnTo>
                  <a:lnTo>
                    <a:pt x="1047" y="560"/>
                  </a:lnTo>
                  <a:lnTo>
                    <a:pt x="1050" y="560"/>
                  </a:lnTo>
                  <a:lnTo>
                    <a:pt x="1053" y="646"/>
                  </a:lnTo>
                  <a:lnTo>
                    <a:pt x="1055" y="603"/>
                  </a:lnTo>
                  <a:lnTo>
                    <a:pt x="1058" y="582"/>
                  </a:lnTo>
                  <a:lnTo>
                    <a:pt x="1061" y="582"/>
                  </a:lnTo>
                  <a:lnTo>
                    <a:pt x="1063" y="668"/>
                  </a:lnTo>
                  <a:lnTo>
                    <a:pt x="1066" y="582"/>
                  </a:lnTo>
                  <a:lnTo>
                    <a:pt x="1069" y="582"/>
                  </a:lnTo>
                  <a:lnTo>
                    <a:pt x="1071" y="582"/>
                  </a:lnTo>
                  <a:lnTo>
                    <a:pt x="1074" y="560"/>
                  </a:lnTo>
                  <a:lnTo>
                    <a:pt x="1077" y="625"/>
                  </a:lnTo>
                  <a:lnTo>
                    <a:pt x="1080" y="690"/>
                  </a:lnTo>
                  <a:lnTo>
                    <a:pt x="1082" y="603"/>
                  </a:lnTo>
                  <a:lnTo>
                    <a:pt x="1085" y="603"/>
                  </a:lnTo>
                  <a:lnTo>
                    <a:pt x="1088" y="625"/>
                  </a:lnTo>
                  <a:lnTo>
                    <a:pt x="1090" y="625"/>
                  </a:lnTo>
                  <a:lnTo>
                    <a:pt x="1093" y="625"/>
                  </a:lnTo>
                  <a:lnTo>
                    <a:pt x="1096" y="625"/>
                  </a:lnTo>
                  <a:lnTo>
                    <a:pt x="1098" y="603"/>
                  </a:lnTo>
                  <a:lnTo>
                    <a:pt x="1101" y="603"/>
                  </a:lnTo>
                  <a:lnTo>
                    <a:pt x="1104" y="625"/>
                  </a:lnTo>
                  <a:lnTo>
                    <a:pt x="1106" y="646"/>
                  </a:lnTo>
                  <a:lnTo>
                    <a:pt x="1109" y="603"/>
                  </a:lnTo>
                  <a:lnTo>
                    <a:pt x="1112" y="603"/>
                  </a:lnTo>
                  <a:lnTo>
                    <a:pt x="1115" y="582"/>
                  </a:lnTo>
                  <a:lnTo>
                    <a:pt x="1117" y="582"/>
                  </a:lnTo>
                  <a:lnTo>
                    <a:pt x="1120" y="582"/>
                  </a:lnTo>
                  <a:lnTo>
                    <a:pt x="1123" y="603"/>
                  </a:lnTo>
                  <a:lnTo>
                    <a:pt x="1125" y="625"/>
                  </a:lnTo>
                  <a:lnTo>
                    <a:pt x="1128" y="582"/>
                  </a:lnTo>
                  <a:lnTo>
                    <a:pt x="1131" y="646"/>
                  </a:lnTo>
                  <a:lnTo>
                    <a:pt x="1133" y="646"/>
                  </a:lnTo>
                  <a:lnTo>
                    <a:pt x="1136" y="625"/>
                  </a:lnTo>
                  <a:lnTo>
                    <a:pt x="1139" y="582"/>
                  </a:lnTo>
                  <a:lnTo>
                    <a:pt x="1142" y="690"/>
                  </a:lnTo>
                  <a:lnTo>
                    <a:pt x="1144" y="560"/>
                  </a:lnTo>
                  <a:lnTo>
                    <a:pt x="1147" y="582"/>
                  </a:lnTo>
                  <a:lnTo>
                    <a:pt x="1150" y="668"/>
                  </a:lnTo>
                  <a:lnTo>
                    <a:pt x="1152" y="582"/>
                  </a:lnTo>
                  <a:lnTo>
                    <a:pt x="1155" y="646"/>
                  </a:lnTo>
                  <a:lnTo>
                    <a:pt x="1158" y="732"/>
                  </a:lnTo>
                  <a:lnTo>
                    <a:pt x="1160" y="603"/>
                  </a:lnTo>
                  <a:lnTo>
                    <a:pt x="1163" y="625"/>
                  </a:lnTo>
                  <a:lnTo>
                    <a:pt x="1166" y="668"/>
                  </a:lnTo>
                  <a:lnTo>
                    <a:pt x="1169" y="668"/>
                  </a:lnTo>
                  <a:lnTo>
                    <a:pt x="1171" y="582"/>
                  </a:lnTo>
                  <a:lnTo>
                    <a:pt x="1174" y="603"/>
                  </a:lnTo>
                  <a:lnTo>
                    <a:pt x="1177" y="646"/>
                  </a:lnTo>
                  <a:lnTo>
                    <a:pt x="1179" y="625"/>
                  </a:lnTo>
                  <a:lnTo>
                    <a:pt x="1182" y="625"/>
                  </a:lnTo>
                  <a:lnTo>
                    <a:pt x="1185" y="603"/>
                  </a:lnTo>
                  <a:lnTo>
                    <a:pt x="1187" y="603"/>
                  </a:lnTo>
                  <a:lnTo>
                    <a:pt x="1190" y="668"/>
                  </a:lnTo>
                  <a:lnTo>
                    <a:pt x="1193" y="625"/>
                  </a:lnTo>
                  <a:lnTo>
                    <a:pt x="1196" y="625"/>
                  </a:lnTo>
                  <a:lnTo>
                    <a:pt x="1198" y="668"/>
                  </a:lnTo>
                  <a:lnTo>
                    <a:pt x="1201" y="539"/>
                  </a:lnTo>
                  <a:lnTo>
                    <a:pt x="1204" y="603"/>
                  </a:lnTo>
                  <a:lnTo>
                    <a:pt x="1206" y="668"/>
                  </a:lnTo>
                  <a:lnTo>
                    <a:pt x="1209" y="582"/>
                  </a:lnTo>
                  <a:lnTo>
                    <a:pt x="1212" y="625"/>
                  </a:lnTo>
                  <a:lnTo>
                    <a:pt x="1214" y="646"/>
                  </a:lnTo>
                  <a:lnTo>
                    <a:pt x="1217" y="582"/>
                  </a:lnTo>
                  <a:lnTo>
                    <a:pt x="1220" y="625"/>
                  </a:lnTo>
                  <a:lnTo>
                    <a:pt x="1223" y="690"/>
                  </a:lnTo>
                  <a:lnTo>
                    <a:pt x="1225" y="690"/>
                  </a:lnTo>
                  <a:lnTo>
                    <a:pt x="1228" y="646"/>
                  </a:lnTo>
                  <a:lnTo>
                    <a:pt x="1231" y="668"/>
                  </a:lnTo>
                  <a:lnTo>
                    <a:pt x="1233" y="690"/>
                  </a:lnTo>
                  <a:lnTo>
                    <a:pt x="1236" y="560"/>
                  </a:lnTo>
                  <a:lnTo>
                    <a:pt x="1239" y="646"/>
                  </a:lnTo>
                  <a:lnTo>
                    <a:pt x="1241" y="668"/>
                  </a:lnTo>
                  <a:lnTo>
                    <a:pt x="1244" y="625"/>
                  </a:lnTo>
                  <a:lnTo>
                    <a:pt x="1247" y="625"/>
                  </a:lnTo>
                  <a:lnTo>
                    <a:pt x="1249" y="711"/>
                  </a:lnTo>
                  <a:lnTo>
                    <a:pt x="1252" y="711"/>
                  </a:lnTo>
                  <a:lnTo>
                    <a:pt x="1255" y="646"/>
                  </a:lnTo>
                  <a:lnTo>
                    <a:pt x="1258" y="668"/>
                  </a:lnTo>
                  <a:lnTo>
                    <a:pt x="1260" y="625"/>
                  </a:lnTo>
                  <a:lnTo>
                    <a:pt x="1263" y="560"/>
                  </a:lnTo>
                  <a:lnTo>
                    <a:pt x="1266" y="646"/>
                  </a:lnTo>
                  <a:lnTo>
                    <a:pt x="1268" y="625"/>
                  </a:lnTo>
                  <a:lnTo>
                    <a:pt x="1271" y="668"/>
                  </a:lnTo>
                  <a:lnTo>
                    <a:pt x="1274" y="625"/>
                  </a:lnTo>
                  <a:lnTo>
                    <a:pt x="1276" y="668"/>
                  </a:lnTo>
                  <a:lnTo>
                    <a:pt x="1279" y="668"/>
                  </a:lnTo>
                  <a:lnTo>
                    <a:pt x="1282" y="625"/>
                  </a:lnTo>
                  <a:lnTo>
                    <a:pt x="1285" y="625"/>
                  </a:lnTo>
                  <a:lnTo>
                    <a:pt x="1287" y="646"/>
                  </a:lnTo>
                  <a:lnTo>
                    <a:pt x="1290" y="690"/>
                  </a:lnTo>
                  <a:lnTo>
                    <a:pt x="1293" y="603"/>
                  </a:lnTo>
                  <a:lnTo>
                    <a:pt x="1295" y="646"/>
                  </a:lnTo>
                  <a:lnTo>
                    <a:pt x="1298" y="603"/>
                  </a:lnTo>
                  <a:lnTo>
                    <a:pt x="1301" y="603"/>
                  </a:lnTo>
                  <a:lnTo>
                    <a:pt x="1303" y="603"/>
                  </a:lnTo>
                  <a:lnTo>
                    <a:pt x="1306" y="754"/>
                  </a:lnTo>
                  <a:lnTo>
                    <a:pt x="1309" y="603"/>
                  </a:lnTo>
                  <a:lnTo>
                    <a:pt x="1311" y="668"/>
                  </a:lnTo>
                  <a:lnTo>
                    <a:pt x="1314" y="668"/>
                  </a:lnTo>
                  <a:lnTo>
                    <a:pt x="1317" y="732"/>
                  </a:lnTo>
                  <a:lnTo>
                    <a:pt x="1319" y="646"/>
                  </a:lnTo>
                  <a:lnTo>
                    <a:pt x="1322" y="603"/>
                  </a:lnTo>
                  <a:lnTo>
                    <a:pt x="1325" y="646"/>
                  </a:lnTo>
                  <a:lnTo>
                    <a:pt x="1328" y="69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9" name="Rectangle 180"/>
            <p:cNvSpPr>
              <a:spLocks noChangeArrowheads="1"/>
            </p:cNvSpPr>
            <p:nvPr/>
          </p:nvSpPr>
          <p:spPr bwMode="auto">
            <a:xfrm>
              <a:off x="219" y="2410"/>
              <a:ext cx="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4151" name="Group 184"/>
          <p:cNvGrpSpPr>
            <a:grpSpLocks noChangeAspect="1"/>
          </p:cNvGrpSpPr>
          <p:nvPr/>
        </p:nvGrpSpPr>
        <p:grpSpPr bwMode="auto">
          <a:xfrm>
            <a:off x="5179017" y="5382538"/>
            <a:ext cx="3231794" cy="825309"/>
            <a:chOff x="-1148" y="3548"/>
            <a:chExt cx="1346" cy="988"/>
          </a:xfrm>
        </p:grpSpPr>
        <p:sp>
          <p:nvSpPr>
            <p:cNvPr id="194" name="Line 194"/>
            <p:cNvSpPr>
              <a:spLocks noChangeShapeType="1"/>
            </p:cNvSpPr>
            <p:nvPr/>
          </p:nvSpPr>
          <p:spPr bwMode="auto">
            <a:xfrm flipV="1">
              <a:off x="-1128" y="4517"/>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195"/>
            <p:cNvSpPr>
              <a:spLocks noChangeShapeType="1"/>
            </p:cNvSpPr>
            <p:nvPr/>
          </p:nvSpPr>
          <p:spPr bwMode="auto">
            <a:xfrm flipV="1">
              <a:off x="-797" y="4517"/>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196"/>
            <p:cNvSpPr>
              <a:spLocks noChangeShapeType="1"/>
            </p:cNvSpPr>
            <p:nvPr/>
          </p:nvSpPr>
          <p:spPr bwMode="auto">
            <a:xfrm flipV="1">
              <a:off x="-465" y="4517"/>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197"/>
            <p:cNvSpPr>
              <a:spLocks noChangeShapeType="1"/>
            </p:cNvSpPr>
            <p:nvPr/>
          </p:nvSpPr>
          <p:spPr bwMode="auto">
            <a:xfrm flipV="1">
              <a:off x="-134" y="4517"/>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198"/>
            <p:cNvSpPr>
              <a:spLocks noChangeShapeType="1"/>
            </p:cNvSpPr>
            <p:nvPr/>
          </p:nvSpPr>
          <p:spPr bwMode="auto">
            <a:xfrm flipV="1">
              <a:off x="197" y="4517"/>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Line 199"/>
            <p:cNvSpPr>
              <a:spLocks noChangeShapeType="1"/>
            </p:cNvSpPr>
            <p:nvPr/>
          </p:nvSpPr>
          <p:spPr bwMode="auto">
            <a:xfrm>
              <a:off x="-1128" y="4517"/>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200"/>
            <p:cNvSpPr>
              <a:spLocks noChangeShapeType="1"/>
            </p:cNvSpPr>
            <p:nvPr/>
          </p:nvSpPr>
          <p:spPr bwMode="auto">
            <a:xfrm>
              <a:off x="-1148" y="4517"/>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Line 201"/>
            <p:cNvSpPr>
              <a:spLocks noChangeShapeType="1"/>
            </p:cNvSpPr>
            <p:nvPr/>
          </p:nvSpPr>
          <p:spPr bwMode="auto">
            <a:xfrm>
              <a:off x="-1138" y="4442"/>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202"/>
            <p:cNvSpPr>
              <a:spLocks noChangeShapeType="1"/>
            </p:cNvSpPr>
            <p:nvPr/>
          </p:nvSpPr>
          <p:spPr bwMode="auto">
            <a:xfrm>
              <a:off x="-1148" y="4368"/>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Line 203"/>
            <p:cNvSpPr>
              <a:spLocks noChangeShapeType="1"/>
            </p:cNvSpPr>
            <p:nvPr/>
          </p:nvSpPr>
          <p:spPr bwMode="auto">
            <a:xfrm>
              <a:off x="-1138" y="4293"/>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Line 204"/>
            <p:cNvSpPr>
              <a:spLocks noChangeShapeType="1"/>
            </p:cNvSpPr>
            <p:nvPr/>
          </p:nvSpPr>
          <p:spPr bwMode="auto">
            <a:xfrm>
              <a:off x="-1148" y="4219"/>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Line 205"/>
            <p:cNvSpPr>
              <a:spLocks noChangeShapeType="1"/>
            </p:cNvSpPr>
            <p:nvPr/>
          </p:nvSpPr>
          <p:spPr bwMode="auto">
            <a:xfrm>
              <a:off x="-1138" y="4144"/>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Line 206"/>
            <p:cNvSpPr>
              <a:spLocks noChangeShapeType="1"/>
            </p:cNvSpPr>
            <p:nvPr/>
          </p:nvSpPr>
          <p:spPr bwMode="auto">
            <a:xfrm>
              <a:off x="-1148" y="4069"/>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207"/>
            <p:cNvSpPr>
              <a:spLocks noChangeShapeType="1"/>
            </p:cNvSpPr>
            <p:nvPr/>
          </p:nvSpPr>
          <p:spPr bwMode="auto">
            <a:xfrm>
              <a:off x="-1138" y="3995"/>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208"/>
            <p:cNvSpPr>
              <a:spLocks noChangeShapeType="1"/>
            </p:cNvSpPr>
            <p:nvPr/>
          </p:nvSpPr>
          <p:spPr bwMode="auto">
            <a:xfrm>
              <a:off x="-1148" y="3920"/>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209"/>
            <p:cNvSpPr>
              <a:spLocks noChangeShapeType="1"/>
            </p:cNvSpPr>
            <p:nvPr/>
          </p:nvSpPr>
          <p:spPr bwMode="auto">
            <a:xfrm>
              <a:off x="-1138" y="3846"/>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210"/>
            <p:cNvSpPr>
              <a:spLocks noChangeShapeType="1"/>
            </p:cNvSpPr>
            <p:nvPr/>
          </p:nvSpPr>
          <p:spPr bwMode="auto">
            <a:xfrm>
              <a:off x="-1148" y="3771"/>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Line 211"/>
            <p:cNvSpPr>
              <a:spLocks noChangeShapeType="1"/>
            </p:cNvSpPr>
            <p:nvPr/>
          </p:nvSpPr>
          <p:spPr bwMode="auto">
            <a:xfrm>
              <a:off x="-1138" y="369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Line 212"/>
            <p:cNvSpPr>
              <a:spLocks noChangeShapeType="1"/>
            </p:cNvSpPr>
            <p:nvPr/>
          </p:nvSpPr>
          <p:spPr bwMode="auto">
            <a:xfrm>
              <a:off x="-1148" y="3622"/>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Line 213"/>
            <p:cNvSpPr>
              <a:spLocks noChangeShapeType="1"/>
            </p:cNvSpPr>
            <p:nvPr/>
          </p:nvSpPr>
          <p:spPr bwMode="auto">
            <a:xfrm>
              <a:off x="-1138" y="3548"/>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Line 214"/>
            <p:cNvSpPr>
              <a:spLocks noChangeShapeType="1"/>
            </p:cNvSpPr>
            <p:nvPr/>
          </p:nvSpPr>
          <p:spPr bwMode="auto">
            <a:xfrm flipV="1">
              <a:off x="-1128" y="3548"/>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15"/>
            <p:cNvSpPr>
              <a:spLocks/>
            </p:cNvSpPr>
            <p:nvPr/>
          </p:nvSpPr>
          <p:spPr bwMode="auto">
            <a:xfrm>
              <a:off x="-1130" y="3667"/>
              <a:ext cx="1328" cy="716"/>
            </a:xfrm>
            <a:custGeom>
              <a:avLst/>
              <a:gdLst>
                <a:gd name="T0" fmla="*/ 19 w 1328"/>
                <a:gd name="T1" fmla="*/ 641 h 716"/>
                <a:gd name="T2" fmla="*/ 41 w 1328"/>
                <a:gd name="T3" fmla="*/ 596 h 716"/>
                <a:gd name="T4" fmla="*/ 63 w 1328"/>
                <a:gd name="T5" fmla="*/ 611 h 716"/>
                <a:gd name="T6" fmla="*/ 85 w 1328"/>
                <a:gd name="T7" fmla="*/ 581 h 716"/>
                <a:gd name="T8" fmla="*/ 107 w 1328"/>
                <a:gd name="T9" fmla="*/ 507 h 716"/>
                <a:gd name="T10" fmla="*/ 129 w 1328"/>
                <a:gd name="T11" fmla="*/ 581 h 716"/>
                <a:gd name="T12" fmla="*/ 151 w 1328"/>
                <a:gd name="T13" fmla="*/ 537 h 716"/>
                <a:gd name="T14" fmla="*/ 173 w 1328"/>
                <a:gd name="T15" fmla="*/ 567 h 716"/>
                <a:gd name="T16" fmla="*/ 195 w 1328"/>
                <a:gd name="T17" fmla="*/ 552 h 716"/>
                <a:gd name="T18" fmla="*/ 217 w 1328"/>
                <a:gd name="T19" fmla="*/ 567 h 716"/>
                <a:gd name="T20" fmla="*/ 239 w 1328"/>
                <a:gd name="T21" fmla="*/ 567 h 716"/>
                <a:gd name="T22" fmla="*/ 261 w 1328"/>
                <a:gd name="T23" fmla="*/ 567 h 716"/>
                <a:gd name="T24" fmla="*/ 282 w 1328"/>
                <a:gd name="T25" fmla="*/ 477 h 716"/>
                <a:gd name="T26" fmla="*/ 305 w 1328"/>
                <a:gd name="T27" fmla="*/ 492 h 716"/>
                <a:gd name="T28" fmla="*/ 326 w 1328"/>
                <a:gd name="T29" fmla="*/ 462 h 716"/>
                <a:gd name="T30" fmla="*/ 348 w 1328"/>
                <a:gd name="T31" fmla="*/ 358 h 716"/>
                <a:gd name="T32" fmla="*/ 370 w 1328"/>
                <a:gd name="T33" fmla="*/ 45 h 716"/>
                <a:gd name="T34" fmla="*/ 392 w 1328"/>
                <a:gd name="T35" fmla="*/ 0 h 716"/>
                <a:gd name="T36" fmla="*/ 414 w 1328"/>
                <a:gd name="T37" fmla="*/ 343 h 716"/>
                <a:gd name="T38" fmla="*/ 436 w 1328"/>
                <a:gd name="T39" fmla="*/ 492 h 716"/>
                <a:gd name="T40" fmla="*/ 457 w 1328"/>
                <a:gd name="T41" fmla="*/ 596 h 716"/>
                <a:gd name="T42" fmla="*/ 479 w 1328"/>
                <a:gd name="T43" fmla="*/ 611 h 716"/>
                <a:gd name="T44" fmla="*/ 501 w 1328"/>
                <a:gd name="T45" fmla="*/ 581 h 716"/>
                <a:gd name="T46" fmla="*/ 523 w 1328"/>
                <a:gd name="T47" fmla="*/ 611 h 716"/>
                <a:gd name="T48" fmla="*/ 545 w 1328"/>
                <a:gd name="T49" fmla="*/ 552 h 716"/>
                <a:gd name="T50" fmla="*/ 566 w 1328"/>
                <a:gd name="T51" fmla="*/ 641 h 716"/>
                <a:gd name="T52" fmla="*/ 588 w 1328"/>
                <a:gd name="T53" fmla="*/ 567 h 716"/>
                <a:gd name="T54" fmla="*/ 610 w 1328"/>
                <a:gd name="T55" fmla="*/ 537 h 716"/>
                <a:gd name="T56" fmla="*/ 632 w 1328"/>
                <a:gd name="T57" fmla="*/ 492 h 716"/>
                <a:gd name="T58" fmla="*/ 654 w 1328"/>
                <a:gd name="T59" fmla="*/ 537 h 716"/>
                <a:gd name="T60" fmla="*/ 676 w 1328"/>
                <a:gd name="T61" fmla="*/ 522 h 716"/>
                <a:gd name="T62" fmla="*/ 697 w 1328"/>
                <a:gd name="T63" fmla="*/ 611 h 716"/>
                <a:gd name="T64" fmla="*/ 719 w 1328"/>
                <a:gd name="T65" fmla="*/ 567 h 716"/>
                <a:gd name="T66" fmla="*/ 741 w 1328"/>
                <a:gd name="T67" fmla="*/ 522 h 716"/>
                <a:gd name="T68" fmla="*/ 762 w 1328"/>
                <a:gd name="T69" fmla="*/ 567 h 716"/>
                <a:gd name="T70" fmla="*/ 784 w 1328"/>
                <a:gd name="T71" fmla="*/ 552 h 716"/>
                <a:gd name="T72" fmla="*/ 806 w 1328"/>
                <a:gd name="T73" fmla="*/ 552 h 716"/>
                <a:gd name="T74" fmla="*/ 828 w 1328"/>
                <a:gd name="T75" fmla="*/ 522 h 716"/>
                <a:gd name="T76" fmla="*/ 849 w 1328"/>
                <a:gd name="T77" fmla="*/ 522 h 716"/>
                <a:gd name="T78" fmla="*/ 871 w 1328"/>
                <a:gd name="T79" fmla="*/ 522 h 716"/>
                <a:gd name="T80" fmla="*/ 893 w 1328"/>
                <a:gd name="T81" fmla="*/ 596 h 716"/>
                <a:gd name="T82" fmla="*/ 915 w 1328"/>
                <a:gd name="T83" fmla="*/ 567 h 716"/>
                <a:gd name="T84" fmla="*/ 936 w 1328"/>
                <a:gd name="T85" fmla="*/ 581 h 716"/>
                <a:gd name="T86" fmla="*/ 958 w 1328"/>
                <a:gd name="T87" fmla="*/ 581 h 716"/>
                <a:gd name="T88" fmla="*/ 979 w 1328"/>
                <a:gd name="T89" fmla="*/ 552 h 716"/>
                <a:gd name="T90" fmla="*/ 1001 w 1328"/>
                <a:gd name="T91" fmla="*/ 567 h 716"/>
                <a:gd name="T92" fmla="*/ 1023 w 1328"/>
                <a:gd name="T93" fmla="*/ 567 h 716"/>
                <a:gd name="T94" fmla="*/ 1044 w 1328"/>
                <a:gd name="T95" fmla="*/ 552 h 716"/>
                <a:gd name="T96" fmla="*/ 1066 w 1328"/>
                <a:gd name="T97" fmla="*/ 596 h 716"/>
                <a:gd name="T98" fmla="*/ 1088 w 1328"/>
                <a:gd name="T99" fmla="*/ 611 h 716"/>
                <a:gd name="T100" fmla="*/ 1109 w 1328"/>
                <a:gd name="T101" fmla="*/ 552 h 716"/>
                <a:gd name="T102" fmla="*/ 1131 w 1328"/>
                <a:gd name="T103" fmla="*/ 611 h 716"/>
                <a:gd name="T104" fmla="*/ 1152 w 1328"/>
                <a:gd name="T105" fmla="*/ 626 h 716"/>
                <a:gd name="T106" fmla="*/ 1174 w 1328"/>
                <a:gd name="T107" fmla="*/ 656 h 716"/>
                <a:gd name="T108" fmla="*/ 1196 w 1328"/>
                <a:gd name="T109" fmla="*/ 611 h 716"/>
                <a:gd name="T110" fmla="*/ 1217 w 1328"/>
                <a:gd name="T111" fmla="*/ 641 h 716"/>
                <a:gd name="T112" fmla="*/ 1239 w 1328"/>
                <a:gd name="T113" fmla="*/ 716 h 716"/>
                <a:gd name="T114" fmla="*/ 1260 w 1328"/>
                <a:gd name="T115" fmla="*/ 581 h 716"/>
                <a:gd name="T116" fmla="*/ 1282 w 1328"/>
                <a:gd name="T117" fmla="*/ 641 h 716"/>
                <a:gd name="T118" fmla="*/ 1303 w 1328"/>
                <a:gd name="T119" fmla="*/ 596 h 716"/>
                <a:gd name="T120" fmla="*/ 1325 w 1328"/>
                <a:gd name="T121" fmla="*/ 641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716">
                  <a:moveTo>
                    <a:pt x="0" y="611"/>
                  </a:moveTo>
                  <a:lnTo>
                    <a:pt x="3" y="641"/>
                  </a:lnTo>
                  <a:lnTo>
                    <a:pt x="6" y="641"/>
                  </a:lnTo>
                  <a:lnTo>
                    <a:pt x="8" y="626"/>
                  </a:lnTo>
                  <a:lnTo>
                    <a:pt x="11" y="596"/>
                  </a:lnTo>
                  <a:lnTo>
                    <a:pt x="14" y="626"/>
                  </a:lnTo>
                  <a:lnTo>
                    <a:pt x="17" y="581"/>
                  </a:lnTo>
                  <a:lnTo>
                    <a:pt x="19" y="641"/>
                  </a:lnTo>
                  <a:lnTo>
                    <a:pt x="22" y="611"/>
                  </a:lnTo>
                  <a:lnTo>
                    <a:pt x="25" y="596"/>
                  </a:lnTo>
                  <a:lnTo>
                    <a:pt x="28" y="626"/>
                  </a:lnTo>
                  <a:lnTo>
                    <a:pt x="30" y="626"/>
                  </a:lnTo>
                  <a:lnTo>
                    <a:pt x="33" y="641"/>
                  </a:lnTo>
                  <a:lnTo>
                    <a:pt x="36" y="641"/>
                  </a:lnTo>
                  <a:lnTo>
                    <a:pt x="39" y="641"/>
                  </a:lnTo>
                  <a:lnTo>
                    <a:pt x="41" y="596"/>
                  </a:lnTo>
                  <a:lnTo>
                    <a:pt x="44" y="611"/>
                  </a:lnTo>
                  <a:lnTo>
                    <a:pt x="47" y="626"/>
                  </a:lnTo>
                  <a:lnTo>
                    <a:pt x="49" y="641"/>
                  </a:lnTo>
                  <a:lnTo>
                    <a:pt x="52" y="626"/>
                  </a:lnTo>
                  <a:lnTo>
                    <a:pt x="55" y="626"/>
                  </a:lnTo>
                  <a:lnTo>
                    <a:pt x="58" y="626"/>
                  </a:lnTo>
                  <a:lnTo>
                    <a:pt x="61" y="567"/>
                  </a:lnTo>
                  <a:lnTo>
                    <a:pt x="63" y="611"/>
                  </a:lnTo>
                  <a:lnTo>
                    <a:pt x="66" y="641"/>
                  </a:lnTo>
                  <a:lnTo>
                    <a:pt x="69" y="567"/>
                  </a:lnTo>
                  <a:lnTo>
                    <a:pt x="72" y="581"/>
                  </a:lnTo>
                  <a:lnTo>
                    <a:pt x="74" y="611"/>
                  </a:lnTo>
                  <a:lnTo>
                    <a:pt x="77" y="596"/>
                  </a:lnTo>
                  <a:lnTo>
                    <a:pt x="80" y="611"/>
                  </a:lnTo>
                  <a:lnTo>
                    <a:pt x="82" y="686"/>
                  </a:lnTo>
                  <a:lnTo>
                    <a:pt x="85" y="581"/>
                  </a:lnTo>
                  <a:lnTo>
                    <a:pt x="88" y="581"/>
                  </a:lnTo>
                  <a:lnTo>
                    <a:pt x="91" y="522"/>
                  </a:lnTo>
                  <a:lnTo>
                    <a:pt x="93" y="581"/>
                  </a:lnTo>
                  <a:lnTo>
                    <a:pt x="96" y="611"/>
                  </a:lnTo>
                  <a:lnTo>
                    <a:pt x="99" y="626"/>
                  </a:lnTo>
                  <a:lnTo>
                    <a:pt x="102" y="552"/>
                  </a:lnTo>
                  <a:lnTo>
                    <a:pt x="105" y="581"/>
                  </a:lnTo>
                  <a:lnTo>
                    <a:pt x="107" y="507"/>
                  </a:lnTo>
                  <a:lnTo>
                    <a:pt x="110" y="522"/>
                  </a:lnTo>
                  <a:lnTo>
                    <a:pt x="113" y="537"/>
                  </a:lnTo>
                  <a:lnTo>
                    <a:pt x="115" y="522"/>
                  </a:lnTo>
                  <a:lnTo>
                    <a:pt x="118" y="611"/>
                  </a:lnTo>
                  <a:lnTo>
                    <a:pt x="121" y="537"/>
                  </a:lnTo>
                  <a:lnTo>
                    <a:pt x="124" y="552"/>
                  </a:lnTo>
                  <a:lnTo>
                    <a:pt x="126" y="611"/>
                  </a:lnTo>
                  <a:lnTo>
                    <a:pt x="129" y="581"/>
                  </a:lnTo>
                  <a:lnTo>
                    <a:pt x="132" y="596"/>
                  </a:lnTo>
                  <a:lnTo>
                    <a:pt x="135" y="596"/>
                  </a:lnTo>
                  <a:lnTo>
                    <a:pt x="137" y="581"/>
                  </a:lnTo>
                  <a:lnTo>
                    <a:pt x="140" y="596"/>
                  </a:lnTo>
                  <a:lnTo>
                    <a:pt x="143" y="596"/>
                  </a:lnTo>
                  <a:lnTo>
                    <a:pt x="146" y="611"/>
                  </a:lnTo>
                  <a:lnTo>
                    <a:pt x="148" y="581"/>
                  </a:lnTo>
                  <a:lnTo>
                    <a:pt x="151" y="537"/>
                  </a:lnTo>
                  <a:lnTo>
                    <a:pt x="154" y="552"/>
                  </a:lnTo>
                  <a:lnTo>
                    <a:pt x="156" y="537"/>
                  </a:lnTo>
                  <a:lnTo>
                    <a:pt x="159" y="567"/>
                  </a:lnTo>
                  <a:lnTo>
                    <a:pt x="162" y="581"/>
                  </a:lnTo>
                  <a:lnTo>
                    <a:pt x="165" y="611"/>
                  </a:lnTo>
                  <a:lnTo>
                    <a:pt x="168" y="581"/>
                  </a:lnTo>
                  <a:lnTo>
                    <a:pt x="170" y="552"/>
                  </a:lnTo>
                  <a:lnTo>
                    <a:pt x="173" y="567"/>
                  </a:lnTo>
                  <a:lnTo>
                    <a:pt x="176" y="537"/>
                  </a:lnTo>
                  <a:lnTo>
                    <a:pt x="179" y="477"/>
                  </a:lnTo>
                  <a:lnTo>
                    <a:pt x="181" y="552"/>
                  </a:lnTo>
                  <a:lnTo>
                    <a:pt x="184" y="522"/>
                  </a:lnTo>
                  <a:lnTo>
                    <a:pt x="187" y="581"/>
                  </a:lnTo>
                  <a:lnTo>
                    <a:pt x="189" y="492"/>
                  </a:lnTo>
                  <a:lnTo>
                    <a:pt x="192" y="596"/>
                  </a:lnTo>
                  <a:lnTo>
                    <a:pt x="195" y="552"/>
                  </a:lnTo>
                  <a:lnTo>
                    <a:pt x="198" y="537"/>
                  </a:lnTo>
                  <a:lnTo>
                    <a:pt x="200" y="567"/>
                  </a:lnTo>
                  <a:lnTo>
                    <a:pt x="203" y="611"/>
                  </a:lnTo>
                  <a:lnTo>
                    <a:pt x="206" y="522"/>
                  </a:lnTo>
                  <a:lnTo>
                    <a:pt x="209" y="537"/>
                  </a:lnTo>
                  <a:lnTo>
                    <a:pt x="211" y="581"/>
                  </a:lnTo>
                  <a:lnTo>
                    <a:pt x="214" y="492"/>
                  </a:lnTo>
                  <a:lnTo>
                    <a:pt x="217" y="567"/>
                  </a:lnTo>
                  <a:lnTo>
                    <a:pt x="220" y="477"/>
                  </a:lnTo>
                  <a:lnTo>
                    <a:pt x="222" y="596"/>
                  </a:lnTo>
                  <a:lnTo>
                    <a:pt x="225" y="492"/>
                  </a:lnTo>
                  <a:lnTo>
                    <a:pt x="228" y="537"/>
                  </a:lnTo>
                  <a:lnTo>
                    <a:pt x="230" y="537"/>
                  </a:lnTo>
                  <a:lnTo>
                    <a:pt x="233" y="552"/>
                  </a:lnTo>
                  <a:lnTo>
                    <a:pt x="236" y="581"/>
                  </a:lnTo>
                  <a:lnTo>
                    <a:pt x="239" y="567"/>
                  </a:lnTo>
                  <a:lnTo>
                    <a:pt x="241" y="522"/>
                  </a:lnTo>
                  <a:lnTo>
                    <a:pt x="244" y="477"/>
                  </a:lnTo>
                  <a:lnTo>
                    <a:pt x="247" y="537"/>
                  </a:lnTo>
                  <a:lnTo>
                    <a:pt x="250" y="537"/>
                  </a:lnTo>
                  <a:lnTo>
                    <a:pt x="253" y="626"/>
                  </a:lnTo>
                  <a:lnTo>
                    <a:pt x="255" y="552"/>
                  </a:lnTo>
                  <a:lnTo>
                    <a:pt x="258" y="492"/>
                  </a:lnTo>
                  <a:lnTo>
                    <a:pt x="261" y="567"/>
                  </a:lnTo>
                  <a:lnTo>
                    <a:pt x="263" y="537"/>
                  </a:lnTo>
                  <a:lnTo>
                    <a:pt x="266" y="567"/>
                  </a:lnTo>
                  <a:lnTo>
                    <a:pt x="269" y="537"/>
                  </a:lnTo>
                  <a:lnTo>
                    <a:pt x="272" y="507"/>
                  </a:lnTo>
                  <a:lnTo>
                    <a:pt x="274" y="477"/>
                  </a:lnTo>
                  <a:lnTo>
                    <a:pt x="277" y="537"/>
                  </a:lnTo>
                  <a:lnTo>
                    <a:pt x="280" y="492"/>
                  </a:lnTo>
                  <a:lnTo>
                    <a:pt x="282" y="477"/>
                  </a:lnTo>
                  <a:lnTo>
                    <a:pt x="285" y="492"/>
                  </a:lnTo>
                  <a:lnTo>
                    <a:pt x="288" y="552"/>
                  </a:lnTo>
                  <a:lnTo>
                    <a:pt x="291" y="581"/>
                  </a:lnTo>
                  <a:lnTo>
                    <a:pt x="294" y="447"/>
                  </a:lnTo>
                  <a:lnTo>
                    <a:pt x="296" y="596"/>
                  </a:lnTo>
                  <a:lnTo>
                    <a:pt x="299" y="537"/>
                  </a:lnTo>
                  <a:lnTo>
                    <a:pt x="302" y="522"/>
                  </a:lnTo>
                  <a:lnTo>
                    <a:pt x="305" y="492"/>
                  </a:lnTo>
                  <a:lnTo>
                    <a:pt x="307" y="462"/>
                  </a:lnTo>
                  <a:lnTo>
                    <a:pt x="310" y="462"/>
                  </a:lnTo>
                  <a:lnTo>
                    <a:pt x="313" y="477"/>
                  </a:lnTo>
                  <a:lnTo>
                    <a:pt x="315" y="432"/>
                  </a:lnTo>
                  <a:lnTo>
                    <a:pt x="318" y="537"/>
                  </a:lnTo>
                  <a:lnTo>
                    <a:pt x="321" y="552"/>
                  </a:lnTo>
                  <a:lnTo>
                    <a:pt x="323" y="447"/>
                  </a:lnTo>
                  <a:lnTo>
                    <a:pt x="326" y="462"/>
                  </a:lnTo>
                  <a:lnTo>
                    <a:pt x="329" y="417"/>
                  </a:lnTo>
                  <a:lnTo>
                    <a:pt x="332" y="462"/>
                  </a:lnTo>
                  <a:lnTo>
                    <a:pt x="335" y="417"/>
                  </a:lnTo>
                  <a:lnTo>
                    <a:pt x="337" y="477"/>
                  </a:lnTo>
                  <a:lnTo>
                    <a:pt x="340" y="313"/>
                  </a:lnTo>
                  <a:lnTo>
                    <a:pt x="343" y="298"/>
                  </a:lnTo>
                  <a:lnTo>
                    <a:pt x="346" y="388"/>
                  </a:lnTo>
                  <a:lnTo>
                    <a:pt x="348" y="358"/>
                  </a:lnTo>
                  <a:lnTo>
                    <a:pt x="351" y="283"/>
                  </a:lnTo>
                  <a:lnTo>
                    <a:pt x="354" y="253"/>
                  </a:lnTo>
                  <a:lnTo>
                    <a:pt x="356" y="179"/>
                  </a:lnTo>
                  <a:lnTo>
                    <a:pt x="359" y="179"/>
                  </a:lnTo>
                  <a:lnTo>
                    <a:pt x="362" y="179"/>
                  </a:lnTo>
                  <a:lnTo>
                    <a:pt x="364" y="253"/>
                  </a:lnTo>
                  <a:lnTo>
                    <a:pt x="367" y="149"/>
                  </a:lnTo>
                  <a:lnTo>
                    <a:pt x="370" y="45"/>
                  </a:lnTo>
                  <a:lnTo>
                    <a:pt x="373" y="209"/>
                  </a:lnTo>
                  <a:lnTo>
                    <a:pt x="375" y="75"/>
                  </a:lnTo>
                  <a:lnTo>
                    <a:pt x="378" y="45"/>
                  </a:lnTo>
                  <a:lnTo>
                    <a:pt x="381" y="45"/>
                  </a:lnTo>
                  <a:lnTo>
                    <a:pt x="384" y="90"/>
                  </a:lnTo>
                  <a:lnTo>
                    <a:pt x="387" y="30"/>
                  </a:lnTo>
                  <a:lnTo>
                    <a:pt x="389" y="75"/>
                  </a:lnTo>
                  <a:lnTo>
                    <a:pt x="392" y="0"/>
                  </a:lnTo>
                  <a:lnTo>
                    <a:pt x="395" y="59"/>
                  </a:lnTo>
                  <a:lnTo>
                    <a:pt x="397" y="164"/>
                  </a:lnTo>
                  <a:lnTo>
                    <a:pt x="400" y="134"/>
                  </a:lnTo>
                  <a:lnTo>
                    <a:pt x="403" y="164"/>
                  </a:lnTo>
                  <a:lnTo>
                    <a:pt x="406" y="194"/>
                  </a:lnTo>
                  <a:lnTo>
                    <a:pt x="408" y="224"/>
                  </a:lnTo>
                  <a:lnTo>
                    <a:pt x="411" y="239"/>
                  </a:lnTo>
                  <a:lnTo>
                    <a:pt x="414" y="343"/>
                  </a:lnTo>
                  <a:lnTo>
                    <a:pt x="416" y="343"/>
                  </a:lnTo>
                  <a:lnTo>
                    <a:pt x="419" y="388"/>
                  </a:lnTo>
                  <a:lnTo>
                    <a:pt x="422" y="402"/>
                  </a:lnTo>
                  <a:lnTo>
                    <a:pt x="425" y="447"/>
                  </a:lnTo>
                  <a:lnTo>
                    <a:pt x="427" y="358"/>
                  </a:lnTo>
                  <a:lnTo>
                    <a:pt x="430" y="492"/>
                  </a:lnTo>
                  <a:lnTo>
                    <a:pt x="433" y="507"/>
                  </a:lnTo>
                  <a:lnTo>
                    <a:pt x="436" y="492"/>
                  </a:lnTo>
                  <a:lnTo>
                    <a:pt x="438" y="492"/>
                  </a:lnTo>
                  <a:lnTo>
                    <a:pt x="441" y="537"/>
                  </a:lnTo>
                  <a:lnTo>
                    <a:pt x="444" y="581"/>
                  </a:lnTo>
                  <a:lnTo>
                    <a:pt x="447" y="507"/>
                  </a:lnTo>
                  <a:lnTo>
                    <a:pt x="449" y="552"/>
                  </a:lnTo>
                  <a:lnTo>
                    <a:pt x="452" y="537"/>
                  </a:lnTo>
                  <a:lnTo>
                    <a:pt x="455" y="537"/>
                  </a:lnTo>
                  <a:lnTo>
                    <a:pt x="457" y="596"/>
                  </a:lnTo>
                  <a:lnTo>
                    <a:pt x="460" y="596"/>
                  </a:lnTo>
                  <a:lnTo>
                    <a:pt x="463" y="596"/>
                  </a:lnTo>
                  <a:lnTo>
                    <a:pt x="466" y="537"/>
                  </a:lnTo>
                  <a:lnTo>
                    <a:pt x="468" y="656"/>
                  </a:lnTo>
                  <a:lnTo>
                    <a:pt x="471" y="581"/>
                  </a:lnTo>
                  <a:lnTo>
                    <a:pt x="474" y="552"/>
                  </a:lnTo>
                  <a:lnTo>
                    <a:pt x="477" y="567"/>
                  </a:lnTo>
                  <a:lnTo>
                    <a:pt x="479" y="611"/>
                  </a:lnTo>
                  <a:lnTo>
                    <a:pt x="482" y="596"/>
                  </a:lnTo>
                  <a:lnTo>
                    <a:pt x="485" y="552"/>
                  </a:lnTo>
                  <a:lnTo>
                    <a:pt x="488" y="596"/>
                  </a:lnTo>
                  <a:lnTo>
                    <a:pt x="490" y="641"/>
                  </a:lnTo>
                  <a:lnTo>
                    <a:pt x="493" y="567"/>
                  </a:lnTo>
                  <a:lnTo>
                    <a:pt x="496" y="537"/>
                  </a:lnTo>
                  <a:lnTo>
                    <a:pt x="498" y="611"/>
                  </a:lnTo>
                  <a:lnTo>
                    <a:pt x="501" y="581"/>
                  </a:lnTo>
                  <a:lnTo>
                    <a:pt x="504" y="581"/>
                  </a:lnTo>
                  <a:lnTo>
                    <a:pt x="507" y="596"/>
                  </a:lnTo>
                  <a:lnTo>
                    <a:pt x="509" y="581"/>
                  </a:lnTo>
                  <a:lnTo>
                    <a:pt x="512" y="596"/>
                  </a:lnTo>
                  <a:lnTo>
                    <a:pt x="515" y="596"/>
                  </a:lnTo>
                  <a:lnTo>
                    <a:pt x="517" y="596"/>
                  </a:lnTo>
                  <a:lnTo>
                    <a:pt x="520" y="552"/>
                  </a:lnTo>
                  <a:lnTo>
                    <a:pt x="523" y="611"/>
                  </a:lnTo>
                  <a:lnTo>
                    <a:pt x="526" y="537"/>
                  </a:lnTo>
                  <a:lnTo>
                    <a:pt x="528" y="552"/>
                  </a:lnTo>
                  <a:lnTo>
                    <a:pt x="531" y="581"/>
                  </a:lnTo>
                  <a:lnTo>
                    <a:pt x="534" y="626"/>
                  </a:lnTo>
                  <a:lnTo>
                    <a:pt x="537" y="611"/>
                  </a:lnTo>
                  <a:lnTo>
                    <a:pt x="539" y="581"/>
                  </a:lnTo>
                  <a:lnTo>
                    <a:pt x="542" y="641"/>
                  </a:lnTo>
                  <a:lnTo>
                    <a:pt x="545" y="552"/>
                  </a:lnTo>
                  <a:lnTo>
                    <a:pt x="548" y="507"/>
                  </a:lnTo>
                  <a:lnTo>
                    <a:pt x="550" y="611"/>
                  </a:lnTo>
                  <a:lnTo>
                    <a:pt x="553" y="537"/>
                  </a:lnTo>
                  <a:lnTo>
                    <a:pt x="556" y="596"/>
                  </a:lnTo>
                  <a:lnTo>
                    <a:pt x="558" y="596"/>
                  </a:lnTo>
                  <a:lnTo>
                    <a:pt x="561" y="611"/>
                  </a:lnTo>
                  <a:lnTo>
                    <a:pt x="564" y="522"/>
                  </a:lnTo>
                  <a:lnTo>
                    <a:pt x="566" y="641"/>
                  </a:lnTo>
                  <a:lnTo>
                    <a:pt x="569" y="581"/>
                  </a:lnTo>
                  <a:lnTo>
                    <a:pt x="572" y="492"/>
                  </a:lnTo>
                  <a:lnTo>
                    <a:pt x="575" y="567"/>
                  </a:lnTo>
                  <a:lnTo>
                    <a:pt x="577" y="522"/>
                  </a:lnTo>
                  <a:lnTo>
                    <a:pt x="580" y="567"/>
                  </a:lnTo>
                  <a:lnTo>
                    <a:pt x="583" y="581"/>
                  </a:lnTo>
                  <a:lnTo>
                    <a:pt x="586" y="567"/>
                  </a:lnTo>
                  <a:lnTo>
                    <a:pt x="588" y="567"/>
                  </a:lnTo>
                  <a:lnTo>
                    <a:pt x="591" y="567"/>
                  </a:lnTo>
                  <a:lnTo>
                    <a:pt x="594" y="596"/>
                  </a:lnTo>
                  <a:lnTo>
                    <a:pt x="597" y="462"/>
                  </a:lnTo>
                  <a:lnTo>
                    <a:pt x="599" y="522"/>
                  </a:lnTo>
                  <a:lnTo>
                    <a:pt x="602" y="596"/>
                  </a:lnTo>
                  <a:lnTo>
                    <a:pt x="605" y="552"/>
                  </a:lnTo>
                  <a:lnTo>
                    <a:pt x="608" y="477"/>
                  </a:lnTo>
                  <a:lnTo>
                    <a:pt x="610" y="537"/>
                  </a:lnTo>
                  <a:lnTo>
                    <a:pt x="613" y="522"/>
                  </a:lnTo>
                  <a:lnTo>
                    <a:pt x="616" y="492"/>
                  </a:lnTo>
                  <a:lnTo>
                    <a:pt x="618" y="522"/>
                  </a:lnTo>
                  <a:lnTo>
                    <a:pt x="621" y="507"/>
                  </a:lnTo>
                  <a:lnTo>
                    <a:pt x="624" y="507"/>
                  </a:lnTo>
                  <a:lnTo>
                    <a:pt x="626" y="537"/>
                  </a:lnTo>
                  <a:lnTo>
                    <a:pt x="629" y="537"/>
                  </a:lnTo>
                  <a:lnTo>
                    <a:pt x="632" y="492"/>
                  </a:lnTo>
                  <a:lnTo>
                    <a:pt x="635" y="492"/>
                  </a:lnTo>
                  <a:lnTo>
                    <a:pt x="637" y="507"/>
                  </a:lnTo>
                  <a:lnTo>
                    <a:pt x="640" y="537"/>
                  </a:lnTo>
                  <a:lnTo>
                    <a:pt x="643" y="477"/>
                  </a:lnTo>
                  <a:lnTo>
                    <a:pt x="646" y="552"/>
                  </a:lnTo>
                  <a:lnTo>
                    <a:pt x="648" y="552"/>
                  </a:lnTo>
                  <a:lnTo>
                    <a:pt x="651" y="581"/>
                  </a:lnTo>
                  <a:lnTo>
                    <a:pt x="654" y="537"/>
                  </a:lnTo>
                  <a:lnTo>
                    <a:pt x="656" y="522"/>
                  </a:lnTo>
                  <a:lnTo>
                    <a:pt x="659" y="567"/>
                  </a:lnTo>
                  <a:lnTo>
                    <a:pt x="662" y="492"/>
                  </a:lnTo>
                  <a:lnTo>
                    <a:pt x="665" y="537"/>
                  </a:lnTo>
                  <a:lnTo>
                    <a:pt x="667" y="462"/>
                  </a:lnTo>
                  <a:lnTo>
                    <a:pt x="670" y="477"/>
                  </a:lnTo>
                  <a:lnTo>
                    <a:pt x="673" y="477"/>
                  </a:lnTo>
                  <a:lnTo>
                    <a:pt x="676" y="522"/>
                  </a:lnTo>
                  <a:lnTo>
                    <a:pt x="678" y="567"/>
                  </a:lnTo>
                  <a:lnTo>
                    <a:pt x="681" y="537"/>
                  </a:lnTo>
                  <a:lnTo>
                    <a:pt x="684" y="552"/>
                  </a:lnTo>
                  <a:lnTo>
                    <a:pt x="686" y="552"/>
                  </a:lnTo>
                  <a:lnTo>
                    <a:pt x="689" y="537"/>
                  </a:lnTo>
                  <a:lnTo>
                    <a:pt x="692" y="552"/>
                  </a:lnTo>
                  <a:lnTo>
                    <a:pt x="694" y="552"/>
                  </a:lnTo>
                  <a:lnTo>
                    <a:pt x="697" y="611"/>
                  </a:lnTo>
                  <a:lnTo>
                    <a:pt x="700" y="567"/>
                  </a:lnTo>
                  <a:lnTo>
                    <a:pt x="703" y="462"/>
                  </a:lnTo>
                  <a:lnTo>
                    <a:pt x="705" y="507"/>
                  </a:lnTo>
                  <a:lnTo>
                    <a:pt x="708" y="522"/>
                  </a:lnTo>
                  <a:lnTo>
                    <a:pt x="711" y="537"/>
                  </a:lnTo>
                  <a:lnTo>
                    <a:pt x="714" y="537"/>
                  </a:lnTo>
                  <a:lnTo>
                    <a:pt x="716" y="522"/>
                  </a:lnTo>
                  <a:lnTo>
                    <a:pt x="719" y="567"/>
                  </a:lnTo>
                  <a:lnTo>
                    <a:pt x="722" y="507"/>
                  </a:lnTo>
                  <a:lnTo>
                    <a:pt x="724" y="522"/>
                  </a:lnTo>
                  <a:lnTo>
                    <a:pt x="727" y="507"/>
                  </a:lnTo>
                  <a:lnTo>
                    <a:pt x="730" y="567"/>
                  </a:lnTo>
                  <a:lnTo>
                    <a:pt x="733" y="507"/>
                  </a:lnTo>
                  <a:lnTo>
                    <a:pt x="735" y="522"/>
                  </a:lnTo>
                  <a:lnTo>
                    <a:pt x="738" y="477"/>
                  </a:lnTo>
                  <a:lnTo>
                    <a:pt x="741" y="522"/>
                  </a:lnTo>
                  <a:lnTo>
                    <a:pt x="744" y="581"/>
                  </a:lnTo>
                  <a:lnTo>
                    <a:pt x="746" y="522"/>
                  </a:lnTo>
                  <a:lnTo>
                    <a:pt x="749" y="537"/>
                  </a:lnTo>
                  <a:lnTo>
                    <a:pt x="752" y="522"/>
                  </a:lnTo>
                  <a:lnTo>
                    <a:pt x="754" y="567"/>
                  </a:lnTo>
                  <a:lnTo>
                    <a:pt x="757" y="552"/>
                  </a:lnTo>
                  <a:lnTo>
                    <a:pt x="760" y="507"/>
                  </a:lnTo>
                  <a:lnTo>
                    <a:pt x="762" y="567"/>
                  </a:lnTo>
                  <a:lnTo>
                    <a:pt x="765" y="567"/>
                  </a:lnTo>
                  <a:lnTo>
                    <a:pt x="768" y="581"/>
                  </a:lnTo>
                  <a:lnTo>
                    <a:pt x="770" y="552"/>
                  </a:lnTo>
                  <a:lnTo>
                    <a:pt x="773" y="552"/>
                  </a:lnTo>
                  <a:lnTo>
                    <a:pt x="776" y="596"/>
                  </a:lnTo>
                  <a:lnTo>
                    <a:pt x="779" y="581"/>
                  </a:lnTo>
                  <a:lnTo>
                    <a:pt x="781" y="492"/>
                  </a:lnTo>
                  <a:lnTo>
                    <a:pt x="784" y="552"/>
                  </a:lnTo>
                  <a:lnTo>
                    <a:pt x="787" y="552"/>
                  </a:lnTo>
                  <a:lnTo>
                    <a:pt x="790" y="477"/>
                  </a:lnTo>
                  <a:lnTo>
                    <a:pt x="792" y="567"/>
                  </a:lnTo>
                  <a:lnTo>
                    <a:pt x="795" y="552"/>
                  </a:lnTo>
                  <a:lnTo>
                    <a:pt x="798" y="522"/>
                  </a:lnTo>
                  <a:lnTo>
                    <a:pt x="801" y="537"/>
                  </a:lnTo>
                  <a:lnTo>
                    <a:pt x="803" y="552"/>
                  </a:lnTo>
                  <a:lnTo>
                    <a:pt x="806" y="552"/>
                  </a:lnTo>
                  <a:lnTo>
                    <a:pt x="809" y="522"/>
                  </a:lnTo>
                  <a:lnTo>
                    <a:pt x="811" y="552"/>
                  </a:lnTo>
                  <a:lnTo>
                    <a:pt x="814" y="552"/>
                  </a:lnTo>
                  <a:lnTo>
                    <a:pt x="817" y="581"/>
                  </a:lnTo>
                  <a:lnTo>
                    <a:pt x="820" y="596"/>
                  </a:lnTo>
                  <a:lnTo>
                    <a:pt x="822" y="492"/>
                  </a:lnTo>
                  <a:lnTo>
                    <a:pt x="825" y="552"/>
                  </a:lnTo>
                  <a:lnTo>
                    <a:pt x="828" y="522"/>
                  </a:lnTo>
                  <a:lnTo>
                    <a:pt x="830" y="462"/>
                  </a:lnTo>
                  <a:lnTo>
                    <a:pt x="833" y="552"/>
                  </a:lnTo>
                  <a:lnTo>
                    <a:pt x="836" y="537"/>
                  </a:lnTo>
                  <a:lnTo>
                    <a:pt x="838" y="552"/>
                  </a:lnTo>
                  <a:lnTo>
                    <a:pt x="841" y="552"/>
                  </a:lnTo>
                  <a:lnTo>
                    <a:pt x="844" y="581"/>
                  </a:lnTo>
                  <a:lnTo>
                    <a:pt x="847" y="552"/>
                  </a:lnTo>
                  <a:lnTo>
                    <a:pt x="849" y="522"/>
                  </a:lnTo>
                  <a:lnTo>
                    <a:pt x="852" y="537"/>
                  </a:lnTo>
                  <a:lnTo>
                    <a:pt x="855" y="567"/>
                  </a:lnTo>
                  <a:lnTo>
                    <a:pt x="857" y="537"/>
                  </a:lnTo>
                  <a:lnTo>
                    <a:pt x="860" y="552"/>
                  </a:lnTo>
                  <a:lnTo>
                    <a:pt x="863" y="447"/>
                  </a:lnTo>
                  <a:lnTo>
                    <a:pt x="866" y="522"/>
                  </a:lnTo>
                  <a:lnTo>
                    <a:pt x="868" y="537"/>
                  </a:lnTo>
                  <a:lnTo>
                    <a:pt x="871" y="522"/>
                  </a:lnTo>
                  <a:lnTo>
                    <a:pt x="874" y="567"/>
                  </a:lnTo>
                  <a:lnTo>
                    <a:pt x="876" y="552"/>
                  </a:lnTo>
                  <a:lnTo>
                    <a:pt x="879" y="567"/>
                  </a:lnTo>
                  <a:lnTo>
                    <a:pt x="882" y="552"/>
                  </a:lnTo>
                  <a:lnTo>
                    <a:pt x="885" y="522"/>
                  </a:lnTo>
                  <a:lnTo>
                    <a:pt x="887" y="567"/>
                  </a:lnTo>
                  <a:lnTo>
                    <a:pt x="890" y="611"/>
                  </a:lnTo>
                  <a:lnTo>
                    <a:pt x="893" y="596"/>
                  </a:lnTo>
                  <a:lnTo>
                    <a:pt x="896" y="567"/>
                  </a:lnTo>
                  <a:lnTo>
                    <a:pt x="898" y="626"/>
                  </a:lnTo>
                  <a:lnTo>
                    <a:pt x="901" y="522"/>
                  </a:lnTo>
                  <a:lnTo>
                    <a:pt x="904" y="522"/>
                  </a:lnTo>
                  <a:lnTo>
                    <a:pt x="906" y="552"/>
                  </a:lnTo>
                  <a:lnTo>
                    <a:pt x="909" y="581"/>
                  </a:lnTo>
                  <a:lnTo>
                    <a:pt x="912" y="567"/>
                  </a:lnTo>
                  <a:lnTo>
                    <a:pt x="915" y="567"/>
                  </a:lnTo>
                  <a:lnTo>
                    <a:pt x="917" y="596"/>
                  </a:lnTo>
                  <a:lnTo>
                    <a:pt x="920" y="567"/>
                  </a:lnTo>
                  <a:lnTo>
                    <a:pt x="923" y="507"/>
                  </a:lnTo>
                  <a:lnTo>
                    <a:pt x="925" y="596"/>
                  </a:lnTo>
                  <a:lnTo>
                    <a:pt x="928" y="567"/>
                  </a:lnTo>
                  <a:lnTo>
                    <a:pt x="931" y="581"/>
                  </a:lnTo>
                  <a:lnTo>
                    <a:pt x="933" y="537"/>
                  </a:lnTo>
                  <a:lnTo>
                    <a:pt x="936" y="581"/>
                  </a:lnTo>
                  <a:lnTo>
                    <a:pt x="939" y="567"/>
                  </a:lnTo>
                  <a:lnTo>
                    <a:pt x="941" y="552"/>
                  </a:lnTo>
                  <a:lnTo>
                    <a:pt x="944" y="567"/>
                  </a:lnTo>
                  <a:lnTo>
                    <a:pt x="947" y="611"/>
                  </a:lnTo>
                  <a:lnTo>
                    <a:pt x="950" y="567"/>
                  </a:lnTo>
                  <a:lnTo>
                    <a:pt x="952" y="522"/>
                  </a:lnTo>
                  <a:lnTo>
                    <a:pt x="955" y="611"/>
                  </a:lnTo>
                  <a:lnTo>
                    <a:pt x="958" y="581"/>
                  </a:lnTo>
                  <a:lnTo>
                    <a:pt x="960" y="596"/>
                  </a:lnTo>
                  <a:lnTo>
                    <a:pt x="963" y="537"/>
                  </a:lnTo>
                  <a:lnTo>
                    <a:pt x="966" y="567"/>
                  </a:lnTo>
                  <a:lnTo>
                    <a:pt x="968" y="596"/>
                  </a:lnTo>
                  <a:lnTo>
                    <a:pt x="971" y="537"/>
                  </a:lnTo>
                  <a:lnTo>
                    <a:pt x="974" y="581"/>
                  </a:lnTo>
                  <a:lnTo>
                    <a:pt x="977" y="537"/>
                  </a:lnTo>
                  <a:lnTo>
                    <a:pt x="979" y="552"/>
                  </a:lnTo>
                  <a:lnTo>
                    <a:pt x="982" y="522"/>
                  </a:lnTo>
                  <a:lnTo>
                    <a:pt x="985" y="567"/>
                  </a:lnTo>
                  <a:lnTo>
                    <a:pt x="988" y="567"/>
                  </a:lnTo>
                  <a:lnTo>
                    <a:pt x="990" y="596"/>
                  </a:lnTo>
                  <a:lnTo>
                    <a:pt x="993" y="552"/>
                  </a:lnTo>
                  <a:lnTo>
                    <a:pt x="996" y="567"/>
                  </a:lnTo>
                  <a:lnTo>
                    <a:pt x="998" y="596"/>
                  </a:lnTo>
                  <a:lnTo>
                    <a:pt x="1001" y="567"/>
                  </a:lnTo>
                  <a:lnTo>
                    <a:pt x="1004" y="552"/>
                  </a:lnTo>
                  <a:lnTo>
                    <a:pt x="1006" y="596"/>
                  </a:lnTo>
                  <a:lnTo>
                    <a:pt x="1009" y="552"/>
                  </a:lnTo>
                  <a:lnTo>
                    <a:pt x="1012" y="626"/>
                  </a:lnTo>
                  <a:lnTo>
                    <a:pt x="1015" y="596"/>
                  </a:lnTo>
                  <a:lnTo>
                    <a:pt x="1017" y="552"/>
                  </a:lnTo>
                  <a:lnTo>
                    <a:pt x="1020" y="537"/>
                  </a:lnTo>
                  <a:lnTo>
                    <a:pt x="1023" y="567"/>
                  </a:lnTo>
                  <a:lnTo>
                    <a:pt x="1026" y="641"/>
                  </a:lnTo>
                  <a:lnTo>
                    <a:pt x="1028" y="552"/>
                  </a:lnTo>
                  <a:lnTo>
                    <a:pt x="1031" y="567"/>
                  </a:lnTo>
                  <a:lnTo>
                    <a:pt x="1034" y="611"/>
                  </a:lnTo>
                  <a:lnTo>
                    <a:pt x="1036" y="567"/>
                  </a:lnTo>
                  <a:lnTo>
                    <a:pt x="1039" y="581"/>
                  </a:lnTo>
                  <a:lnTo>
                    <a:pt x="1042" y="596"/>
                  </a:lnTo>
                  <a:lnTo>
                    <a:pt x="1044" y="552"/>
                  </a:lnTo>
                  <a:lnTo>
                    <a:pt x="1047" y="581"/>
                  </a:lnTo>
                  <a:lnTo>
                    <a:pt x="1050" y="596"/>
                  </a:lnTo>
                  <a:lnTo>
                    <a:pt x="1053" y="626"/>
                  </a:lnTo>
                  <a:lnTo>
                    <a:pt x="1055" y="596"/>
                  </a:lnTo>
                  <a:lnTo>
                    <a:pt x="1058" y="596"/>
                  </a:lnTo>
                  <a:lnTo>
                    <a:pt x="1061" y="641"/>
                  </a:lnTo>
                  <a:lnTo>
                    <a:pt x="1063" y="581"/>
                  </a:lnTo>
                  <a:lnTo>
                    <a:pt x="1066" y="596"/>
                  </a:lnTo>
                  <a:lnTo>
                    <a:pt x="1069" y="581"/>
                  </a:lnTo>
                  <a:lnTo>
                    <a:pt x="1071" y="596"/>
                  </a:lnTo>
                  <a:lnTo>
                    <a:pt x="1074" y="596"/>
                  </a:lnTo>
                  <a:lnTo>
                    <a:pt x="1077" y="611"/>
                  </a:lnTo>
                  <a:lnTo>
                    <a:pt x="1080" y="611"/>
                  </a:lnTo>
                  <a:lnTo>
                    <a:pt x="1082" y="596"/>
                  </a:lnTo>
                  <a:lnTo>
                    <a:pt x="1085" y="596"/>
                  </a:lnTo>
                  <a:lnTo>
                    <a:pt x="1088" y="611"/>
                  </a:lnTo>
                  <a:lnTo>
                    <a:pt x="1090" y="567"/>
                  </a:lnTo>
                  <a:lnTo>
                    <a:pt x="1093" y="626"/>
                  </a:lnTo>
                  <a:lnTo>
                    <a:pt x="1096" y="611"/>
                  </a:lnTo>
                  <a:lnTo>
                    <a:pt x="1098" y="581"/>
                  </a:lnTo>
                  <a:lnTo>
                    <a:pt x="1101" y="596"/>
                  </a:lnTo>
                  <a:lnTo>
                    <a:pt x="1104" y="626"/>
                  </a:lnTo>
                  <a:lnTo>
                    <a:pt x="1106" y="611"/>
                  </a:lnTo>
                  <a:lnTo>
                    <a:pt x="1109" y="552"/>
                  </a:lnTo>
                  <a:lnTo>
                    <a:pt x="1112" y="522"/>
                  </a:lnTo>
                  <a:lnTo>
                    <a:pt x="1115" y="611"/>
                  </a:lnTo>
                  <a:lnTo>
                    <a:pt x="1117" y="596"/>
                  </a:lnTo>
                  <a:lnTo>
                    <a:pt x="1120" y="581"/>
                  </a:lnTo>
                  <a:lnTo>
                    <a:pt x="1123" y="581"/>
                  </a:lnTo>
                  <a:lnTo>
                    <a:pt x="1125" y="596"/>
                  </a:lnTo>
                  <a:lnTo>
                    <a:pt x="1128" y="596"/>
                  </a:lnTo>
                  <a:lnTo>
                    <a:pt x="1131" y="611"/>
                  </a:lnTo>
                  <a:lnTo>
                    <a:pt x="1133" y="626"/>
                  </a:lnTo>
                  <a:lnTo>
                    <a:pt x="1136" y="596"/>
                  </a:lnTo>
                  <a:lnTo>
                    <a:pt x="1139" y="626"/>
                  </a:lnTo>
                  <a:lnTo>
                    <a:pt x="1142" y="611"/>
                  </a:lnTo>
                  <a:lnTo>
                    <a:pt x="1144" y="656"/>
                  </a:lnTo>
                  <a:lnTo>
                    <a:pt x="1147" y="611"/>
                  </a:lnTo>
                  <a:lnTo>
                    <a:pt x="1150" y="596"/>
                  </a:lnTo>
                  <a:lnTo>
                    <a:pt x="1152" y="626"/>
                  </a:lnTo>
                  <a:lnTo>
                    <a:pt x="1155" y="596"/>
                  </a:lnTo>
                  <a:lnTo>
                    <a:pt x="1158" y="596"/>
                  </a:lnTo>
                  <a:lnTo>
                    <a:pt x="1160" y="581"/>
                  </a:lnTo>
                  <a:lnTo>
                    <a:pt x="1163" y="656"/>
                  </a:lnTo>
                  <a:lnTo>
                    <a:pt x="1166" y="641"/>
                  </a:lnTo>
                  <a:lnTo>
                    <a:pt x="1169" y="626"/>
                  </a:lnTo>
                  <a:lnTo>
                    <a:pt x="1171" y="596"/>
                  </a:lnTo>
                  <a:lnTo>
                    <a:pt x="1174" y="656"/>
                  </a:lnTo>
                  <a:lnTo>
                    <a:pt x="1177" y="581"/>
                  </a:lnTo>
                  <a:lnTo>
                    <a:pt x="1179" y="611"/>
                  </a:lnTo>
                  <a:lnTo>
                    <a:pt x="1182" y="641"/>
                  </a:lnTo>
                  <a:lnTo>
                    <a:pt x="1185" y="537"/>
                  </a:lnTo>
                  <a:lnTo>
                    <a:pt x="1187" y="611"/>
                  </a:lnTo>
                  <a:lnTo>
                    <a:pt x="1190" y="596"/>
                  </a:lnTo>
                  <a:lnTo>
                    <a:pt x="1193" y="626"/>
                  </a:lnTo>
                  <a:lnTo>
                    <a:pt x="1196" y="611"/>
                  </a:lnTo>
                  <a:lnTo>
                    <a:pt x="1198" y="641"/>
                  </a:lnTo>
                  <a:lnTo>
                    <a:pt x="1201" y="641"/>
                  </a:lnTo>
                  <a:lnTo>
                    <a:pt x="1204" y="626"/>
                  </a:lnTo>
                  <a:lnTo>
                    <a:pt x="1206" y="641"/>
                  </a:lnTo>
                  <a:lnTo>
                    <a:pt x="1209" y="522"/>
                  </a:lnTo>
                  <a:lnTo>
                    <a:pt x="1212" y="611"/>
                  </a:lnTo>
                  <a:lnTo>
                    <a:pt x="1214" y="611"/>
                  </a:lnTo>
                  <a:lnTo>
                    <a:pt x="1217" y="641"/>
                  </a:lnTo>
                  <a:lnTo>
                    <a:pt x="1220" y="611"/>
                  </a:lnTo>
                  <a:lnTo>
                    <a:pt x="1223" y="656"/>
                  </a:lnTo>
                  <a:lnTo>
                    <a:pt x="1225" y="626"/>
                  </a:lnTo>
                  <a:lnTo>
                    <a:pt x="1228" y="626"/>
                  </a:lnTo>
                  <a:lnTo>
                    <a:pt x="1231" y="656"/>
                  </a:lnTo>
                  <a:lnTo>
                    <a:pt x="1233" y="567"/>
                  </a:lnTo>
                  <a:lnTo>
                    <a:pt x="1236" y="626"/>
                  </a:lnTo>
                  <a:lnTo>
                    <a:pt x="1239" y="716"/>
                  </a:lnTo>
                  <a:lnTo>
                    <a:pt x="1241" y="656"/>
                  </a:lnTo>
                  <a:lnTo>
                    <a:pt x="1244" y="596"/>
                  </a:lnTo>
                  <a:lnTo>
                    <a:pt x="1247" y="641"/>
                  </a:lnTo>
                  <a:lnTo>
                    <a:pt x="1249" y="656"/>
                  </a:lnTo>
                  <a:lnTo>
                    <a:pt x="1252" y="626"/>
                  </a:lnTo>
                  <a:lnTo>
                    <a:pt x="1255" y="611"/>
                  </a:lnTo>
                  <a:lnTo>
                    <a:pt x="1258" y="656"/>
                  </a:lnTo>
                  <a:lnTo>
                    <a:pt x="1260" y="581"/>
                  </a:lnTo>
                  <a:lnTo>
                    <a:pt x="1263" y="641"/>
                  </a:lnTo>
                  <a:lnTo>
                    <a:pt x="1266" y="611"/>
                  </a:lnTo>
                  <a:lnTo>
                    <a:pt x="1268" y="656"/>
                  </a:lnTo>
                  <a:lnTo>
                    <a:pt x="1271" y="641"/>
                  </a:lnTo>
                  <a:lnTo>
                    <a:pt x="1274" y="701"/>
                  </a:lnTo>
                  <a:lnTo>
                    <a:pt x="1276" y="656"/>
                  </a:lnTo>
                  <a:lnTo>
                    <a:pt x="1279" y="567"/>
                  </a:lnTo>
                  <a:lnTo>
                    <a:pt x="1282" y="641"/>
                  </a:lnTo>
                  <a:lnTo>
                    <a:pt x="1285" y="596"/>
                  </a:lnTo>
                  <a:lnTo>
                    <a:pt x="1287" y="656"/>
                  </a:lnTo>
                  <a:lnTo>
                    <a:pt x="1290" y="641"/>
                  </a:lnTo>
                  <a:lnTo>
                    <a:pt x="1293" y="641"/>
                  </a:lnTo>
                  <a:lnTo>
                    <a:pt x="1295" y="626"/>
                  </a:lnTo>
                  <a:lnTo>
                    <a:pt x="1298" y="641"/>
                  </a:lnTo>
                  <a:lnTo>
                    <a:pt x="1301" y="641"/>
                  </a:lnTo>
                  <a:lnTo>
                    <a:pt x="1303" y="596"/>
                  </a:lnTo>
                  <a:lnTo>
                    <a:pt x="1306" y="671"/>
                  </a:lnTo>
                  <a:lnTo>
                    <a:pt x="1309" y="611"/>
                  </a:lnTo>
                  <a:lnTo>
                    <a:pt x="1311" y="641"/>
                  </a:lnTo>
                  <a:lnTo>
                    <a:pt x="1314" y="656"/>
                  </a:lnTo>
                  <a:lnTo>
                    <a:pt x="1317" y="656"/>
                  </a:lnTo>
                  <a:lnTo>
                    <a:pt x="1319" y="626"/>
                  </a:lnTo>
                  <a:lnTo>
                    <a:pt x="1322" y="581"/>
                  </a:lnTo>
                  <a:lnTo>
                    <a:pt x="1325" y="641"/>
                  </a:lnTo>
                  <a:lnTo>
                    <a:pt x="1328" y="65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 name="正方形/長方形 2"/>
          <p:cNvSpPr/>
          <p:nvPr/>
        </p:nvSpPr>
        <p:spPr>
          <a:xfrm>
            <a:off x="0" y="656693"/>
            <a:ext cx="9144000" cy="611748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975929" y="3009034"/>
            <a:ext cx="5208288"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ja-JP" altLang="en-US" sz="2800" b="1" dirty="0" smtClean="0"/>
              <a:t>自然放出光増強の</a:t>
            </a:r>
            <a:endParaRPr kumimoji="1" lang="en-US" altLang="ja-JP" sz="2800" b="1" dirty="0" smtClean="0"/>
          </a:p>
          <a:p>
            <a:pPr algn="ctr"/>
            <a:r>
              <a:rPr kumimoji="1" lang="ja-JP" altLang="en-US" sz="2800" b="1" dirty="0" smtClean="0"/>
              <a:t>共鳴波長依存性を確認</a:t>
            </a:r>
            <a:endParaRPr kumimoji="1" lang="ja-JP" altLang="en-US" sz="2800" b="1" dirty="0"/>
          </a:p>
        </p:txBody>
      </p:sp>
    </p:spTree>
    <p:extLst>
      <p:ext uri="{BB962C8B-B14F-4D97-AF65-F5344CB8AC3E}">
        <p14:creationId xmlns:p14="http://schemas.microsoft.com/office/powerpoint/2010/main" val="2001478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109664" y="1556792"/>
            <a:ext cx="1049307" cy="461665"/>
          </a:xfrm>
          <a:prstGeom prst="rect">
            <a:avLst/>
          </a:prstGeom>
          <a:noFill/>
        </p:spPr>
        <p:txBody>
          <a:bodyPr wrap="square" rtlCol="0">
            <a:spAutoFit/>
          </a:bodyPr>
          <a:lstStyle/>
          <a:p>
            <a:r>
              <a:rPr kumimoji="1" lang="en-US" altLang="ja-JP" sz="2400" dirty="0" smtClean="0"/>
              <a:t> cavity</a:t>
            </a:r>
            <a:endParaRPr kumimoji="1" lang="ja-JP" altLang="en-US" sz="2400" dirty="0"/>
          </a:p>
        </p:txBody>
      </p:sp>
      <p:grpSp>
        <p:nvGrpSpPr>
          <p:cNvPr id="6" name="グループ化 5"/>
          <p:cNvGrpSpPr/>
          <p:nvPr/>
        </p:nvGrpSpPr>
        <p:grpSpPr>
          <a:xfrm>
            <a:off x="7701703" y="2550723"/>
            <a:ext cx="937819" cy="993202"/>
            <a:chOff x="8391910" y="4186728"/>
            <a:chExt cx="882487" cy="1015833"/>
          </a:xfrm>
        </p:grpSpPr>
        <p:sp>
          <p:nvSpPr>
            <p:cNvPr id="51" name="右矢印 50"/>
            <p:cNvSpPr/>
            <p:nvPr/>
          </p:nvSpPr>
          <p:spPr>
            <a:xfrm>
              <a:off x="8409566" y="4186728"/>
              <a:ext cx="811631" cy="1015833"/>
            </a:xfrm>
            <a:prstGeom prst="right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2" name="グループ化 51"/>
            <p:cNvGrpSpPr/>
            <p:nvPr/>
          </p:nvGrpSpPr>
          <p:grpSpPr>
            <a:xfrm>
              <a:off x="8391910" y="4604980"/>
              <a:ext cx="882487" cy="207248"/>
              <a:chOff x="5688124" y="5243044"/>
              <a:chExt cx="1332148" cy="282051"/>
            </a:xfrm>
          </p:grpSpPr>
          <p:sp>
            <p:nvSpPr>
              <p:cNvPr id="53" name="円/楕円 52"/>
              <p:cNvSpPr/>
              <p:nvPr/>
            </p:nvSpPr>
            <p:spPr>
              <a:xfrm>
                <a:off x="5688124" y="5243044"/>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円/楕円 53"/>
              <p:cNvSpPr/>
              <p:nvPr/>
            </p:nvSpPr>
            <p:spPr>
              <a:xfrm>
                <a:off x="6229650" y="525953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円/楕円 54"/>
              <p:cNvSpPr/>
              <p:nvPr/>
            </p:nvSpPr>
            <p:spPr>
              <a:xfrm>
                <a:off x="6804248" y="527306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7" name="円/楕円 6"/>
          <p:cNvSpPr/>
          <p:nvPr/>
        </p:nvSpPr>
        <p:spPr>
          <a:xfrm>
            <a:off x="7175457" y="4299012"/>
            <a:ext cx="143106" cy="18518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5692162" y="1717463"/>
            <a:ext cx="143106" cy="18518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8"/>
          <p:cNvGrpSpPr/>
          <p:nvPr/>
        </p:nvGrpSpPr>
        <p:grpSpPr>
          <a:xfrm>
            <a:off x="548328" y="1727538"/>
            <a:ext cx="2760508" cy="2913974"/>
            <a:chOff x="1027713" y="3456535"/>
            <a:chExt cx="2760508" cy="2913974"/>
          </a:xfrm>
        </p:grpSpPr>
        <p:sp>
          <p:nvSpPr>
            <p:cNvPr id="33" name="テキスト ボックス 32"/>
            <p:cNvSpPr txBox="1"/>
            <p:nvPr/>
          </p:nvSpPr>
          <p:spPr>
            <a:xfrm>
              <a:off x="1441738" y="3456535"/>
              <a:ext cx="1235351" cy="461665"/>
            </a:xfrm>
            <a:prstGeom prst="rect">
              <a:avLst/>
            </a:prstGeom>
            <a:noFill/>
          </p:spPr>
          <p:txBody>
            <a:bodyPr wrap="square" rtlCol="0">
              <a:spAutoFit/>
            </a:bodyPr>
            <a:lstStyle/>
            <a:p>
              <a:r>
                <a:rPr kumimoji="1" lang="en-US" altLang="ja-JP" sz="2400" dirty="0" smtClean="0"/>
                <a:t>emitter</a:t>
              </a:r>
              <a:endParaRPr kumimoji="1" lang="ja-JP" altLang="en-US" sz="2400" dirty="0"/>
            </a:p>
          </p:txBody>
        </p:sp>
        <p:sp>
          <p:nvSpPr>
            <p:cNvPr id="34" name="円/楕円 33"/>
            <p:cNvSpPr/>
            <p:nvPr/>
          </p:nvSpPr>
          <p:spPr>
            <a:xfrm>
              <a:off x="3341175" y="3933180"/>
              <a:ext cx="132839" cy="149726"/>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円/楕円 34"/>
            <p:cNvSpPr/>
            <p:nvPr/>
          </p:nvSpPr>
          <p:spPr>
            <a:xfrm>
              <a:off x="1202448" y="4020696"/>
              <a:ext cx="132839" cy="149726"/>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円/楕円 35"/>
            <p:cNvSpPr/>
            <p:nvPr/>
          </p:nvSpPr>
          <p:spPr>
            <a:xfrm>
              <a:off x="1027713" y="5475425"/>
              <a:ext cx="132839" cy="149726"/>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楕円 36"/>
            <p:cNvSpPr/>
            <p:nvPr/>
          </p:nvSpPr>
          <p:spPr>
            <a:xfrm>
              <a:off x="2452938" y="6220783"/>
              <a:ext cx="132839" cy="149726"/>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円/楕円 37"/>
            <p:cNvSpPr/>
            <p:nvPr/>
          </p:nvSpPr>
          <p:spPr>
            <a:xfrm>
              <a:off x="3655382" y="5358735"/>
              <a:ext cx="132839" cy="149726"/>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9" name="直線矢印コネクタ 38"/>
            <p:cNvCxnSpPr/>
            <p:nvPr/>
          </p:nvCxnSpPr>
          <p:spPr>
            <a:xfrm>
              <a:off x="3182225" y="5278938"/>
              <a:ext cx="371541" cy="11093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1231637" y="5420948"/>
              <a:ext cx="291158" cy="9411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1395604" y="4166555"/>
              <a:ext cx="214562" cy="21250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endCxn id="37" idx="0"/>
            </p:cNvCxnSpPr>
            <p:nvPr/>
          </p:nvCxnSpPr>
          <p:spPr>
            <a:xfrm>
              <a:off x="2472392" y="5911516"/>
              <a:ext cx="46966" cy="30926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43" name="グループ化 42"/>
            <p:cNvGrpSpPr/>
            <p:nvPr/>
          </p:nvGrpSpPr>
          <p:grpSpPr>
            <a:xfrm>
              <a:off x="1602989" y="4166555"/>
              <a:ext cx="1696289" cy="1460589"/>
              <a:chOff x="1602989" y="4166555"/>
              <a:chExt cx="1696289" cy="1460589"/>
            </a:xfrm>
          </p:grpSpPr>
          <p:sp>
            <p:nvSpPr>
              <p:cNvPr id="45" name="円/楕円 44"/>
              <p:cNvSpPr/>
              <p:nvPr/>
            </p:nvSpPr>
            <p:spPr>
              <a:xfrm>
                <a:off x="1602989" y="4171038"/>
                <a:ext cx="1483150" cy="1456106"/>
              </a:xfrm>
              <a:prstGeom prst="ellipse">
                <a:avLst/>
              </a:prstGeom>
              <a:solidFill>
                <a:srgbClr val="FF0000">
                  <a:alpha val="24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6" name="直線コネクタ 45"/>
              <p:cNvCxnSpPr/>
              <p:nvPr/>
            </p:nvCxnSpPr>
            <p:spPr>
              <a:xfrm>
                <a:off x="2048916" y="4573228"/>
                <a:ext cx="565830" cy="0"/>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a:off x="2267744" y="4372602"/>
                <a:ext cx="177119" cy="195899"/>
              </a:xfrm>
              <a:prstGeom prst="ellipse">
                <a:avLst/>
              </a:prstGeom>
              <a:solidFill>
                <a:schemeClr val="tx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8" name="直線矢印コネクタ 47"/>
              <p:cNvCxnSpPr/>
              <p:nvPr/>
            </p:nvCxnSpPr>
            <p:spPr>
              <a:xfrm>
                <a:off x="2339752" y="4723480"/>
                <a:ext cx="3258" cy="4399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3014481" y="4166555"/>
                <a:ext cx="284797" cy="22213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048916" y="5333432"/>
                <a:ext cx="578868" cy="974"/>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直線コネクタ 43"/>
            <p:cNvCxnSpPr/>
            <p:nvPr/>
          </p:nvCxnSpPr>
          <p:spPr>
            <a:xfrm flipH="1" flipV="1">
              <a:off x="1976907" y="3933180"/>
              <a:ext cx="33459" cy="405830"/>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5268710" y="2155106"/>
            <a:ext cx="2318997" cy="1844426"/>
            <a:chOff x="5565937" y="3764652"/>
            <a:chExt cx="2318997" cy="1844426"/>
          </a:xfrm>
        </p:grpSpPr>
        <p:grpSp>
          <p:nvGrpSpPr>
            <p:cNvPr id="25" name="グループ化 24"/>
            <p:cNvGrpSpPr/>
            <p:nvPr/>
          </p:nvGrpSpPr>
          <p:grpSpPr>
            <a:xfrm>
              <a:off x="6012420" y="3957530"/>
              <a:ext cx="1483150" cy="1456106"/>
              <a:chOff x="1602989" y="4171038"/>
              <a:chExt cx="1483150" cy="1456106"/>
            </a:xfrm>
          </p:grpSpPr>
          <p:sp>
            <p:nvSpPr>
              <p:cNvPr id="28" name="円/楕円 27"/>
              <p:cNvSpPr/>
              <p:nvPr/>
            </p:nvSpPr>
            <p:spPr>
              <a:xfrm>
                <a:off x="1602989" y="4171038"/>
                <a:ext cx="1483150" cy="1456106"/>
              </a:xfrm>
              <a:prstGeom prst="ellipse">
                <a:avLst/>
              </a:prstGeom>
              <a:solidFill>
                <a:srgbClr val="FF0000">
                  <a:alpha val="26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9" name="直線コネクタ 28"/>
              <p:cNvCxnSpPr/>
              <p:nvPr/>
            </p:nvCxnSpPr>
            <p:spPr>
              <a:xfrm flipV="1">
                <a:off x="2006716" y="4573228"/>
                <a:ext cx="608030" cy="12882"/>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2258501" y="4372602"/>
                <a:ext cx="177119" cy="195899"/>
              </a:xfrm>
              <a:prstGeom prst="ellipse">
                <a:avLst/>
              </a:prstGeom>
              <a:solidFill>
                <a:schemeClr val="tx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1" name="直線矢印コネクタ 30"/>
              <p:cNvCxnSpPr/>
              <p:nvPr/>
            </p:nvCxnSpPr>
            <p:spPr>
              <a:xfrm>
                <a:off x="2355555" y="4723480"/>
                <a:ext cx="3258" cy="4399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042477" y="5333432"/>
                <a:ext cx="646493" cy="0"/>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月 25"/>
            <p:cNvSpPr/>
            <p:nvPr/>
          </p:nvSpPr>
          <p:spPr>
            <a:xfrm>
              <a:off x="5565937" y="3764652"/>
              <a:ext cx="389364" cy="1820038"/>
            </a:xfrm>
            <a:prstGeom prst="moon">
              <a:avLst>
                <a:gd name="adj" fmla="val 3532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月 26"/>
            <p:cNvSpPr/>
            <p:nvPr/>
          </p:nvSpPr>
          <p:spPr>
            <a:xfrm rot="10800000">
              <a:off x="7495570" y="3789040"/>
              <a:ext cx="389364" cy="1820038"/>
            </a:xfrm>
            <a:prstGeom prst="moon">
              <a:avLst>
                <a:gd name="adj" fmla="val 3532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 name="グループ化 10"/>
          <p:cNvGrpSpPr/>
          <p:nvPr/>
        </p:nvGrpSpPr>
        <p:grpSpPr>
          <a:xfrm rot="10800000">
            <a:off x="4155985" y="2565632"/>
            <a:ext cx="972197" cy="993202"/>
            <a:chOff x="8359559" y="4189592"/>
            <a:chExt cx="914838" cy="1015833"/>
          </a:xfrm>
        </p:grpSpPr>
        <p:sp>
          <p:nvSpPr>
            <p:cNvPr id="20" name="右矢印 19"/>
            <p:cNvSpPr/>
            <p:nvPr/>
          </p:nvSpPr>
          <p:spPr>
            <a:xfrm>
              <a:off x="8359559" y="4189592"/>
              <a:ext cx="811631" cy="1015833"/>
            </a:xfrm>
            <a:prstGeom prst="right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1" name="グループ化 20"/>
            <p:cNvGrpSpPr/>
            <p:nvPr/>
          </p:nvGrpSpPr>
          <p:grpSpPr>
            <a:xfrm>
              <a:off x="8391910" y="4604980"/>
              <a:ext cx="882487" cy="207248"/>
              <a:chOff x="5688124" y="5243044"/>
              <a:chExt cx="1332148" cy="282051"/>
            </a:xfrm>
          </p:grpSpPr>
          <p:sp>
            <p:nvSpPr>
              <p:cNvPr id="22" name="円/楕円 21"/>
              <p:cNvSpPr/>
              <p:nvPr/>
            </p:nvSpPr>
            <p:spPr>
              <a:xfrm>
                <a:off x="5688124" y="5243044"/>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6229650" y="525953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6804248" y="5273067"/>
                <a:ext cx="216024" cy="252028"/>
              </a:xfrm>
              <a:prstGeom prst="ellipse">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cxnSp>
        <p:nvCxnSpPr>
          <p:cNvPr id="12" name="直線コネクタ 11"/>
          <p:cNvCxnSpPr/>
          <p:nvPr/>
        </p:nvCxnSpPr>
        <p:spPr>
          <a:xfrm flipV="1">
            <a:off x="7365629" y="2009061"/>
            <a:ext cx="222078" cy="375957"/>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785787" y="1556792"/>
            <a:ext cx="30129" cy="455957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262825" y="2988773"/>
            <a:ext cx="1280377"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en-US" altLang="ja-JP" sz="2400" dirty="0" smtClean="0"/>
              <a:t>isotropic</a:t>
            </a:r>
            <a:endParaRPr kumimoji="1" lang="ja-JP" altLang="en-US" sz="2400" dirty="0"/>
          </a:p>
        </p:txBody>
      </p:sp>
      <p:sp>
        <p:nvSpPr>
          <p:cNvPr id="18" name="正方形/長方形 17"/>
          <p:cNvSpPr/>
          <p:nvPr/>
        </p:nvSpPr>
        <p:spPr>
          <a:xfrm>
            <a:off x="4265663" y="4011000"/>
            <a:ext cx="2459263" cy="369332"/>
          </a:xfrm>
          <a:prstGeom prst="rect">
            <a:avLst/>
          </a:prstGeom>
        </p:spPr>
        <p:txBody>
          <a:bodyPr wrap="none">
            <a:spAutoFit/>
          </a:bodyPr>
          <a:lstStyle/>
          <a:p>
            <a:r>
              <a:rPr lang="en-US" altLang="ja-JP" dirty="0" err="1">
                <a:ea typeface="ＭＳ 明朝" panose="02020609040205080304" pitchFamily="17" charset="-128"/>
                <a:cs typeface="Times New Roman" panose="02020603050405020304" pitchFamily="18" charset="0"/>
              </a:rPr>
              <a:t>Phys.Rev</a:t>
            </a:r>
            <a:r>
              <a:rPr lang="en-US" altLang="ja-JP" dirty="0">
                <a:ea typeface="ＭＳ 明朝" panose="02020609040205080304" pitchFamily="17" charset="-128"/>
                <a:cs typeface="Times New Roman" panose="02020603050405020304" pitchFamily="18" charset="0"/>
              </a:rPr>
              <a:t>., </a:t>
            </a:r>
            <a:r>
              <a:rPr lang="en-US" altLang="ja-JP" b="1" dirty="0">
                <a:ea typeface="ＭＳ 明朝" panose="02020609040205080304" pitchFamily="17" charset="-128"/>
                <a:cs typeface="Times New Roman" panose="02020603050405020304" pitchFamily="18" charset="0"/>
              </a:rPr>
              <a:t>69</a:t>
            </a:r>
            <a:r>
              <a:rPr lang="en-US" altLang="ja-JP" dirty="0">
                <a:ea typeface="ＭＳ 明朝" panose="02020609040205080304" pitchFamily="17" charset="-128"/>
                <a:cs typeface="Times New Roman" panose="02020603050405020304" pitchFamily="18" charset="0"/>
              </a:rPr>
              <a:t> (1946) 681</a:t>
            </a:r>
            <a:endParaRPr lang="ja-JP" altLang="en-US" dirty="0"/>
          </a:p>
        </p:txBody>
      </p:sp>
      <p:sp>
        <p:nvSpPr>
          <p:cNvPr id="19" name="テキスト ボックス 18"/>
          <p:cNvSpPr txBox="1"/>
          <p:nvPr/>
        </p:nvSpPr>
        <p:spPr>
          <a:xfrm>
            <a:off x="2378281" y="1724834"/>
            <a:ext cx="1189273" cy="461665"/>
          </a:xfrm>
          <a:prstGeom prst="rect">
            <a:avLst/>
          </a:prstGeom>
          <a:noFill/>
        </p:spPr>
        <p:txBody>
          <a:bodyPr wrap="square" rtlCol="0">
            <a:spAutoFit/>
          </a:bodyPr>
          <a:lstStyle/>
          <a:p>
            <a:r>
              <a:rPr kumimoji="1" lang="en-US" altLang="ja-JP" sz="2400" dirty="0" smtClean="0"/>
              <a:t>photon</a:t>
            </a:r>
            <a:endParaRPr kumimoji="1" lang="ja-JP" altLang="en-US" sz="2400" dirty="0"/>
          </a:p>
        </p:txBody>
      </p:sp>
      <p:sp>
        <p:nvSpPr>
          <p:cNvPr id="70" name="タイトル 1"/>
          <p:cNvSpPr txBox="1">
            <a:spLocks/>
          </p:cNvSpPr>
          <p:nvPr/>
        </p:nvSpPr>
        <p:spPr>
          <a:xfrm>
            <a:off x="409922" y="930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u="sng" dirty="0" smtClean="0"/>
              <a:t>background (</a:t>
            </a:r>
            <a:r>
              <a:rPr lang="en-US" altLang="ja-JP" sz="3200" b="1" u="sng" dirty="0" smtClean="0"/>
              <a:t>enhanced spontaneous emission)</a:t>
            </a:r>
            <a:endParaRPr lang="ja-JP" altLang="en-US" sz="3200" b="1" u="sng" dirty="0"/>
          </a:p>
        </p:txBody>
      </p:sp>
      <p:sp>
        <p:nvSpPr>
          <p:cNvPr id="2" name="正方形/長方形 1"/>
          <p:cNvSpPr/>
          <p:nvPr/>
        </p:nvSpPr>
        <p:spPr>
          <a:xfrm>
            <a:off x="4098392" y="1556260"/>
            <a:ext cx="4788532" cy="3085252"/>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278960" y="1616540"/>
            <a:ext cx="3827742"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en-US" altLang="ja-JP" sz="2400" dirty="0" smtClean="0"/>
              <a:t>emit in the direction of cavity </a:t>
            </a:r>
            <a:endParaRPr kumimoji="1" lang="ja-JP" altLang="en-US" sz="2400" dirty="0"/>
          </a:p>
        </p:txBody>
      </p:sp>
      <p:sp>
        <p:nvSpPr>
          <p:cNvPr id="17" name="二等辺三角形 16"/>
          <p:cNvSpPr/>
          <p:nvPr/>
        </p:nvSpPr>
        <p:spPr>
          <a:xfrm rot="10800000">
            <a:off x="5798602" y="2132856"/>
            <a:ext cx="893545" cy="235333"/>
          </a:xfrm>
          <a:prstGeom prst="triangl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4251438" y="2420888"/>
            <a:ext cx="402897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en-US" altLang="ja-JP" sz="2400" dirty="0" smtClean="0"/>
              <a:t>coupling  of photons  to a fiber</a:t>
            </a:r>
            <a:endParaRPr kumimoji="1" lang="ja-JP" altLang="en-US" sz="2400" dirty="0"/>
          </a:p>
        </p:txBody>
      </p:sp>
      <p:sp>
        <p:nvSpPr>
          <p:cNvPr id="92" name="テキスト ボックス 91"/>
          <p:cNvSpPr txBox="1"/>
          <p:nvPr/>
        </p:nvSpPr>
        <p:spPr>
          <a:xfrm>
            <a:off x="4740253" y="3140719"/>
            <a:ext cx="3253627" cy="1200329"/>
          </a:xfrm>
          <a:prstGeom prst="rect">
            <a:avLst/>
          </a:prstGeom>
          <a:solidFill>
            <a:schemeClr val="bg1"/>
          </a:solidFill>
          <a:ln w="28575">
            <a:solidFill>
              <a:schemeClr val="tx1"/>
            </a:solidFill>
          </a:ln>
        </p:spPr>
        <p:txBody>
          <a:bodyPr wrap="square" rtlCol="0">
            <a:spAutoFit/>
          </a:bodyPr>
          <a:lstStyle/>
          <a:p>
            <a:r>
              <a:rPr lang="en-US" altLang="ja-JP" sz="2400" b="1" u="sng" dirty="0" smtClean="0"/>
              <a:t>a</a:t>
            </a:r>
            <a:r>
              <a:rPr kumimoji="1" lang="en-US" altLang="ja-JP" sz="2400" b="1" u="sng" dirty="0" smtClean="0"/>
              <a:t>pplication device</a:t>
            </a:r>
            <a:endParaRPr lang="en-US" altLang="ja-JP" sz="2400" b="1" u="sng" dirty="0"/>
          </a:p>
          <a:p>
            <a:pPr marL="342900" indent="-342900">
              <a:buFont typeface="Arial" panose="020B0604020202020204" pitchFamily="34" charset="0"/>
              <a:buChar char="•"/>
            </a:pPr>
            <a:r>
              <a:rPr lang="en-US" altLang="ja-JP" sz="2400" dirty="0" smtClean="0"/>
              <a:t>single photon source</a:t>
            </a:r>
          </a:p>
          <a:p>
            <a:pPr marL="342900" indent="-342900">
              <a:buFont typeface="Arial" panose="020B0604020202020204" pitchFamily="34" charset="0"/>
              <a:buChar char="•"/>
            </a:pPr>
            <a:r>
              <a:rPr lang="en-US" altLang="ja-JP" sz="2400" dirty="0"/>
              <a:t>l</a:t>
            </a:r>
            <a:r>
              <a:rPr lang="en-US" altLang="ja-JP" sz="2400" dirty="0" smtClean="0"/>
              <a:t>ow-threshold laser</a:t>
            </a:r>
          </a:p>
        </p:txBody>
      </p:sp>
      <p:grpSp>
        <p:nvGrpSpPr>
          <p:cNvPr id="3" name="グループ化 2"/>
          <p:cNvGrpSpPr/>
          <p:nvPr/>
        </p:nvGrpSpPr>
        <p:grpSpPr>
          <a:xfrm>
            <a:off x="4771813" y="5250613"/>
            <a:ext cx="3190506" cy="1276819"/>
            <a:chOff x="4781810" y="5244017"/>
            <a:chExt cx="3190506" cy="1276819"/>
          </a:xfrm>
        </p:grpSpPr>
        <p:pic>
          <p:nvPicPr>
            <p:cNvPr id="100" name="図 99"/>
            <p:cNvPicPr>
              <a:picLocks noChangeAspect="1"/>
            </p:cNvPicPr>
            <p:nvPr/>
          </p:nvPicPr>
          <p:blipFill rotWithShape="1">
            <a:blip r:embed="rId3"/>
            <a:srcRect t="7445" r="1997" b="12528"/>
            <a:stretch/>
          </p:blipFill>
          <p:spPr>
            <a:xfrm>
              <a:off x="4781810" y="5244017"/>
              <a:ext cx="3190506" cy="1276819"/>
            </a:xfrm>
            <a:prstGeom prst="rect">
              <a:avLst/>
            </a:prstGeom>
          </p:spPr>
        </p:pic>
        <p:sp>
          <p:nvSpPr>
            <p:cNvPr id="57" name="フローチャート : 結合子 12"/>
            <p:cNvSpPr/>
            <p:nvPr/>
          </p:nvSpPr>
          <p:spPr>
            <a:xfrm>
              <a:off x="6245926" y="5900342"/>
              <a:ext cx="250291" cy="216025"/>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grpSp>
      <p:sp>
        <p:nvSpPr>
          <p:cNvPr id="4" name="テキスト ボックス 3"/>
          <p:cNvSpPr txBox="1"/>
          <p:nvPr/>
        </p:nvSpPr>
        <p:spPr>
          <a:xfrm>
            <a:off x="4407269" y="4748289"/>
            <a:ext cx="4232253" cy="461665"/>
          </a:xfrm>
          <a:prstGeom prst="rect">
            <a:avLst/>
          </a:prstGeom>
          <a:noFill/>
        </p:spPr>
        <p:txBody>
          <a:bodyPr wrap="square" rtlCol="0">
            <a:spAutoFit/>
          </a:bodyPr>
          <a:lstStyle/>
          <a:p>
            <a:pPr marL="342900" indent="-342900">
              <a:buFont typeface="Wingdings" panose="05000000000000000000" pitchFamily="2" charset="2"/>
              <a:buChar char="u"/>
            </a:pPr>
            <a:r>
              <a:rPr kumimoji="1" lang="en-US" altLang="ja-JP" sz="2400" dirty="0" smtClean="0"/>
              <a:t>NFBC coupled with an emitter</a:t>
            </a:r>
            <a:endParaRPr kumimoji="1" lang="ja-JP" altLang="en-US" sz="2400" dirty="0"/>
          </a:p>
        </p:txBody>
      </p:sp>
    </p:spTree>
    <p:extLst>
      <p:ext uri="{BB962C8B-B14F-4D97-AF65-F5344CB8AC3E}">
        <p14:creationId xmlns:p14="http://schemas.microsoft.com/office/powerpoint/2010/main" val="6299277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943708" y="2348880"/>
            <a:ext cx="4591189" cy="2092758"/>
            <a:chOff x="448751" y="728303"/>
            <a:chExt cx="4591189" cy="2092758"/>
          </a:xfrm>
        </p:grpSpPr>
        <p:sp>
          <p:nvSpPr>
            <p:cNvPr id="5" name="Line 16"/>
            <p:cNvSpPr>
              <a:spLocks noChangeShapeType="1"/>
            </p:cNvSpPr>
            <p:nvPr/>
          </p:nvSpPr>
          <p:spPr bwMode="auto">
            <a:xfrm flipH="1">
              <a:off x="2626208" y="825585"/>
              <a:ext cx="8096" cy="977507"/>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 name="Text Box 17"/>
            <p:cNvSpPr txBox="1">
              <a:spLocks noChangeArrowheads="1"/>
            </p:cNvSpPr>
            <p:nvPr/>
          </p:nvSpPr>
          <p:spPr bwMode="auto">
            <a:xfrm>
              <a:off x="448751" y="728303"/>
              <a:ext cx="21898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rgbClr val="000000"/>
                  </a:solidFill>
                  <a:latin typeface="Times New Roman" pitchFamily="18" charset="0"/>
                  <a:ea typeface="ＭＳ Ｐゴシック" charset="-128"/>
                </a:defRPr>
              </a:lvl1pPr>
              <a:lvl2pPr marL="742950" indent="-285750" eaLnBrk="0" hangingPunct="0">
                <a:defRPr kumimoji="1" sz="2400">
                  <a:solidFill>
                    <a:srgbClr val="000000"/>
                  </a:solidFill>
                  <a:latin typeface="Times New Roman" pitchFamily="18" charset="0"/>
                  <a:ea typeface="ＭＳ Ｐゴシック" charset="-128"/>
                </a:defRPr>
              </a:lvl2pPr>
              <a:lvl3pPr marL="1143000" indent="-228600" eaLnBrk="0" hangingPunct="0">
                <a:defRPr kumimoji="1" sz="2400">
                  <a:solidFill>
                    <a:srgbClr val="000000"/>
                  </a:solidFill>
                  <a:latin typeface="Times New Roman" pitchFamily="18" charset="0"/>
                  <a:ea typeface="ＭＳ Ｐゴシック" charset="-128"/>
                </a:defRPr>
              </a:lvl3pPr>
              <a:lvl4pPr marL="1600200" indent="-228600" eaLnBrk="0" hangingPunct="0">
                <a:defRPr kumimoji="1" sz="2400">
                  <a:solidFill>
                    <a:srgbClr val="000000"/>
                  </a:solidFill>
                  <a:latin typeface="Times New Roman" pitchFamily="18" charset="0"/>
                  <a:ea typeface="ＭＳ Ｐゴシック" charset="-128"/>
                </a:defRPr>
              </a:lvl4pPr>
              <a:lvl5pPr marL="2057400" indent="-228600" eaLnBrk="0" hangingPunct="0">
                <a:defRPr kumimoji="1" sz="2400">
                  <a:solidFill>
                    <a:srgbClr val="000000"/>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9pPr>
            </a:lstStyle>
            <a:p>
              <a:pPr algn="l" eaLnBrk="1" hangingPunct="1"/>
              <a:r>
                <a:rPr lang="en-US" altLang="ja-JP" dirty="0" smtClean="0">
                  <a:latin typeface="+mn-lt"/>
                </a:rPr>
                <a:t>diameter</a:t>
              </a:r>
              <a:r>
                <a:rPr lang="ja-JP" altLang="en-US" dirty="0" smtClean="0">
                  <a:latin typeface="+mn-lt"/>
                </a:rPr>
                <a:t>: </a:t>
              </a:r>
              <a:r>
                <a:rPr lang="en-US" altLang="ja-JP" dirty="0" smtClean="0">
                  <a:latin typeface="+mn-lt"/>
                </a:rPr>
                <a:t>~5nm</a:t>
              </a:r>
              <a:endParaRPr lang="en-US" altLang="ja-JP" dirty="0">
                <a:latin typeface="+mn-lt"/>
              </a:endParaRPr>
            </a:p>
          </p:txBody>
        </p:sp>
        <p:pic>
          <p:nvPicPr>
            <p:cNvPr id="7"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032" y="779445"/>
              <a:ext cx="1159953" cy="10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グループ化 7"/>
            <p:cNvGrpSpPr/>
            <p:nvPr/>
          </p:nvGrpSpPr>
          <p:grpSpPr>
            <a:xfrm>
              <a:off x="1016682" y="1101039"/>
              <a:ext cx="1247117" cy="496987"/>
              <a:chOff x="5152851" y="650099"/>
              <a:chExt cx="1247117" cy="496987"/>
            </a:xfrm>
          </p:grpSpPr>
          <p:sp>
            <p:nvSpPr>
              <p:cNvPr id="12" name="Text Box 14"/>
              <p:cNvSpPr txBox="1">
                <a:spLocks noChangeArrowheads="1"/>
              </p:cNvSpPr>
              <p:nvPr/>
            </p:nvSpPr>
            <p:spPr bwMode="auto">
              <a:xfrm>
                <a:off x="5317288" y="685421"/>
                <a:ext cx="490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rgbClr val="000000"/>
                    </a:solidFill>
                    <a:latin typeface="Times New Roman" pitchFamily="18" charset="0"/>
                    <a:ea typeface="ＭＳ Ｐゴシック" charset="-128"/>
                  </a:defRPr>
                </a:lvl1pPr>
                <a:lvl2pPr marL="742950" indent="-285750" eaLnBrk="0" hangingPunct="0">
                  <a:defRPr kumimoji="1" sz="2400">
                    <a:solidFill>
                      <a:srgbClr val="000000"/>
                    </a:solidFill>
                    <a:latin typeface="Times New Roman" pitchFamily="18" charset="0"/>
                    <a:ea typeface="ＭＳ Ｐゴシック" charset="-128"/>
                  </a:defRPr>
                </a:lvl2pPr>
                <a:lvl3pPr marL="1143000" indent="-228600" eaLnBrk="0" hangingPunct="0">
                  <a:defRPr kumimoji="1" sz="2400">
                    <a:solidFill>
                      <a:srgbClr val="000000"/>
                    </a:solidFill>
                    <a:latin typeface="Times New Roman" pitchFamily="18" charset="0"/>
                    <a:ea typeface="ＭＳ Ｐゴシック" charset="-128"/>
                  </a:defRPr>
                </a:lvl3pPr>
                <a:lvl4pPr marL="1600200" indent="-228600" eaLnBrk="0" hangingPunct="0">
                  <a:defRPr kumimoji="1" sz="2400">
                    <a:solidFill>
                      <a:srgbClr val="000000"/>
                    </a:solidFill>
                    <a:latin typeface="Times New Roman" pitchFamily="18" charset="0"/>
                    <a:ea typeface="ＭＳ Ｐゴシック" charset="-128"/>
                  </a:defRPr>
                </a:lvl4pPr>
                <a:lvl5pPr marL="2057400" indent="-228600" eaLnBrk="0" hangingPunct="0">
                  <a:defRPr kumimoji="1" sz="2400">
                    <a:solidFill>
                      <a:srgbClr val="000000"/>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9pPr>
              </a:lstStyle>
              <a:p>
                <a:pPr algn="l" eaLnBrk="1" hangingPunct="1"/>
                <a:r>
                  <a:rPr lang="en-US" altLang="ja-JP" dirty="0">
                    <a:latin typeface="+mn-lt"/>
                  </a:rPr>
                  <a:t>Zn</a:t>
                </a:r>
              </a:p>
            </p:txBody>
          </p:sp>
          <p:sp>
            <p:nvSpPr>
              <p:cNvPr id="13" name="Text Box 15"/>
              <p:cNvSpPr txBox="1">
                <a:spLocks noChangeArrowheads="1"/>
              </p:cNvSpPr>
              <p:nvPr/>
            </p:nvSpPr>
            <p:spPr bwMode="auto">
              <a:xfrm>
                <a:off x="6074238" y="650099"/>
                <a:ext cx="325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rgbClr val="000000"/>
                    </a:solidFill>
                    <a:latin typeface="Times New Roman" pitchFamily="18" charset="0"/>
                    <a:ea typeface="ＭＳ Ｐゴシック" charset="-128"/>
                  </a:defRPr>
                </a:lvl1pPr>
                <a:lvl2pPr marL="742950" indent="-285750" eaLnBrk="0" hangingPunct="0">
                  <a:defRPr kumimoji="1" sz="2400">
                    <a:solidFill>
                      <a:srgbClr val="000000"/>
                    </a:solidFill>
                    <a:latin typeface="Times New Roman" pitchFamily="18" charset="0"/>
                    <a:ea typeface="ＭＳ Ｐゴシック" charset="-128"/>
                  </a:defRPr>
                </a:lvl2pPr>
                <a:lvl3pPr marL="1143000" indent="-228600" eaLnBrk="0" hangingPunct="0">
                  <a:defRPr kumimoji="1" sz="2400">
                    <a:solidFill>
                      <a:srgbClr val="000000"/>
                    </a:solidFill>
                    <a:latin typeface="Times New Roman" pitchFamily="18" charset="0"/>
                    <a:ea typeface="ＭＳ Ｐゴシック" charset="-128"/>
                  </a:defRPr>
                </a:lvl3pPr>
                <a:lvl4pPr marL="1600200" indent="-228600" eaLnBrk="0" hangingPunct="0">
                  <a:defRPr kumimoji="1" sz="2400">
                    <a:solidFill>
                      <a:srgbClr val="000000"/>
                    </a:solidFill>
                    <a:latin typeface="Times New Roman" pitchFamily="18" charset="0"/>
                    <a:ea typeface="ＭＳ Ｐゴシック" charset="-128"/>
                  </a:defRPr>
                </a:lvl4pPr>
                <a:lvl5pPr marL="2057400" indent="-228600" eaLnBrk="0" hangingPunct="0">
                  <a:defRPr kumimoji="1" sz="2400">
                    <a:solidFill>
                      <a:srgbClr val="000000"/>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9pPr>
              </a:lstStyle>
              <a:p>
                <a:pPr algn="l" eaLnBrk="1" hangingPunct="1"/>
                <a:r>
                  <a:rPr lang="en-US" altLang="ja-JP" dirty="0">
                    <a:latin typeface="+mn-lt"/>
                  </a:rPr>
                  <a:t>S</a:t>
                </a:r>
              </a:p>
            </p:txBody>
          </p:sp>
          <p:pic>
            <p:nvPicPr>
              <p:cNvPr id="14"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5163" y="794115"/>
                <a:ext cx="219075"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2851" y="822313"/>
                <a:ext cx="2190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テキスト ボックス 10"/>
            <p:cNvSpPr txBox="1"/>
            <p:nvPr/>
          </p:nvSpPr>
          <p:spPr>
            <a:xfrm>
              <a:off x="1100464" y="2051620"/>
              <a:ext cx="3939476" cy="769441"/>
            </a:xfrm>
            <a:prstGeom prst="rect">
              <a:avLst/>
            </a:prstGeom>
            <a:noFill/>
          </p:spPr>
          <p:txBody>
            <a:bodyPr wrap="none" rtlCol="0">
              <a:spAutoFit/>
            </a:bodyPr>
            <a:lstStyle/>
            <a:p>
              <a:pPr algn="ctr"/>
              <a:r>
                <a:rPr kumimoji="1" lang="en-US" altLang="ja-JP" sz="2400" dirty="0" err="1" smtClean="0"/>
                <a:t>CdSe</a:t>
              </a:r>
              <a:r>
                <a:rPr kumimoji="1" lang="en-US" altLang="ja-JP" sz="2400" dirty="0" smtClean="0"/>
                <a:t>/</a:t>
              </a:r>
              <a:r>
                <a:rPr kumimoji="1" lang="en-US" altLang="ja-JP" sz="2400" dirty="0" err="1" smtClean="0"/>
                <a:t>ZnS</a:t>
              </a:r>
              <a:r>
                <a:rPr kumimoji="1" lang="ja-JP" altLang="en-US" sz="2400" dirty="0" smtClean="0"/>
                <a:t>（</a:t>
              </a:r>
              <a:r>
                <a:rPr kumimoji="1" lang="en-US" altLang="ja-JP" sz="2400" dirty="0" smtClean="0"/>
                <a:t>quantum dot</a:t>
              </a:r>
              <a:r>
                <a:rPr kumimoji="1" lang="ja-JP" altLang="en-US" sz="2400" dirty="0" smtClean="0"/>
                <a:t>）</a:t>
              </a:r>
              <a:endParaRPr kumimoji="1" lang="en-US" altLang="ja-JP" sz="2400" dirty="0" smtClean="0"/>
            </a:p>
            <a:p>
              <a:pPr algn="ctr"/>
              <a:r>
                <a:rPr lang="en-US" altLang="ja-JP" sz="2000" dirty="0" smtClean="0"/>
                <a:t>center emission wavelength 630 nm</a:t>
              </a:r>
              <a:endParaRPr kumimoji="1" lang="ja-JP" altLang="en-US" sz="2400" dirty="0"/>
            </a:p>
          </p:txBody>
        </p:sp>
      </p:grpSp>
    </p:spTree>
    <p:extLst>
      <p:ext uri="{BB962C8B-B14F-4D97-AF65-F5344CB8AC3E}">
        <p14:creationId xmlns:p14="http://schemas.microsoft.com/office/powerpoint/2010/main" val="18273643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43508" y="911401"/>
            <a:ext cx="8892988" cy="3921833"/>
          </a:xfrm>
          <a:prstGeom prst="roundRect">
            <a:avLst>
              <a:gd name="adj" fmla="val 885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46" y="1328498"/>
            <a:ext cx="3926078" cy="279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テキスト ボックス 3"/>
          <p:cNvSpPr txBox="1"/>
          <p:nvPr/>
        </p:nvSpPr>
        <p:spPr>
          <a:xfrm>
            <a:off x="357228" y="4279236"/>
            <a:ext cx="4572508" cy="400110"/>
          </a:xfrm>
          <a:prstGeom prst="rect">
            <a:avLst/>
          </a:prstGeom>
          <a:noFill/>
        </p:spPr>
        <p:txBody>
          <a:bodyPr wrap="square" rtlCol="0">
            <a:spAutoFit/>
          </a:bodyPr>
          <a:lstStyle/>
          <a:p>
            <a:r>
              <a:rPr lang="en-US" altLang="ja-JP" sz="2000" dirty="0" smtClean="0"/>
              <a:t>Fujiwara et al, Nano </a:t>
            </a:r>
            <a:r>
              <a:rPr lang="en-US" altLang="ja-JP" sz="2000" dirty="0" err="1" smtClean="0"/>
              <a:t>Lett</a:t>
            </a:r>
            <a:r>
              <a:rPr lang="en-US" altLang="ja-JP" sz="2000" dirty="0" smtClean="0"/>
              <a:t>. </a:t>
            </a:r>
            <a:r>
              <a:rPr lang="en-US" altLang="ja-JP" sz="2000" b="1" dirty="0" smtClean="0"/>
              <a:t>11</a:t>
            </a:r>
            <a:r>
              <a:rPr lang="en-US" altLang="ja-JP" sz="2000" dirty="0" smtClean="0"/>
              <a:t>, 4362</a:t>
            </a:r>
            <a:r>
              <a:rPr lang="en-US" altLang="ja-JP" sz="2000" dirty="0"/>
              <a:t>(</a:t>
            </a:r>
            <a:r>
              <a:rPr lang="en-US" altLang="ja-JP" sz="2000" dirty="0" smtClean="0"/>
              <a:t>2011).</a:t>
            </a:r>
          </a:p>
        </p:txBody>
      </p:sp>
      <p:sp>
        <p:nvSpPr>
          <p:cNvPr id="5" name="テキスト ボックス 4"/>
          <p:cNvSpPr txBox="1"/>
          <p:nvPr/>
        </p:nvSpPr>
        <p:spPr>
          <a:xfrm>
            <a:off x="5073567" y="4125348"/>
            <a:ext cx="4069780" cy="707886"/>
          </a:xfrm>
          <a:prstGeom prst="rect">
            <a:avLst/>
          </a:prstGeom>
          <a:noFill/>
        </p:spPr>
        <p:txBody>
          <a:bodyPr wrap="square" rtlCol="0">
            <a:spAutoFit/>
          </a:bodyPr>
          <a:lstStyle/>
          <a:p>
            <a:r>
              <a:rPr lang="en-US" altLang="ja-JP" sz="2000" dirty="0" smtClean="0"/>
              <a:t>T. </a:t>
            </a:r>
            <a:r>
              <a:rPr lang="en-US" altLang="ja-JP" sz="2000" dirty="0" err="1" smtClean="0"/>
              <a:t>Schröder</a:t>
            </a:r>
            <a:r>
              <a:rPr lang="ja-JP" altLang="en-US" sz="2000" dirty="0"/>
              <a:t> </a:t>
            </a:r>
            <a:r>
              <a:rPr lang="en-US" altLang="ja-JP" sz="2000" dirty="0" smtClean="0"/>
              <a:t>et </a:t>
            </a:r>
            <a:r>
              <a:rPr lang="en-US" altLang="ja-JP" sz="2000" dirty="0" err="1" smtClean="0"/>
              <a:t>al,Optics</a:t>
            </a:r>
            <a:r>
              <a:rPr lang="en-US" altLang="ja-JP" sz="2000" dirty="0" smtClean="0"/>
              <a:t> </a:t>
            </a:r>
            <a:r>
              <a:rPr lang="en-US" altLang="ja-JP" sz="2000" dirty="0"/>
              <a:t>Express, </a:t>
            </a:r>
            <a:r>
              <a:rPr lang="en-US" altLang="ja-JP" sz="2000" b="1" dirty="0" smtClean="0"/>
              <a:t>20</a:t>
            </a:r>
            <a:r>
              <a:rPr lang="en-US" altLang="ja-JP" sz="2000" dirty="0" smtClean="0"/>
              <a:t>, 10490 (</a:t>
            </a:r>
            <a:r>
              <a:rPr lang="en-US" altLang="ja-JP" sz="2000" dirty="0"/>
              <a:t>2012)</a:t>
            </a:r>
            <a:endParaRPr kumimoji="1" lang="ja-JP" altLang="en-US" sz="2000" dirty="0"/>
          </a:p>
        </p:txBody>
      </p:sp>
      <p:sp>
        <p:nvSpPr>
          <p:cNvPr id="7" name="テキスト ボックス 6"/>
          <p:cNvSpPr txBox="1"/>
          <p:nvPr/>
        </p:nvSpPr>
        <p:spPr>
          <a:xfrm>
            <a:off x="3752910" y="224644"/>
            <a:ext cx="1638182" cy="523220"/>
          </a:xfrm>
          <a:prstGeom prst="rect">
            <a:avLst/>
          </a:prstGeom>
          <a:noFill/>
        </p:spPr>
        <p:txBody>
          <a:bodyPr wrap="square" rtlCol="0">
            <a:spAutoFit/>
          </a:bodyPr>
          <a:lstStyle/>
          <a:p>
            <a:r>
              <a:rPr lang="ja-JP" altLang="en-US" sz="2800" b="1" u="sng" dirty="0"/>
              <a:t>研究背景</a:t>
            </a:r>
            <a:endParaRPr kumimoji="1" lang="ja-JP" altLang="en-US" sz="2800" b="1" u="sng" dirty="0"/>
          </a:p>
        </p:txBody>
      </p:sp>
      <p:sp>
        <p:nvSpPr>
          <p:cNvPr id="10" name="テキスト ボックス 9"/>
          <p:cNvSpPr txBox="1"/>
          <p:nvPr/>
        </p:nvSpPr>
        <p:spPr>
          <a:xfrm>
            <a:off x="1641780" y="5262299"/>
            <a:ext cx="6188068"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2400" dirty="0" smtClean="0"/>
              <a:t>テーパファイバに共振器構造を組み込むことで結合効率をさらに増大させることが可能</a:t>
            </a:r>
            <a:endParaRPr kumimoji="1" lang="ja-JP" altLang="en-US" sz="2400" dirty="0"/>
          </a:p>
        </p:txBody>
      </p:sp>
      <p:sp>
        <p:nvSpPr>
          <p:cNvPr id="8" name="テキスト ボックス 7"/>
          <p:cNvSpPr txBox="1"/>
          <p:nvPr/>
        </p:nvSpPr>
        <p:spPr>
          <a:xfrm>
            <a:off x="2498195" y="1710429"/>
            <a:ext cx="2085538" cy="830997"/>
          </a:xfrm>
          <a:prstGeom prst="rect">
            <a:avLst/>
          </a:prstGeom>
          <a:noFill/>
        </p:spPr>
        <p:txBody>
          <a:bodyPr wrap="square" rtlCol="0">
            <a:spAutoFit/>
          </a:bodyPr>
          <a:lstStyle/>
          <a:p>
            <a:r>
              <a:rPr kumimoji="1" lang="ja-JP" altLang="en-US" sz="2400" dirty="0" smtClean="0">
                <a:solidFill>
                  <a:schemeClr val="bg1"/>
                </a:solidFill>
              </a:rPr>
              <a:t>ファイバへの結合効率</a:t>
            </a:r>
            <a:r>
              <a:rPr kumimoji="1" lang="en-US" altLang="ja-JP" sz="2400" b="1" dirty="0" smtClean="0">
                <a:solidFill>
                  <a:schemeClr val="bg1"/>
                </a:solidFill>
              </a:rPr>
              <a:t>7.4%</a:t>
            </a:r>
            <a:endParaRPr kumimoji="1" lang="ja-JP" altLang="en-US" sz="2400" b="1" dirty="0">
              <a:solidFill>
                <a:schemeClr val="bg1"/>
              </a:solidFill>
            </a:endParaRPr>
          </a:p>
        </p:txBody>
      </p:sp>
      <p:grpSp>
        <p:nvGrpSpPr>
          <p:cNvPr id="14" name="グループ化 13"/>
          <p:cNvGrpSpPr/>
          <p:nvPr/>
        </p:nvGrpSpPr>
        <p:grpSpPr>
          <a:xfrm>
            <a:off x="5104437" y="3212976"/>
            <a:ext cx="3366308" cy="1038051"/>
            <a:chOff x="4969817" y="2744923"/>
            <a:chExt cx="4354711" cy="1502383"/>
          </a:xfrm>
        </p:grpSpPr>
        <p:pic>
          <p:nvPicPr>
            <p:cNvPr id="3" name="OSA Image" descr="OSA Image"/>
            <p:cNvPicPr>
              <a:picLocks noChangeAspect="1"/>
            </p:cNvPicPr>
            <p:nvPr/>
          </p:nvPicPr>
          <p:blipFill rotWithShape="1">
            <a:blip r:embed="rId4"/>
            <a:srcRect l="1837" r="41931"/>
            <a:stretch/>
          </p:blipFill>
          <p:spPr>
            <a:xfrm>
              <a:off x="4969817" y="2744923"/>
              <a:ext cx="4344850" cy="1502383"/>
            </a:xfrm>
            <a:prstGeom prst="rect">
              <a:avLst/>
            </a:prstGeom>
          </p:spPr>
        </p:pic>
        <p:sp>
          <p:nvSpPr>
            <p:cNvPr id="12" name="正方形/長方形 11"/>
            <p:cNvSpPr/>
            <p:nvPr/>
          </p:nvSpPr>
          <p:spPr>
            <a:xfrm>
              <a:off x="9073008" y="3248980"/>
              <a:ext cx="251520" cy="32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004048" y="3209255"/>
              <a:ext cx="324036" cy="32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979712" y="911401"/>
            <a:ext cx="6156683" cy="461665"/>
          </a:xfrm>
          <a:prstGeom prst="rect">
            <a:avLst/>
          </a:prstGeom>
          <a:noFill/>
        </p:spPr>
        <p:txBody>
          <a:bodyPr wrap="square" rtlCol="0">
            <a:spAutoFit/>
          </a:bodyPr>
          <a:lstStyle/>
          <a:p>
            <a:r>
              <a:rPr lang="ja-JP" altLang="en-US" sz="2400" dirty="0" smtClean="0"/>
              <a:t>単一発光体とナノ光</a:t>
            </a:r>
            <a:r>
              <a:rPr kumimoji="1" lang="ja-JP" altLang="en-US" sz="2400" dirty="0" smtClean="0"/>
              <a:t>ファイバの結合研究例</a:t>
            </a:r>
            <a:endParaRPr kumimoji="1" lang="ja-JP" altLang="en-US" sz="2400" dirty="0"/>
          </a:p>
        </p:txBody>
      </p:sp>
      <p:sp>
        <p:nvSpPr>
          <p:cNvPr id="17" name="下矢印 16"/>
          <p:cNvSpPr/>
          <p:nvPr/>
        </p:nvSpPr>
        <p:spPr>
          <a:xfrm>
            <a:off x="4154054" y="4852568"/>
            <a:ext cx="771022" cy="30870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8" name="正方形/長方形 17"/>
          <p:cNvSpPr/>
          <p:nvPr/>
        </p:nvSpPr>
        <p:spPr>
          <a:xfrm>
            <a:off x="1641780" y="6085119"/>
            <a:ext cx="5904656" cy="707886"/>
          </a:xfrm>
          <a:prstGeom prst="rect">
            <a:avLst/>
          </a:prstGeom>
        </p:spPr>
        <p:txBody>
          <a:bodyPr wrap="square">
            <a:spAutoFit/>
          </a:bodyPr>
          <a:lstStyle/>
          <a:p>
            <a:r>
              <a:rPr lang="ja-JP" altLang="en-US" sz="2000" dirty="0"/>
              <a:t>竹内繁樹 “テーパー光ファイバ” 特願</a:t>
            </a:r>
            <a:r>
              <a:rPr lang="en-US" altLang="ja-JP" sz="2000" dirty="0"/>
              <a:t>2010-15814 </a:t>
            </a:r>
            <a:endParaRPr lang="en-US" altLang="ja-JP" sz="2000" dirty="0" smtClean="0"/>
          </a:p>
          <a:p>
            <a:r>
              <a:rPr lang="en-US" altLang="ja-JP" sz="2000" dirty="0" smtClean="0"/>
              <a:t>F</a:t>
            </a:r>
            <a:r>
              <a:rPr lang="en-US" altLang="ja-JP" sz="2000" dirty="0"/>
              <a:t>. L. </a:t>
            </a:r>
            <a:r>
              <a:rPr lang="en-US" altLang="ja-JP" sz="2000" dirty="0" err="1"/>
              <a:t>Kien</a:t>
            </a:r>
            <a:r>
              <a:rPr lang="en-US" altLang="ja-JP" sz="2000" dirty="0"/>
              <a:t> et al., PRA 80, 053826 (2009</a:t>
            </a:r>
            <a:r>
              <a:rPr lang="en-US" altLang="ja-JP" sz="2000" dirty="0" smtClean="0"/>
              <a:t>). (</a:t>
            </a:r>
            <a:r>
              <a:rPr lang="ja-JP" altLang="en-US" sz="2000" dirty="0" smtClean="0"/>
              <a:t>白田研）</a:t>
            </a:r>
            <a:endParaRPr lang="ja-JP" altLang="en-US" sz="2000" dirty="0"/>
          </a:p>
        </p:txBody>
      </p:sp>
      <p:pic>
        <p:nvPicPr>
          <p:cNvPr id="3074" name="Picture 2" descr="Figure 1"/>
          <p:cNvPicPr>
            <a:picLocks noChangeAspect="1" noChangeArrowheads="1"/>
          </p:cNvPicPr>
          <p:nvPr/>
        </p:nvPicPr>
        <p:blipFill rotWithShape="1">
          <a:blip r:embed="rId5">
            <a:extLst>
              <a:ext uri="{28A0092B-C50C-407E-A947-70E740481C1C}">
                <a14:useLocalDpi xmlns:a14="http://schemas.microsoft.com/office/drawing/2010/main" val="0"/>
              </a:ext>
            </a:extLst>
          </a:blip>
          <a:srcRect l="29585" t="25571" r="30434" b="46452"/>
          <a:stretch/>
        </p:blipFill>
        <p:spPr bwMode="auto">
          <a:xfrm>
            <a:off x="5263765" y="1343414"/>
            <a:ext cx="3206980" cy="1138607"/>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5073567" y="2549549"/>
            <a:ext cx="4080732" cy="400110"/>
          </a:xfrm>
          <a:prstGeom prst="rect">
            <a:avLst/>
          </a:prstGeom>
        </p:spPr>
        <p:txBody>
          <a:bodyPr wrap="none">
            <a:spAutoFit/>
          </a:bodyPr>
          <a:lstStyle/>
          <a:p>
            <a:r>
              <a:rPr lang="it-IT" altLang="ja-JP" sz="2000" dirty="0"/>
              <a:t>R. Yalla et al, PRL. 109, 063602 (2012)</a:t>
            </a:r>
          </a:p>
        </p:txBody>
      </p:sp>
      <p:sp>
        <p:nvSpPr>
          <p:cNvPr id="20" name="テキスト ボックス 19"/>
          <p:cNvSpPr txBox="1"/>
          <p:nvPr/>
        </p:nvSpPr>
        <p:spPr>
          <a:xfrm>
            <a:off x="500923" y="3578533"/>
            <a:ext cx="1486566" cy="461665"/>
          </a:xfrm>
          <a:prstGeom prst="rect">
            <a:avLst/>
          </a:prstGeom>
          <a:noFill/>
        </p:spPr>
        <p:txBody>
          <a:bodyPr wrap="square" rtlCol="0">
            <a:spAutoFit/>
          </a:bodyPr>
          <a:lstStyle/>
          <a:p>
            <a:r>
              <a:rPr kumimoji="1" lang="en-US" altLang="ja-JP" sz="2400" dirty="0" err="1" smtClean="0">
                <a:solidFill>
                  <a:schemeClr val="bg1"/>
                </a:solidFill>
              </a:rPr>
              <a:t>CdSe</a:t>
            </a:r>
            <a:r>
              <a:rPr kumimoji="1" lang="en-US" altLang="ja-JP" sz="2400" dirty="0" smtClean="0">
                <a:solidFill>
                  <a:schemeClr val="bg1"/>
                </a:solidFill>
              </a:rPr>
              <a:t>/</a:t>
            </a:r>
            <a:r>
              <a:rPr kumimoji="1" lang="en-US" altLang="ja-JP" sz="2400" dirty="0" err="1" smtClean="0">
                <a:solidFill>
                  <a:schemeClr val="bg1"/>
                </a:solidFill>
              </a:rPr>
              <a:t>ZnS</a:t>
            </a:r>
            <a:endParaRPr kumimoji="1" lang="ja-JP" altLang="en-US" sz="2400" dirty="0">
              <a:solidFill>
                <a:schemeClr val="bg1"/>
              </a:solidFill>
            </a:endParaRPr>
          </a:p>
        </p:txBody>
      </p:sp>
      <p:sp>
        <p:nvSpPr>
          <p:cNvPr id="21" name="正方形/長方形 20"/>
          <p:cNvSpPr/>
          <p:nvPr/>
        </p:nvSpPr>
        <p:spPr>
          <a:xfrm>
            <a:off x="4636451" y="2125927"/>
            <a:ext cx="1648080" cy="461665"/>
          </a:xfrm>
          <a:prstGeom prst="rect">
            <a:avLst/>
          </a:prstGeom>
        </p:spPr>
        <p:txBody>
          <a:bodyPr wrap="none">
            <a:spAutoFit/>
          </a:bodyPr>
          <a:lstStyle/>
          <a:p>
            <a:r>
              <a:rPr lang="en-US" altLang="ja-JP" sz="2400" dirty="0" err="1" smtClean="0"/>
              <a:t>CdSeTe</a:t>
            </a:r>
            <a:r>
              <a:rPr lang="en-US" altLang="ja-JP" sz="2400" dirty="0" smtClean="0"/>
              <a:t>/</a:t>
            </a:r>
            <a:r>
              <a:rPr lang="en-US" altLang="ja-JP" sz="2400" dirty="0" err="1" smtClean="0"/>
              <a:t>ZnS</a:t>
            </a:r>
            <a:endParaRPr lang="en-US" altLang="ja-JP" sz="2400" dirty="0"/>
          </a:p>
        </p:txBody>
      </p:sp>
      <p:cxnSp>
        <p:nvCxnSpPr>
          <p:cNvPr id="23" name="直線矢印コネクタ 22"/>
          <p:cNvCxnSpPr/>
          <p:nvPr/>
        </p:nvCxnSpPr>
        <p:spPr>
          <a:xfrm flipH="1">
            <a:off x="1807405" y="3407779"/>
            <a:ext cx="460339" cy="2238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6156176" y="2024844"/>
            <a:ext cx="468052" cy="221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flipH="1">
            <a:off x="6156176" y="1885022"/>
            <a:ext cx="543492" cy="3613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処理 30"/>
          <p:cNvSpPr/>
          <p:nvPr/>
        </p:nvSpPr>
        <p:spPr>
          <a:xfrm>
            <a:off x="5130899" y="3105218"/>
            <a:ext cx="3332224" cy="28777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NV center</a:t>
            </a:r>
            <a:endParaRPr kumimoji="1" lang="ja-JP" altLang="en-US" sz="2400" dirty="0">
              <a:solidFill>
                <a:schemeClr val="tx1"/>
              </a:solidFill>
            </a:endParaRPr>
          </a:p>
        </p:txBody>
      </p:sp>
      <p:sp>
        <p:nvSpPr>
          <p:cNvPr id="32" name="角丸四角形 31"/>
          <p:cNvSpPr/>
          <p:nvPr/>
        </p:nvSpPr>
        <p:spPr>
          <a:xfrm>
            <a:off x="1540716" y="5293481"/>
            <a:ext cx="6390196" cy="1515074"/>
          </a:xfrm>
          <a:prstGeom prst="roundRect">
            <a:avLst/>
          </a:prstGeom>
          <a:solidFill>
            <a:srgbClr val="FFC000">
              <a:alpha val="1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088621" y="5699618"/>
            <a:ext cx="1103326" cy="646331"/>
          </a:xfrm>
          <a:prstGeom prst="rect">
            <a:avLst/>
          </a:prstGeom>
        </p:spPr>
        <p:txBody>
          <a:bodyPr wrap="square">
            <a:spAutoFit/>
          </a:bodyPr>
          <a:lstStyle/>
          <a:p>
            <a:r>
              <a:rPr lang="en-US" altLang="ja-JP" sz="3600" b="1" dirty="0"/>
              <a:t>94%</a:t>
            </a:r>
            <a:endParaRPr lang="ja-JP" altLang="en-US" sz="3600" b="1" dirty="0"/>
          </a:p>
        </p:txBody>
      </p:sp>
      <p:sp>
        <p:nvSpPr>
          <p:cNvPr id="9" name="テキスト ボックス 8"/>
          <p:cNvSpPr txBox="1"/>
          <p:nvPr/>
        </p:nvSpPr>
        <p:spPr>
          <a:xfrm>
            <a:off x="7623442" y="1995645"/>
            <a:ext cx="943793" cy="369332"/>
          </a:xfrm>
          <a:prstGeom prst="rect">
            <a:avLst/>
          </a:prstGeom>
          <a:noFill/>
        </p:spPr>
        <p:txBody>
          <a:bodyPr wrap="square" rtlCol="0">
            <a:spAutoFit/>
          </a:bodyPr>
          <a:lstStyle/>
          <a:p>
            <a:r>
              <a:rPr kumimoji="1" lang="en-US" altLang="ja-JP" dirty="0" smtClean="0"/>
              <a:t>22%</a:t>
            </a:r>
            <a:endParaRPr kumimoji="1" lang="ja-JP" altLang="en-US" dirty="0"/>
          </a:p>
        </p:txBody>
      </p:sp>
    </p:spTree>
    <p:extLst>
      <p:ext uri="{BB962C8B-B14F-4D97-AF65-F5344CB8AC3E}">
        <p14:creationId xmlns:p14="http://schemas.microsoft.com/office/powerpoint/2010/main" val="24469878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35897" y="370403"/>
            <a:ext cx="1826141" cy="584775"/>
          </a:xfrm>
          <a:prstGeom prst="rect">
            <a:avLst/>
          </a:prstGeom>
          <a:noFill/>
        </p:spPr>
        <p:txBody>
          <a:bodyPr wrap="none" rtlCol="0">
            <a:spAutoFit/>
          </a:bodyPr>
          <a:lstStyle/>
          <a:p>
            <a:r>
              <a:rPr lang="ja-JP" altLang="en-US" sz="3200" u="sng" dirty="0" smtClean="0"/>
              <a:t>研究目的</a:t>
            </a:r>
            <a:endParaRPr lang="ja-JP" altLang="en-US" sz="3200" u="sng" dirty="0"/>
          </a:p>
        </p:txBody>
      </p:sp>
      <p:grpSp>
        <p:nvGrpSpPr>
          <p:cNvPr id="8" name="グループ化 7"/>
          <p:cNvGrpSpPr/>
          <p:nvPr/>
        </p:nvGrpSpPr>
        <p:grpSpPr>
          <a:xfrm>
            <a:off x="863588" y="1154472"/>
            <a:ext cx="3648339" cy="3331013"/>
            <a:chOff x="5211785" y="1379323"/>
            <a:chExt cx="3648339" cy="3331013"/>
          </a:xfrm>
        </p:grpSpPr>
        <p:sp>
          <p:nvSpPr>
            <p:cNvPr id="7" name="正方形/長方形 6"/>
            <p:cNvSpPr/>
            <p:nvPr/>
          </p:nvSpPr>
          <p:spPr>
            <a:xfrm>
              <a:off x="5211785" y="1379323"/>
              <a:ext cx="3648339" cy="3331013"/>
            </a:xfrm>
            <a:prstGeom prst="rect">
              <a:avLst/>
            </a:prstGeom>
            <a:solidFill>
              <a:srgbClr val="FFC000">
                <a:alpha val="4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p:cNvSpPr txBox="1"/>
                <p:nvPr/>
              </p:nvSpPr>
              <p:spPr>
                <a:xfrm>
                  <a:off x="5925715" y="1976007"/>
                  <a:ext cx="2220480" cy="83349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a:rPr>
                              <m:t>𝐹</m:t>
                            </m:r>
                          </m:e>
                          <m:sub>
                            <m:r>
                              <a:rPr kumimoji="1" lang="en-US" altLang="ja-JP" sz="2400" b="0" i="1" smtClean="0">
                                <a:solidFill>
                                  <a:schemeClr val="tx1"/>
                                </a:solidFill>
                                <a:latin typeface="Cambria Math"/>
                              </a:rPr>
                              <m:t>𝑝</m:t>
                            </m:r>
                          </m:sub>
                        </m:sSub>
                        <m:r>
                          <a:rPr lang="en-US" altLang="ja-JP" sz="2400" i="1">
                            <a:solidFill>
                              <a:schemeClr val="tx1"/>
                            </a:solidFill>
                            <a:latin typeface="Cambria Math"/>
                            <a:ea typeface="Cambria Math"/>
                          </a:rPr>
                          <m:t>=</m:t>
                        </m:r>
                        <m:f>
                          <m:fPr>
                            <m:ctrlPr>
                              <a:rPr lang="en-US" altLang="ja-JP" sz="2400" i="1" smtClean="0">
                                <a:solidFill>
                                  <a:schemeClr val="tx1"/>
                                </a:solidFill>
                                <a:latin typeface="Cambria Math" panose="02040503050406030204" pitchFamily="18" charset="0"/>
                                <a:ea typeface="Cambria Math"/>
                              </a:rPr>
                            </m:ctrlPr>
                          </m:fPr>
                          <m:num>
                            <m:r>
                              <a:rPr lang="en-US" altLang="ja-JP" sz="2400" b="0" i="1" smtClean="0">
                                <a:solidFill>
                                  <a:schemeClr val="tx1"/>
                                </a:solidFill>
                                <a:latin typeface="Cambria Math"/>
                                <a:ea typeface="Cambria Math"/>
                              </a:rPr>
                              <m:t>3</m:t>
                            </m:r>
                            <m:r>
                              <a:rPr lang="en-US" altLang="ja-JP" sz="2400" b="0" i="1" smtClean="0">
                                <a:solidFill>
                                  <a:schemeClr val="tx1"/>
                                </a:solidFill>
                                <a:latin typeface="Cambria Math"/>
                                <a:ea typeface="Cambria Math"/>
                              </a:rPr>
                              <m:t>𝑄</m:t>
                            </m:r>
                            <m:sSup>
                              <m:sSupPr>
                                <m:ctrlPr>
                                  <a:rPr lang="en-US" altLang="ja-JP" sz="2400" b="0" i="1" smtClean="0">
                                    <a:solidFill>
                                      <a:schemeClr val="tx1"/>
                                    </a:solidFill>
                                    <a:latin typeface="Cambria Math" panose="02040503050406030204" pitchFamily="18" charset="0"/>
                                    <a:ea typeface="Cambria Math"/>
                                  </a:rPr>
                                </m:ctrlPr>
                              </m:sSupPr>
                              <m:e>
                                <m:r>
                                  <a:rPr lang="en-US" altLang="ja-JP" sz="2400" b="0" i="1" smtClean="0">
                                    <a:solidFill>
                                      <a:schemeClr val="tx1"/>
                                    </a:solidFill>
                                    <a:latin typeface="Cambria Math"/>
                                    <a:ea typeface="Cambria Math"/>
                                  </a:rPr>
                                  <m:t>(</m:t>
                                </m:r>
                                <m:r>
                                  <a:rPr lang="en-US" altLang="ja-JP" sz="2400" b="0" i="1" smtClean="0">
                                    <a:solidFill>
                                      <a:schemeClr val="tx1"/>
                                    </a:solidFill>
                                    <a:latin typeface="Cambria Math"/>
                                    <a:ea typeface="Cambria Math"/>
                                  </a:rPr>
                                  <m:t>𝜆</m:t>
                                </m:r>
                                <m:r>
                                  <a:rPr lang="en-US" altLang="ja-JP" sz="2400" b="0" i="1" smtClean="0">
                                    <a:solidFill>
                                      <a:schemeClr val="tx1"/>
                                    </a:solidFill>
                                    <a:latin typeface="Cambria Math"/>
                                    <a:ea typeface="Cambria Math"/>
                                  </a:rPr>
                                  <m:t>/</m:t>
                                </m:r>
                                <m:r>
                                  <a:rPr lang="en-US" altLang="ja-JP" sz="2400" b="0" i="1" smtClean="0">
                                    <a:solidFill>
                                      <a:schemeClr val="tx1"/>
                                    </a:solidFill>
                                    <a:latin typeface="Cambria Math"/>
                                    <a:ea typeface="Cambria Math"/>
                                  </a:rPr>
                                  <m:t>𝑛</m:t>
                                </m:r>
                                <m:r>
                                  <a:rPr lang="en-US" altLang="ja-JP" sz="2400" b="0" i="1" smtClean="0">
                                    <a:solidFill>
                                      <a:schemeClr val="tx1"/>
                                    </a:solidFill>
                                    <a:latin typeface="Cambria Math"/>
                                    <a:ea typeface="Cambria Math"/>
                                  </a:rPr>
                                  <m:t>)</m:t>
                                </m:r>
                              </m:e>
                              <m:sup>
                                <m:r>
                                  <a:rPr lang="en-US" altLang="ja-JP" sz="2400" b="0" i="1" smtClean="0">
                                    <a:solidFill>
                                      <a:schemeClr val="tx1"/>
                                    </a:solidFill>
                                    <a:latin typeface="Cambria Math"/>
                                    <a:ea typeface="Cambria Math"/>
                                  </a:rPr>
                                  <m:t>3</m:t>
                                </m:r>
                              </m:sup>
                            </m:sSup>
                          </m:num>
                          <m:den>
                            <m:r>
                              <a:rPr lang="en-US" altLang="ja-JP" sz="2400" b="0" i="1" smtClean="0">
                                <a:solidFill>
                                  <a:schemeClr val="tx1"/>
                                </a:solidFill>
                                <a:latin typeface="Cambria Math"/>
                                <a:ea typeface="Cambria Math"/>
                              </a:rPr>
                              <m:t>4</m:t>
                            </m:r>
                            <m:sSup>
                              <m:sSupPr>
                                <m:ctrlPr>
                                  <a:rPr lang="en-US" altLang="ja-JP" sz="2400" b="0" i="1" smtClean="0">
                                    <a:solidFill>
                                      <a:schemeClr val="tx1"/>
                                    </a:solidFill>
                                    <a:latin typeface="Cambria Math" panose="02040503050406030204" pitchFamily="18" charset="0"/>
                                    <a:ea typeface="Cambria Math"/>
                                  </a:rPr>
                                </m:ctrlPr>
                              </m:sSupPr>
                              <m:e>
                                <m:r>
                                  <a:rPr lang="ja-JP" altLang="en-US" sz="2400" b="0" i="1" smtClean="0">
                                    <a:solidFill>
                                      <a:schemeClr val="tx1"/>
                                    </a:solidFill>
                                    <a:latin typeface="Cambria Math"/>
                                    <a:ea typeface="Cambria Math"/>
                                  </a:rPr>
                                  <m:t>𝜋</m:t>
                                </m:r>
                              </m:e>
                              <m:sup>
                                <m:r>
                                  <a:rPr lang="en-US" altLang="ja-JP" sz="2400" b="0" i="1" smtClean="0">
                                    <a:solidFill>
                                      <a:schemeClr val="tx1"/>
                                    </a:solidFill>
                                    <a:latin typeface="Cambria Math"/>
                                    <a:ea typeface="Cambria Math"/>
                                  </a:rPr>
                                  <m:t>2</m:t>
                                </m:r>
                              </m:sup>
                            </m:sSup>
                            <m:r>
                              <a:rPr lang="en-US" altLang="ja-JP" sz="2400" b="0" i="1" smtClean="0">
                                <a:solidFill>
                                  <a:schemeClr val="tx1"/>
                                </a:solidFill>
                                <a:latin typeface="Cambria Math"/>
                                <a:ea typeface="Cambria Math"/>
                              </a:rPr>
                              <m:t>𝑉</m:t>
                            </m:r>
                          </m:den>
                        </m:f>
                      </m:oMath>
                    </m:oMathPara>
                  </a14:m>
                  <a:endParaRPr kumimoji="1" lang="ja-JP" altLang="en-US" sz="2400" dirty="0">
                    <a:solidFill>
                      <a:schemeClr val="tx1"/>
                    </a:solidFill>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5925715" y="1976007"/>
                  <a:ext cx="2220480" cy="833498"/>
                </a:xfrm>
                <a:prstGeom prst="rect">
                  <a:avLst/>
                </a:prstGeom>
                <a:blipFill rotWithShape="0">
                  <a:blip r:embed="rId4"/>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5796136" y="1392301"/>
                  <a:ext cx="2952328" cy="461665"/>
                </a:xfrm>
                <a:prstGeom prst="rect">
                  <a:avLst/>
                </a:prstGeom>
                <a:noFill/>
              </p:spPr>
              <p:txBody>
                <a:bodyPr wrap="square" rtlCol="0">
                  <a:spAutoFit/>
                </a:bodyPr>
                <a:lstStyle/>
                <a:p>
                  <a:r>
                    <a:rPr lang="ja-JP" altLang="en-US" sz="2400" b="1" dirty="0" smtClean="0"/>
                    <a:t>パーセル因子  </a:t>
                  </a:r>
                  <a14:m>
                    <m:oMath xmlns:m="http://schemas.openxmlformats.org/officeDocument/2006/math">
                      <m:sSub>
                        <m:sSubPr>
                          <m:ctrlPr>
                            <a:rPr lang="en-US" altLang="ja-JP" sz="2400" b="1" i="1" smtClean="0">
                              <a:latin typeface="Cambria Math" panose="02040503050406030204" pitchFamily="18" charset="0"/>
                            </a:rPr>
                          </m:ctrlPr>
                        </m:sSubPr>
                        <m:e>
                          <m:r>
                            <a:rPr lang="en-US" altLang="ja-JP" sz="2400" b="1" i="1" smtClean="0">
                              <a:latin typeface="Cambria Math"/>
                            </a:rPr>
                            <m:t>𝑭</m:t>
                          </m:r>
                        </m:e>
                        <m:sub>
                          <m:r>
                            <a:rPr lang="en-US" altLang="ja-JP" sz="2400" b="1" i="1" smtClean="0">
                              <a:latin typeface="Cambria Math"/>
                            </a:rPr>
                            <m:t>𝑷</m:t>
                          </m:r>
                        </m:sub>
                      </m:sSub>
                    </m:oMath>
                  </a14:m>
                  <a:endParaRPr kumimoji="1" lang="ja-JP" altLang="en-US" sz="2400" b="1"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796136" y="1392301"/>
                  <a:ext cx="2952328" cy="461665"/>
                </a:xfrm>
                <a:prstGeom prst="rect">
                  <a:avLst/>
                </a:prstGeom>
                <a:blipFill rotWithShape="0">
                  <a:blip r:embed="rId5"/>
                  <a:stretch>
                    <a:fillRect l="-3306" t="-16000" b="-25333"/>
                  </a:stretch>
                </a:blipFill>
              </p:spPr>
              <p:txBody>
                <a:bodyPr/>
                <a:lstStyle/>
                <a:p>
                  <a:r>
                    <a:rPr lang="ja-JP" altLang="en-US">
                      <a:noFill/>
                    </a:rPr>
                    <a:t> </a:t>
                  </a:r>
                </a:p>
              </p:txBody>
            </p:sp>
          </mc:Fallback>
        </mc:AlternateContent>
        <p:sp>
          <p:nvSpPr>
            <p:cNvPr id="6" name="テキスト ボックス 5"/>
            <p:cNvSpPr txBox="1"/>
            <p:nvPr/>
          </p:nvSpPr>
          <p:spPr>
            <a:xfrm>
              <a:off x="5427809" y="2960948"/>
              <a:ext cx="3216291" cy="1569660"/>
            </a:xfrm>
            <a:prstGeom prst="rect">
              <a:avLst/>
            </a:prstGeom>
            <a:noFill/>
          </p:spPr>
          <p:txBody>
            <a:bodyPr wrap="square" rtlCol="0">
              <a:spAutoFit/>
            </a:bodyPr>
            <a:lstStyle/>
            <a:p>
              <a:r>
                <a:rPr lang="en-US" altLang="ja-JP" sz="2400" dirty="0" smtClean="0">
                  <a:latin typeface="Cambria Math" panose="02040503050406030204" pitchFamily="18" charset="0"/>
                  <a:ea typeface="Cambria Math" panose="02040503050406030204" pitchFamily="18" charset="0"/>
                </a:rPr>
                <a:t>Q  :  Q</a:t>
              </a:r>
              <a:r>
                <a:rPr lang="ja-JP" altLang="en-US" sz="2400" dirty="0" smtClean="0">
                  <a:latin typeface="+mn-ea"/>
                </a:rPr>
                <a:t>値</a:t>
              </a:r>
              <a:endParaRPr lang="en-US" altLang="ja-JP" sz="2400" dirty="0" smtClean="0">
                <a:latin typeface="+mn-ea"/>
              </a:endParaRPr>
            </a:p>
            <a:p>
              <a:r>
                <a:rPr lang="en-US" altLang="ja-JP" sz="2400" dirty="0" smtClean="0">
                  <a:latin typeface="Cambria Math" panose="02040503050406030204" pitchFamily="18" charset="0"/>
                  <a:ea typeface="Cambria Math" panose="02040503050406030204" pitchFamily="18" charset="0"/>
                </a:rPr>
                <a:t>λ</a:t>
              </a:r>
              <a:r>
                <a:rPr lang="ja-JP" altLang="en-US" sz="2400" dirty="0">
                  <a:latin typeface="Cambria Math" panose="02040503050406030204" pitchFamily="18" charset="0"/>
                </a:rPr>
                <a:t> </a:t>
              </a:r>
              <a:r>
                <a:rPr lang="ja-JP" altLang="en-US" sz="2400" dirty="0" smtClean="0">
                  <a:latin typeface="Cambria Math" panose="02040503050406030204" pitchFamily="18" charset="0"/>
                </a:rPr>
                <a:t> </a:t>
              </a:r>
              <a:r>
                <a:rPr lang="en-US" altLang="ja-JP" sz="2400" dirty="0" smtClean="0">
                  <a:latin typeface="Cambria Math" panose="02040503050406030204" pitchFamily="18" charset="0"/>
                </a:rPr>
                <a:t>: </a:t>
              </a:r>
              <a:r>
                <a:rPr lang="ja-JP" altLang="en-US" sz="2400" dirty="0" smtClean="0">
                  <a:latin typeface="Cambria Math" panose="02040503050406030204" pitchFamily="18" charset="0"/>
                </a:rPr>
                <a:t>光の自由空間波長</a:t>
              </a:r>
              <a:endParaRPr lang="en-US" altLang="ja-JP" sz="2400" dirty="0" smtClean="0">
                <a:latin typeface="Cambria Math" panose="02040503050406030204" pitchFamily="18" charset="0"/>
              </a:endParaRPr>
            </a:p>
            <a:p>
              <a:r>
                <a:rPr lang="en-US" altLang="ja-JP" sz="2400" dirty="0" smtClean="0">
                  <a:latin typeface="Cambria Math" panose="02040503050406030204" pitchFamily="18" charset="0"/>
                  <a:ea typeface="Cambria Math" panose="02040503050406030204" pitchFamily="18" charset="0"/>
                </a:rPr>
                <a:t>n  :  </a:t>
              </a:r>
              <a:r>
                <a:rPr lang="ja-JP" altLang="en-US" sz="2400" dirty="0" smtClean="0">
                  <a:latin typeface="+mn-ea"/>
                </a:rPr>
                <a:t>共振器の屈折率</a:t>
              </a:r>
              <a:endParaRPr lang="en-US" altLang="ja-JP" sz="2400" dirty="0" smtClean="0">
                <a:latin typeface="+mn-ea"/>
              </a:endParaRPr>
            </a:p>
            <a:p>
              <a:r>
                <a:rPr lang="en-US" altLang="ja-JP" sz="2400" dirty="0" smtClean="0">
                  <a:latin typeface="Cambria Math" panose="02040503050406030204" pitchFamily="18" charset="0"/>
                  <a:ea typeface="Cambria Math" panose="02040503050406030204" pitchFamily="18" charset="0"/>
                </a:rPr>
                <a:t>V  :  </a:t>
              </a:r>
              <a:r>
                <a:rPr lang="ja-JP" altLang="en-US" sz="2400" dirty="0" smtClean="0">
                  <a:latin typeface="+mn-ea"/>
                </a:rPr>
                <a:t>モード体積</a:t>
              </a:r>
              <a:endParaRPr lang="en-US" altLang="ja-JP" sz="2400" dirty="0" smtClean="0">
                <a:latin typeface="+mn-ea"/>
              </a:endParaRPr>
            </a:p>
          </p:txBody>
        </p:sp>
      </p:grpSp>
      <p:graphicFrame>
        <p:nvGraphicFramePr>
          <p:cNvPr id="11" name="表 10"/>
          <p:cNvGraphicFramePr>
            <a:graphicFrameLocks noGrp="1"/>
          </p:cNvGraphicFramePr>
          <p:nvPr>
            <p:extLst>
              <p:ext uri="{D42A27DB-BD31-4B8C-83A1-F6EECF244321}">
                <p14:modId xmlns:p14="http://schemas.microsoft.com/office/powerpoint/2010/main" val="333889074"/>
              </p:ext>
            </p:extLst>
          </p:nvPr>
        </p:nvGraphicFramePr>
        <p:xfrm>
          <a:off x="4294018" y="3717032"/>
          <a:ext cx="4704467" cy="2942815"/>
        </p:xfrm>
        <a:graphic>
          <a:graphicData uri="http://schemas.openxmlformats.org/drawingml/2006/table">
            <a:tbl>
              <a:tblPr/>
              <a:tblGrid>
                <a:gridCol w="1440160"/>
                <a:gridCol w="1440160"/>
                <a:gridCol w="1824147"/>
              </a:tblGrid>
              <a:tr h="474310">
                <a:tc>
                  <a:txBody>
                    <a:bodyPr/>
                    <a:lstStyle/>
                    <a:p>
                      <a:pPr algn="ctr" fontAlgn="ctr"/>
                      <a:r>
                        <a:rPr lang="ja-JP" altLang="en-US" sz="20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smtClean="0">
                          <a:solidFill>
                            <a:srgbClr val="000000"/>
                          </a:solidFill>
                          <a:effectLst/>
                          <a:latin typeface="ＭＳ Ｐゴシック"/>
                        </a:rPr>
                        <a:t>フォトニック</a:t>
                      </a:r>
                      <a:endParaRPr lang="en-US" altLang="ja-JP" sz="2000" b="0" i="0" u="none" strike="noStrike" dirty="0" smtClean="0">
                        <a:solidFill>
                          <a:srgbClr val="000000"/>
                        </a:solidFill>
                        <a:effectLst/>
                        <a:latin typeface="ＭＳ Ｐゴシック"/>
                      </a:endParaRPr>
                    </a:p>
                    <a:p>
                      <a:pPr algn="ctr" fontAlgn="ctr"/>
                      <a:r>
                        <a:rPr lang="ja-JP" altLang="en-US" sz="2000" b="0" i="0" u="none" strike="noStrike" dirty="0" smtClean="0">
                          <a:solidFill>
                            <a:srgbClr val="000000"/>
                          </a:solidFill>
                          <a:effectLst/>
                          <a:latin typeface="ＭＳ Ｐゴシック"/>
                        </a:rPr>
                        <a:t>結晶</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smtClean="0">
                          <a:solidFill>
                            <a:srgbClr val="000000"/>
                          </a:solidFill>
                          <a:effectLst/>
                          <a:latin typeface="ＭＳ Ｐゴシック"/>
                        </a:rPr>
                        <a:t>微小球</a:t>
                      </a:r>
                      <a:endParaRPr lang="en-US" altLang="ja-JP" sz="2000" b="0" i="0" u="none" strike="noStrike" dirty="0" smtClean="0">
                        <a:solidFill>
                          <a:srgbClr val="000000"/>
                        </a:solidFill>
                        <a:effectLst/>
                        <a:latin typeface="ＭＳ Ｐゴシック"/>
                      </a:endParaRPr>
                    </a:p>
                    <a:p>
                      <a:pPr algn="ctr" fontAlgn="ctr"/>
                      <a:r>
                        <a:rPr lang="ja-JP" altLang="en-US" sz="2000" b="0" i="0" u="none" strike="noStrike" dirty="0" smtClean="0">
                          <a:solidFill>
                            <a:srgbClr val="000000"/>
                          </a:solidFill>
                          <a:effectLst/>
                          <a:latin typeface="ＭＳ Ｐゴシック"/>
                        </a:rPr>
                        <a:t>（トロイド）</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6691">
                <a:tc>
                  <a:txBody>
                    <a:bodyPr/>
                    <a:lstStyle/>
                    <a:p>
                      <a:pPr algn="ctr" fontAlgn="ctr"/>
                      <a:r>
                        <a:rPr lang="en-US" altLang="ja-JP" sz="2000" b="0" i="0" u="none" strike="noStrike" dirty="0" smtClean="0">
                          <a:solidFill>
                            <a:srgbClr val="000000"/>
                          </a:solidFill>
                          <a:effectLst/>
                          <a:latin typeface="ＭＳ Ｐゴシック"/>
                        </a:rPr>
                        <a:t>Q</a:t>
                      </a:r>
                      <a:r>
                        <a:rPr lang="ja-JP" altLang="en-US" sz="2000" b="0" i="0" u="none" strike="noStrike" dirty="0" smtClean="0">
                          <a:solidFill>
                            <a:srgbClr val="000000"/>
                          </a:solidFill>
                          <a:effectLst/>
                          <a:latin typeface="ＭＳ Ｐゴシック"/>
                        </a:rPr>
                        <a:t>値</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a:solidFill>
                            <a:srgbClr val="000000"/>
                          </a:solidFill>
                          <a:effectLst/>
                          <a:latin typeface="ＭＳ Ｐゴシック"/>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smtClean="0">
                          <a:solidFill>
                            <a:srgbClr val="000000"/>
                          </a:solidFill>
                          <a:effectLst/>
                          <a:latin typeface="ＭＳ Ｐゴシック"/>
                        </a:rPr>
                        <a:t>◎</a:t>
                      </a:r>
                      <a:endParaRPr lang="en-US" altLang="ja-JP"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537">
                <a:tc>
                  <a:txBody>
                    <a:bodyPr/>
                    <a:lstStyle/>
                    <a:p>
                      <a:pPr algn="ctr" fontAlgn="ctr"/>
                      <a:r>
                        <a:rPr lang="ja-JP" altLang="en-US" sz="2000" b="0" i="0" u="none" strike="noStrike" dirty="0" smtClean="0">
                          <a:solidFill>
                            <a:srgbClr val="000000"/>
                          </a:solidFill>
                          <a:effectLst/>
                          <a:latin typeface="ＭＳ Ｐゴシック"/>
                        </a:rPr>
                        <a:t>モード</a:t>
                      </a:r>
                      <a:r>
                        <a:rPr lang="ja-JP" altLang="en-US" sz="2000" b="0" i="0" u="none" strike="noStrike" dirty="0">
                          <a:solidFill>
                            <a:srgbClr val="000000"/>
                          </a:solidFill>
                          <a:effectLst/>
                          <a:latin typeface="ＭＳ Ｐゴシック"/>
                        </a:rPr>
                        <a:t>体積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smtClean="0">
                          <a:solidFill>
                            <a:srgbClr val="000000"/>
                          </a:solidFill>
                          <a:effectLst/>
                          <a:latin typeface="ＭＳ Ｐゴシック"/>
                        </a:rPr>
                        <a:t>◎</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solidFill>
                            <a:srgbClr val="000000"/>
                          </a:solidFill>
                          <a:effectLst/>
                          <a:latin typeface="ＭＳ Ｐゴシック"/>
                        </a:rPr>
                        <a:t>×</a:t>
                      </a:r>
                      <a:endParaRPr lang="en-US" altLang="ja-JP"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537">
                <a:tc>
                  <a:txBody>
                    <a:bodyPr/>
                    <a:lstStyle/>
                    <a:p>
                      <a:pPr algn="ctr" fontAlgn="ctr"/>
                      <a:r>
                        <a:rPr lang="ja-JP" altLang="en-US" sz="2000" b="0" i="0" u="none" strike="noStrike" dirty="0" smtClean="0">
                          <a:solidFill>
                            <a:srgbClr val="000000"/>
                          </a:solidFill>
                          <a:effectLst/>
                          <a:latin typeface="ＭＳ Ｐゴシック"/>
                        </a:rPr>
                        <a:t>チューニング</a:t>
                      </a:r>
                      <a:endParaRPr lang="en-US" altLang="ja-JP" sz="2000" b="0" i="0" u="none" strike="noStrike" dirty="0" smtClean="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smtClean="0">
                          <a:solidFill>
                            <a:srgbClr val="000000"/>
                          </a:solidFill>
                          <a:effectLst/>
                          <a:latin typeface="ＭＳ Ｐゴシック"/>
                        </a:rPr>
                        <a:t>△</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solidFill>
                            <a:srgbClr val="000000"/>
                          </a:solidFill>
                          <a:effectLst/>
                          <a:latin typeface="ＭＳ Ｐゴシック"/>
                        </a:rPr>
                        <a:t>×</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537">
                <a:tc>
                  <a:txBody>
                    <a:bodyPr/>
                    <a:lstStyle/>
                    <a:p>
                      <a:pPr algn="ctr" fontAlgn="ctr"/>
                      <a:r>
                        <a:rPr lang="ja-JP" altLang="en-US" sz="2000" b="0" i="0" u="none" strike="noStrike" dirty="0" smtClean="0">
                          <a:solidFill>
                            <a:srgbClr val="000000"/>
                          </a:solidFill>
                          <a:effectLst/>
                          <a:latin typeface="ＭＳ Ｐゴシック"/>
                        </a:rPr>
                        <a:t>ファイバへの接続</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smtClean="0">
                          <a:solidFill>
                            <a:srgbClr val="000000"/>
                          </a:solidFill>
                          <a:effectLst/>
                          <a:latin typeface="ＭＳ Ｐゴシック"/>
                        </a:rPr>
                        <a:t>△</a:t>
                      </a:r>
                      <a:r>
                        <a:rPr lang="en-US" altLang="ja-JP" sz="2000" b="0" i="0" u="none" strike="noStrike" dirty="0" smtClean="0">
                          <a:solidFill>
                            <a:srgbClr val="000000"/>
                          </a:solidFill>
                          <a:effectLst/>
                          <a:latin typeface="ＭＳ Ｐゴシック"/>
                        </a:rPr>
                        <a:t/>
                      </a:r>
                      <a:br>
                        <a:rPr lang="en-US" altLang="ja-JP" sz="2000" b="0" i="0" u="none" strike="noStrike" dirty="0" smtClean="0">
                          <a:solidFill>
                            <a:srgbClr val="000000"/>
                          </a:solidFill>
                          <a:effectLst/>
                          <a:latin typeface="ＭＳ Ｐゴシック"/>
                        </a:rPr>
                      </a:br>
                      <a:r>
                        <a:rPr lang="ja-JP" altLang="en-US" sz="2000" b="0" i="0" u="none" strike="noStrike" dirty="0" smtClean="0">
                          <a:solidFill>
                            <a:srgbClr val="000000"/>
                          </a:solidFill>
                          <a:effectLst/>
                          <a:latin typeface="ＭＳ Ｐゴシック"/>
                        </a:rPr>
                        <a:t>（精密な位置制御が必要）</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1458878109"/>
      </p:ext>
    </p:extLst>
  </p:cSld>
  <p:clrMapOvr>
    <a:masterClrMapping/>
  </p:clrMapOvr>
  <mc:AlternateContent xmlns:mc="http://schemas.openxmlformats.org/markup-compatibility/2006" xmlns:p14="http://schemas.microsoft.com/office/powerpoint/2010/main">
    <mc:Choice Requires="p14">
      <p:transition spd="slow" p14:dur="2000" advTm="49153"/>
    </mc:Choice>
    <mc:Fallback xmlns="">
      <p:transition spd="slow" advTm="49153"/>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テキスト ボックス 1"/>
          <p:cNvSpPr txBox="1"/>
          <p:nvPr/>
        </p:nvSpPr>
        <p:spPr>
          <a:xfrm>
            <a:off x="323528" y="190381"/>
            <a:ext cx="8496944" cy="646331"/>
          </a:xfrm>
          <a:prstGeom prst="rect">
            <a:avLst/>
          </a:prstGeom>
          <a:ln>
            <a:noFill/>
          </a:ln>
        </p:spPr>
        <p:txBody>
          <a:bodyPr wrap="square" rtlCol="0">
            <a:spAutoFit/>
          </a:bodyPr>
          <a:lstStyle/>
          <a:p>
            <a:pPr algn="ctr"/>
            <a:r>
              <a:rPr lang="ja-JP" altLang="en-US" sz="3600" dirty="0" smtClean="0"/>
              <a:t>共振器</a:t>
            </a:r>
            <a:r>
              <a:rPr lang="ja-JP" altLang="en-US" sz="3600" dirty="0"/>
              <a:t>内蔵ナノ光ファイバの</a:t>
            </a:r>
            <a:r>
              <a:rPr lang="ja-JP" altLang="en-US" sz="3600" dirty="0" smtClean="0"/>
              <a:t>作製</a:t>
            </a:r>
            <a:endParaRPr lang="ja-JP" altLang="en-US" sz="3600" dirty="0"/>
          </a:p>
        </p:txBody>
      </p:sp>
      <p:sp>
        <p:nvSpPr>
          <p:cNvPr id="28" name="テキスト ボックス 27"/>
          <p:cNvSpPr txBox="1"/>
          <p:nvPr/>
        </p:nvSpPr>
        <p:spPr>
          <a:xfrm>
            <a:off x="5796136" y="1484784"/>
            <a:ext cx="3260829" cy="1200329"/>
          </a:xfrm>
          <a:prstGeom prst="rect">
            <a:avLst/>
          </a:prstGeom>
          <a:noFill/>
        </p:spPr>
        <p:txBody>
          <a:bodyPr wrap="none" rtlCol="0">
            <a:spAutoFit/>
          </a:bodyPr>
          <a:lstStyle/>
          <a:p>
            <a:pPr algn="ctr"/>
            <a:r>
              <a:rPr lang="ja-JP" altLang="en-US" sz="2400" dirty="0" smtClean="0"/>
              <a:t>直径</a:t>
            </a:r>
            <a:r>
              <a:rPr lang="en-US" altLang="ja-JP" sz="2400" dirty="0" smtClean="0"/>
              <a:t>300</a:t>
            </a:r>
            <a:r>
              <a:rPr lang="ja-JP" altLang="en-US" sz="2400" dirty="0"/>
              <a:t> </a:t>
            </a:r>
            <a:r>
              <a:rPr lang="en-US" altLang="ja-JP" sz="2400" dirty="0" smtClean="0"/>
              <a:t>nm</a:t>
            </a:r>
            <a:r>
              <a:rPr lang="ja-JP" altLang="en-US" sz="2400" dirty="0" smtClean="0"/>
              <a:t>以下</a:t>
            </a:r>
            <a:endParaRPr lang="en-US" altLang="ja-JP" sz="2400" dirty="0" smtClean="0"/>
          </a:p>
          <a:p>
            <a:pPr algn="ctr"/>
            <a:r>
              <a:rPr lang="ja-JP" altLang="en-US" sz="2400" dirty="0" smtClean="0"/>
              <a:t>透過率</a:t>
            </a:r>
            <a:r>
              <a:rPr lang="en-US" altLang="ja-JP" sz="2400" dirty="0" smtClean="0"/>
              <a:t>&gt;90%</a:t>
            </a:r>
          </a:p>
          <a:p>
            <a:pPr algn="ctr"/>
            <a:r>
              <a:rPr kumimoji="1" lang="ja-JP" altLang="en-US" sz="2400" dirty="0" smtClean="0"/>
              <a:t>エバネッセント光の発生</a:t>
            </a:r>
            <a:endParaRPr kumimoji="1" lang="ja-JP" altLang="en-US" sz="2400" dirty="0"/>
          </a:p>
        </p:txBody>
      </p:sp>
      <p:grpSp>
        <p:nvGrpSpPr>
          <p:cNvPr id="14" name="グループ化 13"/>
          <p:cNvGrpSpPr/>
          <p:nvPr/>
        </p:nvGrpSpPr>
        <p:grpSpPr>
          <a:xfrm>
            <a:off x="251520" y="908720"/>
            <a:ext cx="5670376" cy="1984286"/>
            <a:chOff x="395536" y="908720"/>
            <a:chExt cx="5670376" cy="1984286"/>
          </a:xfrm>
        </p:grpSpPr>
        <p:pic>
          <p:nvPicPr>
            <p:cNvPr id="21" name="Picture 226" descr="D:\shares\meeting\meeting\論文\D論\OHP\fiber-fabrication-ver01.jpg"/>
            <p:cNvPicPr>
              <a:picLocks noChangeAspect="1" noChangeArrowheads="1"/>
            </p:cNvPicPr>
            <p:nvPr/>
          </p:nvPicPr>
          <p:blipFill>
            <a:blip r:embed="rId3" cstate="print"/>
            <a:srcRect/>
            <a:stretch>
              <a:fillRect/>
            </a:stretch>
          </p:blipFill>
          <p:spPr bwMode="auto">
            <a:xfrm>
              <a:off x="3779912" y="1124744"/>
              <a:ext cx="2286000" cy="1714500"/>
            </a:xfrm>
            <a:prstGeom prst="rect">
              <a:avLst/>
            </a:prstGeom>
            <a:noFill/>
          </p:spPr>
        </p:pic>
        <p:pic>
          <p:nvPicPr>
            <p:cNvPr id="20" name="Picture 135" descr="D:\shares\meeting\meeting\論文\D論\OHP\fiber-fabrication-ver02.jpg"/>
            <p:cNvPicPr>
              <a:picLocks noChangeAspect="1" noChangeArrowheads="1"/>
            </p:cNvPicPr>
            <p:nvPr/>
          </p:nvPicPr>
          <p:blipFill>
            <a:blip r:embed="rId4" cstate="print"/>
            <a:srcRect/>
            <a:stretch>
              <a:fillRect/>
            </a:stretch>
          </p:blipFill>
          <p:spPr bwMode="auto">
            <a:xfrm>
              <a:off x="395536" y="1139552"/>
              <a:ext cx="2286000" cy="1714500"/>
            </a:xfrm>
            <a:prstGeom prst="rect">
              <a:avLst/>
            </a:prstGeom>
            <a:noFill/>
          </p:spPr>
        </p:pic>
        <p:sp>
          <p:nvSpPr>
            <p:cNvPr id="4" name="テキスト ボックス 3"/>
            <p:cNvSpPr txBox="1"/>
            <p:nvPr/>
          </p:nvSpPr>
          <p:spPr>
            <a:xfrm>
              <a:off x="467544" y="908720"/>
              <a:ext cx="3374642"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u="sng" dirty="0" smtClean="0"/>
                <a:t>テーパファイバの作製</a:t>
              </a:r>
              <a:endParaRPr kumimoji="1" lang="ja-JP" altLang="en-US" sz="2400" u="sng" dirty="0"/>
            </a:p>
          </p:txBody>
        </p:sp>
        <p:sp>
          <p:nvSpPr>
            <p:cNvPr id="25" name="Text Box 214"/>
            <p:cNvSpPr txBox="1">
              <a:spLocks noChangeArrowheads="1"/>
            </p:cNvSpPr>
            <p:nvPr/>
          </p:nvSpPr>
          <p:spPr bwMode="auto">
            <a:xfrm>
              <a:off x="618773" y="2492896"/>
              <a:ext cx="2081019" cy="400110"/>
            </a:xfrm>
            <a:prstGeom prst="rect">
              <a:avLst/>
            </a:prstGeom>
            <a:noFill/>
            <a:ln w="38100">
              <a:noFill/>
              <a:miter lim="800000"/>
              <a:headEnd type="none" w="sm" len="sm"/>
              <a:tailEnd type="none" w="sm" len="sm"/>
            </a:ln>
            <a:effectLst/>
          </p:spPr>
          <p:txBody>
            <a:bodyPr wrap="none">
              <a:spAutoFit/>
            </a:bodyPr>
            <a:lstStyle/>
            <a:p>
              <a:r>
                <a:rPr lang="ja-JP" altLang="en-US" sz="2000" dirty="0"/>
                <a:t>セラミックヒーター</a:t>
              </a:r>
            </a:p>
          </p:txBody>
        </p:sp>
        <p:sp>
          <p:nvSpPr>
            <p:cNvPr id="5" name="テキスト ボックス 4"/>
            <p:cNvSpPr txBox="1"/>
            <p:nvPr/>
          </p:nvSpPr>
          <p:spPr>
            <a:xfrm>
              <a:off x="2809520" y="1412776"/>
              <a:ext cx="1114408" cy="461665"/>
            </a:xfrm>
            <a:prstGeom prst="rect">
              <a:avLst/>
            </a:prstGeom>
            <a:noFill/>
          </p:spPr>
          <p:txBody>
            <a:bodyPr wrap="none" rtlCol="0">
              <a:spAutoFit/>
            </a:bodyPr>
            <a:lstStyle/>
            <a:p>
              <a:r>
                <a:rPr kumimoji="1" lang="en-US" altLang="ja-JP" sz="2400" dirty="0" smtClean="0"/>
                <a:t>1500</a:t>
              </a:r>
              <a:r>
                <a:rPr kumimoji="1" lang="ja-JP" altLang="en-US" sz="2400" dirty="0" smtClean="0"/>
                <a:t>℃</a:t>
              </a:r>
              <a:endParaRPr kumimoji="1" lang="ja-JP" altLang="en-US" sz="2400" dirty="0"/>
            </a:p>
          </p:txBody>
        </p:sp>
        <p:cxnSp>
          <p:nvCxnSpPr>
            <p:cNvPr id="30" name="直線矢印コネクタ 29"/>
            <p:cNvCxnSpPr/>
            <p:nvPr/>
          </p:nvCxnSpPr>
          <p:spPr>
            <a:xfrm>
              <a:off x="2843808" y="1916832"/>
              <a:ext cx="112599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Line 224"/>
            <p:cNvSpPr>
              <a:spLocks noChangeAspect="1" noChangeShapeType="1"/>
            </p:cNvSpPr>
            <p:nvPr/>
          </p:nvSpPr>
          <p:spPr bwMode="auto">
            <a:xfrm flipH="1">
              <a:off x="532688" y="2270602"/>
              <a:ext cx="438912" cy="219456"/>
            </a:xfrm>
            <a:prstGeom prst="line">
              <a:avLst/>
            </a:prstGeom>
            <a:noFill/>
            <a:ln w="38100">
              <a:solidFill>
                <a:srgbClr val="000000"/>
              </a:solidFill>
              <a:round/>
              <a:headEnd type="none" w="sm" len="sm"/>
              <a:tailEnd type="triangle" w="med" len="sm"/>
            </a:ln>
            <a:effectLst/>
          </p:spPr>
          <p:txBody>
            <a:bodyPr wrap="none"/>
            <a:lstStyle/>
            <a:p>
              <a:endParaRPr lang="ja-JP" altLang="en-US"/>
            </a:p>
          </p:txBody>
        </p:sp>
        <p:sp>
          <p:nvSpPr>
            <p:cNvPr id="32" name="Line 225"/>
            <p:cNvSpPr>
              <a:spLocks noChangeAspect="1" noChangeShapeType="1"/>
            </p:cNvSpPr>
            <p:nvPr/>
          </p:nvSpPr>
          <p:spPr bwMode="auto">
            <a:xfrm flipV="1">
              <a:off x="2260879" y="1484784"/>
              <a:ext cx="438913" cy="219456"/>
            </a:xfrm>
            <a:prstGeom prst="line">
              <a:avLst/>
            </a:prstGeom>
            <a:noFill/>
            <a:ln w="38100">
              <a:solidFill>
                <a:srgbClr val="000000"/>
              </a:solidFill>
              <a:round/>
              <a:headEnd type="none" w="sm" len="sm"/>
              <a:tailEnd type="triangle" w="med" len="sm"/>
            </a:ln>
            <a:effectLst/>
          </p:spPr>
          <p:txBody>
            <a:bodyPr wrap="none"/>
            <a:lstStyle/>
            <a:p>
              <a:endParaRPr lang="ja-JP" altLang="en-US"/>
            </a:p>
          </p:txBody>
        </p:sp>
        <p:sp>
          <p:nvSpPr>
            <p:cNvPr id="16" name="テキスト ボックス 15"/>
            <p:cNvSpPr txBox="1"/>
            <p:nvPr/>
          </p:nvSpPr>
          <p:spPr>
            <a:xfrm>
              <a:off x="2391143" y="1916832"/>
              <a:ext cx="1953355" cy="830997"/>
            </a:xfrm>
            <a:prstGeom prst="rect">
              <a:avLst/>
            </a:prstGeom>
            <a:noFill/>
          </p:spPr>
          <p:txBody>
            <a:bodyPr wrap="none" rtlCol="0">
              <a:spAutoFit/>
            </a:bodyPr>
            <a:lstStyle/>
            <a:p>
              <a:pPr algn="ctr"/>
              <a:r>
                <a:rPr lang="en-US" altLang="ja-JP" sz="2400" dirty="0" smtClean="0"/>
                <a:t>2~300 um/sec</a:t>
              </a:r>
            </a:p>
            <a:p>
              <a:pPr algn="ctr"/>
              <a:r>
                <a:rPr lang="en-US" altLang="ja-JP" sz="2400" dirty="0" smtClean="0"/>
                <a:t>200</a:t>
              </a:r>
              <a:r>
                <a:rPr lang="ja-JP" altLang="en-US" sz="2400" dirty="0" smtClean="0"/>
                <a:t>秒</a:t>
              </a:r>
              <a:endParaRPr kumimoji="1" lang="ja-JP" altLang="en-US" sz="2400" dirty="0"/>
            </a:p>
          </p:txBody>
        </p:sp>
      </p:grpSp>
      <p:sp>
        <p:nvSpPr>
          <p:cNvPr id="41" name="テキスト ボックス 40"/>
          <p:cNvSpPr txBox="1"/>
          <p:nvPr/>
        </p:nvSpPr>
        <p:spPr>
          <a:xfrm>
            <a:off x="323528" y="3212976"/>
            <a:ext cx="4490332"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u="sng" dirty="0" smtClean="0"/>
              <a:t>ファイバブラッググレーティング</a:t>
            </a:r>
            <a:endParaRPr kumimoji="1" lang="ja-JP" altLang="en-US" sz="2400" u="sng" dirty="0"/>
          </a:p>
        </p:txBody>
      </p:sp>
      <p:grpSp>
        <p:nvGrpSpPr>
          <p:cNvPr id="38" name="グループ化 37"/>
          <p:cNvGrpSpPr/>
          <p:nvPr/>
        </p:nvGrpSpPr>
        <p:grpSpPr>
          <a:xfrm>
            <a:off x="3347864" y="4005064"/>
            <a:ext cx="5722611" cy="2520280"/>
            <a:chOff x="1441834" y="2020777"/>
            <a:chExt cx="5722611" cy="2520280"/>
          </a:xfrm>
        </p:grpSpPr>
        <p:grpSp>
          <p:nvGrpSpPr>
            <p:cNvPr id="50" name="グループ化 49"/>
            <p:cNvGrpSpPr/>
            <p:nvPr/>
          </p:nvGrpSpPr>
          <p:grpSpPr>
            <a:xfrm>
              <a:off x="1441834" y="2020777"/>
              <a:ext cx="5722611" cy="2271198"/>
              <a:chOff x="1824792" y="1087181"/>
              <a:chExt cx="5722611" cy="1959388"/>
            </a:xfrm>
          </p:grpSpPr>
          <p:grpSp>
            <p:nvGrpSpPr>
              <p:cNvPr id="59" name="グループ化 58"/>
              <p:cNvGrpSpPr/>
              <p:nvPr/>
            </p:nvGrpSpPr>
            <p:grpSpPr>
              <a:xfrm>
                <a:off x="1824792" y="1087181"/>
                <a:ext cx="5722611" cy="1959388"/>
                <a:chOff x="1824792" y="1087181"/>
                <a:chExt cx="5722611" cy="1959388"/>
              </a:xfrm>
            </p:grpSpPr>
            <p:grpSp>
              <p:nvGrpSpPr>
                <p:cNvPr id="61" name="グループ化 60"/>
                <p:cNvGrpSpPr/>
                <p:nvPr/>
              </p:nvGrpSpPr>
              <p:grpSpPr>
                <a:xfrm>
                  <a:off x="2772978" y="1904181"/>
                  <a:ext cx="3669810" cy="339105"/>
                  <a:chOff x="2772978" y="1904181"/>
                  <a:chExt cx="3669810" cy="339105"/>
                </a:xfrm>
              </p:grpSpPr>
              <p:sp>
                <p:nvSpPr>
                  <p:cNvPr id="70" name="円/楕円 69"/>
                  <p:cNvSpPr/>
                  <p:nvPr/>
                </p:nvSpPr>
                <p:spPr>
                  <a:xfrm>
                    <a:off x="4331739" y="1904181"/>
                    <a:ext cx="96245" cy="33607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2400"/>
                  </a:p>
                </p:txBody>
              </p:sp>
              <p:grpSp>
                <p:nvGrpSpPr>
                  <p:cNvPr id="71" name="グループ化 70"/>
                  <p:cNvGrpSpPr/>
                  <p:nvPr/>
                </p:nvGrpSpPr>
                <p:grpSpPr>
                  <a:xfrm>
                    <a:off x="2772978" y="1904181"/>
                    <a:ext cx="3669810" cy="339105"/>
                    <a:chOff x="2772978" y="1904181"/>
                    <a:chExt cx="3669810" cy="339105"/>
                  </a:xfrm>
                </p:grpSpPr>
                <p:sp>
                  <p:nvSpPr>
                    <p:cNvPr id="80" name="円/楕円 79"/>
                    <p:cNvSpPr/>
                    <p:nvPr/>
                  </p:nvSpPr>
                  <p:spPr>
                    <a:xfrm>
                      <a:off x="2772978" y="1904181"/>
                      <a:ext cx="96245" cy="3360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1" name="円弧 80"/>
                    <p:cNvSpPr/>
                    <p:nvPr/>
                  </p:nvSpPr>
                  <p:spPr>
                    <a:xfrm>
                      <a:off x="6322060" y="1904533"/>
                      <a:ext cx="115897" cy="336074"/>
                    </a:xfrm>
                    <a:prstGeom prst="arc">
                      <a:avLst>
                        <a:gd name="adj1" fmla="val 16200000"/>
                        <a:gd name="adj2" fmla="val 5421038"/>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cxnSp>
                  <p:nvCxnSpPr>
                    <p:cNvPr id="82" name="直線コネクタ 81"/>
                    <p:cNvCxnSpPr>
                      <a:stCxn id="80" idx="0"/>
                      <a:endCxn id="81" idx="0"/>
                    </p:cNvCxnSpPr>
                    <p:nvPr/>
                  </p:nvCxnSpPr>
                  <p:spPr>
                    <a:xfrm>
                      <a:off x="2821101" y="1904181"/>
                      <a:ext cx="3558907" cy="352"/>
                    </a:xfrm>
                    <a:prstGeom prst="line">
                      <a:avLst/>
                    </a:prstGeom>
                    <a:solidFill>
                      <a:schemeClr val="accent5">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stCxn id="80" idx="4"/>
                    </p:cNvCxnSpPr>
                    <p:nvPr/>
                  </p:nvCxnSpPr>
                  <p:spPr>
                    <a:xfrm>
                      <a:off x="2821101" y="2240255"/>
                      <a:ext cx="3561621" cy="3031"/>
                    </a:xfrm>
                    <a:prstGeom prst="line">
                      <a:avLst/>
                    </a:prstGeom>
                    <a:solidFill>
                      <a:schemeClr val="accent5">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円弧 83"/>
                    <p:cNvSpPr/>
                    <p:nvPr/>
                  </p:nvSpPr>
                  <p:spPr>
                    <a:xfrm rot="10800000">
                      <a:off x="6322657" y="1915811"/>
                      <a:ext cx="120131" cy="319901"/>
                    </a:xfrm>
                    <a:prstGeom prst="arc">
                      <a:avLst>
                        <a:gd name="adj1" fmla="val 16200000"/>
                        <a:gd name="adj2" fmla="val 5421038"/>
                      </a:avLst>
                    </a:prstGeom>
                    <a:noFill/>
                    <a:ln w="254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grpSp>
              <p:sp>
                <p:nvSpPr>
                  <p:cNvPr id="72" name="円/楕円 71"/>
                  <p:cNvSpPr/>
                  <p:nvPr/>
                </p:nvSpPr>
                <p:spPr>
                  <a:xfrm>
                    <a:off x="4475755" y="1904181"/>
                    <a:ext cx="96245" cy="33607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2400"/>
                  </a:p>
                </p:txBody>
              </p:sp>
              <p:sp>
                <p:nvSpPr>
                  <p:cNvPr id="73" name="円/楕円 72"/>
                  <p:cNvSpPr/>
                  <p:nvPr/>
                </p:nvSpPr>
                <p:spPr>
                  <a:xfrm>
                    <a:off x="4619771" y="1907212"/>
                    <a:ext cx="96245" cy="33607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2400" dirty="0"/>
                  </a:p>
                </p:txBody>
              </p:sp>
              <p:sp>
                <p:nvSpPr>
                  <p:cNvPr id="74" name="円/楕円 73"/>
                  <p:cNvSpPr/>
                  <p:nvPr/>
                </p:nvSpPr>
                <p:spPr>
                  <a:xfrm>
                    <a:off x="4763787" y="1904181"/>
                    <a:ext cx="96245" cy="33607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2400" dirty="0"/>
                  </a:p>
                </p:txBody>
              </p:sp>
              <p:sp>
                <p:nvSpPr>
                  <p:cNvPr id="75" name="円/楕円 74"/>
                  <p:cNvSpPr/>
                  <p:nvPr/>
                </p:nvSpPr>
                <p:spPr>
                  <a:xfrm>
                    <a:off x="4925367" y="1904181"/>
                    <a:ext cx="96245" cy="33607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2400"/>
                  </a:p>
                </p:txBody>
              </p:sp>
              <p:sp>
                <p:nvSpPr>
                  <p:cNvPr id="76" name="円/楕円 75"/>
                  <p:cNvSpPr/>
                  <p:nvPr/>
                </p:nvSpPr>
                <p:spPr>
                  <a:xfrm>
                    <a:off x="5076056" y="1904181"/>
                    <a:ext cx="96245" cy="33607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2400"/>
                  </a:p>
                </p:txBody>
              </p:sp>
              <p:sp>
                <p:nvSpPr>
                  <p:cNvPr id="77" name="円/楕円 76"/>
                  <p:cNvSpPr/>
                  <p:nvPr/>
                </p:nvSpPr>
                <p:spPr>
                  <a:xfrm>
                    <a:off x="4187723" y="1904181"/>
                    <a:ext cx="96245" cy="33607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2400"/>
                  </a:p>
                </p:txBody>
              </p:sp>
              <p:sp>
                <p:nvSpPr>
                  <p:cNvPr id="78" name="円/楕円 77"/>
                  <p:cNvSpPr/>
                  <p:nvPr/>
                </p:nvSpPr>
                <p:spPr>
                  <a:xfrm>
                    <a:off x="4043707" y="1904181"/>
                    <a:ext cx="96245" cy="33607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2400"/>
                  </a:p>
                </p:txBody>
              </p:sp>
            </p:grpSp>
            <p:sp>
              <p:nvSpPr>
                <p:cNvPr id="62" name="右中かっこ 61"/>
                <p:cNvSpPr/>
                <p:nvPr/>
              </p:nvSpPr>
              <p:spPr>
                <a:xfrm rot="16200000">
                  <a:off x="4439926" y="1023327"/>
                  <a:ext cx="340604" cy="1219687"/>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63" name="テキスト ボックス 62"/>
                <p:cNvSpPr txBox="1"/>
                <p:nvPr/>
              </p:nvSpPr>
              <p:spPr>
                <a:xfrm>
                  <a:off x="3432264" y="1087181"/>
                  <a:ext cx="2646878" cy="398284"/>
                </a:xfrm>
                <a:prstGeom prst="rect">
                  <a:avLst/>
                </a:prstGeom>
                <a:noFill/>
              </p:spPr>
              <p:txBody>
                <a:bodyPr wrap="none" rtlCol="0">
                  <a:spAutoFit/>
                </a:bodyPr>
                <a:lstStyle/>
                <a:p>
                  <a:r>
                    <a:rPr kumimoji="1" lang="ja-JP" altLang="en-US" sz="2400" dirty="0" smtClean="0"/>
                    <a:t>屈折率の周期構造</a:t>
                  </a:r>
                  <a:endParaRPr kumimoji="1" lang="ja-JP" altLang="en-US" sz="2400" dirty="0"/>
                </a:p>
              </p:txBody>
            </p:sp>
            <p:sp>
              <p:nvSpPr>
                <p:cNvPr id="64" name="右矢印 63"/>
                <p:cNvSpPr/>
                <p:nvPr/>
              </p:nvSpPr>
              <p:spPr>
                <a:xfrm>
                  <a:off x="1907704" y="1841679"/>
                  <a:ext cx="711343" cy="23053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5" name="右矢印 64"/>
                <p:cNvSpPr/>
                <p:nvPr/>
              </p:nvSpPr>
              <p:spPr>
                <a:xfrm rot="10800000">
                  <a:off x="1907703" y="2117249"/>
                  <a:ext cx="711343" cy="1152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6" name="右矢印 65"/>
                <p:cNvSpPr/>
                <p:nvPr/>
              </p:nvSpPr>
              <p:spPr>
                <a:xfrm>
                  <a:off x="6522318" y="1992676"/>
                  <a:ext cx="711343" cy="1590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7" name="テキスト ボックス 66"/>
                <p:cNvSpPr txBox="1"/>
                <p:nvPr/>
              </p:nvSpPr>
              <p:spPr>
                <a:xfrm>
                  <a:off x="1826723" y="1534849"/>
                  <a:ext cx="1107996" cy="398284"/>
                </a:xfrm>
                <a:prstGeom prst="rect">
                  <a:avLst/>
                </a:prstGeom>
                <a:noFill/>
              </p:spPr>
              <p:txBody>
                <a:bodyPr wrap="none" rtlCol="0">
                  <a:spAutoFit/>
                </a:bodyPr>
                <a:lstStyle/>
                <a:p>
                  <a:r>
                    <a:rPr kumimoji="1" lang="ja-JP" altLang="en-US" sz="2400" dirty="0" smtClean="0"/>
                    <a:t>入射光</a:t>
                  </a:r>
                  <a:endParaRPr kumimoji="1" lang="ja-JP" altLang="en-US" sz="2400" dirty="0"/>
                </a:p>
              </p:txBody>
            </p:sp>
            <p:sp>
              <p:nvSpPr>
                <p:cNvPr id="68" name="テキスト ボックス 67"/>
                <p:cNvSpPr txBox="1"/>
                <p:nvPr/>
              </p:nvSpPr>
              <p:spPr>
                <a:xfrm>
                  <a:off x="1824792" y="2170345"/>
                  <a:ext cx="1107996" cy="876224"/>
                </a:xfrm>
                <a:prstGeom prst="rect">
                  <a:avLst/>
                </a:prstGeom>
                <a:noFill/>
              </p:spPr>
              <p:txBody>
                <a:bodyPr wrap="none" rtlCol="0">
                  <a:spAutoFit/>
                </a:bodyPr>
                <a:lstStyle/>
                <a:p>
                  <a:r>
                    <a:rPr kumimoji="1" lang="ja-JP" altLang="en-US" sz="2400" dirty="0" smtClean="0"/>
                    <a:t>反射光</a:t>
                  </a:r>
                  <a:endParaRPr kumimoji="1" lang="en-US" altLang="ja-JP" sz="2400" dirty="0" smtClean="0"/>
                </a:p>
                <a:p>
                  <a:pPr algn="ctr"/>
                  <a:r>
                    <a:rPr lang="ja-JP" altLang="en-US" sz="3600" dirty="0" smtClean="0"/>
                    <a:t>（</a:t>
                  </a:r>
                  <a:r>
                    <a:rPr lang="en-US" altLang="ja-JP" sz="3600" dirty="0" smtClean="0"/>
                    <a:t>λ</a:t>
                  </a:r>
                  <a:r>
                    <a:rPr lang="ja-JP" altLang="en-US" sz="3600" dirty="0" smtClean="0"/>
                    <a:t>）</a:t>
                  </a:r>
                  <a:endParaRPr kumimoji="1" lang="ja-JP" altLang="en-US" sz="3600" dirty="0"/>
                </a:p>
              </p:txBody>
            </p:sp>
            <p:sp>
              <p:nvSpPr>
                <p:cNvPr id="69" name="テキスト ボックス 68"/>
                <p:cNvSpPr txBox="1"/>
                <p:nvPr/>
              </p:nvSpPr>
              <p:spPr>
                <a:xfrm>
                  <a:off x="6439407" y="1640027"/>
                  <a:ext cx="1107996" cy="398284"/>
                </a:xfrm>
                <a:prstGeom prst="rect">
                  <a:avLst/>
                </a:prstGeom>
                <a:noFill/>
              </p:spPr>
              <p:txBody>
                <a:bodyPr wrap="none" rtlCol="0">
                  <a:spAutoFit/>
                </a:bodyPr>
                <a:lstStyle/>
                <a:p>
                  <a:r>
                    <a:rPr kumimoji="1" lang="ja-JP" altLang="en-US" sz="2400" dirty="0" smtClean="0"/>
                    <a:t>透過光</a:t>
                  </a:r>
                  <a:endParaRPr kumimoji="1" lang="ja-JP" altLang="en-US" sz="2400" dirty="0"/>
                </a:p>
              </p:txBody>
            </p:sp>
          </p:grpSp>
          <p:cxnSp>
            <p:nvCxnSpPr>
              <p:cNvPr id="57" name="直線矢印コネクタ 56"/>
              <p:cNvCxnSpPr/>
              <p:nvPr/>
            </p:nvCxnSpPr>
            <p:spPr>
              <a:xfrm>
                <a:off x="4488151" y="2348880"/>
                <a:ext cx="224806" cy="0"/>
              </a:xfrm>
              <a:prstGeom prst="straightConnector1">
                <a:avLst/>
              </a:prstGeom>
              <a:ln w="25400">
                <a:solidFill>
                  <a:srgbClr val="00206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4193215" y="2390125"/>
                <a:ext cx="1061509" cy="557597"/>
              </a:xfrm>
              <a:prstGeom prst="rect">
                <a:avLst/>
              </a:prstGeom>
              <a:noFill/>
            </p:spPr>
            <p:txBody>
              <a:bodyPr wrap="none" rtlCol="0">
                <a:spAutoFit/>
              </a:bodyPr>
              <a:lstStyle/>
              <a:p>
                <a:r>
                  <a:rPr kumimoji="1" lang="ja-JP" altLang="en-US" sz="2400" dirty="0" smtClean="0"/>
                  <a:t>周期</a:t>
                </a:r>
                <a:r>
                  <a:rPr kumimoji="1" lang="en-US" altLang="ja-JP" sz="3600" dirty="0" smtClean="0"/>
                  <a:t>Δ</a:t>
                </a:r>
                <a:endParaRPr kumimoji="1" lang="ja-JP" altLang="en-US" sz="3600" dirty="0"/>
              </a:p>
            </p:txBody>
          </p:sp>
        </p:grpSp>
        <p:sp>
          <p:nvSpPr>
            <p:cNvPr id="51" name="フリーフォーム 50"/>
            <p:cNvSpPr/>
            <p:nvPr/>
          </p:nvSpPr>
          <p:spPr>
            <a:xfrm rot="10800000">
              <a:off x="1586836" y="2071152"/>
              <a:ext cx="680908" cy="349736"/>
            </a:xfrm>
            <a:custGeom>
              <a:avLst/>
              <a:gdLst>
                <a:gd name="connsiteX0" fmla="*/ 0 w 561975"/>
                <a:gd name="connsiteY0" fmla="*/ 0 h 400325"/>
                <a:gd name="connsiteX1" fmla="*/ 109537 w 561975"/>
                <a:gd name="connsiteY1" fmla="*/ 90487 h 400325"/>
                <a:gd name="connsiteX2" fmla="*/ 161925 w 561975"/>
                <a:gd name="connsiteY2" fmla="*/ 295275 h 400325"/>
                <a:gd name="connsiteX3" fmla="*/ 304800 w 561975"/>
                <a:gd name="connsiteY3" fmla="*/ 400050 h 400325"/>
                <a:gd name="connsiteX4" fmla="*/ 457200 w 561975"/>
                <a:gd name="connsiteY4" fmla="*/ 266700 h 400325"/>
                <a:gd name="connsiteX5" fmla="*/ 495300 w 561975"/>
                <a:gd name="connsiteY5" fmla="*/ 71437 h 400325"/>
                <a:gd name="connsiteX6" fmla="*/ 561975 w 561975"/>
                <a:gd name="connsiteY6" fmla="*/ 19050 h 400325"/>
                <a:gd name="connsiteX7" fmla="*/ 561975 w 561975"/>
                <a:gd name="connsiteY7" fmla="*/ 19050 h 4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975" h="400325">
                  <a:moveTo>
                    <a:pt x="0" y="0"/>
                  </a:moveTo>
                  <a:cubicBezTo>
                    <a:pt x="41275" y="20637"/>
                    <a:pt x="82550" y="41275"/>
                    <a:pt x="109537" y="90487"/>
                  </a:cubicBezTo>
                  <a:cubicBezTo>
                    <a:pt x="136524" y="139699"/>
                    <a:pt x="129381" y="243681"/>
                    <a:pt x="161925" y="295275"/>
                  </a:cubicBezTo>
                  <a:cubicBezTo>
                    <a:pt x="194469" y="346869"/>
                    <a:pt x="255588" y="404813"/>
                    <a:pt x="304800" y="400050"/>
                  </a:cubicBezTo>
                  <a:cubicBezTo>
                    <a:pt x="354013" y="395288"/>
                    <a:pt x="425450" y="321469"/>
                    <a:pt x="457200" y="266700"/>
                  </a:cubicBezTo>
                  <a:cubicBezTo>
                    <a:pt x="488950" y="211931"/>
                    <a:pt x="477838" y="112712"/>
                    <a:pt x="495300" y="71437"/>
                  </a:cubicBezTo>
                  <a:cubicBezTo>
                    <a:pt x="512763" y="30162"/>
                    <a:pt x="561975" y="19050"/>
                    <a:pt x="561975" y="19050"/>
                  </a:cubicBezTo>
                  <a:lnTo>
                    <a:pt x="561975" y="19050"/>
                  </a:lnTo>
                </a:path>
              </a:pathLst>
            </a:custGeom>
            <a:gradFill>
              <a:gsLst>
                <a:gs pos="0">
                  <a:srgbClr val="7030A0"/>
                </a:gs>
                <a:gs pos="50000">
                  <a:srgbClr val="92D050"/>
                </a:gs>
                <a:gs pos="100000">
                  <a:srgbClr val="FF0000">
                    <a:lumMod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2" name="フリーフォーム 51"/>
            <p:cNvSpPr/>
            <p:nvPr/>
          </p:nvSpPr>
          <p:spPr>
            <a:xfrm rot="10800000">
              <a:off x="6228184" y="2204864"/>
              <a:ext cx="680908" cy="349736"/>
            </a:xfrm>
            <a:custGeom>
              <a:avLst/>
              <a:gdLst>
                <a:gd name="connsiteX0" fmla="*/ 0 w 561975"/>
                <a:gd name="connsiteY0" fmla="*/ 0 h 400325"/>
                <a:gd name="connsiteX1" fmla="*/ 109537 w 561975"/>
                <a:gd name="connsiteY1" fmla="*/ 90487 h 400325"/>
                <a:gd name="connsiteX2" fmla="*/ 161925 w 561975"/>
                <a:gd name="connsiteY2" fmla="*/ 295275 h 400325"/>
                <a:gd name="connsiteX3" fmla="*/ 304800 w 561975"/>
                <a:gd name="connsiteY3" fmla="*/ 400050 h 400325"/>
                <a:gd name="connsiteX4" fmla="*/ 457200 w 561975"/>
                <a:gd name="connsiteY4" fmla="*/ 266700 h 400325"/>
                <a:gd name="connsiteX5" fmla="*/ 495300 w 561975"/>
                <a:gd name="connsiteY5" fmla="*/ 71437 h 400325"/>
                <a:gd name="connsiteX6" fmla="*/ 561975 w 561975"/>
                <a:gd name="connsiteY6" fmla="*/ 19050 h 400325"/>
                <a:gd name="connsiteX7" fmla="*/ 561975 w 561975"/>
                <a:gd name="connsiteY7" fmla="*/ 19050 h 4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975" h="400325">
                  <a:moveTo>
                    <a:pt x="0" y="0"/>
                  </a:moveTo>
                  <a:cubicBezTo>
                    <a:pt x="41275" y="20637"/>
                    <a:pt x="82550" y="41275"/>
                    <a:pt x="109537" y="90487"/>
                  </a:cubicBezTo>
                  <a:cubicBezTo>
                    <a:pt x="136524" y="139699"/>
                    <a:pt x="129381" y="243681"/>
                    <a:pt x="161925" y="295275"/>
                  </a:cubicBezTo>
                  <a:cubicBezTo>
                    <a:pt x="194469" y="346869"/>
                    <a:pt x="255588" y="404813"/>
                    <a:pt x="304800" y="400050"/>
                  </a:cubicBezTo>
                  <a:cubicBezTo>
                    <a:pt x="354013" y="395288"/>
                    <a:pt x="425450" y="321469"/>
                    <a:pt x="457200" y="266700"/>
                  </a:cubicBezTo>
                  <a:cubicBezTo>
                    <a:pt x="488950" y="211931"/>
                    <a:pt x="477838" y="112712"/>
                    <a:pt x="495300" y="71437"/>
                  </a:cubicBezTo>
                  <a:cubicBezTo>
                    <a:pt x="512763" y="30162"/>
                    <a:pt x="561975" y="19050"/>
                    <a:pt x="561975" y="19050"/>
                  </a:cubicBezTo>
                  <a:lnTo>
                    <a:pt x="561975" y="19050"/>
                  </a:lnTo>
                </a:path>
              </a:pathLst>
            </a:custGeom>
            <a:gradFill>
              <a:gsLst>
                <a:gs pos="0">
                  <a:srgbClr val="7030A0"/>
                </a:gs>
                <a:gs pos="50000">
                  <a:srgbClr val="92D050"/>
                </a:gs>
                <a:gs pos="100000">
                  <a:srgbClr val="FF0000">
                    <a:lumMod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3" name="フリーフォーム 52"/>
            <p:cNvSpPr/>
            <p:nvPr/>
          </p:nvSpPr>
          <p:spPr>
            <a:xfrm>
              <a:off x="6401018" y="2132856"/>
              <a:ext cx="220042" cy="386428"/>
            </a:xfrm>
            <a:custGeom>
              <a:avLst/>
              <a:gdLst>
                <a:gd name="connsiteX0" fmla="*/ 0 w 219075"/>
                <a:gd name="connsiteY0" fmla="*/ 35769 h 369236"/>
                <a:gd name="connsiteX1" fmla="*/ 66675 w 219075"/>
                <a:gd name="connsiteY1" fmla="*/ 73869 h 369236"/>
                <a:gd name="connsiteX2" fmla="*/ 128588 w 219075"/>
                <a:gd name="connsiteY2" fmla="*/ 369144 h 369236"/>
                <a:gd name="connsiteX3" fmla="*/ 185738 w 219075"/>
                <a:gd name="connsiteY3" fmla="*/ 40531 h 369236"/>
                <a:gd name="connsiteX4" fmla="*/ 219075 w 219075"/>
                <a:gd name="connsiteY4" fmla="*/ 16719 h 369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369236">
                  <a:moveTo>
                    <a:pt x="0" y="35769"/>
                  </a:moveTo>
                  <a:cubicBezTo>
                    <a:pt x="22622" y="27038"/>
                    <a:pt x="45244" y="18307"/>
                    <a:pt x="66675" y="73869"/>
                  </a:cubicBezTo>
                  <a:cubicBezTo>
                    <a:pt x="88106" y="129431"/>
                    <a:pt x="108744" y="374700"/>
                    <a:pt x="128588" y="369144"/>
                  </a:cubicBezTo>
                  <a:cubicBezTo>
                    <a:pt x="148432" y="363588"/>
                    <a:pt x="170657" y="99269"/>
                    <a:pt x="185738" y="40531"/>
                  </a:cubicBezTo>
                  <a:cubicBezTo>
                    <a:pt x="200819" y="-18207"/>
                    <a:pt x="209947" y="-744"/>
                    <a:pt x="219075" y="1671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4" name="フリーフォーム 53"/>
            <p:cNvSpPr/>
            <p:nvPr/>
          </p:nvSpPr>
          <p:spPr>
            <a:xfrm rot="10800000">
              <a:off x="1831678" y="4109008"/>
              <a:ext cx="220042" cy="360040"/>
            </a:xfrm>
            <a:custGeom>
              <a:avLst/>
              <a:gdLst>
                <a:gd name="connsiteX0" fmla="*/ 0 w 219075"/>
                <a:gd name="connsiteY0" fmla="*/ 35769 h 369236"/>
                <a:gd name="connsiteX1" fmla="*/ 66675 w 219075"/>
                <a:gd name="connsiteY1" fmla="*/ 73869 h 369236"/>
                <a:gd name="connsiteX2" fmla="*/ 128588 w 219075"/>
                <a:gd name="connsiteY2" fmla="*/ 369144 h 369236"/>
                <a:gd name="connsiteX3" fmla="*/ 185738 w 219075"/>
                <a:gd name="connsiteY3" fmla="*/ 40531 h 369236"/>
                <a:gd name="connsiteX4" fmla="*/ 219075 w 219075"/>
                <a:gd name="connsiteY4" fmla="*/ 16719 h 369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369236">
                  <a:moveTo>
                    <a:pt x="0" y="35769"/>
                  </a:moveTo>
                  <a:cubicBezTo>
                    <a:pt x="22622" y="27038"/>
                    <a:pt x="45244" y="18307"/>
                    <a:pt x="66675" y="73869"/>
                  </a:cubicBezTo>
                  <a:cubicBezTo>
                    <a:pt x="88106" y="129431"/>
                    <a:pt x="108744" y="374700"/>
                    <a:pt x="128588" y="369144"/>
                  </a:cubicBezTo>
                  <a:cubicBezTo>
                    <a:pt x="148432" y="363588"/>
                    <a:pt x="170657" y="99269"/>
                    <a:pt x="185738" y="40531"/>
                  </a:cubicBezTo>
                  <a:cubicBezTo>
                    <a:pt x="200819" y="-18207"/>
                    <a:pt x="209947" y="-744"/>
                    <a:pt x="219075" y="16719"/>
                  </a:cubicBezTo>
                </a:path>
              </a:pathLst>
            </a:custGeom>
            <a:gradFill>
              <a:gsLst>
                <a:gs pos="0">
                  <a:srgbClr val="FFFF00"/>
                </a:gs>
                <a:gs pos="50000">
                  <a:srgbClr val="92D050"/>
                </a:gs>
                <a:gs pos="100000">
                  <a:srgbClr val="00B05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5" name="正方形/長方形 54"/>
            <p:cNvSpPr/>
            <p:nvPr/>
          </p:nvSpPr>
          <p:spPr>
            <a:xfrm>
              <a:off x="1801090" y="4469049"/>
              <a:ext cx="25063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mc:AlternateContent xmlns:mc="http://schemas.openxmlformats.org/markup-compatibility/2006" xmlns:a14="http://schemas.microsoft.com/office/drawing/2010/main">
        <mc:Choice Requires="a14">
          <p:sp>
            <p:nvSpPr>
              <p:cNvPr id="89" name="テキスト ボックス 88"/>
              <p:cNvSpPr txBox="1"/>
              <p:nvPr/>
            </p:nvSpPr>
            <p:spPr>
              <a:xfrm>
                <a:off x="338446" y="3901392"/>
                <a:ext cx="2721386" cy="82375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14:m>
                  <m:oMath xmlns:m="http://schemas.openxmlformats.org/officeDocument/2006/math">
                    <m:r>
                      <m:rPr>
                        <m:sty m:val="p"/>
                      </m:rPr>
                      <a:rPr lang="en-US" altLang="ja-JP" sz="4400" i="1" smtClean="0">
                        <a:latin typeface="Cambria Math"/>
                      </a:rPr>
                      <m:t>λ</m:t>
                    </m:r>
                  </m:oMath>
                </a14:m>
                <a:r>
                  <a:rPr lang="ja-JP" altLang="en-US" sz="4400" dirty="0" smtClean="0"/>
                  <a:t> </a:t>
                </a:r>
                <a:r>
                  <a:rPr lang="en-US" altLang="ja-JP" sz="4400" dirty="0"/>
                  <a:t>=</a:t>
                </a:r>
                <a:r>
                  <a:rPr lang="en-US" altLang="ja-JP" sz="4400" dirty="0" smtClean="0"/>
                  <a:t> </a:t>
                </a:r>
                <a14:m>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a:rPr>
                          <m:t>2</m:t>
                        </m:r>
                        <m:r>
                          <a:rPr kumimoji="1" lang="en-US" altLang="ja-JP" sz="4400" b="0" i="1" smtClean="0">
                            <a:latin typeface="Cambria Math"/>
                          </a:rPr>
                          <m:t>𝑛</m:t>
                        </m:r>
                      </m:e>
                      <m:sub>
                        <m:r>
                          <a:rPr kumimoji="1" lang="en-US" altLang="ja-JP" sz="4400" b="0" i="1" smtClean="0">
                            <a:latin typeface="Cambria Math"/>
                          </a:rPr>
                          <m:t>𝑒𝑓𝑓</m:t>
                        </m:r>
                      </m:sub>
                    </m:sSub>
                    <m:r>
                      <a:rPr kumimoji="1" lang="ja-JP" altLang="en-US" sz="4400" b="0" i="0" dirty="0" smtClean="0">
                        <a:latin typeface="Cambria Math"/>
                      </a:rPr>
                      <m:t>∆</m:t>
                    </m:r>
                  </m:oMath>
                </a14:m>
                <a:endParaRPr kumimoji="1" lang="en-US" altLang="ja-JP" sz="11500" dirty="0" smtClean="0"/>
              </a:p>
            </p:txBody>
          </p:sp>
        </mc:Choice>
        <mc:Fallback xmlns="">
          <p:sp>
            <p:nvSpPr>
              <p:cNvPr id="89" name="テキスト ボックス 88"/>
              <p:cNvSpPr txBox="1">
                <a:spLocks noRot="1" noChangeAspect="1" noMove="1" noResize="1" noEditPoints="1" noAdjustHandles="1" noChangeArrowheads="1" noChangeShapeType="1" noTextEdit="1"/>
              </p:cNvSpPr>
              <p:nvPr/>
            </p:nvSpPr>
            <p:spPr>
              <a:xfrm>
                <a:off x="338446" y="3901392"/>
                <a:ext cx="2721386" cy="82375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581681" y="5035771"/>
                <a:ext cx="2460482" cy="1229952"/>
              </a:xfrm>
              <a:prstGeom prst="rect">
                <a:avLst/>
              </a:prstGeom>
              <a:noFill/>
            </p:spPr>
            <p:txBody>
              <a:bodyPr wrap="none" rtlCol="0">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𝑛</m:t>
                        </m:r>
                      </m:e>
                      <m:sub>
                        <m:r>
                          <a:rPr kumimoji="1" lang="en-US" altLang="ja-JP" sz="2400" b="0" i="1" smtClean="0">
                            <a:latin typeface="Cambria Math"/>
                          </a:rPr>
                          <m:t>𝑒𝑓𝑓</m:t>
                        </m:r>
                      </m:sub>
                    </m:sSub>
                  </m:oMath>
                </a14:m>
                <a:r>
                  <a:rPr kumimoji="1" lang="en-US" altLang="ja-JP" sz="2400" dirty="0" smtClean="0"/>
                  <a:t>: </a:t>
                </a:r>
                <a:r>
                  <a:rPr kumimoji="1" lang="ja-JP" altLang="en-US" sz="2400" dirty="0" smtClean="0"/>
                  <a:t>実行屈折率</a:t>
                </a:r>
                <a:endParaRPr kumimoji="1" lang="en-US" altLang="ja-JP" sz="2400" dirty="0" smtClean="0"/>
              </a:p>
              <a:p>
                <a:r>
                  <a:rPr lang="ja-JP" altLang="en-US" sz="2400" dirty="0" smtClean="0"/>
                  <a:t>　</a:t>
                </a:r>
                <a:r>
                  <a:rPr lang="en-US" altLang="ja-JP" sz="2400" dirty="0" smtClean="0"/>
                  <a:t>Δ</a:t>
                </a:r>
                <a:r>
                  <a:rPr lang="ja-JP" altLang="en-US" sz="2400" dirty="0" smtClean="0"/>
                  <a:t>　</a:t>
                </a:r>
                <a:r>
                  <a:rPr lang="en-US" altLang="ja-JP" sz="2400" dirty="0" smtClean="0"/>
                  <a:t>: </a:t>
                </a:r>
                <a:r>
                  <a:rPr lang="ja-JP" altLang="en-US" sz="2400" dirty="0" smtClean="0"/>
                  <a:t>構造周期</a:t>
                </a:r>
                <a:endParaRPr lang="en-US" altLang="ja-JP" sz="2400" dirty="0" smtClean="0"/>
              </a:p>
              <a:p>
                <a:r>
                  <a:rPr kumimoji="1" lang="en-US" altLang="ja-JP" sz="2400" dirty="0" smtClean="0"/>
                  <a:t>   λ</a:t>
                </a:r>
                <a:r>
                  <a:rPr lang="ja-JP" altLang="en-US" sz="2400" dirty="0"/>
                  <a:t> </a:t>
                </a:r>
                <a:r>
                  <a:rPr kumimoji="1" lang="ja-JP" altLang="en-US" sz="2400" dirty="0" smtClean="0"/>
                  <a:t> </a:t>
                </a:r>
                <a:r>
                  <a:rPr kumimoji="1" lang="en-US" altLang="ja-JP" sz="2400" dirty="0" smtClean="0"/>
                  <a:t> : </a:t>
                </a:r>
                <a:r>
                  <a:rPr lang="ja-JP" altLang="en-US" sz="2400" dirty="0"/>
                  <a:t>反射</a:t>
                </a:r>
                <a:r>
                  <a:rPr kumimoji="1" lang="ja-JP" altLang="en-US" sz="2400" dirty="0" smtClean="0"/>
                  <a:t>波長</a:t>
                </a:r>
                <a:endParaRPr kumimoji="1" lang="ja-JP" altLang="en-US" sz="24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581681" y="5035771"/>
                <a:ext cx="2460482" cy="1229952"/>
              </a:xfrm>
              <a:prstGeom prst="rect">
                <a:avLst/>
              </a:prstGeom>
              <a:blipFill rotWithShape="0">
                <a:blip r:embed="rId6"/>
                <a:stretch>
                  <a:fillRect t="-5446" r="-2723" b="-1089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682007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1077004" y="1433035"/>
          <a:ext cx="6966773" cy="4565103"/>
        </p:xfrm>
        <a:graphic>
          <a:graphicData uri="http://schemas.openxmlformats.org/drawingml/2006/table">
            <a:tbl>
              <a:tblPr bandRow="1">
                <a:tableStyleId>{5C22544A-7EE6-4342-B048-85BDC9FD1C3A}</a:tableStyleId>
              </a:tblPr>
              <a:tblGrid>
                <a:gridCol w="1728191"/>
                <a:gridCol w="1746194"/>
                <a:gridCol w="1746194"/>
                <a:gridCol w="1746194"/>
              </a:tblGrid>
              <a:tr h="504056">
                <a:tc>
                  <a:txBody>
                    <a:bodyPr/>
                    <a:lstStyle/>
                    <a:p>
                      <a:pPr algn="ctr"/>
                      <a:r>
                        <a:rPr kumimoji="1" lang="ja-JP" altLang="en-US" sz="2400" dirty="0" smtClean="0">
                          <a:solidFill>
                            <a:schemeClr val="tx1"/>
                          </a:solidFill>
                        </a:rPr>
                        <a:t>共振器</a:t>
                      </a:r>
                      <a:endParaRPr kumimoji="1" lang="ja-JP" alt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モード体積</a:t>
                      </a:r>
                      <a:endParaRPr kumimoji="1" lang="ja-JP" alt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ファイバ　　</a:t>
                      </a:r>
                      <a:endParaRPr kumimoji="1" lang="en-US" altLang="ja-JP" sz="2400" dirty="0" smtClean="0">
                        <a:solidFill>
                          <a:schemeClr val="tx1"/>
                        </a:solidFill>
                      </a:endParaRPr>
                    </a:p>
                    <a:p>
                      <a:pPr algn="ctr"/>
                      <a:r>
                        <a:rPr kumimoji="1" lang="ja-JP" altLang="en-US" sz="2400" dirty="0" smtClean="0">
                          <a:solidFill>
                            <a:schemeClr val="tx1"/>
                          </a:solidFill>
                        </a:rPr>
                        <a:t>結合効率</a:t>
                      </a:r>
                      <a:endParaRPr kumimoji="1" lang="en-US" altLang="ja-JP" sz="2400" dirty="0" smtClean="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波長変換幅</a:t>
                      </a:r>
                      <a:r>
                        <a:rPr kumimoji="1" lang="en-US" altLang="ja-JP" sz="2400" dirty="0" smtClean="0">
                          <a:solidFill>
                            <a:schemeClr val="tx1"/>
                          </a:solidFill>
                        </a:rPr>
                        <a:t>[nm]</a:t>
                      </a:r>
                      <a:endParaRPr kumimoji="1" lang="ja-JP" alt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2101">
                <a:tc>
                  <a:txBody>
                    <a:bodyPr/>
                    <a:lstStyle/>
                    <a:p>
                      <a:pPr algn="ctr"/>
                      <a:r>
                        <a:rPr kumimoji="1" lang="ja-JP" altLang="en-US" sz="2000" dirty="0" smtClean="0">
                          <a:solidFill>
                            <a:schemeClr val="bg1"/>
                          </a:solidFill>
                        </a:rPr>
                        <a:t>ファイバ共振器</a:t>
                      </a:r>
                      <a:endParaRPr kumimoji="1" lang="ja-JP" altLang="en-US" sz="2000" dirty="0">
                        <a:solidFill>
                          <a:schemeClr val="bg1"/>
                        </a:solidFill>
                      </a:endParaRPr>
                    </a:p>
                  </a:txBody>
                  <a:tcPr marL="0" marR="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rgbClr val="FF0000"/>
                          </a:solidFill>
                        </a:rPr>
                        <a:t>◎</a:t>
                      </a:r>
                      <a:endParaRPr kumimoji="1" lang="en-US" altLang="ja-JP" sz="2400"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FF0000"/>
                          </a:solidFill>
                        </a:rPr>
                        <a:t>25.8</a:t>
                      </a:r>
                      <a:endParaRPr kumimoji="1" lang="ja-JP" altLang="en-US" sz="2400"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2101">
                <a:tc>
                  <a:txBody>
                    <a:bodyPr/>
                    <a:lstStyle/>
                    <a:p>
                      <a:pPr algn="ctr"/>
                      <a:r>
                        <a:rPr kumimoji="1" lang="ja-JP" altLang="en-US" sz="2000" dirty="0" smtClean="0">
                          <a:solidFill>
                            <a:schemeClr val="bg1"/>
                          </a:solidFill>
                        </a:rPr>
                        <a:t>微小球</a:t>
                      </a:r>
                      <a:endParaRPr kumimoji="1" lang="ja-JP" altLang="en-US" sz="20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u="none" strike="noStrike" baseline="0" dirty="0" smtClean="0">
                          <a:effectLst/>
                        </a:rPr>
                        <a:t>×</a:t>
                      </a:r>
                      <a:endParaRPr kumimoji="1" lang="ja-JP" altLang="en-US" sz="2400" u="none" strike="noStrike" baseline="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000" dirty="0" smtClean="0"/>
                        <a:t>△</a:t>
                      </a:r>
                      <a:endParaRPr lang="en-US" altLang="ja-JP" sz="2000" dirty="0" smtClean="0"/>
                    </a:p>
                    <a:p>
                      <a:pPr algn="ctr"/>
                      <a:r>
                        <a:rPr lang="ja-JP" altLang="en-US" sz="2000" dirty="0" smtClean="0"/>
                        <a:t>（精密な位置制御が必要）</a:t>
                      </a:r>
                      <a:endParaRPr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0.6</a:t>
                      </a:r>
                      <a:r>
                        <a:rPr kumimoji="1" lang="ja-JP" altLang="en-US" sz="2400" dirty="0" smtClean="0"/>
                        <a:t>・</a:t>
                      </a:r>
                      <a:r>
                        <a:rPr kumimoji="1" lang="en-US" altLang="ja-JP" sz="2400" dirty="0" smtClean="0"/>
                        <a:t>2.4</a:t>
                      </a:r>
                      <a:endParaRPr kumimoji="1" lang="ja-JP" altLang="en-US" sz="2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2101">
                <a:tc>
                  <a:txBody>
                    <a:bodyPr/>
                    <a:lstStyle/>
                    <a:p>
                      <a:pPr algn="ctr"/>
                      <a:r>
                        <a:rPr kumimoji="1" lang="ja-JP" altLang="en-US" sz="1800" dirty="0" smtClean="0">
                          <a:solidFill>
                            <a:schemeClr val="tx1"/>
                          </a:solidFill>
                        </a:rPr>
                        <a:t>マイクロポスト</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400" dirty="0" smtClean="0"/>
                        <a:t>○</a:t>
                      </a:r>
                      <a:endParaRPr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2400" dirty="0" smtClean="0"/>
                        <a:t>×</a:t>
                      </a:r>
                      <a:endParaRPr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a:t>
                      </a:r>
                      <a:r>
                        <a:rPr kumimoji="1" lang="ja-JP" altLang="en-US" sz="2400" dirty="0" smtClean="0"/>
                        <a:t>　</a:t>
                      </a:r>
                      <a:endParaRPr kumimoji="1" lang="en-US" altLang="ja-JP"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0.3</a:t>
                      </a:r>
                      <a:endParaRPr kumimoji="1" lang="ja-JP" altLang="en-US" sz="2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2101">
                <a:tc>
                  <a:txBody>
                    <a:bodyPr/>
                    <a:lstStyle/>
                    <a:p>
                      <a:pPr algn="ctr"/>
                      <a:r>
                        <a:rPr kumimoji="1" lang="ja-JP" altLang="en-US" sz="1600" b="0" dirty="0" smtClean="0">
                          <a:solidFill>
                            <a:schemeClr val="bg1"/>
                          </a:solidFill>
                        </a:rPr>
                        <a:t>ふぉとに</a:t>
                      </a:r>
                      <a:endParaRPr kumimoji="1" lang="en-US" altLang="ja-JP" sz="1600" b="0" dirty="0" smtClean="0">
                        <a:solidFill>
                          <a:schemeClr val="bg1"/>
                        </a:solid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400" dirty="0" smtClean="0"/>
                        <a:t>○</a:t>
                      </a:r>
                      <a:endParaRPr lang="ja-JP" altLang="en-US" sz="24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2400" baseline="0" dirty="0" smtClean="0"/>
                        <a:t>×</a:t>
                      </a:r>
                      <a:endParaRPr lang="ja-JP" altLang="en-US" sz="2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a:t>
                      </a:r>
                      <a:r>
                        <a:rPr kumimoji="1" lang="ja-JP" altLang="en-US" sz="2400" dirty="0" smtClean="0"/>
                        <a:t>　</a:t>
                      </a:r>
                      <a:endParaRPr kumimoji="1" lang="en-US" altLang="ja-JP"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useBgFill="1">
        <p:nvSpPr>
          <p:cNvPr id="4" name="テキスト ボックス 3"/>
          <p:cNvSpPr txBox="1"/>
          <p:nvPr/>
        </p:nvSpPr>
        <p:spPr>
          <a:xfrm>
            <a:off x="431540" y="179927"/>
            <a:ext cx="8280920" cy="646331"/>
          </a:xfrm>
          <a:prstGeom prst="rect">
            <a:avLst/>
          </a:prstGeom>
          <a:ln>
            <a:noFill/>
          </a:ln>
        </p:spPr>
        <p:txBody>
          <a:bodyPr wrap="square" rtlCol="0">
            <a:spAutoFit/>
          </a:bodyPr>
          <a:lstStyle/>
          <a:p>
            <a:pPr algn="ctr"/>
            <a:r>
              <a:rPr lang="ja-JP" altLang="en-US" sz="3600" u="sng" dirty="0"/>
              <a:t>固体</a:t>
            </a:r>
            <a:r>
              <a:rPr lang="ja-JP" altLang="en-US" sz="3600" u="sng" dirty="0" smtClean="0"/>
              <a:t>共振器と共振器内蔵ナノ光ファイバ</a:t>
            </a:r>
            <a:endParaRPr kumimoji="1" lang="en-US" altLang="ja-JP" sz="3600" u="sng" dirty="0" smtClean="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032" y="3203938"/>
            <a:ext cx="1537393" cy="63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087" y="5097937"/>
            <a:ext cx="1006637" cy="63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031238" y="3789040"/>
            <a:ext cx="2016224" cy="400110"/>
          </a:xfrm>
          <a:prstGeom prst="rect">
            <a:avLst/>
          </a:prstGeom>
          <a:noFill/>
        </p:spPr>
        <p:txBody>
          <a:bodyPr wrap="square" rtlCol="0">
            <a:spAutoFit/>
          </a:bodyPr>
          <a:lstStyle/>
          <a:p>
            <a:r>
              <a:rPr kumimoji="1" lang="ja-JP" altLang="en-US" sz="2000" dirty="0" smtClean="0"/>
              <a:t>微小球・トロイド</a:t>
            </a:r>
            <a:endParaRPr kumimoji="1" lang="ja-JP" altLang="en-US" sz="2000" dirty="0"/>
          </a:p>
        </p:txBody>
      </p:sp>
      <p:sp>
        <p:nvSpPr>
          <p:cNvPr id="6" name="テキスト ボックス 5"/>
          <p:cNvSpPr txBox="1"/>
          <p:nvPr/>
        </p:nvSpPr>
        <p:spPr>
          <a:xfrm>
            <a:off x="969296" y="5651956"/>
            <a:ext cx="1980220" cy="369332"/>
          </a:xfrm>
          <a:prstGeom prst="rect">
            <a:avLst/>
          </a:prstGeom>
          <a:noFill/>
        </p:spPr>
        <p:txBody>
          <a:bodyPr wrap="square" rtlCol="0">
            <a:spAutoFit/>
          </a:bodyPr>
          <a:lstStyle/>
          <a:p>
            <a:pPr algn="ctr"/>
            <a:r>
              <a:rPr kumimoji="1" lang="en-US" altLang="ja-JP" dirty="0" smtClean="0"/>
              <a:t>Si </a:t>
            </a:r>
            <a:r>
              <a:rPr kumimoji="1" lang="ja-JP" altLang="en-US" dirty="0" smtClean="0"/>
              <a:t>フォトニック結晶</a:t>
            </a:r>
            <a:endParaRPr kumimoji="1" lang="en-US" altLang="ja-JP" dirty="0" smtClean="0"/>
          </a:p>
        </p:txBody>
      </p:sp>
      <p:sp>
        <p:nvSpPr>
          <p:cNvPr id="8" name="テキスト ボックス 7"/>
          <p:cNvSpPr txBox="1"/>
          <p:nvPr/>
        </p:nvSpPr>
        <p:spPr>
          <a:xfrm>
            <a:off x="2414764" y="6345324"/>
            <a:ext cx="6981771" cy="400110"/>
          </a:xfrm>
          <a:prstGeom prst="rect">
            <a:avLst/>
          </a:prstGeom>
          <a:noFill/>
        </p:spPr>
        <p:txBody>
          <a:bodyPr wrap="square" rtlCol="0">
            <a:spAutoFit/>
          </a:bodyPr>
          <a:lstStyle/>
          <a:p>
            <a:r>
              <a:rPr lang="en-US" altLang="ja-JP" sz="2000" dirty="0" smtClean="0"/>
              <a:t>※Kerry J. </a:t>
            </a:r>
            <a:r>
              <a:rPr lang="en-US" altLang="ja-JP" sz="2000" dirty="0" err="1" smtClean="0"/>
              <a:t>Vahala</a:t>
            </a:r>
            <a:r>
              <a:rPr lang="en-US" altLang="ja-JP" sz="2000" dirty="0" smtClean="0"/>
              <a:t>, Optical </a:t>
            </a:r>
            <a:r>
              <a:rPr lang="en-US" altLang="ja-JP" sz="2000" dirty="0" err="1" smtClean="0"/>
              <a:t>microcavities</a:t>
            </a:r>
            <a:r>
              <a:rPr lang="en-US" altLang="ja-JP" sz="2000" dirty="0" smtClean="0"/>
              <a:t> Natur</a:t>
            </a:r>
            <a:r>
              <a:rPr lang="en-US" altLang="ja-JP" sz="2000" i="1" dirty="0" smtClean="0"/>
              <a:t>e</a:t>
            </a:r>
            <a:r>
              <a:rPr lang="en-US" altLang="ja-JP" sz="2000" dirty="0" smtClean="0"/>
              <a:t> </a:t>
            </a:r>
            <a:r>
              <a:rPr lang="en-US" altLang="ja-JP" sz="2000" b="1" dirty="0" smtClean="0"/>
              <a:t>424</a:t>
            </a:r>
            <a:r>
              <a:rPr lang="en-US" altLang="ja-JP" sz="2000" dirty="0" smtClean="0"/>
              <a:t>,</a:t>
            </a:r>
            <a:r>
              <a:rPr lang="ja-JP" altLang="en-US" sz="2000" dirty="0"/>
              <a:t> </a:t>
            </a:r>
            <a:r>
              <a:rPr lang="en-US" altLang="ja-JP" sz="2000" dirty="0" smtClean="0"/>
              <a:t>839(2003)</a:t>
            </a:r>
            <a:endParaRPr kumimoji="1" lang="ja-JP" altLang="en-US" sz="2000" dirty="0"/>
          </a:p>
        </p:txBody>
      </p:sp>
      <p:sp>
        <p:nvSpPr>
          <p:cNvPr id="2" name="正方形/長方形 1"/>
          <p:cNvSpPr/>
          <p:nvPr/>
        </p:nvSpPr>
        <p:spPr>
          <a:xfrm>
            <a:off x="1092973" y="2267834"/>
            <a:ext cx="6958054" cy="936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075422" y="3804429"/>
            <a:ext cx="387063"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11" name="テキスト ボックス 10"/>
          <p:cNvSpPr txBox="1"/>
          <p:nvPr/>
        </p:nvSpPr>
        <p:spPr>
          <a:xfrm>
            <a:off x="8075422" y="4728605"/>
            <a:ext cx="387063"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12" name="テキスト ボックス 11"/>
          <p:cNvSpPr txBox="1"/>
          <p:nvPr/>
        </p:nvSpPr>
        <p:spPr>
          <a:xfrm>
            <a:off x="8075422" y="5623625"/>
            <a:ext cx="387063" cy="369332"/>
          </a:xfrm>
          <a:prstGeom prst="rect">
            <a:avLst/>
          </a:prstGeom>
          <a:noFill/>
        </p:spPr>
        <p:txBody>
          <a:bodyPr wrap="square" rtlCol="0">
            <a:spAutoFit/>
          </a:bodyPr>
          <a:lstStyle/>
          <a:p>
            <a:r>
              <a:rPr kumimoji="1" lang="en-US" altLang="ja-JP" dirty="0" smtClean="0"/>
              <a:t>※</a:t>
            </a:r>
            <a:endParaRPr kumimoji="1" lang="ja-JP" altLang="en-US" dirty="0"/>
          </a:p>
        </p:txBody>
      </p:sp>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1658" y="4189150"/>
            <a:ext cx="819609" cy="62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560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テキスト ボックス 3"/>
          <p:cNvSpPr txBox="1"/>
          <p:nvPr/>
        </p:nvSpPr>
        <p:spPr>
          <a:xfrm>
            <a:off x="539552" y="190381"/>
            <a:ext cx="7947398" cy="646331"/>
          </a:xfrm>
          <a:prstGeom prst="rect">
            <a:avLst/>
          </a:prstGeom>
          <a:ln>
            <a:noFill/>
          </a:ln>
        </p:spPr>
        <p:txBody>
          <a:bodyPr wrap="square" rtlCol="0">
            <a:spAutoFit/>
          </a:bodyPr>
          <a:lstStyle/>
          <a:p>
            <a:pPr algn="ctr"/>
            <a:r>
              <a:rPr lang="ja-JP" altLang="en-US" sz="3600" dirty="0"/>
              <a:t>共鳴</a:t>
            </a:r>
            <a:r>
              <a:rPr lang="ja-JP" altLang="en-US" sz="3600" dirty="0" smtClean="0"/>
              <a:t>波長</a:t>
            </a:r>
            <a:r>
              <a:rPr lang="ja-JP" altLang="en-US" sz="3600" dirty="0"/>
              <a:t>チューニング</a:t>
            </a:r>
            <a:r>
              <a:rPr lang="ja-JP" altLang="en-US" sz="3600" dirty="0" smtClean="0"/>
              <a:t>実験</a:t>
            </a:r>
            <a:endParaRPr kumimoji="1" lang="ja-JP" altLang="en-US" sz="3600" dirty="0"/>
          </a:p>
        </p:txBody>
      </p:sp>
      <p:sp>
        <p:nvSpPr>
          <p:cNvPr id="94" name="テキスト ボックス 93"/>
          <p:cNvSpPr txBox="1"/>
          <p:nvPr/>
        </p:nvSpPr>
        <p:spPr>
          <a:xfrm>
            <a:off x="1245248" y="2916233"/>
            <a:ext cx="2719014" cy="461665"/>
          </a:xfrm>
          <a:prstGeom prst="rect">
            <a:avLst/>
          </a:prstGeom>
          <a:noFill/>
        </p:spPr>
        <p:txBody>
          <a:bodyPr wrap="none" rtlCol="0">
            <a:spAutoFit/>
          </a:bodyPr>
          <a:lstStyle/>
          <a:p>
            <a:r>
              <a:rPr kumimoji="1" lang="ja-JP" altLang="en-US" sz="2400" dirty="0" smtClean="0"/>
              <a:t>可動ファイバホルダ</a:t>
            </a:r>
            <a:endParaRPr kumimoji="1" lang="ja-JP" altLang="en-US" sz="2400" dirty="0"/>
          </a:p>
        </p:txBody>
      </p:sp>
      <p:sp>
        <p:nvSpPr>
          <p:cNvPr id="96" name="正方形/長方形 95"/>
          <p:cNvSpPr/>
          <p:nvPr/>
        </p:nvSpPr>
        <p:spPr>
          <a:xfrm>
            <a:off x="1245248" y="2060848"/>
            <a:ext cx="799363" cy="747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rot="5400000">
            <a:off x="1789166" y="2209681"/>
            <a:ext cx="329510" cy="1813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863232" y="2471263"/>
            <a:ext cx="1222795" cy="936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rot="5400000">
            <a:off x="2743294" y="2122393"/>
            <a:ext cx="164755" cy="520709"/>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04" name="Picture 3" descr="D:\Users\研究室\プレゼン資料\2011 修論\材料\テーパファイバ3のコピー.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3240360" cy="7053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319514" y="1251228"/>
            <a:ext cx="4570482" cy="461665"/>
          </a:xfrm>
          <a:prstGeom prst="rect">
            <a:avLst/>
          </a:prstGeom>
          <a:noFill/>
        </p:spPr>
        <p:txBody>
          <a:bodyPr wrap="none" rtlCol="0">
            <a:spAutoFit/>
          </a:bodyPr>
          <a:lstStyle/>
          <a:p>
            <a:r>
              <a:rPr kumimoji="1" lang="ja-JP" altLang="en-US" sz="2400" dirty="0" smtClean="0"/>
              <a:t>共鳴波長シフト方法：ファイバ伸縮</a:t>
            </a:r>
            <a:endParaRPr kumimoji="1" lang="ja-JP" altLang="en-US" sz="2400" dirty="0"/>
          </a:p>
        </p:txBody>
      </p:sp>
      <p:cxnSp>
        <p:nvCxnSpPr>
          <p:cNvPr id="105" name="直線コネクタ 104"/>
          <p:cNvCxnSpPr>
            <a:stCxn id="99" idx="0"/>
          </p:cNvCxnSpPr>
          <p:nvPr/>
        </p:nvCxnSpPr>
        <p:spPr>
          <a:xfrm>
            <a:off x="3086026" y="2382748"/>
            <a:ext cx="187742" cy="182156"/>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273768" y="2429746"/>
            <a:ext cx="1614545" cy="461665"/>
          </a:xfrm>
          <a:prstGeom prst="rect">
            <a:avLst/>
          </a:prstGeom>
          <a:noFill/>
        </p:spPr>
        <p:txBody>
          <a:bodyPr wrap="none" rtlCol="0">
            <a:spAutoFit/>
          </a:bodyPr>
          <a:lstStyle/>
          <a:p>
            <a:r>
              <a:rPr kumimoji="1" lang="ja-JP" altLang="en-US" sz="2400" dirty="0" smtClean="0"/>
              <a:t>ピエゾ素子</a:t>
            </a:r>
            <a:endParaRPr kumimoji="1" lang="ja-JP" altLang="en-US" sz="2400" dirty="0"/>
          </a:p>
        </p:txBody>
      </p:sp>
      <p:grpSp>
        <p:nvGrpSpPr>
          <p:cNvPr id="20" name="グループ化 19"/>
          <p:cNvGrpSpPr/>
          <p:nvPr/>
        </p:nvGrpSpPr>
        <p:grpSpPr>
          <a:xfrm>
            <a:off x="2565319" y="1685335"/>
            <a:ext cx="1574633" cy="618700"/>
            <a:chOff x="2565319" y="1685334"/>
            <a:chExt cx="1574632" cy="618701"/>
          </a:xfrm>
        </p:grpSpPr>
        <p:grpSp>
          <p:nvGrpSpPr>
            <p:cNvPr id="100" name="グループ化 99"/>
            <p:cNvGrpSpPr/>
            <p:nvPr/>
          </p:nvGrpSpPr>
          <p:grpSpPr>
            <a:xfrm>
              <a:off x="2565319" y="2060848"/>
              <a:ext cx="1128201" cy="243187"/>
              <a:chOff x="2234149" y="2297640"/>
              <a:chExt cx="1547320" cy="382150"/>
            </a:xfrm>
          </p:grpSpPr>
          <p:sp>
            <p:nvSpPr>
              <p:cNvPr id="101" name="正方形/長方形 100"/>
              <p:cNvSpPr/>
              <p:nvPr/>
            </p:nvSpPr>
            <p:spPr>
              <a:xfrm>
                <a:off x="2234149" y="2297640"/>
                <a:ext cx="1547320" cy="1174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rot="5400000">
                <a:off x="2461772" y="2193266"/>
                <a:ext cx="258901" cy="714148"/>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sp>
          <p:nvSpPr>
            <p:cNvPr id="19" name="正方形/長方形 18"/>
            <p:cNvSpPr/>
            <p:nvPr/>
          </p:nvSpPr>
          <p:spPr>
            <a:xfrm>
              <a:off x="3714369" y="1685334"/>
              <a:ext cx="425582" cy="604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6" name="正方形/長方形 105"/>
          <p:cNvSpPr/>
          <p:nvPr/>
        </p:nvSpPr>
        <p:spPr>
          <a:xfrm>
            <a:off x="834050" y="1758818"/>
            <a:ext cx="411198" cy="604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33" y="818128"/>
            <a:ext cx="4584192" cy="5858256"/>
          </a:xfrm>
          <a:prstGeom prst="rect">
            <a:avLst/>
          </a:prstGeom>
        </p:spPr>
      </p:pic>
      <p:sp>
        <p:nvSpPr>
          <p:cNvPr id="11" name="テキスト ボックス 10"/>
          <p:cNvSpPr txBox="1"/>
          <p:nvPr/>
        </p:nvSpPr>
        <p:spPr>
          <a:xfrm>
            <a:off x="683568" y="3078633"/>
            <a:ext cx="3490058" cy="95410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kumimoji="1" lang="en-US" altLang="ja-JP" sz="2800" dirty="0" smtClean="0"/>
              <a:t>19.5 nm</a:t>
            </a:r>
            <a:r>
              <a:rPr kumimoji="1" lang="ja-JP" altLang="en-US" sz="2800" dirty="0" smtClean="0"/>
              <a:t>の巨大な</a:t>
            </a:r>
            <a:endParaRPr kumimoji="1" lang="en-US" altLang="ja-JP" sz="2800" dirty="0" smtClean="0"/>
          </a:p>
          <a:p>
            <a:pPr algn="ctr"/>
            <a:r>
              <a:rPr kumimoji="1" lang="ja-JP" altLang="en-US" sz="2800" dirty="0" smtClean="0"/>
              <a:t>共鳴波長シフトを測定</a:t>
            </a:r>
            <a:endParaRPr kumimoji="1" lang="ja-JP" altLang="en-US" sz="2800" dirty="0"/>
          </a:p>
        </p:txBody>
      </p:sp>
      <p:grpSp>
        <p:nvGrpSpPr>
          <p:cNvPr id="10" name="グループ化 9"/>
          <p:cNvGrpSpPr/>
          <p:nvPr/>
        </p:nvGrpSpPr>
        <p:grpSpPr>
          <a:xfrm>
            <a:off x="4283968" y="908720"/>
            <a:ext cx="4824536" cy="3966262"/>
            <a:chOff x="179512" y="847291"/>
            <a:chExt cx="4824536" cy="3966262"/>
          </a:xfrm>
        </p:grpSpPr>
        <p:pic>
          <p:nvPicPr>
            <p:cNvPr id="4098" name="Picture 2" descr="E:\Experiment\tuning\140121\attocube移動距離と中心波長.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253849"/>
              <a:ext cx="4824536" cy="3368252"/>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p:cNvSpPr txBox="1"/>
            <p:nvPr/>
          </p:nvSpPr>
          <p:spPr>
            <a:xfrm>
              <a:off x="1835696" y="4351888"/>
              <a:ext cx="2130711" cy="461665"/>
            </a:xfrm>
            <a:prstGeom prst="rect">
              <a:avLst/>
            </a:prstGeom>
            <a:noFill/>
          </p:spPr>
          <p:txBody>
            <a:bodyPr wrap="none" rtlCol="0">
              <a:spAutoFit/>
            </a:bodyPr>
            <a:lstStyle/>
            <a:p>
              <a:r>
                <a:rPr lang="ja-JP" altLang="en-US" sz="2400" dirty="0" smtClean="0"/>
                <a:t>伸長距離（</a:t>
              </a:r>
              <a:r>
                <a:rPr lang="en-US" altLang="ja-JP" sz="2400" dirty="0" smtClean="0"/>
                <a:t>um</a:t>
              </a:r>
              <a:r>
                <a:rPr lang="ja-JP" altLang="en-US" sz="2400" dirty="0" smtClean="0"/>
                <a:t>）</a:t>
              </a:r>
              <a:endParaRPr kumimoji="1" lang="ja-JP" altLang="en-US" sz="2400" dirty="0"/>
            </a:p>
          </p:txBody>
        </p:sp>
        <p:sp>
          <p:nvSpPr>
            <p:cNvPr id="64" name="テキスト ボックス 63"/>
            <p:cNvSpPr txBox="1"/>
            <p:nvPr/>
          </p:nvSpPr>
          <p:spPr>
            <a:xfrm rot="16200000">
              <a:off x="-540612" y="2447414"/>
              <a:ext cx="2130711" cy="461665"/>
            </a:xfrm>
            <a:prstGeom prst="rect">
              <a:avLst/>
            </a:prstGeom>
            <a:noFill/>
          </p:spPr>
          <p:txBody>
            <a:bodyPr wrap="none" rtlCol="0">
              <a:spAutoFit/>
            </a:bodyPr>
            <a:lstStyle/>
            <a:p>
              <a:r>
                <a:rPr lang="ja-JP" altLang="en-US" sz="2400" dirty="0"/>
                <a:t>共鳴波長</a:t>
              </a:r>
              <a:r>
                <a:rPr lang="ja-JP" altLang="en-US" sz="2400" dirty="0" smtClean="0"/>
                <a:t>（</a:t>
              </a:r>
              <a:r>
                <a:rPr lang="en-US" altLang="ja-JP" sz="2400" dirty="0"/>
                <a:t>n</a:t>
              </a:r>
              <a:r>
                <a:rPr lang="en-US" altLang="ja-JP" sz="2400" dirty="0" smtClean="0"/>
                <a:t>m</a:t>
              </a:r>
              <a:r>
                <a:rPr lang="ja-JP" altLang="en-US" sz="2400" dirty="0" smtClean="0"/>
                <a:t>）</a:t>
              </a:r>
              <a:endParaRPr kumimoji="1" lang="ja-JP" altLang="en-US" sz="2400" dirty="0"/>
            </a:p>
          </p:txBody>
        </p:sp>
        <p:cxnSp>
          <p:nvCxnSpPr>
            <p:cNvPr id="67" name="直線矢印コネクタ 66"/>
            <p:cNvCxnSpPr/>
            <p:nvPr/>
          </p:nvCxnSpPr>
          <p:spPr>
            <a:xfrm flipH="1">
              <a:off x="2411760" y="2060848"/>
              <a:ext cx="713760" cy="76913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2984756" y="2420888"/>
              <a:ext cx="651140" cy="73481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7" name="テキスト ボックス 4106"/>
            <p:cNvSpPr txBox="1"/>
            <p:nvPr/>
          </p:nvSpPr>
          <p:spPr>
            <a:xfrm>
              <a:off x="3131840" y="1351347"/>
              <a:ext cx="1359668" cy="461665"/>
            </a:xfrm>
            <a:prstGeom prst="rect">
              <a:avLst/>
            </a:prstGeom>
            <a:noFill/>
          </p:spPr>
          <p:txBody>
            <a:bodyPr wrap="none" rtlCol="0">
              <a:spAutoFit/>
            </a:bodyPr>
            <a:lstStyle/>
            <a:p>
              <a:r>
                <a:rPr kumimoji="1" lang="en-US" altLang="ja-JP" sz="2400" dirty="0" smtClean="0"/>
                <a:t>638.3 nm</a:t>
              </a:r>
              <a:endParaRPr kumimoji="1" lang="ja-JP" altLang="en-US" sz="2400" dirty="0"/>
            </a:p>
          </p:txBody>
        </p:sp>
        <p:sp>
          <p:nvSpPr>
            <p:cNvPr id="80" name="テキスト ボックス 79"/>
            <p:cNvSpPr txBox="1"/>
            <p:nvPr/>
          </p:nvSpPr>
          <p:spPr>
            <a:xfrm>
              <a:off x="2051720" y="3573016"/>
              <a:ext cx="1359668" cy="461665"/>
            </a:xfrm>
            <a:prstGeom prst="rect">
              <a:avLst/>
            </a:prstGeom>
            <a:noFill/>
          </p:spPr>
          <p:txBody>
            <a:bodyPr wrap="none" rtlCol="0">
              <a:spAutoFit/>
            </a:bodyPr>
            <a:lstStyle/>
            <a:p>
              <a:r>
                <a:rPr kumimoji="1" lang="en-US" altLang="ja-JP" sz="2400" dirty="0" smtClean="0"/>
                <a:t>624.8 nm</a:t>
              </a:r>
              <a:endParaRPr kumimoji="1" lang="ja-JP" altLang="en-US" sz="2400" dirty="0"/>
            </a:p>
          </p:txBody>
        </p:sp>
        <p:grpSp>
          <p:nvGrpSpPr>
            <p:cNvPr id="4127" name="グループ化 4126"/>
            <p:cNvGrpSpPr/>
            <p:nvPr/>
          </p:nvGrpSpPr>
          <p:grpSpPr>
            <a:xfrm>
              <a:off x="903140" y="2863515"/>
              <a:ext cx="1436612" cy="714832"/>
              <a:chOff x="4719564" y="3337008"/>
              <a:chExt cx="1436612" cy="714832"/>
            </a:xfrm>
          </p:grpSpPr>
          <p:sp>
            <p:nvSpPr>
              <p:cNvPr id="4121" name="テキスト ボックス 4120"/>
              <p:cNvSpPr txBox="1"/>
              <p:nvPr/>
            </p:nvSpPr>
            <p:spPr>
              <a:xfrm>
                <a:off x="4719564" y="3337008"/>
                <a:ext cx="1436612" cy="461665"/>
              </a:xfrm>
              <a:prstGeom prst="rect">
                <a:avLst/>
              </a:prstGeom>
              <a:noFill/>
            </p:spPr>
            <p:txBody>
              <a:bodyPr wrap="none" rtlCol="0">
                <a:spAutoFit/>
              </a:bodyPr>
              <a:lstStyle/>
              <a:p>
                <a:r>
                  <a:rPr kumimoji="1" lang="ja-JP" altLang="en-US" sz="2400" dirty="0" smtClean="0"/>
                  <a:t> 張力ゼロ</a:t>
                </a:r>
                <a:endParaRPr kumimoji="1" lang="ja-JP" altLang="en-US" sz="2400" dirty="0"/>
              </a:p>
            </p:txBody>
          </p:sp>
          <p:sp>
            <p:nvSpPr>
              <p:cNvPr id="103" name="左中かっこ 102"/>
              <p:cNvSpPr/>
              <p:nvPr/>
            </p:nvSpPr>
            <p:spPr>
              <a:xfrm rot="5400000">
                <a:off x="5222696" y="3622416"/>
                <a:ext cx="210776" cy="648072"/>
              </a:xfrm>
              <a:prstGeom prst="leftBrace">
                <a:avLst>
                  <a:gd name="adj1" fmla="val 3671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テキスト ボックス 4"/>
            <p:cNvSpPr txBox="1"/>
            <p:nvPr/>
          </p:nvSpPr>
          <p:spPr>
            <a:xfrm>
              <a:off x="3411388" y="2786372"/>
              <a:ext cx="1096775" cy="461665"/>
            </a:xfrm>
            <a:prstGeom prst="rect">
              <a:avLst/>
            </a:prstGeom>
            <a:noFill/>
          </p:spPr>
          <p:txBody>
            <a:bodyPr wrap="none" rtlCol="0">
              <a:spAutoFit/>
            </a:bodyPr>
            <a:lstStyle/>
            <a:p>
              <a:r>
                <a:rPr lang="ja-JP" altLang="en-US" sz="2400" dirty="0"/>
                <a:t>伸ばす</a:t>
              </a:r>
              <a:endParaRPr kumimoji="1" lang="ja-JP" altLang="en-US" sz="2400" dirty="0"/>
            </a:p>
          </p:txBody>
        </p:sp>
        <p:sp>
          <p:nvSpPr>
            <p:cNvPr id="24" name="テキスト ボックス 23"/>
            <p:cNvSpPr txBox="1"/>
            <p:nvPr/>
          </p:nvSpPr>
          <p:spPr>
            <a:xfrm>
              <a:off x="1835696" y="1988840"/>
              <a:ext cx="1059906" cy="461665"/>
            </a:xfrm>
            <a:prstGeom prst="rect">
              <a:avLst/>
            </a:prstGeom>
            <a:noFill/>
          </p:spPr>
          <p:txBody>
            <a:bodyPr wrap="none" rtlCol="0">
              <a:spAutoFit/>
            </a:bodyPr>
            <a:lstStyle/>
            <a:p>
              <a:r>
                <a:rPr lang="ja-JP" altLang="en-US" sz="2400" dirty="0"/>
                <a:t>縮める</a:t>
              </a:r>
              <a:endParaRPr kumimoji="1" lang="ja-JP" altLang="en-US" sz="2400" dirty="0"/>
            </a:p>
          </p:txBody>
        </p:sp>
        <p:sp>
          <p:nvSpPr>
            <p:cNvPr id="9" name="テキスト ボックス 8"/>
            <p:cNvSpPr txBox="1"/>
            <p:nvPr/>
          </p:nvSpPr>
          <p:spPr>
            <a:xfrm>
              <a:off x="1493963" y="847291"/>
              <a:ext cx="2141933" cy="461665"/>
            </a:xfrm>
            <a:prstGeom prst="rect">
              <a:avLst/>
            </a:prstGeom>
            <a:noFill/>
          </p:spPr>
          <p:txBody>
            <a:bodyPr wrap="none" rtlCol="0">
              <a:spAutoFit/>
            </a:bodyPr>
            <a:lstStyle/>
            <a:p>
              <a:r>
                <a:rPr kumimoji="1" lang="ja-JP" altLang="en-US" sz="2400" u="sng" dirty="0" smtClean="0"/>
                <a:t>共鳴波長シフト</a:t>
              </a:r>
              <a:endParaRPr lang="en-US" altLang="ja-JP" sz="2400" u="sng" dirty="0" smtClean="0"/>
            </a:p>
          </p:txBody>
        </p:sp>
      </p:grpSp>
      <p:sp>
        <p:nvSpPr>
          <p:cNvPr id="4109" name="テキスト ボックス 4108"/>
          <p:cNvSpPr txBox="1"/>
          <p:nvPr/>
        </p:nvSpPr>
        <p:spPr>
          <a:xfrm>
            <a:off x="4702037" y="5027692"/>
            <a:ext cx="4118435" cy="156966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kumimoji="1" lang="ja-JP" altLang="en-US" sz="3200" dirty="0" smtClean="0"/>
              <a:t>ファイバの伸長距離に</a:t>
            </a:r>
            <a:endParaRPr kumimoji="1" lang="en-US" altLang="ja-JP" sz="3200" dirty="0" smtClean="0"/>
          </a:p>
          <a:p>
            <a:pPr algn="ctr"/>
            <a:r>
              <a:rPr kumimoji="1" lang="ja-JP" altLang="en-US" sz="3200" dirty="0" smtClean="0"/>
              <a:t>対し</a:t>
            </a:r>
            <a:r>
              <a:rPr kumimoji="1" lang="ja-JP" altLang="en-US" sz="3200" b="1" u="sng" dirty="0" smtClean="0"/>
              <a:t>可逆</a:t>
            </a:r>
            <a:r>
              <a:rPr kumimoji="1" lang="ja-JP" altLang="en-US" sz="3200" dirty="0" smtClean="0"/>
              <a:t>で</a:t>
            </a:r>
            <a:r>
              <a:rPr kumimoji="1" lang="ja-JP" altLang="en-US" sz="3200" b="1" u="sng" dirty="0" smtClean="0"/>
              <a:t>線形</a:t>
            </a:r>
            <a:r>
              <a:rPr kumimoji="1" lang="ja-JP" altLang="en-US" sz="3200" dirty="0" smtClean="0"/>
              <a:t>な共鳴</a:t>
            </a:r>
            <a:endParaRPr kumimoji="1" lang="en-US" altLang="ja-JP" sz="3200" dirty="0" smtClean="0"/>
          </a:p>
          <a:p>
            <a:pPr algn="ctr"/>
            <a:r>
              <a:rPr kumimoji="1" lang="ja-JP" altLang="en-US" sz="3200" dirty="0" smtClean="0"/>
              <a:t>波長シフトを観測</a:t>
            </a:r>
            <a:endParaRPr kumimoji="1" lang="en-US" altLang="ja-JP" sz="3200" dirty="0" smtClean="0"/>
          </a:p>
        </p:txBody>
      </p:sp>
    </p:spTree>
    <p:extLst>
      <p:ext uri="{BB962C8B-B14F-4D97-AF65-F5344CB8AC3E}">
        <p14:creationId xmlns:p14="http://schemas.microsoft.com/office/powerpoint/2010/main" val="107131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781 0.00046 L 0.03854 -7.40741E-7 " pathEditMode="relative" rAng="0" ptsTypes="AA">
                                      <p:cBhvr>
                                        <p:cTn id="6" dur="2000" fill="hold"/>
                                        <p:tgtEl>
                                          <p:spTgt spid="20"/>
                                        </p:tgtEl>
                                        <p:attrNameLst>
                                          <p:attrName>ppt_x</p:attrName>
                                          <p:attrName>ppt_y</p:attrName>
                                        </p:attrNameLst>
                                      </p:cBhvr>
                                      <p:rCtr x="1528" y="-2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09"/>
                                        </p:tgtEl>
                                        <p:attrNameLst>
                                          <p:attrName>style.visibility</p:attrName>
                                        </p:attrNameLst>
                                      </p:cBhvr>
                                      <p:to>
                                        <p:strVal val="visible"/>
                                      </p:to>
                                    </p:set>
                                    <p:animEffect transition="in" filter="fade">
                                      <p:cBhvr>
                                        <p:cTn id="26"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0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Experiment\tuning\140121\attocube移動距離と中心波長.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970149"/>
            <a:ext cx="6409900" cy="4475075"/>
          </a:xfrm>
          <a:prstGeom prst="rect">
            <a:avLst/>
          </a:prstGeom>
          <a:noFill/>
          <a:extLst>
            <a:ext uri="{909E8E84-426E-40DD-AFC4-6F175D3DCCD1}">
              <a14:hiddenFill xmlns:a14="http://schemas.microsoft.com/office/drawing/2010/main">
                <a:solidFill>
                  <a:srgbClr val="FFFFFF"/>
                </a:solidFill>
              </a14:hiddenFill>
            </a:ext>
          </a:extLst>
        </p:spPr>
      </p:pic>
      <p:sp useBgFill="1">
        <p:nvSpPr>
          <p:cNvPr id="4" name="テキスト ボックス 3"/>
          <p:cNvSpPr txBox="1"/>
          <p:nvPr/>
        </p:nvSpPr>
        <p:spPr>
          <a:xfrm>
            <a:off x="539552" y="190381"/>
            <a:ext cx="7947398" cy="646331"/>
          </a:xfrm>
          <a:prstGeom prst="rect">
            <a:avLst/>
          </a:prstGeom>
          <a:ln>
            <a:noFill/>
          </a:ln>
        </p:spPr>
        <p:txBody>
          <a:bodyPr wrap="square" rtlCol="0">
            <a:spAutoFit/>
          </a:bodyPr>
          <a:lstStyle/>
          <a:p>
            <a:pPr algn="ctr"/>
            <a:r>
              <a:rPr lang="ja-JP" altLang="en-US" sz="3600" dirty="0"/>
              <a:t>共鳴波長</a:t>
            </a:r>
            <a:r>
              <a:rPr lang="ja-JP" altLang="en-US" sz="3600" dirty="0" smtClean="0"/>
              <a:t>シフトの可逆性</a:t>
            </a:r>
            <a:endParaRPr kumimoji="1" lang="ja-JP" altLang="en-US" sz="3600" dirty="0"/>
          </a:p>
        </p:txBody>
      </p:sp>
      <p:sp>
        <p:nvSpPr>
          <p:cNvPr id="63" name="テキスト ボックス 62"/>
          <p:cNvSpPr txBox="1"/>
          <p:nvPr/>
        </p:nvSpPr>
        <p:spPr>
          <a:xfrm>
            <a:off x="6041689" y="5023755"/>
            <a:ext cx="2130711" cy="461665"/>
          </a:xfrm>
          <a:prstGeom prst="rect">
            <a:avLst/>
          </a:prstGeom>
          <a:noFill/>
        </p:spPr>
        <p:txBody>
          <a:bodyPr wrap="none" rtlCol="0">
            <a:spAutoFit/>
          </a:bodyPr>
          <a:lstStyle/>
          <a:p>
            <a:r>
              <a:rPr lang="ja-JP" altLang="en-US" sz="2400" dirty="0" smtClean="0"/>
              <a:t>伸長距離（</a:t>
            </a:r>
            <a:r>
              <a:rPr lang="en-US" altLang="ja-JP" sz="2400" dirty="0" smtClean="0"/>
              <a:t>um</a:t>
            </a:r>
            <a:r>
              <a:rPr lang="ja-JP" altLang="en-US" sz="2400" dirty="0" smtClean="0"/>
              <a:t>）</a:t>
            </a:r>
            <a:endParaRPr kumimoji="1" lang="ja-JP" altLang="en-US" sz="2400" dirty="0"/>
          </a:p>
        </p:txBody>
      </p:sp>
      <p:sp>
        <p:nvSpPr>
          <p:cNvPr id="64" name="テキスト ボックス 63"/>
          <p:cNvSpPr txBox="1"/>
          <p:nvPr/>
        </p:nvSpPr>
        <p:spPr>
          <a:xfrm rot="16200000">
            <a:off x="2467821" y="2744048"/>
            <a:ext cx="2941831" cy="461665"/>
          </a:xfrm>
          <a:prstGeom prst="rect">
            <a:avLst/>
          </a:prstGeom>
          <a:noFill/>
        </p:spPr>
        <p:txBody>
          <a:bodyPr wrap="none" rtlCol="0">
            <a:spAutoFit/>
          </a:bodyPr>
          <a:lstStyle/>
          <a:p>
            <a:r>
              <a:rPr lang="ja-JP" altLang="en-US" sz="2400" dirty="0" smtClean="0"/>
              <a:t>ピーク共鳴</a:t>
            </a:r>
            <a:r>
              <a:rPr lang="ja-JP" altLang="en-US" sz="2400" dirty="0"/>
              <a:t>波長</a:t>
            </a:r>
            <a:r>
              <a:rPr lang="ja-JP" altLang="en-US" sz="2400" dirty="0" smtClean="0"/>
              <a:t>（</a:t>
            </a:r>
            <a:r>
              <a:rPr lang="en-US" altLang="ja-JP" sz="2400" dirty="0"/>
              <a:t>n</a:t>
            </a:r>
            <a:r>
              <a:rPr lang="en-US" altLang="ja-JP" sz="2400" dirty="0" smtClean="0"/>
              <a:t>m</a:t>
            </a:r>
            <a:r>
              <a:rPr lang="ja-JP" altLang="en-US" sz="2400" dirty="0" smtClean="0"/>
              <a:t>）</a:t>
            </a:r>
            <a:endParaRPr kumimoji="1" lang="ja-JP" altLang="en-US" sz="2400" dirty="0"/>
          </a:p>
        </p:txBody>
      </p:sp>
      <p:cxnSp>
        <p:nvCxnSpPr>
          <p:cNvPr id="67" name="直線矢印コネクタ 66"/>
          <p:cNvCxnSpPr/>
          <p:nvPr/>
        </p:nvCxnSpPr>
        <p:spPr>
          <a:xfrm flipH="1">
            <a:off x="6444208" y="2420888"/>
            <a:ext cx="713760" cy="76913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7092280" y="2935523"/>
            <a:ext cx="651140" cy="73481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7" name="テキスト ボックス 4106"/>
          <p:cNvSpPr txBox="1"/>
          <p:nvPr/>
        </p:nvSpPr>
        <p:spPr>
          <a:xfrm>
            <a:off x="7812360" y="1340768"/>
            <a:ext cx="1359668" cy="461665"/>
          </a:xfrm>
          <a:prstGeom prst="rect">
            <a:avLst/>
          </a:prstGeom>
          <a:noFill/>
        </p:spPr>
        <p:txBody>
          <a:bodyPr wrap="none" rtlCol="0">
            <a:spAutoFit/>
          </a:bodyPr>
          <a:lstStyle/>
          <a:p>
            <a:r>
              <a:rPr kumimoji="1" lang="en-US" altLang="ja-JP" sz="2400" dirty="0" smtClean="0"/>
              <a:t>638.3 nm</a:t>
            </a:r>
            <a:endParaRPr kumimoji="1" lang="ja-JP" altLang="en-US" sz="2400" dirty="0"/>
          </a:p>
        </p:txBody>
      </p:sp>
      <p:sp>
        <p:nvSpPr>
          <p:cNvPr id="80" name="テキスト ボックス 79"/>
          <p:cNvSpPr txBox="1"/>
          <p:nvPr/>
        </p:nvSpPr>
        <p:spPr>
          <a:xfrm>
            <a:off x="5508104" y="4335487"/>
            <a:ext cx="1359668" cy="461665"/>
          </a:xfrm>
          <a:prstGeom prst="rect">
            <a:avLst/>
          </a:prstGeom>
          <a:noFill/>
        </p:spPr>
        <p:txBody>
          <a:bodyPr wrap="none" rtlCol="0">
            <a:spAutoFit/>
          </a:bodyPr>
          <a:lstStyle/>
          <a:p>
            <a:r>
              <a:rPr kumimoji="1" lang="en-US" altLang="ja-JP" sz="2400" dirty="0" smtClean="0"/>
              <a:t>624.8 nm</a:t>
            </a:r>
            <a:endParaRPr kumimoji="1" lang="ja-JP" altLang="en-US" sz="2400" dirty="0"/>
          </a:p>
        </p:txBody>
      </p:sp>
      <p:grpSp>
        <p:nvGrpSpPr>
          <p:cNvPr id="4127" name="グループ化 4126"/>
          <p:cNvGrpSpPr/>
          <p:nvPr/>
        </p:nvGrpSpPr>
        <p:grpSpPr>
          <a:xfrm>
            <a:off x="4716016" y="3399383"/>
            <a:ext cx="1367682" cy="686279"/>
            <a:chOff x="4716016" y="3399383"/>
            <a:chExt cx="1367682" cy="686279"/>
          </a:xfrm>
        </p:grpSpPr>
        <p:sp>
          <p:nvSpPr>
            <p:cNvPr id="4121" name="テキスト ボックス 4120"/>
            <p:cNvSpPr txBox="1"/>
            <p:nvPr/>
          </p:nvSpPr>
          <p:spPr>
            <a:xfrm>
              <a:off x="4716016" y="3399383"/>
              <a:ext cx="1367682" cy="461665"/>
            </a:xfrm>
            <a:prstGeom prst="rect">
              <a:avLst/>
            </a:prstGeom>
            <a:noFill/>
          </p:spPr>
          <p:txBody>
            <a:bodyPr wrap="none" rtlCol="0">
              <a:spAutoFit/>
            </a:bodyPr>
            <a:lstStyle/>
            <a:p>
              <a:r>
                <a:rPr kumimoji="1" lang="ja-JP" altLang="en-US" sz="2400" dirty="0" smtClean="0"/>
                <a:t>張力ゼロ</a:t>
              </a:r>
              <a:endParaRPr kumimoji="1" lang="ja-JP" altLang="en-US" sz="2400" dirty="0"/>
            </a:p>
          </p:txBody>
        </p:sp>
        <p:sp>
          <p:nvSpPr>
            <p:cNvPr id="103" name="左中かっこ 102"/>
            <p:cNvSpPr/>
            <p:nvPr/>
          </p:nvSpPr>
          <p:spPr>
            <a:xfrm rot="5400000">
              <a:off x="5323789" y="3541307"/>
              <a:ext cx="224614" cy="864096"/>
            </a:xfrm>
            <a:prstGeom prst="leftBrace">
              <a:avLst>
                <a:gd name="adj1" fmla="val 3671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 name="グループ化 1"/>
          <p:cNvGrpSpPr/>
          <p:nvPr/>
        </p:nvGrpSpPr>
        <p:grpSpPr>
          <a:xfrm>
            <a:off x="5470539" y="1484785"/>
            <a:ext cx="469622" cy="741782"/>
            <a:chOff x="5483100" y="1429188"/>
            <a:chExt cx="389687" cy="613292"/>
          </a:xfrm>
        </p:grpSpPr>
        <p:sp>
          <p:nvSpPr>
            <p:cNvPr id="88" name="二等辺三角形 87"/>
            <p:cNvSpPr/>
            <p:nvPr/>
          </p:nvSpPr>
          <p:spPr>
            <a:xfrm rot="10800000">
              <a:off x="5553425" y="1766275"/>
              <a:ext cx="260953" cy="276205"/>
            </a:xfrm>
            <a:prstGeom prst="triangle">
              <a:avLst/>
            </a:prstGeom>
            <a:gradFill>
              <a:gsLst>
                <a:gs pos="0">
                  <a:schemeClr val="accent2">
                    <a:lumMod val="20000"/>
                    <a:lumOff val="80000"/>
                  </a:schemeClr>
                </a:gs>
                <a:gs pos="70000">
                  <a:schemeClr val="accent2">
                    <a:lumMod val="60000"/>
                    <a:lumOff val="40000"/>
                  </a:schemeClr>
                </a:gs>
                <a:gs pos="100000">
                  <a:srgbClr val="FF00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89" name="片側の 2 つの角を切り取った四角形 88"/>
            <p:cNvSpPr/>
            <p:nvPr/>
          </p:nvSpPr>
          <p:spPr>
            <a:xfrm rot="10800000">
              <a:off x="5483100" y="1429188"/>
              <a:ext cx="389687" cy="368640"/>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sp>
        <p:nvSpPr>
          <p:cNvPr id="6" name="テキスト ボックス 5"/>
          <p:cNvSpPr txBox="1"/>
          <p:nvPr/>
        </p:nvSpPr>
        <p:spPr>
          <a:xfrm>
            <a:off x="6180436" y="980728"/>
            <a:ext cx="1487908" cy="830997"/>
          </a:xfrm>
          <a:prstGeom prst="rect">
            <a:avLst/>
          </a:prstGeom>
          <a:noFill/>
        </p:spPr>
        <p:txBody>
          <a:bodyPr wrap="none" rtlCol="0">
            <a:spAutoFit/>
          </a:bodyPr>
          <a:lstStyle/>
          <a:p>
            <a:r>
              <a:rPr lang="ja-JP" altLang="en-US" sz="2400" dirty="0" smtClean="0"/>
              <a:t>顕微鏡</a:t>
            </a:r>
            <a:endParaRPr lang="en-US" altLang="ja-JP" sz="2400" dirty="0" smtClean="0"/>
          </a:p>
          <a:p>
            <a:r>
              <a:rPr lang="en-US" altLang="ja-JP" sz="2400" dirty="0" smtClean="0"/>
              <a:t>×10</a:t>
            </a:r>
            <a:r>
              <a:rPr lang="ja-JP" altLang="en-US" sz="2400" dirty="0"/>
              <a:t> </a:t>
            </a:r>
            <a:r>
              <a:rPr lang="ja-JP" altLang="en-US" sz="2400" dirty="0" smtClean="0"/>
              <a:t>対物</a:t>
            </a:r>
            <a:endParaRPr kumimoji="1" lang="ja-JP" altLang="en-US" sz="2400" dirty="0"/>
          </a:p>
        </p:txBody>
      </p:sp>
      <p:grpSp>
        <p:nvGrpSpPr>
          <p:cNvPr id="90" name="Group 275"/>
          <p:cNvGrpSpPr>
            <a:grpSpLocks/>
          </p:cNvGrpSpPr>
          <p:nvPr/>
        </p:nvGrpSpPr>
        <p:grpSpPr bwMode="auto">
          <a:xfrm rot="16200000">
            <a:off x="5554757" y="919958"/>
            <a:ext cx="324625" cy="590181"/>
            <a:chOff x="4856" y="1581"/>
            <a:chExt cx="337" cy="181"/>
          </a:xfrm>
        </p:grpSpPr>
        <p:sp>
          <p:nvSpPr>
            <p:cNvPr id="91" name="Freeform 270"/>
            <p:cNvSpPr>
              <a:spLocks/>
            </p:cNvSpPr>
            <p:nvPr/>
          </p:nvSpPr>
          <p:spPr bwMode="auto">
            <a:xfrm rot="10800000">
              <a:off x="4856" y="1581"/>
              <a:ext cx="181" cy="181"/>
            </a:xfrm>
            <a:custGeom>
              <a:avLst/>
              <a:gdLst>
                <a:gd name="T0" fmla="*/ 289 w 174"/>
                <a:gd name="T1" fmla="*/ 0 h 348"/>
                <a:gd name="T2" fmla="*/ 0 w 174"/>
                <a:gd name="T3" fmla="*/ 1 h 348"/>
                <a:gd name="T4" fmla="*/ 291 w 174"/>
                <a:gd name="T5" fmla="*/ 1 h 348"/>
                <a:gd name="T6" fmla="*/ 291 w 174"/>
                <a:gd name="T7" fmla="*/ 1 h 348"/>
                <a:gd name="T8" fmla="*/ 289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solidFill>
              <a:srgbClr val="333399"/>
            </a:solidFill>
            <a:ln w="38100">
              <a:solidFill>
                <a:srgbClr val="000000"/>
              </a:solidFill>
              <a:round/>
              <a:headEnd/>
              <a:tailEnd/>
            </a:ln>
          </p:spPr>
          <p:txBody>
            <a:bodyPr rot="10800000"/>
            <a:lstStyle/>
            <a:p>
              <a:endParaRPr lang="ja-JP" altLang="ja-JP" sz="2000">
                <a:latin typeface="Times New Roman" pitchFamily="18" charset="0"/>
              </a:endParaRPr>
            </a:p>
          </p:txBody>
        </p:sp>
        <p:sp>
          <p:nvSpPr>
            <p:cNvPr id="92" name="Freeform 274"/>
            <p:cNvSpPr>
              <a:spLocks/>
            </p:cNvSpPr>
            <p:nvPr/>
          </p:nvSpPr>
          <p:spPr bwMode="auto">
            <a:xfrm>
              <a:off x="5042" y="1642"/>
              <a:ext cx="151" cy="90"/>
            </a:xfrm>
            <a:custGeom>
              <a:avLst/>
              <a:gdLst>
                <a:gd name="T0" fmla="*/ 0 w 182"/>
                <a:gd name="T1" fmla="*/ 1 h 158"/>
                <a:gd name="T2" fmla="*/ 4 w 182"/>
                <a:gd name="T3" fmla="*/ 1 h 158"/>
                <a:gd name="T4" fmla="*/ 12 w 182"/>
                <a:gd name="T5" fmla="*/ 1 h 158"/>
                <a:gd name="T6" fmla="*/ 16 w 182"/>
                <a:gd name="T7" fmla="*/ 1 h 158"/>
                <a:gd name="T8" fmla="*/ 0 60000 65536"/>
                <a:gd name="T9" fmla="*/ 0 60000 65536"/>
                <a:gd name="T10" fmla="*/ 0 60000 65536"/>
                <a:gd name="T11" fmla="*/ 0 60000 65536"/>
                <a:gd name="T12" fmla="*/ 0 w 182"/>
                <a:gd name="T13" fmla="*/ 0 h 158"/>
                <a:gd name="T14" fmla="*/ 182 w 182"/>
                <a:gd name="T15" fmla="*/ 158 h 158"/>
              </a:gdLst>
              <a:ahLst/>
              <a:cxnLst>
                <a:cxn ang="T8">
                  <a:pos x="T0" y="T1"/>
                </a:cxn>
                <a:cxn ang="T9">
                  <a:pos x="T2" y="T3"/>
                </a:cxn>
                <a:cxn ang="T10">
                  <a:pos x="T4" y="T5"/>
                </a:cxn>
                <a:cxn ang="T11">
                  <a:pos x="T6" y="T7"/>
                </a:cxn>
              </a:cxnLst>
              <a:rect l="T12" t="T13" r="T14" b="T15"/>
              <a:pathLst>
                <a:path w="182" h="158">
                  <a:moveTo>
                    <a:pt x="0" y="60"/>
                  </a:moveTo>
                  <a:cubicBezTo>
                    <a:pt x="11" y="30"/>
                    <a:pt x="23" y="0"/>
                    <a:pt x="46" y="15"/>
                  </a:cubicBezTo>
                  <a:cubicBezTo>
                    <a:pt x="69" y="30"/>
                    <a:pt x="113" y="144"/>
                    <a:pt x="136" y="151"/>
                  </a:cubicBezTo>
                  <a:cubicBezTo>
                    <a:pt x="159" y="158"/>
                    <a:pt x="170" y="109"/>
                    <a:pt x="182" y="60"/>
                  </a:cubicBezTo>
                </a:path>
              </a:pathLst>
            </a:custGeom>
            <a:noFill/>
            <a:ln w="38100">
              <a:solidFill>
                <a:schemeClr val="tx1"/>
              </a:solidFill>
              <a:round/>
              <a:headEnd/>
              <a:tailEnd/>
            </a:ln>
          </p:spPr>
          <p:txBody>
            <a:bodyPr/>
            <a:lstStyle/>
            <a:p>
              <a:endParaRPr lang="ja-JP" altLang="ja-JP" sz="2000">
                <a:latin typeface="Times New Roman" pitchFamily="18" charset="0"/>
              </a:endParaRPr>
            </a:p>
          </p:txBody>
        </p:sp>
      </p:grpSp>
      <p:pic>
        <p:nvPicPr>
          <p:cNvPr id="93" name="Picture 3" descr="D:\Users\研究室\プレゼン資料\2011 修論\材料\テーパファイバ3のコピー.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060" y="2204864"/>
            <a:ext cx="1603156" cy="9541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0" y="338290"/>
            <a:ext cx="3589107" cy="5703464"/>
            <a:chOff x="-180528" y="764705"/>
            <a:chExt cx="3930541" cy="6156367"/>
          </a:xfrm>
        </p:grpSpPr>
        <p:grpSp>
          <p:nvGrpSpPr>
            <p:cNvPr id="61" name="グループ化 60"/>
            <p:cNvGrpSpPr/>
            <p:nvPr/>
          </p:nvGrpSpPr>
          <p:grpSpPr>
            <a:xfrm>
              <a:off x="-180528" y="764705"/>
              <a:ext cx="3930541" cy="6156367"/>
              <a:chOff x="35496" y="893283"/>
              <a:chExt cx="3722551" cy="6025180"/>
            </a:xfrm>
          </p:grpSpPr>
          <p:grpSp>
            <p:nvGrpSpPr>
              <p:cNvPr id="25" name="グループ化 24"/>
              <p:cNvGrpSpPr/>
              <p:nvPr/>
            </p:nvGrpSpPr>
            <p:grpSpPr>
              <a:xfrm>
                <a:off x="35496" y="893283"/>
                <a:ext cx="3722551" cy="5426464"/>
                <a:chOff x="4751512" y="476672"/>
                <a:chExt cx="4392488" cy="6071874"/>
              </a:xfrm>
            </p:grpSpPr>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512" y="5988657"/>
                  <a:ext cx="4390318" cy="55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512" y="5484601"/>
                  <a:ext cx="4390318" cy="5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1512" y="4980544"/>
                  <a:ext cx="4390318" cy="5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1512" y="4483961"/>
                  <a:ext cx="4390318" cy="5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53682" y="4021876"/>
                  <a:ext cx="4390318" cy="5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51512" y="3535281"/>
                  <a:ext cx="4390318" cy="5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53683" y="3022012"/>
                  <a:ext cx="4390317" cy="5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51512" y="2534863"/>
                  <a:ext cx="4390318" cy="5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51512" y="2030806"/>
                  <a:ext cx="4390318" cy="5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51512" y="1526751"/>
                  <a:ext cx="4390318" cy="5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直線コネクタ 37"/>
                <p:cNvCxnSpPr/>
                <p:nvPr/>
              </p:nvCxnSpPr>
              <p:spPr>
                <a:xfrm flipV="1">
                  <a:off x="5533887" y="3552036"/>
                  <a:ext cx="2808312" cy="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5544762" y="4498301"/>
                  <a:ext cx="2808312" cy="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5544762" y="2053780"/>
                  <a:ext cx="2808312" cy="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5508104" y="2537781"/>
                  <a:ext cx="2808312" cy="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5533887" y="1507153"/>
                  <a:ext cx="2808312" cy="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5533887" y="3034197"/>
                  <a:ext cx="2808312" cy="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5544762" y="5484602"/>
                  <a:ext cx="2808312" cy="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533887" y="4971436"/>
                  <a:ext cx="2808312" cy="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44762" y="5999225"/>
                  <a:ext cx="2808312" cy="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5148064" y="476672"/>
                  <a:ext cx="337128"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p:cNvCxnSpPr/>
                <p:nvPr/>
              </p:nvCxnSpPr>
              <p:spPr>
                <a:xfrm>
                  <a:off x="5508104" y="4025169"/>
                  <a:ext cx="3349533" cy="378"/>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直線矢印コネクタ 50"/>
              <p:cNvCxnSpPr/>
              <p:nvPr/>
            </p:nvCxnSpPr>
            <p:spPr>
              <a:xfrm flipV="1">
                <a:off x="3240784" y="4200962"/>
                <a:ext cx="0" cy="204831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172586" y="4673028"/>
                <a:ext cx="553998" cy="1012457"/>
              </a:xfrm>
              <a:prstGeom prst="rect">
                <a:avLst/>
              </a:prstGeom>
              <a:noFill/>
            </p:spPr>
            <p:txBody>
              <a:bodyPr vert="eaVert" wrap="none" rtlCol="0">
                <a:spAutoFit/>
              </a:bodyPr>
              <a:lstStyle/>
              <a:p>
                <a:r>
                  <a:rPr lang="ja-JP" altLang="en-US" sz="2400" dirty="0" smtClean="0"/>
                  <a:t>伸ばす</a:t>
                </a:r>
                <a:endParaRPr kumimoji="1" lang="ja-JP" altLang="en-US" sz="2400" dirty="0"/>
              </a:p>
            </p:txBody>
          </p:sp>
          <p:cxnSp>
            <p:nvCxnSpPr>
              <p:cNvPr id="57" name="直線矢印コネクタ 56"/>
              <p:cNvCxnSpPr/>
              <p:nvPr/>
            </p:nvCxnSpPr>
            <p:spPr>
              <a:xfrm flipV="1">
                <a:off x="3240783" y="1936151"/>
                <a:ext cx="0" cy="184654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172587" y="2291354"/>
                <a:ext cx="553998" cy="998030"/>
              </a:xfrm>
              <a:prstGeom prst="rect">
                <a:avLst/>
              </a:prstGeom>
              <a:noFill/>
              <a:ln>
                <a:noFill/>
              </a:ln>
            </p:spPr>
            <p:txBody>
              <a:bodyPr vert="eaVert" wrap="none" rtlCol="0">
                <a:spAutoFit/>
              </a:bodyPr>
              <a:lstStyle/>
              <a:p>
                <a:r>
                  <a:rPr lang="ja-JP" altLang="en-US" sz="2400" dirty="0">
                    <a:solidFill>
                      <a:srgbClr val="FF0000"/>
                    </a:solidFill>
                  </a:rPr>
                  <a:t>縮める</a:t>
                </a:r>
                <a:endParaRPr kumimoji="1" lang="ja-JP" altLang="en-US" sz="2400" dirty="0">
                  <a:solidFill>
                    <a:srgbClr val="FF0000"/>
                  </a:solidFill>
                </a:endParaRPr>
              </a:p>
            </p:txBody>
          </p:sp>
          <p:sp>
            <p:nvSpPr>
              <p:cNvPr id="60" name="テキスト ボックス 59"/>
              <p:cNvSpPr txBox="1"/>
              <p:nvPr/>
            </p:nvSpPr>
            <p:spPr>
              <a:xfrm>
                <a:off x="1263053" y="6421452"/>
                <a:ext cx="1434981" cy="497011"/>
              </a:xfrm>
              <a:prstGeom prst="rect">
                <a:avLst/>
              </a:prstGeom>
              <a:noFill/>
            </p:spPr>
            <p:txBody>
              <a:bodyPr wrap="none" rtlCol="0">
                <a:spAutoFit/>
              </a:bodyPr>
              <a:lstStyle/>
              <a:p>
                <a:r>
                  <a:rPr lang="ja-JP" altLang="en-US" sz="2400" dirty="0" smtClean="0"/>
                  <a:t>波長（</a:t>
                </a:r>
                <a:r>
                  <a:rPr lang="en-US" altLang="ja-JP" sz="2400" dirty="0" smtClean="0"/>
                  <a:t>nm</a:t>
                </a:r>
                <a:r>
                  <a:rPr lang="ja-JP" altLang="en-US" sz="2400" dirty="0" smtClean="0"/>
                  <a:t>）</a:t>
                </a:r>
                <a:endParaRPr kumimoji="1" lang="ja-JP" altLang="en-US" sz="2400" dirty="0"/>
              </a:p>
            </p:txBody>
          </p:sp>
        </p:grpSp>
        <p:sp>
          <p:nvSpPr>
            <p:cNvPr id="4116" name="テキスト ボックス 4115"/>
            <p:cNvSpPr txBox="1"/>
            <p:nvPr/>
          </p:nvSpPr>
          <p:spPr>
            <a:xfrm rot="16200000">
              <a:off x="-286509" y="3513202"/>
              <a:ext cx="1107996" cy="461665"/>
            </a:xfrm>
            <a:prstGeom prst="rect">
              <a:avLst/>
            </a:prstGeom>
            <a:noFill/>
          </p:spPr>
          <p:txBody>
            <a:bodyPr wrap="none" rtlCol="0">
              <a:spAutoFit/>
            </a:bodyPr>
            <a:lstStyle/>
            <a:p>
              <a:r>
                <a:rPr lang="ja-JP" altLang="en-US" sz="2400" dirty="0" smtClean="0"/>
                <a:t>透過率</a:t>
              </a:r>
              <a:endParaRPr kumimoji="1" lang="en-US" altLang="ja-JP" sz="2400" dirty="0" smtClean="0"/>
            </a:p>
          </p:txBody>
        </p:sp>
        <p:sp>
          <p:nvSpPr>
            <p:cNvPr id="95" name="テキスト ボックス 94"/>
            <p:cNvSpPr txBox="1"/>
            <p:nvPr/>
          </p:nvSpPr>
          <p:spPr>
            <a:xfrm>
              <a:off x="63140" y="5651956"/>
              <a:ext cx="476412" cy="369332"/>
            </a:xfrm>
            <a:prstGeom prst="rect">
              <a:avLst/>
            </a:prstGeom>
            <a:noFill/>
          </p:spPr>
          <p:txBody>
            <a:bodyPr wrap="none" rtlCol="0">
              <a:spAutoFit/>
            </a:bodyPr>
            <a:lstStyle/>
            <a:p>
              <a:r>
                <a:rPr kumimoji="1" lang="en-US" altLang="ja-JP" dirty="0" smtClean="0"/>
                <a:t>0.6</a:t>
              </a:r>
              <a:endParaRPr kumimoji="1" lang="ja-JP" altLang="en-US" dirty="0"/>
            </a:p>
          </p:txBody>
        </p:sp>
        <p:sp>
          <p:nvSpPr>
            <p:cNvPr id="96" name="テキスト ボックス 95"/>
            <p:cNvSpPr txBox="1"/>
            <p:nvPr/>
          </p:nvSpPr>
          <p:spPr>
            <a:xfrm>
              <a:off x="237866" y="6018381"/>
              <a:ext cx="301686" cy="369332"/>
            </a:xfrm>
            <a:prstGeom prst="rect">
              <a:avLst/>
            </a:prstGeom>
            <a:noFill/>
          </p:spPr>
          <p:txBody>
            <a:bodyPr wrap="none" rtlCol="0">
              <a:spAutoFit/>
            </a:bodyPr>
            <a:lstStyle/>
            <a:p>
              <a:r>
                <a:rPr kumimoji="1" lang="en-US" altLang="ja-JP" dirty="0" smtClean="0"/>
                <a:t>0</a:t>
              </a:r>
              <a:endParaRPr kumimoji="1" lang="ja-JP" altLang="en-US" dirty="0"/>
            </a:p>
          </p:txBody>
        </p:sp>
        <p:cxnSp>
          <p:nvCxnSpPr>
            <p:cNvPr id="56" name="直線コネクタ 55"/>
            <p:cNvCxnSpPr/>
            <p:nvPr/>
          </p:nvCxnSpPr>
          <p:spPr>
            <a:xfrm flipV="1">
              <a:off x="539552" y="6309319"/>
              <a:ext cx="2512969" cy="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84180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015954" y="2674067"/>
            <a:ext cx="2519963" cy="461653"/>
          </a:xfrm>
          <a:prstGeom prst="rect">
            <a:avLst/>
          </a:prstGeom>
          <a:noFill/>
        </p:spPr>
        <p:txBody>
          <a:bodyPr wrap="none" lIns="91429" tIns="45714" rIns="91429" bIns="45714" rtlCol="0">
            <a:spAutoFit/>
          </a:bodyPr>
          <a:lstStyle/>
          <a:p>
            <a:r>
              <a:rPr lang="en-US" altLang="ja-JP" sz="2400" dirty="0" smtClean="0"/>
              <a:t>elastic fiber holder</a:t>
            </a:r>
            <a:endParaRPr lang="ja-JP" altLang="en-US" sz="2400" dirty="0"/>
          </a:p>
        </p:txBody>
      </p:sp>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87" y="1149167"/>
            <a:ext cx="4111399" cy="153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グループ化 32"/>
          <p:cNvGrpSpPr/>
          <p:nvPr/>
        </p:nvGrpSpPr>
        <p:grpSpPr>
          <a:xfrm>
            <a:off x="-396553" y="4690949"/>
            <a:ext cx="5425937" cy="1711689"/>
            <a:chOff x="-468560" y="3466942"/>
            <a:chExt cx="5425937" cy="1711867"/>
          </a:xfrm>
        </p:grpSpPr>
        <p:sp>
          <p:nvSpPr>
            <p:cNvPr id="3" name="左右矢印 2"/>
            <p:cNvSpPr/>
            <p:nvPr/>
          </p:nvSpPr>
          <p:spPr>
            <a:xfrm flipV="1">
              <a:off x="2145777" y="3466942"/>
              <a:ext cx="1270921" cy="260105"/>
            </a:xfrm>
            <a:prstGeom prst="leftRightArrow">
              <a:avLst/>
            </a:prstGeom>
            <a:solidFill>
              <a:srgbClr val="FF0000">
                <a:alpha val="59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ja-JP" altLang="en-US" sz="1633" dirty="0"/>
            </a:p>
          </p:txBody>
        </p:sp>
        <p:pic>
          <p:nvPicPr>
            <p:cNvPr id="28" name="Picture 3" descr="D:\Users\研究室\プレゼン資料\2011 修論\材料\テーパファイバ3のコピー.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552" y="3799399"/>
              <a:ext cx="4749500" cy="9870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グループ化 29"/>
            <p:cNvGrpSpPr/>
            <p:nvPr/>
          </p:nvGrpSpPr>
          <p:grpSpPr>
            <a:xfrm>
              <a:off x="-468560" y="3475436"/>
              <a:ext cx="5425937" cy="1703373"/>
              <a:chOff x="-17733" y="3717032"/>
              <a:chExt cx="5425937" cy="1703373"/>
            </a:xfrm>
          </p:grpSpPr>
          <p:sp>
            <p:nvSpPr>
              <p:cNvPr id="16" name="テキスト ボックス 15"/>
              <p:cNvSpPr txBox="1"/>
              <p:nvPr/>
            </p:nvSpPr>
            <p:spPr>
              <a:xfrm>
                <a:off x="983549" y="4965169"/>
                <a:ext cx="2688685" cy="455236"/>
              </a:xfrm>
              <a:prstGeom prst="rect">
                <a:avLst/>
              </a:prstGeom>
              <a:noFill/>
            </p:spPr>
            <p:txBody>
              <a:bodyPr wrap="none" rtlCol="0">
                <a:spAutoFit/>
              </a:bodyPr>
              <a:lstStyle/>
              <a:p>
                <a:r>
                  <a:rPr lang="en-US" altLang="ja-JP" sz="2358" dirty="0"/>
                  <a:t>piezo-electric </a:t>
                </a:r>
                <a:r>
                  <a:rPr lang="en-US" altLang="ja-JP" sz="2358" dirty="0" smtClean="0"/>
                  <a:t>device</a:t>
                </a:r>
                <a:endParaRPr lang="ja-JP" altLang="en-US" sz="2358" dirty="0"/>
              </a:p>
            </p:txBody>
          </p:sp>
          <p:grpSp>
            <p:nvGrpSpPr>
              <p:cNvPr id="12" name="グループ化 11"/>
              <p:cNvGrpSpPr/>
              <p:nvPr/>
            </p:nvGrpSpPr>
            <p:grpSpPr>
              <a:xfrm>
                <a:off x="-17733" y="3717032"/>
                <a:ext cx="5040562" cy="1230897"/>
                <a:chOff x="1259631" y="1685335"/>
                <a:chExt cx="5040562" cy="1230897"/>
              </a:xfrm>
            </p:grpSpPr>
            <p:grpSp>
              <p:nvGrpSpPr>
                <p:cNvPr id="8" name="グループ化 7"/>
                <p:cNvGrpSpPr/>
                <p:nvPr/>
              </p:nvGrpSpPr>
              <p:grpSpPr>
                <a:xfrm>
                  <a:off x="1259631" y="1685335"/>
                  <a:ext cx="5040562" cy="1230897"/>
                  <a:chOff x="1297926" y="1685336"/>
                  <a:chExt cx="3438938" cy="879568"/>
                </a:xfrm>
              </p:grpSpPr>
              <p:sp>
                <p:nvSpPr>
                  <p:cNvPr id="106" name="正方形/長方形 105"/>
                  <p:cNvSpPr/>
                  <p:nvPr/>
                </p:nvSpPr>
                <p:spPr>
                  <a:xfrm>
                    <a:off x="1297926" y="1758818"/>
                    <a:ext cx="444294" cy="604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grpSp>
                <p:nvGrpSpPr>
                  <p:cNvPr id="7" name="グループ化 6"/>
                  <p:cNvGrpSpPr/>
                  <p:nvPr/>
                </p:nvGrpSpPr>
                <p:grpSpPr>
                  <a:xfrm>
                    <a:off x="1793031" y="2060848"/>
                    <a:ext cx="2467389" cy="504056"/>
                    <a:chOff x="1793031" y="2060848"/>
                    <a:chExt cx="2467389" cy="504056"/>
                  </a:xfrm>
                </p:grpSpPr>
                <p:sp>
                  <p:nvSpPr>
                    <p:cNvPr id="96" name="正方形/長方形 95"/>
                    <p:cNvSpPr/>
                    <p:nvPr/>
                  </p:nvSpPr>
                  <p:spPr>
                    <a:xfrm>
                      <a:off x="1793031" y="2060848"/>
                      <a:ext cx="799363" cy="747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97" name="正方形/長方形 96"/>
                    <p:cNvSpPr/>
                    <p:nvPr/>
                  </p:nvSpPr>
                  <p:spPr>
                    <a:xfrm rot="5400000">
                      <a:off x="2336949" y="2209681"/>
                      <a:ext cx="329510" cy="1813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98" name="正方形/長方形 97"/>
                    <p:cNvSpPr/>
                    <p:nvPr/>
                  </p:nvSpPr>
                  <p:spPr>
                    <a:xfrm>
                      <a:off x="2411015" y="2471263"/>
                      <a:ext cx="1222795" cy="936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101" name="正方形/長方形 100"/>
                    <p:cNvSpPr/>
                    <p:nvPr/>
                  </p:nvSpPr>
                  <p:spPr>
                    <a:xfrm>
                      <a:off x="3312161" y="2060851"/>
                      <a:ext cx="948259" cy="784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grpSp>
              <p:sp>
                <p:nvSpPr>
                  <p:cNvPr id="102" name="正方形/長方形 101"/>
                  <p:cNvSpPr/>
                  <p:nvPr/>
                </p:nvSpPr>
                <p:spPr>
                  <a:xfrm rot="5400000">
                    <a:off x="3274015" y="2107015"/>
                    <a:ext cx="195515" cy="520709"/>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633" dirty="0"/>
                  </a:p>
                </p:txBody>
              </p:sp>
              <p:sp>
                <p:nvSpPr>
                  <p:cNvPr id="19" name="正方形/長方形 18"/>
                  <p:cNvSpPr/>
                  <p:nvPr/>
                </p:nvSpPr>
                <p:spPr>
                  <a:xfrm>
                    <a:off x="4311282" y="1685336"/>
                    <a:ext cx="425582" cy="604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36" name="弦 35"/>
                  <p:cNvSpPr/>
                  <p:nvPr/>
                </p:nvSpPr>
                <p:spPr>
                  <a:xfrm rot="10800000">
                    <a:off x="4005254" y="1912594"/>
                    <a:ext cx="161421" cy="261461"/>
                  </a:xfrm>
                  <a:prstGeom prst="chord">
                    <a:avLst>
                      <a:gd name="adj1" fmla="val 21496500"/>
                      <a:gd name="adj2" fmla="val 10923566"/>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2" name="弦 1"/>
                  <p:cNvSpPr/>
                  <p:nvPr/>
                </p:nvSpPr>
                <p:spPr>
                  <a:xfrm rot="10800000">
                    <a:off x="1865038" y="1916832"/>
                    <a:ext cx="161421" cy="261461"/>
                  </a:xfrm>
                  <a:prstGeom prst="chord">
                    <a:avLst>
                      <a:gd name="adj1" fmla="val 21496500"/>
                      <a:gd name="adj2" fmla="val 10923566"/>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grpSp>
            <p:sp>
              <p:nvSpPr>
                <p:cNvPr id="42" name="弦 41"/>
                <p:cNvSpPr/>
                <p:nvPr/>
              </p:nvSpPr>
              <p:spPr>
                <a:xfrm rot="10800000">
                  <a:off x="4449434" y="1998487"/>
                  <a:ext cx="231512" cy="365897"/>
                </a:xfrm>
                <a:prstGeom prst="chord">
                  <a:avLst>
                    <a:gd name="adj1" fmla="val 21496500"/>
                    <a:gd name="adj2" fmla="val 10923566"/>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43" name="弦 42"/>
                <p:cNvSpPr/>
                <p:nvPr/>
              </p:nvSpPr>
              <p:spPr>
                <a:xfrm rot="10800000">
                  <a:off x="2771801" y="2009298"/>
                  <a:ext cx="236600" cy="365897"/>
                </a:xfrm>
                <a:prstGeom prst="chord">
                  <a:avLst>
                    <a:gd name="adj1" fmla="val 21496500"/>
                    <a:gd name="adj2" fmla="val 10923566"/>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grpSp>
          <p:cxnSp>
            <p:nvCxnSpPr>
              <p:cNvPr id="105" name="直線コネクタ 104"/>
              <p:cNvCxnSpPr/>
              <p:nvPr/>
            </p:nvCxnSpPr>
            <p:spPr>
              <a:xfrm flipH="1">
                <a:off x="2768780" y="4665206"/>
                <a:ext cx="262220" cy="338739"/>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068784" y="4166642"/>
                <a:ext cx="95549" cy="305734"/>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629541" y="4534692"/>
                <a:ext cx="1778663" cy="455236"/>
              </a:xfrm>
              <a:prstGeom prst="rect">
                <a:avLst/>
              </a:prstGeom>
              <a:noFill/>
            </p:spPr>
            <p:txBody>
              <a:bodyPr wrap="square" rtlCol="0">
                <a:spAutoFit/>
              </a:bodyPr>
              <a:lstStyle/>
              <a:p>
                <a:r>
                  <a:rPr lang="en-US" altLang="ja-JP" sz="2358" dirty="0"/>
                  <a:t>UV</a:t>
                </a:r>
                <a:r>
                  <a:rPr lang="ja-JP" altLang="en-US" sz="2358" dirty="0" smtClean="0"/>
                  <a:t>硬化樹脂</a:t>
                </a:r>
                <a:endParaRPr lang="ja-JP" altLang="en-US" sz="2358" dirty="0"/>
              </a:p>
            </p:txBody>
          </p:sp>
        </p:grpSp>
      </p:grpSp>
      <p:grpSp>
        <p:nvGrpSpPr>
          <p:cNvPr id="6" name="グループ化 5"/>
          <p:cNvGrpSpPr/>
          <p:nvPr/>
        </p:nvGrpSpPr>
        <p:grpSpPr>
          <a:xfrm>
            <a:off x="4486884" y="1124988"/>
            <a:ext cx="4639389" cy="4968028"/>
            <a:chOff x="4486884" y="1124988"/>
            <a:chExt cx="4639389" cy="4968028"/>
          </a:xfrm>
        </p:grpSpPr>
        <p:sp>
          <p:nvSpPr>
            <p:cNvPr id="35" name="テキスト ボックス 34"/>
            <p:cNvSpPr txBox="1"/>
            <p:nvPr/>
          </p:nvSpPr>
          <p:spPr>
            <a:xfrm>
              <a:off x="4486884" y="1124988"/>
              <a:ext cx="4639389" cy="455177"/>
            </a:xfrm>
            <a:prstGeom prst="rect">
              <a:avLst/>
            </a:prstGeom>
            <a:noFill/>
          </p:spPr>
          <p:txBody>
            <a:bodyPr wrap="none" lIns="91429" tIns="45714" rIns="91429" bIns="45714" rtlCol="0">
              <a:spAutoFit/>
            </a:bodyPr>
            <a:lstStyle/>
            <a:p>
              <a:pPr marL="342865" indent="-342865">
                <a:buFont typeface="Arial" panose="020B0604020202020204" pitchFamily="34" charset="0"/>
                <a:buChar char="•"/>
              </a:pPr>
              <a:r>
                <a:rPr lang="ja-JP" altLang="en-US" sz="2358" dirty="0"/>
                <a:t>伸縮は、光学顕微鏡で随時確認</a:t>
              </a:r>
              <a:endParaRPr lang="en-US" altLang="ja-JP" sz="2358" dirty="0"/>
            </a:p>
          </p:txBody>
        </p:sp>
        <p:grpSp>
          <p:nvGrpSpPr>
            <p:cNvPr id="32" name="グループ化 31"/>
            <p:cNvGrpSpPr/>
            <p:nvPr/>
          </p:nvGrpSpPr>
          <p:grpSpPr>
            <a:xfrm>
              <a:off x="4822152" y="1916992"/>
              <a:ext cx="3967519" cy="1580530"/>
              <a:chOff x="4822151" y="2636912"/>
              <a:chExt cx="3967519" cy="1580695"/>
            </a:xfrm>
          </p:grpSpPr>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822151" y="3133190"/>
                <a:ext cx="3909744" cy="71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13"/>
              <p:cNvGrpSpPr/>
              <p:nvPr/>
            </p:nvGrpSpPr>
            <p:grpSpPr>
              <a:xfrm>
                <a:off x="4822151" y="2636912"/>
                <a:ext cx="1786066" cy="692189"/>
                <a:chOff x="4822151" y="3203684"/>
                <a:chExt cx="1786066" cy="692189"/>
              </a:xfrm>
            </p:grpSpPr>
            <p:sp>
              <p:nvSpPr>
                <p:cNvPr id="13" name="右矢印 12"/>
                <p:cNvSpPr/>
                <p:nvPr/>
              </p:nvSpPr>
              <p:spPr>
                <a:xfrm rot="2831504">
                  <a:off x="5442606" y="3560896"/>
                  <a:ext cx="453930" cy="21602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633" dirty="0"/>
                </a:p>
              </p:txBody>
            </p:sp>
            <p:sp>
              <p:nvSpPr>
                <p:cNvPr id="11" name="テキスト ボックス 10"/>
                <p:cNvSpPr txBox="1"/>
                <p:nvPr/>
              </p:nvSpPr>
              <p:spPr>
                <a:xfrm>
                  <a:off x="4822151" y="3203684"/>
                  <a:ext cx="1786066" cy="34365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sz="1633" dirty="0"/>
                    <a:t>空間（ピエゾの上）</a:t>
                  </a:r>
                </a:p>
              </p:txBody>
            </p:sp>
          </p:grpSp>
          <p:grpSp>
            <p:nvGrpSpPr>
              <p:cNvPr id="15" name="グループ化 14"/>
              <p:cNvGrpSpPr/>
              <p:nvPr/>
            </p:nvGrpSpPr>
            <p:grpSpPr>
              <a:xfrm>
                <a:off x="7380310" y="2646427"/>
                <a:ext cx="1409360" cy="720197"/>
                <a:chOff x="7155676" y="3177238"/>
                <a:chExt cx="1409360" cy="720197"/>
              </a:xfrm>
            </p:grpSpPr>
            <p:sp>
              <p:nvSpPr>
                <p:cNvPr id="39" name="右矢印 38"/>
                <p:cNvSpPr/>
                <p:nvPr/>
              </p:nvSpPr>
              <p:spPr>
                <a:xfrm rot="7354567">
                  <a:off x="7366567" y="3562458"/>
                  <a:ext cx="453930" cy="21602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633" dirty="0"/>
                </a:p>
              </p:txBody>
            </p:sp>
            <p:sp>
              <p:nvSpPr>
                <p:cNvPr id="37" name="テキスト ボックス 36"/>
                <p:cNvSpPr txBox="1"/>
                <p:nvPr/>
              </p:nvSpPr>
              <p:spPr>
                <a:xfrm>
                  <a:off x="7155676" y="3177238"/>
                  <a:ext cx="1409360" cy="34365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ja-JP" altLang="en-US" sz="1633" dirty="0"/>
                    <a:t>ホルダの端部</a:t>
                  </a:r>
                  <a:endParaRPr lang="en-US" altLang="ja-JP" sz="1633" dirty="0"/>
                </a:p>
              </p:txBody>
            </p:sp>
          </p:grpSp>
          <p:sp>
            <p:nvSpPr>
              <p:cNvPr id="17" name="テキスト ボックス 16"/>
              <p:cNvSpPr txBox="1"/>
              <p:nvPr/>
            </p:nvSpPr>
            <p:spPr>
              <a:xfrm>
                <a:off x="5148064" y="3790201"/>
                <a:ext cx="3198311" cy="427406"/>
              </a:xfrm>
              <a:prstGeom prst="rect">
                <a:avLst/>
              </a:prstGeom>
              <a:noFill/>
            </p:spPr>
            <p:txBody>
              <a:bodyPr wrap="none" rtlCol="0">
                <a:spAutoFit/>
              </a:bodyPr>
              <a:lstStyle/>
              <a:p>
                <a:r>
                  <a:rPr lang="ja-JP" altLang="en-US" sz="2177" dirty="0"/>
                  <a:t>上部からの光学顕微鏡像</a:t>
                </a:r>
              </a:p>
            </p:txBody>
          </p:sp>
        </p:grpSp>
        <p:grpSp>
          <p:nvGrpSpPr>
            <p:cNvPr id="29" name="グループ化 28"/>
            <p:cNvGrpSpPr/>
            <p:nvPr/>
          </p:nvGrpSpPr>
          <p:grpSpPr>
            <a:xfrm>
              <a:off x="5220073" y="3919502"/>
              <a:ext cx="3240360" cy="2173514"/>
              <a:chOff x="4822151" y="4351601"/>
              <a:chExt cx="3909739" cy="2173742"/>
            </a:xfrm>
          </p:grpSpPr>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822151" y="5949279"/>
                <a:ext cx="390973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830139" y="5143256"/>
                <a:ext cx="3901751" cy="58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830139" y="4351601"/>
                <a:ext cx="3901751" cy="58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矢印コネクタ 8"/>
              <p:cNvCxnSpPr/>
              <p:nvPr/>
            </p:nvCxnSpPr>
            <p:spPr>
              <a:xfrm>
                <a:off x="5886881" y="5374090"/>
                <a:ext cx="973725"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868144" y="4351601"/>
                <a:ext cx="0" cy="215203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5903046" y="6220128"/>
                <a:ext cx="1915120" cy="1718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sp useBgFill="1">
        <p:nvSpPr>
          <p:cNvPr id="45" name="テキスト ボックス 44"/>
          <p:cNvSpPr txBox="1"/>
          <p:nvPr/>
        </p:nvSpPr>
        <p:spPr>
          <a:xfrm>
            <a:off x="539552" y="190381"/>
            <a:ext cx="7947398" cy="584775"/>
          </a:xfrm>
          <a:prstGeom prst="rect">
            <a:avLst/>
          </a:prstGeom>
          <a:ln>
            <a:noFill/>
          </a:ln>
        </p:spPr>
        <p:txBody>
          <a:bodyPr wrap="square" rtlCol="0">
            <a:spAutoFit/>
          </a:bodyPr>
          <a:lstStyle/>
          <a:p>
            <a:pPr algn="ctr"/>
            <a:r>
              <a:rPr lang="en-US" altLang="ja-JP" sz="3200" u="sng" dirty="0"/>
              <a:t>control of the cavity resonance </a:t>
            </a:r>
            <a:r>
              <a:rPr lang="en-US" altLang="ja-JP" sz="3200" u="sng" dirty="0" smtClean="0"/>
              <a:t>wavelength</a:t>
            </a:r>
            <a:endParaRPr lang="en-US" altLang="ja-JP" sz="3200" u="sng" dirty="0"/>
          </a:p>
        </p:txBody>
      </p:sp>
      <p:sp>
        <p:nvSpPr>
          <p:cNvPr id="47" name="正方形/長方形 46"/>
          <p:cNvSpPr/>
          <p:nvPr/>
        </p:nvSpPr>
        <p:spPr>
          <a:xfrm rot="5400000">
            <a:off x="2631216" y="5040011"/>
            <a:ext cx="179797" cy="763220"/>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633" dirty="0"/>
          </a:p>
        </p:txBody>
      </p:sp>
      <p:sp>
        <p:nvSpPr>
          <p:cNvPr id="66" name="テキスト ボックス 65"/>
          <p:cNvSpPr txBox="1"/>
          <p:nvPr/>
        </p:nvSpPr>
        <p:spPr>
          <a:xfrm>
            <a:off x="3420193" y="4553624"/>
            <a:ext cx="1515158" cy="461665"/>
          </a:xfrm>
          <a:prstGeom prst="rect">
            <a:avLst/>
          </a:prstGeom>
          <a:noFill/>
        </p:spPr>
        <p:txBody>
          <a:bodyPr wrap="none" rtlCol="0">
            <a:spAutoFit/>
          </a:bodyPr>
          <a:lstStyle/>
          <a:p>
            <a:r>
              <a:rPr kumimoji="1" lang="ja-JP" altLang="en-US" sz="2400" dirty="0" smtClean="0"/>
              <a:t>最大</a:t>
            </a:r>
            <a:r>
              <a:rPr kumimoji="1" lang="en-US" altLang="ja-JP" sz="2400" dirty="0" smtClean="0"/>
              <a:t>3 mm</a:t>
            </a:r>
            <a:endParaRPr kumimoji="1" lang="ja-JP" altLang="en-US" sz="2400" dirty="0"/>
          </a:p>
        </p:txBody>
      </p:sp>
      <p:sp>
        <p:nvSpPr>
          <p:cNvPr id="67" name="テキスト ボックス 66"/>
          <p:cNvSpPr txBox="1"/>
          <p:nvPr/>
        </p:nvSpPr>
        <p:spPr>
          <a:xfrm>
            <a:off x="692995" y="6280424"/>
            <a:ext cx="3115270" cy="461665"/>
          </a:xfrm>
          <a:prstGeom prst="rect">
            <a:avLst/>
          </a:prstGeom>
          <a:noFill/>
        </p:spPr>
        <p:txBody>
          <a:bodyPr wrap="square" rtlCol="0">
            <a:spAutoFit/>
          </a:bodyPr>
          <a:lstStyle/>
          <a:p>
            <a:r>
              <a:rPr kumimoji="1" lang="ja-JP" altLang="en-US" sz="2400" dirty="0" smtClean="0"/>
              <a:t>〇極低温</a:t>
            </a:r>
            <a:r>
              <a:rPr lang="ja-JP" altLang="en-US" sz="2400" dirty="0" smtClean="0"/>
              <a:t>〇高真空</a:t>
            </a:r>
            <a:endParaRPr kumimoji="1" lang="en-US" altLang="ja-JP" sz="2400" dirty="0" smtClean="0"/>
          </a:p>
        </p:txBody>
      </p:sp>
      <p:sp>
        <p:nvSpPr>
          <p:cNvPr id="68" name="テキスト ボックス 67"/>
          <p:cNvSpPr txBox="1"/>
          <p:nvPr/>
        </p:nvSpPr>
        <p:spPr>
          <a:xfrm>
            <a:off x="1504179" y="4030104"/>
            <a:ext cx="1670650" cy="461665"/>
          </a:xfrm>
          <a:prstGeom prst="rect">
            <a:avLst/>
          </a:prstGeom>
          <a:noFill/>
        </p:spPr>
        <p:txBody>
          <a:bodyPr wrap="none" rtlCol="0">
            <a:spAutoFit/>
          </a:bodyPr>
          <a:lstStyle/>
          <a:p>
            <a:r>
              <a:rPr kumimoji="1" lang="ja-JP" altLang="en-US" sz="2400" dirty="0" smtClean="0"/>
              <a:t>全長</a:t>
            </a:r>
            <a:r>
              <a:rPr kumimoji="1" lang="en-US" altLang="ja-JP" sz="2400" dirty="0" smtClean="0"/>
              <a:t>85 mm</a:t>
            </a:r>
            <a:endParaRPr kumimoji="1" lang="ja-JP" altLang="en-US" sz="2400" dirty="0"/>
          </a:p>
        </p:txBody>
      </p:sp>
      <p:cxnSp>
        <p:nvCxnSpPr>
          <p:cNvPr id="69" name="直線矢印コネクタ 68"/>
          <p:cNvCxnSpPr/>
          <p:nvPr/>
        </p:nvCxnSpPr>
        <p:spPr>
          <a:xfrm>
            <a:off x="434680" y="4509007"/>
            <a:ext cx="3357787"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3968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62272"/>
            <a:ext cx="8229600" cy="1143000"/>
          </a:xfrm>
        </p:spPr>
        <p:txBody>
          <a:bodyPr>
            <a:normAutofit/>
          </a:bodyPr>
          <a:lstStyle/>
          <a:p>
            <a:pPr algn="l"/>
            <a:r>
              <a:rPr kumimoji="1" lang="ja-JP" altLang="en-US" dirty="0" smtClean="0"/>
              <a:t>４．デバイスの設計</a:t>
            </a:r>
            <a:endParaRPr kumimoji="1" lang="ja-JP" altLang="en-US" dirty="0"/>
          </a:p>
        </p:txBody>
      </p:sp>
      <p:sp>
        <p:nvSpPr>
          <p:cNvPr id="64" name="テキスト ボックス 63"/>
          <p:cNvSpPr txBox="1"/>
          <p:nvPr/>
        </p:nvSpPr>
        <p:spPr>
          <a:xfrm>
            <a:off x="922693" y="1152887"/>
            <a:ext cx="1980029" cy="52322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ja-JP" altLang="en-US" sz="2800" dirty="0" smtClean="0"/>
              <a:t>導波路解析</a:t>
            </a:r>
            <a:endParaRPr kumimoji="1" lang="ja-JP" altLang="en-US" sz="2800" dirty="0"/>
          </a:p>
        </p:txBody>
      </p:sp>
      <p:sp>
        <p:nvSpPr>
          <p:cNvPr id="66" name="対角する 2 つの角を丸めた四角形 65"/>
          <p:cNvSpPr/>
          <p:nvPr/>
        </p:nvSpPr>
        <p:spPr>
          <a:xfrm>
            <a:off x="373222" y="764704"/>
            <a:ext cx="8280920" cy="97160"/>
          </a:xfrm>
          <a:prstGeom prst="round2DiagRect">
            <a:avLst>
              <a:gd name="adj1" fmla="val 50000"/>
              <a:gd name="adj2"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664610" y="1833650"/>
            <a:ext cx="2496196" cy="830997"/>
          </a:xfrm>
          <a:prstGeom prst="rect">
            <a:avLst/>
          </a:prstGeom>
          <a:noFill/>
        </p:spPr>
        <p:txBody>
          <a:bodyPr wrap="none" rtlCol="0">
            <a:spAutoFit/>
          </a:bodyPr>
          <a:lstStyle/>
          <a:p>
            <a:pPr marL="285750" indent="-285750">
              <a:buFont typeface="Arial" pitchFamily="34" charset="0"/>
              <a:buChar char="•"/>
            </a:pPr>
            <a:r>
              <a:rPr kumimoji="1" lang="ja-JP" altLang="en-US" sz="2400" dirty="0" smtClean="0"/>
              <a:t>有限要素法</a:t>
            </a:r>
            <a:endParaRPr kumimoji="1" lang="en-US" altLang="ja-JP" sz="2400" dirty="0" smtClean="0"/>
          </a:p>
          <a:p>
            <a:pPr marL="285750" indent="-285750">
              <a:buFont typeface="Arial" pitchFamily="34" charset="0"/>
              <a:buChar char="•"/>
            </a:pPr>
            <a:r>
              <a:rPr lang="ja-JP" altLang="en-US" sz="2400" dirty="0" smtClean="0"/>
              <a:t>結合モード</a:t>
            </a:r>
            <a:r>
              <a:rPr lang="ja-JP" altLang="en-US" sz="2400" dirty="0"/>
              <a:t>理論</a:t>
            </a:r>
            <a:endParaRPr kumimoji="1" lang="ja-JP" altLang="en-US" sz="2400" dirty="0"/>
          </a:p>
        </p:txBody>
      </p:sp>
      <p:pic>
        <p:nvPicPr>
          <p:cNvPr id="4099" name="Picture 3" descr="F:\photo\moreda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7" y="2954231"/>
            <a:ext cx="3066582" cy="2476123"/>
          </a:xfrm>
          <a:prstGeom prst="rect">
            <a:avLst/>
          </a:prstGeom>
          <a:noFill/>
          <a:extLst>
            <a:ext uri="{909E8E84-426E-40DD-AFC4-6F175D3DCCD1}">
              <a14:hiddenFill xmlns:a14="http://schemas.microsoft.com/office/drawing/2010/main">
                <a:solidFill>
                  <a:srgbClr val="FFFFFF"/>
                </a:solidFill>
              </a14:hiddenFill>
            </a:ext>
          </a:extLst>
        </p:spPr>
      </p:pic>
      <p:sp>
        <p:nvSpPr>
          <p:cNvPr id="75" name="テキスト ボックス 74"/>
          <p:cNvSpPr txBox="1"/>
          <p:nvPr/>
        </p:nvSpPr>
        <p:spPr>
          <a:xfrm>
            <a:off x="849019" y="5581735"/>
            <a:ext cx="2127377" cy="461665"/>
          </a:xfrm>
          <a:prstGeom prst="rect">
            <a:avLst/>
          </a:prstGeom>
          <a:noFill/>
        </p:spPr>
        <p:txBody>
          <a:bodyPr wrap="none" rtlCol="0">
            <a:spAutoFit/>
          </a:bodyPr>
          <a:lstStyle/>
          <a:p>
            <a:r>
              <a:rPr kumimoji="1" lang="en-US" altLang="ja-JP" sz="2400" dirty="0" smtClean="0"/>
              <a:t>500×500pixels</a:t>
            </a:r>
            <a:endParaRPr kumimoji="1" lang="ja-JP" altLang="en-US" sz="2400" dirty="0"/>
          </a:p>
        </p:txBody>
      </p:sp>
      <p:grpSp>
        <p:nvGrpSpPr>
          <p:cNvPr id="91" name="グループ化 90"/>
          <p:cNvGrpSpPr/>
          <p:nvPr/>
        </p:nvGrpSpPr>
        <p:grpSpPr>
          <a:xfrm>
            <a:off x="4231672" y="1211448"/>
            <a:ext cx="4176464" cy="1718577"/>
            <a:chOff x="4608569" y="1114841"/>
            <a:chExt cx="4045573" cy="1718577"/>
          </a:xfrm>
        </p:grpSpPr>
        <p:grpSp>
          <p:nvGrpSpPr>
            <p:cNvPr id="56" name="グループ化 55"/>
            <p:cNvGrpSpPr/>
            <p:nvPr/>
          </p:nvGrpSpPr>
          <p:grpSpPr>
            <a:xfrm>
              <a:off x="4608569" y="1114841"/>
              <a:ext cx="4045573" cy="1718577"/>
              <a:chOff x="938575" y="1361556"/>
              <a:chExt cx="3746400" cy="1379429"/>
            </a:xfrm>
          </p:grpSpPr>
          <p:grpSp>
            <p:nvGrpSpPr>
              <p:cNvPr id="7" name="グループ化 6"/>
              <p:cNvGrpSpPr/>
              <p:nvPr/>
            </p:nvGrpSpPr>
            <p:grpSpPr>
              <a:xfrm>
                <a:off x="938575" y="1734009"/>
                <a:ext cx="3746400" cy="486889"/>
                <a:chOff x="954502" y="1915063"/>
                <a:chExt cx="3746400" cy="486889"/>
              </a:xfrm>
            </p:grpSpPr>
            <p:grpSp>
              <p:nvGrpSpPr>
                <p:cNvPr id="6" name="グループ化 5"/>
                <p:cNvGrpSpPr/>
                <p:nvPr/>
              </p:nvGrpSpPr>
              <p:grpSpPr>
                <a:xfrm>
                  <a:off x="954502" y="2095807"/>
                  <a:ext cx="3746400" cy="306145"/>
                  <a:chOff x="2505283" y="4324588"/>
                  <a:chExt cx="3746400" cy="817621"/>
                </a:xfrm>
              </p:grpSpPr>
              <p:grpSp>
                <p:nvGrpSpPr>
                  <p:cNvPr id="8" name="グループ化 7"/>
                  <p:cNvGrpSpPr/>
                  <p:nvPr/>
                </p:nvGrpSpPr>
                <p:grpSpPr>
                  <a:xfrm>
                    <a:off x="2505283" y="4333337"/>
                    <a:ext cx="3746400" cy="792088"/>
                    <a:chOff x="1401664" y="2276872"/>
                    <a:chExt cx="6291485" cy="1155576"/>
                  </a:xfrm>
                </p:grpSpPr>
                <p:sp>
                  <p:nvSpPr>
                    <p:cNvPr id="41" name="円/楕円 40"/>
                    <p:cNvSpPr/>
                    <p:nvPr/>
                  </p:nvSpPr>
                  <p:spPr>
                    <a:xfrm>
                      <a:off x="1401664" y="2276872"/>
                      <a:ext cx="457200" cy="11555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p:cNvCxnSpPr>
                      <a:stCxn id="41" idx="0"/>
                    </p:cNvCxnSpPr>
                    <p:nvPr/>
                  </p:nvCxnSpPr>
                  <p:spPr>
                    <a:xfrm>
                      <a:off x="1630264" y="2276872"/>
                      <a:ext cx="16700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630264" y="3432448"/>
                      <a:ext cx="16700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円弧 43"/>
                    <p:cNvSpPr/>
                    <p:nvPr/>
                  </p:nvSpPr>
                  <p:spPr>
                    <a:xfrm>
                      <a:off x="7355507" y="2276872"/>
                      <a:ext cx="337642" cy="1155576"/>
                    </a:xfrm>
                    <a:prstGeom prst="arc">
                      <a:avLst>
                        <a:gd name="adj1" fmla="val 16200000"/>
                        <a:gd name="adj2" fmla="val 542103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9" name="直線コネクタ 8"/>
                  <p:cNvCxnSpPr/>
                  <p:nvPr/>
                </p:nvCxnSpPr>
                <p:spPr>
                  <a:xfrm>
                    <a:off x="5056723" y="4333337"/>
                    <a:ext cx="1094432" cy="18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054300" y="5125310"/>
                    <a:ext cx="1096855" cy="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846678" y="4329318"/>
                    <a:ext cx="2117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864305" y="5125310"/>
                    <a:ext cx="211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266529" y="4335222"/>
                    <a:ext cx="2117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256695" y="5127310"/>
                    <a:ext cx="2117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668001" y="4335222"/>
                    <a:ext cx="2117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670617" y="5125310"/>
                    <a:ext cx="2117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631639" y="4333337"/>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843832" y="4329318"/>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058400" y="4329318"/>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275073" y="4335222"/>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468417" y="4340017"/>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670616" y="4324588"/>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879724" y="4324588"/>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066999" y="4333337"/>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864305" y="4983294"/>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076029" y="4981294"/>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266530" y="4993141"/>
                    <a:ext cx="0"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478252" y="4998193"/>
                    <a:ext cx="0"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667110" y="4983294"/>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879723" y="4981294"/>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067001" y="4983294"/>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635896" y="4993141"/>
                    <a:ext cx="1"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635897" y="4468604"/>
                    <a:ext cx="1990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631639" y="4993141"/>
                    <a:ext cx="23266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057651" y="4477353"/>
                    <a:ext cx="2174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066141" y="4993141"/>
                    <a:ext cx="1990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478252" y="4477353"/>
                    <a:ext cx="1990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478252" y="4993142"/>
                    <a:ext cx="1990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867955" y="4993141"/>
                    <a:ext cx="199047"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867955" y="4468604"/>
                    <a:ext cx="1863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グループ化 69"/>
                <p:cNvGrpSpPr/>
                <p:nvPr/>
              </p:nvGrpSpPr>
              <p:grpSpPr>
                <a:xfrm>
                  <a:off x="3419017" y="1915063"/>
                  <a:ext cx="7124" cy="432965"/>
                  <a:chOff x="3421928" y="2003859"/>
                  <a:chExt cx="7124" cy="432965"/>
                </a:xfrm>
              </p:grpSpPr>
              <p:cxnSp>
                <p:nvCxnSpPr>
                  <p:cNvPr id="48" name="直線矢印コネクタ 47"/>
                  <p:cNvCxnSpPr/>
                  <p:nvPr/>
                </p:nvCxnSpPr>
                <p:spPr>
                  <a:xfrm>
                    <a:off x="3421928" y="2003859"/>
                    <a:ext cx="7124" cy="1740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2" name="直線矢印コネクタ 61"/>
                  <p:cNvCxnSpPr/>
                  <p:nvPr/>
                </p:nvCxnSpPr>
                <p:spPr>
                  <a:xfrm flipV="1">
                    <a:off x="3428406" y="2250636"/>
                    <a:ext cx="0" cy="186188"/>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grpSp>
          </p:grpSp>
          <p:sp>
            <p:nvSpPr>
              <p:cNvPr id="3" name="テキスト ボックス 2"/>
              <p:cNvSpPr txBox="1"/>
              <p:nvPr/>
            </p:nvSpPr>
            <p:spPr>
              <a:xfrm>
                <a:off x="3052655" y="1361556"/>
                <a:ext cx="674242" cy="370559"/>
              </a:xfrm>
              <a:prstGeom prst="rect">
                <a:avLst/>
              </a:prstGeom>
              <a:noFill/>
            </p:spPr>
            <p:txBody>
              <a:bodyPr wrap="none" rtlCol="0">
                <a:spAutoFit/>
              </a:bodyPr>
              <a:lstStyle/>
              <a:p>
                <a:r>
                  <a:rPr lang="ja-JP" altLang="en-US" sz="2400" dirty="0" smtClean="0"/>
                  <a:t>深さ</a:t>
                </a:r>
                <a:endParaRPr kumimoji="1" lang="ja-JP" altLang="en-US" sz="2400" dirty="0"/>
              </a:p>
            </p:txBody>
          </p:sp>
          <p:cxnSp>
            <p:nvCxnSpPr>
              <p:cNvPr id="52" name="直線矢印コネクタ 51"/>
              <p:cNvCxnSpPr/>
              <p:nvPr/>
            </p:nvCxnSpPr>
            <p:spPr>
              <a:xfrm>
                <a:off x="2529567" y="2322368"/>
                <a:ext cx="3923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55" name="テキスト ボックス 54"/>
              <p:cNvSpPr txBox="1"/>
              <p:nvPr/>
            </p:nvSpPr>
            <p:spPr>
              <a:xfrm>
                <a:off x="2337844" y="2370426"/>
                <a:ext cx="741042" cy="370559"/>
              </a:xfrm>
              <a:prstGeom prst="rect">
                <a:avLst/>
              </a:prstGeom>
              <a:noFill/>
            </p:spPr>
            <p:txBody>
              <a:bodyPr wrap="none" rtlCol="0">
                <a:spAutoFit/>
              </a:bodyPr>
              <a:lstStyle/>
              <a:p>
                <a:r>
                  <a:rPr kumimoji="1" lang="ja-JP" altLang="en-US" sz="2400" dirty="0" smtClean="0"/>
                  <a:t>周期</a:t>
                </a:r>
                <a:endParaRPr kumimoji="1" lang="ja-JP" altLang="en-US" sz="2400" dirty="0"/>
              </a:p>
            </p:txBody>
          </p:sp>
        </p:grpSp>
        <p:sp>
          <p:nvSpPr>
            <p:cNvPr id="65" name="テキスト ボックス 64"/>
            <p:cNvSpPr txBox="1"/>
            <p:nvPr/>
          </p:nvSpPr>
          <p:spPr>
            <a:xfrm>
              <a:off x="5386917" y="1122413"/>
              <a:ext cx="800219" cy="461665"/>
            </a:xfrm>
            <a:prstGeom prst="rect">
              <a:avLst/>
            </a:prstGeom>
            <a:noFill/>
          </p:spPr>
          <p:txBody>
            <a:bodyPr wrap="none" rtlCol="0">
              <a:spAutoFit/>
            </a:bodyPr>
            <a:lstStyle/>
            <a:p>
              <a:r>
                <a:rPr kumimoji="1" lang="ja-JP" altLang="en-US" sz="2400" dirty="0" smtClean="0"/>
                <a:t>直径</a:t>
              </a:r>
              <a:endParaRPr kumimoji="1" lang="ja-JP" altLang="en-US" sz="2400" dirty="0"/>
            </a:p>
          </p:txBody>
        </p:sp>
        <p:cxnSp>
          <p:nvCxnSpPr>
            <p:cNvPr id="72" name="直線矢印コネクタ 71"/>
            <p:cNvCxnSpPr/>
            <p:nvPr/>
          </p:nvCxnSpPr>
          <p:spPr>
            <a:xfrm>
              <a:off x="5386917" y="1495971"/>
              <a:ext cx="0" cy="299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3" name="直線矢印コネクタ 72"/>
            <p:cNvCxnSpPr/>
            <p:nvPr/>
          </p:nvCxnSpPr>
          <p:spPr>
            <a:xfrm flipV="1">
              <a:off x="5386917" y="2162060"/>
              <a:ext cx="0" cy="2939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51" name="直線矢印コネクタ 50"/>
          <p:cNvCxnSpPr/>
          <p:nvPr/>
        </p:nvCxnSpPr>
        <p:spPr>
          <a:xfrm>
            <a:off x="1202939" y="4941168"/>
            <a:ext cx="1525566" cy="0"/>
          </a:xfrm>
          <a:prstGeom prst="straightConnector1">
            <a:avLst/>
          </a:prstGeom>
          <a:ln>
            <a:solidFill>
              <a:schemeClr val="bg1"/>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59" name="テキスト ボックス 58"/>
          <p:cNvSpPr txBox="1"/>
          <p:nvPr/>
        </p:nvSpPr>
        <p:spPr>
          <a:xfrm>
            <a:off x="1436570" y="4935404"/>
            <a:ext cx="1058303" cy="461665"/>
          </a:xfrm>
          <a:prstGeom prst="rect">
            <a:avLst/>
          </a:prstGeom>
          <a:noFill/>
        </p:spPr>
        <p:txBody>
          <a:bodyPr wrap="none" rtlCol="0">
            <a:spAutoFit/>
          </a:bodyPr>
          <a:lstStyle/>
          <a:p>
            <a:r>
              <a:rPr kumimoji="1" lang="en-US" altLang="ja-JP" sz="2400" smtClean="0">
                <a:solidFill>
                  <a:schemeClr val="bg1"/>
                </a:solidFill>
              </a:rPr>
              <a:t>400nm</a:t>
            </a:r>
            <a:endParaRPr kumimoji="1" lang="ja-JP" altLang="en-US" sz="2400" dirty="0">
              <a:solidFill>
                <a:schemeClr val="bg1"/>
              </a:solidFill>
            </a:endParaRPr>
          </a:p>
        </p:txBody>
      </p:sp>
      <p:grpSp>
        <p:nvGrpSpPr>
          <p:cNvPr id="79" name="グループ化 78"/>
          <p:cNvGrpSpPr/>
          <p:nvPr/>
        </p:nvGrpSpPr>
        <p:grpSpPr>
          <a:xfrm>
            <a:off x="60106" y="2674082"/>
            <a:ext cx="8671157" cy="4262000"/>
            <a:chOff x="1911732" y="4330774"/>
            <a:chExt cx="8671157" cy="4262000"/>
          </a:xfrm>
        </p:grpSpPr>
        <p:sp>
          <p:nvSpPr>
            <p:cNvPr id="57" name="テキスト ボックス 56"/>
            <p:cNvSpPr txBox="1"/>
            <p:nvPr/>
          </p:nvSpPr>
          <p:spPr>
            <a:xfrm>
              <a:off x="8084711" y="5422502"/>
              <a:ext cx="2498178" cy="206210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3200" dirty="0" smtClean="0"/>
                <a:t>直径 </a:t>
              </a:r>
              <a:r>
                <a:rPr lang="en-US" altLang="ja-JP" sz="3200" dirty="0" smtClean="0"/>
                <a:t>400nm</a:t>
              </a:r>
              <a:r>
                <a:rPr lang="ja-JP" altLang="en-US" sz="3200" dirty="0" smtClean="0"/>
                <a:t>　</a:t>
              </a:r>
              <a:endParaRPr lang="en-US" altLang="ja-JP" sz="3200" dirty="0" smtClean="0"/>
            </a:p>
            <a:p>
              <a:r>
                <a:rPr kumimoji="1" lang="ja-JP" altLang="en-US" sz="3200" dirty="0" smtClean="0"/>
                <a:t>周期 </a:t>
              </a:r>
              <a:r>
                <a:rPr kumimoji="1" lang="en-US" altLang="ja-JP" sz="3200" dirty="0" smtClean="0"/>
                <a:t>360nm</a:t>
              </a:r>
              <a:r>
                <a:rPr kumimoji="1" lang="ja-JP" altLang="en-US" sz="3200" dirty="0" smtClean="0"/>
                <a:t>　</a:t>
              </a:r>
              <a:endParaRPr kumimoji="1" lang="en-US" altLang="ja-JP" sz="3200" dirty="0" smtClean="0"/>
            </a:p>
            <a:p>
              <a:r>
                <a:rPr kumimoji="1" lang="ja-JP" altLang="en-US" sz="3200" dirty="0" smtClean="0"/>
                <a:t>深さ    </a:t>
              </a:r>
              <a:r>
                <a:rPr kumimoji="1" lang="en-US" altLang="ja-JP" sz="3200" dirty="0" smtClean="0"/>
                <a:t>50nm</a:t>
              </a:r>
              <a:r>
                <a:rPr kumimoji="1" lang="ja-JP" altLang="en-US" sz="3200" dirty="0" smtClean="0"/>
                <a:t>　</a:t>
              </a:r>
              <a:endParaRPr kumimoji="1" lang="en-US" altLang="ja-JP" sz="3200" dirty="0" smtClean="0"/>
            </a:p>
            <a:p>
              <a:r>
                <a:rPr lang="ja-JP" altLang="en-US" sz="3200" dirty="0" smtClean="0"/>
                <a:t>構造 </a:t>
              </a:r>
              <a:r>
                <a:rPr lang="en-US" altLang="ja-JP" sz="3200" dirty="0" smtClean="0"/>
                <a:t>100</a:t>
              </a:r>
              <a:r>
                <a:rPr lang="ja-JP" altLang="en-US" sz="3200" dirty="0" smtClean="0"/>
                <a:t>個</a:t>
              </a:r>
              <a:endParaRPr kumimoji="1" lang="en-US" altLang="ja-JP" sz="3200" dirty="0" smtClean="0"/>
            </a:p>
          </p:txBody>
        </p:sp>
        <p:grpSp>
          <p:nvGrpSpPr>
            <p:cNvPr id="78" name="グループ化 77"/>
            <p:cNvGrpSpPr/>
            <p:nvPr/>
          </p:nvGrpSpPr>
          <p:grpSpPr>
            <a:xfrm>
              <a:off x="1911732" y="4330774"/>
              <a:ext cx="5999287" cy="4262000"/>
              <a:chOff x="1148309" y="4844093"/>
              <a:chExt cx="5999287" cy="4262000"/>
            </a:xfrm>
          </p:grpSpPr>
          <p:grpSp>
            <p:nvGrpSpPr>
              <p:cNvPr id="77" name="グループ化 76"/>
              <p:cNvGrpSpPr/>
              <p:nvPr/>
            </p:nvGrpSpPr>
            <p:grpSpPr>
              <a:xfrm>
                <a:off x="1148309" y="4844093"/>
                <a:ext cx="5999287" cy="4262000"/>
                <a:chOff x="1686747" y="4246947"/>
                <a:chExt cx="5999287" cy="4262000"/>
              </a:xfrm>
            </p:grpSpPr>
            <p:pic>
              <p:nvPicPr>
                <p:cNvPr id="4098" name="Picture 2" descr="F:\FIMMWAVE simulation\Graph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6747" y="4246947"/>
                  <a:ext cx="5945194" cy="4262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rot="16200000">
                  <a:off x="1215296" y="6045305"/>
                  <a:ext cx="2021808" cy="461665"/>
                </a:xfrm>
                <a:prstGeom prst="rect">
                  <a:avLst/>
                </a:prstGeom>
                <a:noFill/>
              </p:spPr>
              <p:txBody>
                <a:bodyPr wrap="square" rtlCol="0">
                  <a:spAutoFit/>
                </a:bodyPr>
                <a:lstStyle/>
                <a:p>
                  <a:r>
                    <a:rPr kumimoji="1" lang="en-US" altLang="ja-JP" sz="2400" dirty="0" smtClean="0"/>
                    <a:t>transmittance</a:t>
                  </a:r>
                  <a:endParaRPr kumimoji="1" lang="ja-JP" altLang="en-US" sz="2400" dirty="0"/>
                </a:p>
              </p:txBody>
            </p:sp>
            <p:sp>
              <p:nvSpPr>
                <p:cNvPr id="47" name="テキスト ボックス 46"/>
                <p:cNvSpPr txBox="1"/>
                <p:nvPr/>
              </p:nvSpPr>
              <p:spPr>
                <a:xfrm rot="5400000">
                  <a:off x="6644015" y="6138895"/>
                  <a:ext cx="1622374" cy="461665"/>
                </a:xfrm>
                <a:prstGeom prst="rect">
                  <a:avLst/>
                </a:prstGeom>
                <a:noFill/>
              </p:spPr>
              <p:txBody>
                <a:bodyPr wrap="none" rtlCol="0">
                  <a:spAutoFit/>
                </a:bodyPr>
                <a:lstStyle/>
                <a:p>
                  <a:r>
                    <a:rPr kumimoji="1" lang="en-US" altLang="ja-JP" sz="2400" dirty="0" smtClean="0">
                      <a:solidFill>
                        <a:srgbClr val="FF0000"/>
                      </a:solidFill>
                    </a:rPr>
                    <a:t>reflectance</a:t>
                  </a:r>
                  <a:endParaRPr kumimoji="1" lang="ja-JP" altLang="en-US" sz="2400" dirty="0">
                    <a:solidFill>
                      <a:srgbClr val="FF0000"/>
                    </a:solidFill>
                  </a:endParaRPr>
                </a:p>
              </p:txBody>
            </p:sp>
            <p:cxnSp>
              <p:nvCxnSpPr>
                <p:cNvPr id="50" name="直線矢印コネクタ 49"/>
                <p:cNvCxnSpPr/>
                <p:nvPr/>
              </p:nvCxnSpPr>
              <p:spPr>
                <a:xfrm flipV="1">
                  <a:off x="4067944" y="5116755"/>
                  <a:ext cx="713987" cy="9432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4" name="テキスト ボックス 53"/>
                <p:cNvSpPr txBox="1"/>
                <p:nvPr/>
              </p:nvSpPr>
              <p:spPr>
                <a:xfrm>
                  <a:off x="3365324" y="6043400"/>
                  <a:ext cx="841897" cy="66367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smtClean="0"/>
                    <a:t>808nm</a:t>
                  </a:r>
                </a:p>
                <a:p>
                  <a:r>
                    <a:rPr lang="en-US" altLang="ja-JP" dirty="0" smtClean="0"/>
                    <a:t>T=96%</a:t>
                  </a:r>
                  <a:endParaRPr kumimoji="1" lang="ja-JP" altLang="en-US" dirty="0"/>
                </a:p>
              </p:txBody>
            </p:sp>
          </p:grpSp>
          <p:sp>
            <p:nvSpPr>
              <p:cNvPr id="5" name="テキスト ボックス 4"/>
              <p:cNvSpPr txBox="1"/>
              <p:nvPr/>
            </p:nvSpPr>
            <p:spPr>
              <a:xfrm>
                <a:off x="3275057" y="8593692"/>
                <a:ext cx="2217017" cy="474051"/>
              </a:xfrm>
              <a:prstGeom prst="rect">
                <a:avLst/>
              </a:prstGeom>
              <a:noFill/>
            </p:spPr>
            <p:txBody>
              <a:bodyPr wrap="none" rtlCol="0">
                <a:spAutoFit/>
              </a:bodyPr>
              <a:lstStyle/>
              <a:p>
                <a:r>
                  <a:rPr kumimoji="1" lang="en-US" altLang="ja-JP" sz="2400" dirty="0" smtClean="0"/>
                  <a:t>wavelength(nm)</a:t>
                </a:r>
                <a:endParaRPr kumimoji="1" lang="ja-JP" altLang="en-US" sz="2400" dirty="0"/>
              </a:p>
            </p:txBody>
          </p:sp>
        </p:grpSp>
      </p:grpSp>
    </p:spTree>
    <p:extLst>
      <p:ext uri="{BB962C8B-B14F-4D97-AF65-F5344CB8AC3E}">
        <p14:creationId xmlns:p14="http://schemas.microsoft.com/office/powerpoint/2010/main" val="154504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p:cNvGrpSpPr/>
          <p:nvPr/>
        </p:nvGrpSpPr>
        <p:grpSpPr>
          <a:xfrm>
            <a:off x="-30321" y="307977"/>
            <a:ext cx="9033182" cy="6009889"/>
            <a:chOff x="-30321" y="307975"/>
            <a:chExt cx="9033182" cy="6009889"/>
          </a:xfrm>
        </p:grpSpPr>
        <p:grpSp>
          <p:nvGrpSpPr>
            <p:cNvPr id="31" name="グループ化 30"/>
            <p:cNvGrpSpPr/>
            <p:nvPr/>
          </p:nvGrpSpPr>
          <p:grpSpPr>
            <a:xfrm>
              <a:off x="12291" y="723411"/>
              <a:ext cx="8795382" cy="5594453"/>
              <a:chOff x="0" y="1355576"/>
              <a:chExt cx="8795382" cy="4962288"/>
            </a:xfrm>
          </p:grpSpPr>
          <p:grpSp>
            <p:nvGrpSpPr>
              <p:cNvPr id="23" name="グループ化 22"/>
              <p:cNvGrpSpPr/>
              <p:nvPr/>
            </p:nvGrpSpPr>
            <p:grpSpPr>
              <a:xfrm>
                <a:off x="0" y="1355576"/>
                <a:ext cx="8795382" cy="4962288"/>
                <a:chOff x="209178" y="1457324"/>
                <a:chExt cx="8586204" cy="4860540"/>
              </a:xfrm>
            </p:grpSpPr>
            <p:grpSp>
              <p:nvGrpSpPr>
                <p:cNvPr id="15" name="グループ化 14"/>
                <p:cNvGrpSpPr/>
                <p:nvPr/>
              </p:nvGrpSpPr>
              <p:grpSpPr>
                <a:xfrm>
                  <a:off x="209178" y="1457324"/>
                  <a:ext cx="8586204" cy="4860540"/>
                  <a:chOff x="209178" y="1457324"/>
                  <a:chExt cx="8586204" cy="4860540"/>
                </a:xfrm>
              </p:grpSpPr>
              <p:pic>
                <p:nvPicPr>
                  <p:cNvPr id="2" name="図 1"/>
                  <p:cNvPicPr/>
                  <p:nvPr/>
                </p:nvPicPr>
                <p:blipFill>
                  <a:blip r:embed="rId2">
                    <a:extLst>
                      <a:ext uri="{28A0092B-C50C-407E-A947-70E740481C1C}">
                        <a14:useLocalDpi xmlns:a14="http://schemas.microsoft.com/office/drawing/2010/main" val="0"/>
                      </a:ext>
                    </a:extLst>
                  </a:blip>
                  <a:srcRect/>
                  <a:stretch>
                    <a:fillRect/>
                  </a:stretch>
                </p:blipFill>
                <p:spPr bwMode="auto">
                  <a:xfrm>
                    <a:off x="370447" y="1457324"/>
                    <a:ext cx="8424935" cy="4860540"/>
                  </a:xfrm>
                  <a:prstGeom prst="rect">
                    <a:avLst/>
                  </a:prstGeom>
                  <a:noFill/>
                  <a:ln>
                    <a:noFill/>
                  </a:ln>
                </p:spPr>
              </p:pic>
              <p:sp>
                <p:nvSpPr>
                  <p:cNvPr id="4" name="テキスト ボックス 3"/>
                  <p:cNvSpPr txBox="1"/>
                  <p:nvPr/>
                </p:nvSpPr>
                <p:spPr>
                  <a:xfrm>
                    <a:off x="209178" y="4531900"/>
                    <a:ext cx="1260140" cy="508061"/>
                  </a:xfrm>
                  <a:prstGeom prst="rect">
                    <a:avLst/>
                  </a:prstGeom>
                  <a:noFill/>
                </p:spPr>
                <p:txBody>
                  <a:bodyPr wrap="square" rtlCol="0">
                    <a:spAutoFit/>
                  </a:bodyPr>
                  <a:lstStyle/>
                  <a:p>
                    <a:pPr algn="ctr"/>
                    <a:r>
                      <a:rPr kumimoji="1" lang="en-US" altLang="ja-JP" sz="1600" dirty="0" smtClean="0"/>
                      <a:t>Pulse laser 532nm</a:t>
                    </a:r>
                    <a:endParaRPr kumimoji="1" lang="ja-JP" altLang="en-US" sz="1600" dirty="0"/>
                  </a:p>
                </p:txBody>
              </p:sp>
            </p:grpSp>
            <p:sp>
              <p:nvSpPr>
                <p:cNvPr id="11" name="正方形/長方形 10"/>
                <p:cNvSpPr/>
                <p:nvPr/>
              </p:nvSpPr>
              <p:spPr>
                <a:xfrm>
                  <a:off x="376785" y="3863832"/>
                  <a:ext cx="2214995" cy="48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68158" y="5392585"/>
                  <a:ext cx="2943702" cy="578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347864" y="5391218"/>
                  <a:ext cx="504056" cy="198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119928" y="1457324"/>
                  <a:ext cx="6440403" cy="603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3311860" y="5382217"/>
                  <a:ext cx="0" cy="24302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5148064" y="4257092"/>
                  <a:ext cx="1008112" cy="468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860032" y="4156551"/>
                  <a:ext cx="504056" cy="468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752020" y="4077072"/>
                  <a:ext cx="108012" cy="4571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1835696" y="5733256"/>
                <a:ext cx="2097233" cy="409498"/>
              </a:xfrm>
              <a:prstGeom prst="rect">
                <a:avLst/>
              </a:prstGeom>
              <a:noFill/>
            </p:spPr>
            <p:txBody>
              <a:bodyPr wrap="square" rtlCol="0">
                <a:spAutoFit/>
              </a:bodyPr>
              <a:lstStyle/>
              <a:p>
                <a:r>
                  <a:rPr kumimoji="1" lang="ja-JP" altLang="en-US" sz="2400" dirty="0" smtClean="0"/>
                  <a:t>共焦点顕微鏡</a:t>
                </a:r>
                <a:endParaRPr kumimoji="1" lang="ja-JP" altLang="en-US" sz="2400" dirty="0"/>
              </a:p>
            </p:txBody>
          </p:sp>
          <p:sp>
            <p:nvSpPr>
              <p:cNvPr id="24" name="正方形/長方形 23"/>
              <p:cNvSpPr/>
              <p:nvPr/>
            </p:nvSpPr>
            <p:spPr>
              <a:xfrm>
                <a:off x="3561842" y="5409220"/>
                <a:ext cx="686122" cy="164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231590" y="5445224"/>
                <a:ext cx="45719" cy="124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flipH="1">
                <a:off x="2987824" y="5323083"/>
                <a:ext cx="394659" cy="287662"/>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3" name="テキスト ボックス 2"/>
            <p:cNvSpPr txBox="1"/>
            <p:nvPr/>
          </p:nvSpPr>
          <p:spPr>
            <a:xfrm>
              <a:off x="3563888" y="307975"/>
              <a:ext cx="2016224" cy="584775"/>
            </a:xfrm>
            <a:prstGeom prst="rect">
              <a:avLst/>
            </a:prstGeom>
            <a:noFill/>
          </p:spPr>
          <p:txBody>
            <a:bodyPr wrap="square" rtlCol="0">
              <a:spAutoFit/>
            </a:bodyPr>
            <a:lstStyle/>
            <a:p>
              <a:r>
                <a:rPr kumimoji="1" lang="ja-JP" altLang="en-US" sz="3200" u="sng" dirty="0" smtClean="0"/>
                <a:t>測定系</a:t>
              </a:r>
              <a:endParaRPr kumimoji="1" lang="ja-JP" altLang="en-US" sz="3200" u="sng" dirty="0"/>
            </a:p>
          </p:txBody>
        </p:sp>
        <p:sp>
          <p:nvSpPr>
            <p:cNvPr id="7" name="テキスト ボックス 6"/>
            <p:cNvSpPr txBox="1"/>
            <p:nvPr/>
          </p:nvSpPr>
          <p:spPr>
            <a:xfrm>
              <a:off x="1565666" y="1469975"/>
              <a:ext cx="2844316" cy="461665"/>
            </a:xfrm>
            <a:prstGeom prst="rect">
              <a:avLst/>
            </a:prstGeom>
            <a:solidFill>
              <a:schemeClr val="bg1"/>
            </a:solidFill>
            <a:ln>
              <a:noFill/>
            </a:ln>
          </p:spPr>
          <p:txBody>
            <a:bodyPr wrap="square" rtlCol="0">
              <a:spAutoFit/>
            </a:bodyPr>
            <a:lstStyle/>
            <a:p>
              <a:r>
                <a:rPr kumimoji="1" lang="ja-JP" altLang="en-US" sz="2400" dirty="0" smtClean="0"/>
                <a:t>可動ファイバホルダ</a:t>
              </a:r>
              <a:endParaRPr kumimoji="1" lang="ja-JP" altLang="en-US" sz="2400" dirty="0"/>
            </a:p>
          </p:txBody>
        </p:sp>
        <p:sp>
          <p:nvSpPr>
            <p:cNvPr id="8" name="テキスト ボックス 7"/>
            <p:cNvSpPr txBox="1"/>
            <p:nvPr/>
          </p:nvSpPr>
          <p:spPr>
            <a:xfrm>
              <a:off x="-30321" y="2024844"/>
              <a:ext cx="3594209" cy="461665"/>
            </a:xfrm>
            <a:prstGeom prst="rect">
              <a:avLst/>
            </a:prstGeom>
            <a:solidFill>
              <a:schemeClr val="bg1"/>
            </a:solidFill>
            <a:ln>
              <a:noFill/>
            </a:ln>
          </p:spPr>
          <p:txBody>
            <a:bodyPr wrap="square" rtlCol="0">
              <a:spAutoFit/>
            </a:bodyPr>
            <a:lstStyle/>
            <a:p>
              <a:r>
                <a:rPr kumimoji="1" lang="ja-JP" altLang="en-US" sz="2400" dirty="0" smtClean="0"/>
                <a:t>共振器内蔵ナノ光ファイバ</a:t>
              </a:r>
              <a:endParaRPr kumimoji="1" lang="ja-JP" altLang="en-US" sz="2400" dirty="0"/>
            </a:p>
          </p:txBody>
        </p:sp>
        <p:sp>
          <p:nvSpPr>
            <p:cNvPr id="10" name="テキスト ボックス 9"/>
            <p:cNvSpPr txBox="1"/>
            <p:nvPr/>
          </p:nvSpPr>
          <p:spPr>
            <a:xfrm>
              <a:off x="4966755" y="3560515"/>
              <a:ext cx="2125526" cy="461665"/>
            </a:xfrm>
            <a:prstGeom prst="rect">
              <a:avLst/>
            </a:prstGeom>
            <a:solidFill>
              <a:schemeClr val="bg1"/>
            </a:solidFill>
            <a:ln>
              <a:noFill/>
            </a:ln>
          </p:spPr>
          <p:txBody>
            <a:bodyPr wrap="square" rtlCol="0">
              <a:spAutoFit/>
            </a:bodyPr>
            <a:lstStyle/>
            <a:p>
              <a:r>
                <a:rPr kumimoji="1" lang="ja-JP" altLang="en-US" sz="2400" dirty="0" smtClean="0"/>
                <a:t>ピエゾステージ</a:t>
              </a:r>
              <a:endParaRPr kumimoji="1" lang="ja-JP" altLang="en-US" sz="2400" dirty="0"/>
            </a:p>
          </p:txBody>
        </p:sp>
        <p:sp>
          <p:nvSpPr>
            <p:cNvPr id="32" name="正方形/長方形 31"/>
            <p:cNvSpPr/>
            <p:nvPr/>
          </p:nvSpPr>
          <p:spPr>
            <a:xfrm>
              <a:off x="3808337" y="1988840"/>
              <a:ext cx="979687"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551014" y="1015861"/>
              <a:ext cx="1489038" cy="461665"/>
            </a:xfrm>
            <a:prstGeom prst="rect">
              <a:avLst/>
            </a:prstGeom>
            <a:noFill/>
          </p:spPr>
          <p:txBody>
            <a:bodyPr wrap="square" rtlCol="0">
              <a:spAutoFit/>
            </a:bodyPr>
            <a:lstStyle/>
            <a:p>
              <a:pPr algn="ctr"/>
              <a:r>
                <a:rPr lang="en-US" altLang="ja-JP" sz="2400" dirty="0" err="1" smtClean="0"/>
                <a:t>CdSe</a:t>
              </a:r>
              <a:r>
                <a:rPr lang="en-US" altLang="ja-JP" sz="2400" dirty="0" smtClean="0"/>
                <a:t>/</a:t>
              </a:r>
              <a:r>
                <a:rPr lang="en-US" altLang="ja-JP" sz="2400" dirty="0" err="1" smtClean="0"/>
                <a:t>Zn</a:t>
              </a:r>
              <a:r>
                <a:rPr lang="en-US" altLang="ja-JP" sz="2400" dirty="0" err="1"/>
                <a:t>S</a:t>
              </a:r>
              <a:endParaRPr kumimoji="1" lang="ja-JP" altLang="en-US" sz="2400" dirty="0"/>
            </a:p>
          </p:txBody>
        </p:sp>
        <p:sp>
          <p:nvSpPr>
            <p:cNvPr id="34" name="テキスト ボックス 33"/>
            <p:cNvSpPr txBox="1"/>
            <p:nvPr/>
          </p:nvSpPr>
          <p:spPr>
            <a:xfrm>
              <a:off x="25271" y="4193927"/>
              <a:ext cx="1548172" cy="830997"/>
            </a:xfrm>
            <a:prstGeom prst="rect">
              <a:avLst/>
            </a:prstGeom>
            <a:solidFill>
              <a:schemeClr val="bg1">
                <a:lumMod val="65000"/>
              </a:schemeClr>
            </a:solidFill>
            <a:ln w="19050">
              <a:solidFill>
                <a:schemeClr val="tx1"/>
              </a:solidFill>
            </a:ln>
          </p:spPr>
          <p:txBody>
            <a:bodyPr wrap="square" rtlCol="0">
              <a:spAutoFit/>
            </a:bodyPr>
            <a:lstStyle/>
            <a:p>
              <a:pPr algn="ctr"/>
              <a:r>
                <a:rPr kumimoji="1" lang="en-US" altLang="ja-JP" sz="2400" dirty="0" smtClean="0"/>
                <a:t>Pulse laser</a:t>
              </a:r>
            </a:p>
            <a:p>
              <a:pPr algn="ctr"/>
              <a:r>
                <a:rPr lang="en-US" altLang="ja-JP" sz="2400" dirty="0" smtClean="0"/>
                <a:t>532nm</a:t>
              </a:r>
              <a:endParaRPr kumimoji="1" lang="ja-JP" altLang="en-US" sz="2400" dirty="0"/>
            </a:p>
          </p:txBody>
        </p:sp>
        <p:cxnSp>
          <p:nvCxnSpPr>
            <p:cNvPr id="36" name="直線コネクタ 35"/>
            <p:cNvCxnSpPr/>
            <p:nvPr/>
          </p:nvCxnSpPr>
          <p:spPr>
            <a:xfrm flipH="1">
              <a:off x="4273533" y="1469975"/>
              <a:ext cx="10436" cy="95091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7670713" y="3397839"/>
              <a:ext cx="1332148" cy="1728781"/>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ローチャート: 処理 43"/>
            <p:cNvSpPr/>
            <p:nvPr/>
          </p:nvSpPr>
          <p:spPr>
            <a:xfrm>
              <a:off x="7758404" y="3500371"/>
              <a:ext cx="1156766" cy="58195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分光器</a:t>
              </a:r>
              <a:endParaRPr kumimoji="1" lang="ja-JP" altLang="en-US" sz="2400" dirty="0">
                <a:solidFill>
                  <a:schemeClr val="tx1"/>
                </a:solidFill>
              </a:endParaRPr>
            </a:p>
          </p:txBody>
        </p:sp>
        <p:sp>
          <p:nvSpPr>
            <p:cNvPr id="45" name="フローチャート: 処理 44"/>
            <p:cNvSpPr/>
            <p:nvPr/>
          </p:nvSpPr>
          <p:spPr>
            <a:xfrm>
              <a:off x="7812409" y="4407464"/>
              <a:ext cx="1048755" cy="51480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APD</a:t>
              </a:r>
              <a:endParaRPr kumimoji="1" lang="ja-JP" altLang="en-US" sz="2400" dirty="0">
                <a:solidFill>
                  <a:schemeClr val="tx1"/>
                </a:solidFill>
              </a:endParaRPr>
            </a:p>
          </p:txBody>
        </p:sp>
        <p:sp>
          <p:nvSpPr>
            <p:cNvPr id="47" name="テキスト ボックス 46"/>
            <p:cNvSpPr txBox="1"/>
            <p:nvPr/>
          </p:nvSpPr>
          <p:spPr>
            <a:xfrm>
              <a:off x="8111736" y="4007354"/>
              <a:ext cx="450100" cy="400110"/>
            </a:xfrm>
            <a:prstGeom prst="rect">
              <a:avLst/>
            </a:prstGeom>
            <a:noFill/>
          </p:spPr>
          <p:txBody>
            <a:bodyPr wrap="square" rtlCol="0">
              <a:spAutoFit/>
            </a:bodyPr>
            <a:lstStyle/>
            <a:p>
              <a:r>
                <a:rPr kumimoji="1" lang="en-US" altLang="ja-JP" sz="2000" dirty="0" smtClean="0"/>
                <a:t>or</a:t>
              </a:r>
              <a:endParaRPr kumimoji="1" lang="ja-JP" altLang="en-US" sz="2000" dirty="0"/>
            </a:p>
          </p:txBody>
        </p:sp>
        <p:cxnSp>
          <p:nvCxnSpPr>
            <p:cNvPr id="49" name="直線コネクタ 48"/>
            <p:cNvCxnSpPr/>
            <p:nvPr/>
          </p:nvCxnSpPr>
          <p:spPr>
            <a:xfrm>
              <a:off x="5472100" y="4007354"/>
              <a:ext cx="0" cy="537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9" name="フローチャート: 処理 58"/>
          <p:cNvSpPr/>
          <p:nvPr/>
        </p:nvSpPr>
        <p:spPr>
          <a:xfrm>
            <a:off x="4441472" y="1544412"/>
            <a:ext cx="1748563" cy="432049"/>
          </a:xfrm>
          <a:prstGeom prst="flowChartProcess">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コントローラ</a:t>
            </a:r>
            <a:endParaRPr kumimoji="1" lang="ja-JP" altLang="en-US" dirty="0">
              <a:solidFill>
                <a:schemeClr val="tx1"/>
              </a:solidFill>
            </a:endParaRPr>
          </a:p>
        </p:txBody>
      </p:sp>
      <p:sp>
        <p:nvSpPr>
          <p:cNvPr id="35" name="フローチャート : 結合子 11"/>
          <p:cNvSpPr/>
          <p:nvPr/>
        </p:nvSpPr>
        <p:spPr>
          <a:xfrm>
            <a:off x="4173297" y="2960948"/>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7" name="フローチャート : 結合子 11"/>
          <p:cNvSpPr/>
          <p:nvPr/>
        </p:nvSpPr>
        <p:spPr>
          <a:xfrm>
            <a:off x="4247964" y="2960948"/>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554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35896" y="188640"/>
            <a:ext cx="2000676" cy="584775"/>
          </a:xfrm>
          <a:prstGeom prst="rect">
            <a:avLst/>
          </a:prstGeom>
          <a:noFill/>
        </p:spPr>
        <p:txBody>
          <a:bodyPr wrap="none" rtlCol="0">
            <a:spAutoFit/>
          </a:bodyPr>
          <a:lstStyle/>
          <a:p>
            <a:r>
              <a:rPr lang="en-US" altLang="ja-JP" sz="3200" u="sng" dirty="0" smtClean="0"/>
              <a:t>motivation</a:t>
            </a:r>
            <a:endParaRPr lang="ja-JP" altLang="en-US" sz="3200" u="sng" dirty="0"/>
          </a:p>
        </p:txBody>
      </p:sp>
      <p:graphicFrame>
        <p:nvGraphicFramePr>
          <p:cNvPr id="45" name="表 44"/>
          <p:cNvGraphicFramePr>
            <a:graphicFrameLocks noGrp="1"/>
          </p:cNvGraphicFramePr>
          <p:nvPr>
            <p:extLst>
              <p:ext uri="{D42A27DB-BD31-4B8C-83A1-F6EECF244321}">
                <p14:modId xmlns:p14="http://schemas.microsoft.com/office/powerpoint/2010/main" val="3468264361"/>
              </p:ext>
            </p:extLst>
          </p:nvPr>
        </p:nvGraphicFramePr>
        <p:xfrm>
          <a:off x="4427984" y="1394748"/>
          <a:ext cx="4619102" cy="2613712"/>
        </p:xfrm>
        <a:graphic>
          <a:graphicData uri="http://schemas.openxmlformats.org/drawingml/2006/table">
            <a:tbl>
              <a:tblPr/>
              <a:tblGrid>
                <a:gridCol w="1414027"/>
                <a:gridCol w="1414027"/>
                <a:gridCol w="1791048"/>
              </a:tblGrid>
              <a:tr h="474310">
                <a:tc>
                  <a:txBody>
                    <a:bodyPr/>
                    <a:lstStyle/>
                    <a:p>
                      <a:pPr algn="ctr" fontAlgn="ctr"/>
                      <a:r>
                        <a:rPr lang="ja-JP" altLang="en-US" sz="2000" b="0"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solidFill>
                            <a:srgbClr val="000000"/>
                          </a:solidFill>
                          <a:effectLst/>
                          <a:latin typeface="+mn-lt"/>
                        </a:rPr>
                        <a:t>photonic</a:t>
                      </a:r>
                      <a:r>
                        <a:rPr lang="en-US" altLang="ja-JP" sz="2000" b="0" i="0" u="none" strike="noStrike" baseline="0" dirty="0" smtClean="0">
                          <a:solidFill>
                            <a:srgbClr val="000000"/>
                          </a:solidFill>
                          <a:effectLst/>
                          <a:latin typeface="+mn-lt"/>
                        </a:rPr>
                        <a:t> crystal</a:t>
                      </a:r>
                      <a:endParaRPr lang="en-US" altLang="ja-JP" sz="2000" b="0" i="0" u="none" strike="noStrike" dirty="0" smtClean="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solidFill>
                            <a:srgbClr val="000000"/>
                          </a:solidFill>
                          <a:effectLst/>
                          <a:latin typeface="+mn-lt"/>
                        </a:rPr>
                        <a:t>microsphere</a:t>
                      </a:r>
                    </a:p>
                    <a:p>
                      <a:pPr algn="ctr" fontAlgn="ctr"/>
                      <a:r>
                        <a:rPr lang="ja-JP" altLang="en-US" sz="2000" b="0" i="0" u="none" strike="noStrike" dirty="0" smtClean="0">
                          <a:solidFill>
                            <a:srgbClr val="000000"/>
                          </a:solidFill>
                          <a:effectLst/>
                          <a:latin typeface="+mn-lt"/>
                        </a:rPr>
                        <a:t>（</a:t>
                      </a:r>
                      <a:r>
                        <a:rPr lang="en-US" altLang="ja-JP" sz="2000" b="0" i="0" u="none" strike="noStrike" dirty="0" err="1" smtClean="0">
                          <a:solidFill>
                            <a:srgbClr val="000000"/>
                          </a:solidFill>
                          <a:effectLst/>
                          <a:latin typeface="+mn-lt"/>
                        </a:rPr>
                        <a:t>microtroid</a:t>
                      </a:r>
                      <a:r>
                        <a:rPr lang="ja-JP" altLang="en-US" sz="2000" b="0" i="0" u="none" strike="noStrike" dirty="0" smtClean="0">
                          <a:solidFill>
                            <a:srgbClr val="000000"/>
                          </a:solidFill>
                          <a:effectLst/>
                          <a:latin typeface="+mn-lt"/>
                        </a:rPr>
                        <a:t>）</a:t>
                      </a:r>
                      <a:endParaRPr lang="ja-JP" altLang="en-US" sz="20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537">
                <a:tc>
                  <a:txBody>
                    <a:bodyPr/>
                    <a:lstStyle/>
                    <a:p>
                      <a:pPr marL="0" indent="0" algn="ctr" fontAlgn="ctr">
                        <a:buFont typeface="+mj-lt"/>
                        <a:buNone/>
                      </a:pPr>
                      <a:r>
                        <a:rPr lang="en-US" altLang="ja-JP" sz="2000" b="0" i="0" u="none" strike="noStrike" dirty="0" smtClean="0">
                          <a:solidFill>
                            <a:srgbClr val="000000"/>
                          </a:solidFill>
                          <a:effectLst/>
                          <a:latin typeface="+mn-lt"/>
                        </a:rPr>
                        <a:t>mode</a:t>
                      </a:r>
                      <a:r>
                        <a:rPr lang="en-US" altLang="ja-JP" sz="2000" b="0" i="0" u="none" strike="noStrike" baseline="0" dirty="0" smtClean="0">
                          <a:solidFill>
                            <a:srgbClr val="000000"/>
                          </a:solidFill>
                          <a:effectLst/>
                          <a:latin typeface="+mn-lt"/>
                        </a:rPr>
                        <a:t> volume</a:t>
                      </a:r>
                      <a:endParaRPr lang="ja-JP" altLang="en-US" sz="20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ja-JP" altLang="en-US" sz="2000" b="0" i="0" u="none" strike="noStrike" dirty="0" smtClean="0">
                          <a:solidFill>
                            <a:srgbClr val="000000"/>
                          </a:solidFill>
                          <a:effectLst/>
                          <a:latin typeface="+mn-lt"/>
                        </a:rPr>
                        <a:t>○</a:t>
                      </a:r>
                      <a:endParaRPr lang="ja-JP" altLang="en-US" sz="20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ja-JP" altLang="en-US" sz="2000" b="0" i="0" u="none" strike="noStrike" dirty="0" smtClean="0">
                          <a:solidFill>
                            <a:srgbClr val="000000"/>
                          </a:solidFill>
                          <a:effectLst/>
                          <a:latin typeface="+mn-lt"/>
                        </a:rPr>
                        <a:t>△</a:t>
                      </a:r>
                      <a:endParaRPr lang="en-US" altLang="ja-JP" sz="20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451537">
                <a:tc>
                  <a:txBody>
                    <a:bodyPr/>
                    <a:lstStyle/>
                    <a:p>
                      <a:pPr marL="0" indent="0" algn="ctr" fontAlgn="ctr">
                        <a:buFont typeface="+mj-lt"/>
                        <a:buNone/>
                      </a:pPr>
                      <a:r>
                        <a:rPr lang="en-US" altLang="ja-JP" sz="2000" b="0" i="0" u="none" strike="noStrike" baseline="0" dirty="0" smtClean="0">
                          <a:solidFill>
                            <a:srgbClr val="000000"/>
                          </a:solidFill>
                          <a:effectLst/>
                          <a:latin typeface="+mn-lt"/>
                        </a:rPr>
                        <a:t> </a:t>
                      </a:r>
                      <a:r>
                        <a:rPr lang="en-US" altLang="ja-JP" sz="2000" b="0" i="0" u="none" strike="noStrike" dirty="0" smtClean="0">
                          <a:solidFill>
                            <a:srgbClr val="000000"/>
                          </a:solidFill>
                          <a:effectLst/>
                          <a:latin typeface="+mn-lt"/>
                        </a:rPr>
                        <a:t>tuning range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2000" b="0" i="0" u="none" strike="noStrike" dirty="0" smtClean="0">
                          <a:solidFill>
                            <a:srgbClr val="000000"/>
                          </a:solidFill>
                          <a:effectLst/>
                          <a:latin typeface="+mn-lt"/>
                        </a:rPr>
                        <a:t>△</a:t>
                      </a:r>
                      <a:endParaRPr lang="ja-JP" altLang="en-US" sz="20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2000" b="0" i="0" u="none" strike="noStrike" dirty="0" smtClean="0">
                          <a:solidFill>
                            <a:srgbClr val="000000"/>
                          </a:solidFill>
                          <a:effectLst/>
                          <a:latin typeface="+mn-lt"/>
                        </a:rPr>
                        <a:t>×</a:t>
                      </a:r>
                      <a:endParaRPr lang="ja-JP" altLang="en-US" sz="20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451537">
                <a:tc>
                  <a:txBody>
                    <a:bodyPr/>
                    <a:lstStyle/>
                    <a:p>
                      <a:pPr algn="ctr" fontAlgn="ctr"/>
                      <a:r>
                        <a:rPr lang="en-US" altLang="ja-JP" sz="2000" b="0" i="0" u="none" strike="noStrike" dirty="0" smtClean="0">
                          <a:solidFill>
                            <a:srgbClr val="000000"/>
                          </a:solidFill>
                          <a:effectLst/>
                          <a:latin typeface="+mn-lt"/>
                        </a:rPr>
                        <a:t> coupling</a:t>
                      </a:r>
                      <a:r>
                        <a:rPr lang="en-US" altLang="ja-JP" sz="2000" b="0" i="0" u="none" strike="noStrike" baseline="0" dirty="0" smtClean="0">
                          <a:solidFill>
                            <a:srgbClr val="000000"/>
                          </a:solidFill>
                          <a:effectLst/>
                          <a:latin typeface="+mn-lt"/>
                        </a:rPr>
                        <a:t> </a:t>
                      </a:r>
                      <a:endParaRPr lang="ja-JP" altLang="en-US" sz="20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2000" b="0" i="0" u="none" strike="noStrike" dirty="0">
                          <a:solidFill>
                            <a:srgbClr val="000000"/>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2000" b="0" i="0" u="none" strike="noStrike" dirty="0" smtClean="0">
                          <a:solidFill>
                            <a:srgbClr val="000000"/>
                          </a:solidFill>
                          <a:effectLst/>
                          <a:latin typeface="+mn-lt"/>
                        </a:rPr>
                        <a:t>△</a:t>
                      </a:r>
                      <a:r>
                        <a:rPr lang="en-US" altLang="ja-JP" sz="2000" b="0" i="0" u="none" strike="noStrike" dirty="0" smtClean="0">
                          <a:solidFill>
                            <a:srgbClr val="000000"/>
                          </a:solidFill>
                          <a:effectLst/>
                          <a:latin typeface="+mn-lt"/>
                        </a:rPr>
                        <a:t/>
                      </a:r>
                      <a:br>
                        <a:rPr lang="en-US" altLang="ja-JP" sz="2000" b="0" i="0" u="none" strike="noStrike" dirty="0" smtClean="0">
                          <a:solidFill>
                            <a:srgbClr val="000000"/>
                          </a:solidFill>
                          <a:effectLst/>
                          <a:latin typeface="+mn-lt"/>
                        </a:rPr>
                      </a:br>
                      <a:r>
                        <a:rPr lang="ja-JP" altLang="en-US" sz="2000" b="0" i="0" u="none" strike="noStrike" dirty="0" smtClean="0">
                          <a:solidFill>
                            <a:srgbClr val="000000"/>
                          </a:solidFill>
                          <a:effectLst/>
                          <a:latin typeface="+mn-lt"/>
                        </a:rPr>
                        <a:t>（</a:t>
                      </a:r>
                      <a:r>
                        <a:rPr lang="en-US" altLang="ja-JP" sz="2000" b="0" i="0" u="none" strike="noStrike" dirty="0" smtClean="0">
                          <a:solidFill>
                            <a:srgbClr val="000000"/>
                          </a:solidFill>
                          <a:effectLst/>
                          <a:latin typeface="+mn-lt"/>
                        </a:rPr>
                        <a:t>demand of</a:t>
                      </a:r>
                      <a:r>
                        <a:rPr lang="en-US" altLang="ja-JP" sz="2000" b="0" i="0" u="none" strike="noStrike" baseline="0" dirty="0" smtClean="0">
                          <a:solidFill>
                            <a:srgbClr val="000000"/>
                          </a:solidFill>
                          <a:effectLst/>
                          <a:latin typeface="+mn-lt"/>
                        </a:rPr>
                        <a:t> </a:t>
                      </a:r>
                      <a:r>
                        <a:rPr lang="en-US" altLang="ja-JP" sz="2000" b="0" i="0" u="none" strike="noStrike" dirty="0" smtClean="0">
                          <a:solidFill>
                            <a:srgbClr val="000000"/>
                          </a:solidFill>
                          <a:effectLst/>
                          <a:latin typeface="+mn-lt"/>
                        </a:rPr>
                        <a:t>precise</a:t>
                      </a:r>
                      <a:r>
                        <a:rPr lang="en-US" altLang="ja-JP" sz="2000" b="0" i="0" u="none" strike="noStrike" baseline="0" dirty="0" smtClean="0">
                          <a:solidFill>
                            <a:srgbClr val="000000"/>
                          </a:solidFill>
                          <a:effectLst/>
                          <a:latin typeface="+mn-lt"/>
                        </a:rPr>
                        <a:t> control</a:t>
                      </a:r>
                      <a:r>
                        <a:rPr lang="ja-JP" altLang="en-US" sz="2000" b="0" i="0" u="none" strike="noStrike" dirty="0" smtClean="0">
                          <a:solidFill>
                            <a:srgbClr val="000000"/>
                          </a:solidFill>
                          <a:effectLst/>
                          <a:latin typeface="+mn-lt"/>
                        </a:rPr>
                        <a:t>）</a:t>
                      </a:r>
                      <a:endParaRPr lang="ja-JP" altLang="en-US" sz="20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1" name="テキスト ボックス 10"/>
          <p:cNvSpPr txBox="1"/>
          <p:nvPr/>
        </p:nvSpPr>
        <p:spPr>
          <a:xfrm>
            <a:off x="143508" y="1478518"/>
            <a:ext cx="4165875" cy="24622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2400" b="1" u="sng" dirty="0" smtClean="0"/>
              <a:t> requirement for the cavity</a:t>
            </a:r>
          </a:p>
          <a:p>
            <a:endParaRPr kumimoji="1" lang="en-US" altLang="ja-JP" sz="1000" b="1" u="sng" dirty="0" smtClean="0"/>
          </a:p>
          <a:p>
            <a:r>
              <a:rPr lang="en-US" altLang="ja-JP" sz="2400" dirty="0" smtClean="0">
                <a:solidFill>
                  <a:srgbClr val="00B050"/>
                </a:solidFill>
              </a:rPr>
              <a:t>1</a:t>
            </a:r>
            <a:r>
              <a:rPr lang="en-US" altLang="ja-JP" sz="2400" dirty="0" smtClean="0"/>
              <a:t>. an ultra-small mode volume</a:t>
            </a:r>
          </a:p>
          <a:p>
            <a:r>
              <a:rPr lang="en-US" altLang="ja-JP" sz="2400" dirty="0" smtClean="0">
                <a:solidFill>
                  <a:srgbClr val="FF0000"/>
                </a:solidFill>
              </a:rPr>
              <a:t>2</a:t>
            </a:r>
            <a:r>
              <a:rPr lang="en-US" altLang="ja-JP" sz="2400" dirty="0" smtClean="0"/>
              <a:t>. a </a:t>
            </a:r>
            <a:r>
              <a:rPr lang="en-US" altLang="ja-JP" sz="2400" dirty="0"/>
              <a:t>wide tuning </a:t>
            </a:r>
            <a:r>
              <a:rPr lang="en-US" altLang="ja-JP" sz="2400" dirty="0" smtClean="0"/>
              <a:t>range of the</a:t>
            </a:r>
          </a:p>
          <a:p>
            <a:r>
              <a:rPr lang="en-US" altLang="ja-JP" sz="2400" dirty="0" smtClean="0"/>
              <a:t>     resonance frequency</a:t>
            </a:r>
            <a:endParaRPr lang="en-US" altLang="ja-JP" sz="2400" dirty="0"/>
          </a:p>
          <a:p>
            <a:r>
              <a:rPr lang="en-US" altLang="ja-JP" sz="2400" dirty="0" smtClean="0">
                <a:solidFill>
                  <a:srgbClr val="0066FF"/>
                </a:solidFill>
              </a:rPr>
              <a:t>3</a:t>
            </a:r>
            <a:r>
              <a:rPr lang="en-US" altLang="ja-JP" sz="2400" dirty="0" smtClean="0"/>
              <a:t>. lossless </a:t>
            </a:r>
            <a:r>
              <a:rPr lang="en-US" altLang="ja-JP" sz="2400" dirty="0"/>
              <a:t>coupling of </a:t>
            </a:r>
            <a:r>
              <a:rPr lang="en-US" altLang="ja-JP" sz="2400" dirty="0" smtClean="0"/>
              <a:t>photons</a:t>
            </a:r>
          </a:p>
          <a:p>
            <a:r>
              <a:rPr kumimoji="1" lang="en-US" altLang="ja-JP" sz="2400" dirty="0"/>
              <a:t> </a:t>
            </a:r>
            <a:r>
              <a:rPr kumimoji="1" lang="en-US" altLang="ja-JP" sz="2400" dirty="0" smtClean="0"/>
              <a:t>    </a:t>
            </a:r>
            <a:r>
              <a:rPr lang="en-US" altLang="ja-JP" sz="2400" dirty="0"/>
              <a:t>to a optical </a:t>
            </a:r>
            <a:r>
              <a:rPr lang="en-US" altLang="ja-JP" sz="2400" dirty="0" smtClean="0"/>
              <a:t>fiber</a:t>
            </a:r>
            <a:endParaRPr lang="en-US" altLang="ja-JP" sz="2400" dirty="0"/>
          </a:p>
        </p:txBody>
      </p:sp>
      <p:sp>
        <p:nvSpPr>
          <p:cNvPr id="2" name="テキスト ボックス 1"/>
          <p:cNvSpPr txBox="1"/>
          <p:nvPr/>
        </p:nvSpPr>
        <p:spPr>
          <a:xfrm>
            <a:off x="4636234" y="980728"/>
            <a:ext cx="5544616" cy="461665"/>
          </a:xfrm>
          <a:prstGeom prst="rect">
            <a:avLst/>
          </a:prstGeom>
          <a:noFill/>
        </p:spPr>
        <p:txBody>
          <a:bodyPr wrap="square" rtlCol="0">
            <a:spAutoFit/>
          </a:bodyPr>
          <a:lstStyle/>
          <a:p>
            <a:r>
              <a:rPr kumimoji="1" lang="en-US" altLang="ja-JP" sz="2400" b="1" dirty="0" smtClean="0"/>
              <a:t> conventional solid </a:t>
            </a:r>
            <a:r>
              <a:rPr kumimoji="1" lang="en-US" altLang="ja-JP" sz="2400" b="1" dirty="0" err="1" smtClean="0"/>
              <a:t>microcavity</a:t>
            </a:r>
            <a:endParaRPr kumimoji="1" lang="ja-JP" altLang="en-US" sz="2400" b="1" dirty="0"/>
          </a:p>
        </p:txBody>
      </p:sp>
      <p:sp>
        <p:nvSpPr>
          <p:cNvPr id="12" name="テキスト ボックス 11"/>
          <p:cNvSpPr txBox="1"/>
          <p:nvPr/>
        </p:nvSpPr>
        <p:spPr>
          <a:xfrm>
            <a:off x="283345" y="4365104"/>
            <a:ext cx="9257205" cy="2308324"/>
          </a:xfrm>
          <a:prstGeom prst="rect">
            <a:avLst/>
          </a:prstGeom>
          <a:noFill/>
        </p:spPr>
        <p:txBody>
          <a:bodyPr wrap="square" rtlCol="0">
            <a:spAutoFit/>
          </a:bodyPr>
          <a:lstStyle/>
          <a:p>
            <a:r>
              <a:rPr lang="en-US" altLang="ja-JP" sz="2400" dirty="0" smtClean="0"/>
              <a:t> </a:t>
            </a:r>
            <a:r>
              <a:rPr lang="en-US" altLang="ja-JP" sz="2400" b="1" u="sng" dirty="0" smtClean="0"/>
              <a:t>my work </a:t>
            </a:r>
          </a:p>
          <a:p>
            <a:pPr marL="342900" indent="-342900">
              <a:buFont typeface="Arial" panose="020B0604020202020204" pitchFamily="34" charset="0"/>
              <a:buChar char="•"/>
            </a:pPr>
            <a:r>
              <a:rPr lang="en-US" altLang="ja-JP" sz="2400" dirty="0" smtClean="0"/>
              <a:t>fabricate the cavity meeting these three requirement (NFBC)</a:t>
            </a:r>
            <a:endParaRPr lang="en-US" altLang="ja-JP" sz="2400" dirty="0"/>
          </a:p>
          <a:p>
            <a:pPr marL="342900" indent="-342900">
              <a:buFont typeface="Arial" panose="020B0604020202020204" pitchFamily="34" charset="0"/>
              <a:buChar char="•"/>
            </a:pPr>
            <a:r>
              <a:rPr lang="en-US" altLang="ja-JP" sz="2400" dirty="0" smtClean="0"/>
              <a:t>tune the range of the cavity resonance frequency</a:t>
            </a:r>
          </a:p>
          <a:p>
            <a:pPr marL="342900" indent="-342900">
              <a:buFont typeface="Arial" panose="020B0604020202020204" pitchFamily="34" charset="0"/>
              <a:buChar char="•"/>
            </a:pPr>
            <a:r>
              <a:rPr kumimoji="1" lang="en-US" altLang="ja-JP" sz="2400" dirty="0" smtClean="0"/>
              <a:t>couple an emitter with the cavity</a:t>
            </a:r>
          </a:p>
          <a:p>
            <a:pPr marL="342900" indent="-342900">
              <a:buFont typeface="Arial" panose="020B0604020202020204" pitchFamily="34" charset="0"/>
              <a:buChar char="•"/>
            </a:pPr>
            <a:r>
              <a:rPr lang="en-US" altLang="ja-JP" sz="2400" dirty="0"/>
              <a:t>o</a:t>
            </a:r>
            <a:r>
              <a:rPr lang="en-US" altLang="ja-JP" sz="2400" dirty="0" smtClean="0"/>
              <a:t>bserve enhanced spontaneous emission from the cavity-emitter hybrid system</a:t>
            </a:r>
          </a:p>
        </p:txBody>
      </p:sp>
    </p:spTree>
    <p:extLst>
      <p:ext uri="{BB962C8B-B14F-4D97-AF65-F5344CB8AC3E}">
        <p14:creationId xmlns:p14="http://schemas.microsoft.com/office/powerpoint/2010/main" val="24400992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a:spLocks noGrp="1"/>
          </p:cNvSpPr>
          <p:nvPr>
            <p:ph type="title"/>
          </p:nvPr>
        </p:nvSpPr>
        <p:spPr>
          <a:xfrm>
            <a:off x="457200" y="-251351"/>
            <a:ext cx="8229600" cy="1143000"/>
          </a:xfrm>
        </p:spPr>
        <p:txBody>
          <a:bodyPr>
            <a:normAutofit/>
          </a:bodyPr>
          <a:lstStyle/>
          <a:p>
            <a:r>
              <a:rPr kumimoji="1" lang="ja-JP" altLang="en-US" sz="3200" u="sng" dirty="0" smtClean="0"/>
              <a:t>自然放出光増強の確認</a:t>
            </a:r>
            <a:endParaRPr kumimoji="1" lang="ja-JP" altLang="en-US" sz="3200" u="sng" dirty="0"/>
          </a:p>
        </p:txBody>
      </p:sp>
      <p:grpSp>
        <p:nvGrpSpPr>
          <p:cNvPr id="4" name="グループ化 3"/>
          <p:cNvGrpSpPr/>
          <p:nvPr/>
        </p:nvGrpSpPr>
        <p:grpSpPr>
          <a:xfrm>
            <a:off x="355489" y="3354261"/>
            <a:ext cx="4103101" cy="2751695"/>
            <a:chOff x="383990" y="1236795"/>
            <a:chExt cx="4103101" cy="2751695"/>
          </a:xfrm>
        </p:grpSpPr>
        <p:grpSp>
          <p:nvGrpSpPr>
            <p:cNvPr id="181" name="グループ化 180"/>
            <p:cNvGrpSpPr/>
            <p:nvPr/>
          </p:nvGrpSpPr>
          <p:grpSpPr>
            <a:xfrm>
              <a:off x="383990" y="1236795"/>
              <a:ext cx="3667943" cy="2751695"/>
              <a:chOff x="66054" y="3574950"/>
              <a:chExt cx="4023517" cy="3308444"/>
            </a:xfrm>
          </p:grpSpPr>
          <p:grpSp>
            <p:nvGrpSpPr>
              <p:cNvPr id="105" name="Group 37"/>
              <p:cNvGrpSpPr>
                <a:grpSpLocks noChangeAspect="1"/>
              </p:cNvGrpSpPr>
              <p:nvPr/>
            </p:nvGrpSpPr>
            <p:grpSpPr bwMode="auto">
              <a:xfrm>
                <a:off x="529293" y="3574950"/>
                <a:ext cx="3560278" cy="2973287"/>
                <a:chOff x="729" y="2476"/>
                <a:chExt cx="1486" cy="1241"/>
              </a:xfrm>
            </p:grpSpPr>
            <p:sp>
              <p:nvSpPr>
                <p:cNvPr id="107" name="Rectangle 38"/>
                <p:cNvSpPr>
                  <a:spLocks noChangeArrowheads="1"/>
                </p:cNvSpPr>
                <p:nvPr/>
              </p:nvSpPr>
              <p:spPr bwMode="auto">
                <a:xfrm>
                  <a:off x="1128" y="35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8" name="Rectangle 39"/>
                <p:cNvSpPr>
                  <a:spLocks noChangeArrowheads="1"/>
                </p:cNvSpPr>
                <p:nvPr/>
              </p:nvSpPr>
              <p:spPr bwMode="auto">
                <a:xfrm>
                  <a:off x="1802" y="3562"/>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9" name="Rectangle 40"/>
                <p:cNvSpPr>
                  <a:spLocks noChangeArrowheads="1"/>
                </p:cNvSpPr>
                <p:nvPr/>
              </p:nvSpPr>
              <p:spPr bwMode="auto">
                <a:xfrm>
                  <a:off x="794" y="3463"/>
                  <a:ext cx="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0" name="Rectangle 41"/>
                <p:cNvSpPr>
                  <a:spLocks noChangeArrowheads="1"/>
                </p:cNvSpPr>
                <p:nvPr/>
              </p:nvSpPr>
              <p:spPr bwMode="auto">
                <a:xfrm>
                  <a:off x="730" y="3192"/>
                  <a:ext cx="1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10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1" name="Rectangle 42"/>
                <p:cNvSpPr>
                  <a:spLocks noChangeArrowheads="1"/>
                </p:cNvSpPr>
                <p:nvPr/>
              </p:nvSpPr>
              <p:spPr bwMode="auto">
                <a:xfrm>
                  <a:off x="729" y="2918"/>
                  <a:ext cx="1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2" name="Rectangle 43"/>
                <p:cNvSpPr>
                  <a:spLocks noChangeArrowheads="1"/>
                </p:cNvSpPr>
                <p:nvPr/>
              </p:nvSpPr>
              <p:spPr bwMode="auto">
                <a:xfrm>
                  <a:off x="733" y="2638"/>
                  <a:ext cx="1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30</a:t>
                  </a:r>
                  <a:endParaRPr kumimoji="1" lang="ja-JP" altLang="ja-JP" sz="1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3" name="Line 44"/>
                <p:cNvSpPr>
                  <a:spLocks noChangeShapeType="1"/>
                </p:cNvSpPr>
                <p:nvPr/>
              </p:nvSpPr>
              <p:spPr bwMode="auto">
                <a:xfrm flipV="1">
                  <a:off x="889" y="3546"/>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45"/>
                <p:cNvSpPr>
                  <a:spLocks noChangeShapeType="1"/>
                </p:cNvSpPr>
                <p:nvPr/>
              </p:nvSpPr>
              <p:spPr bwMode="auto">
                <a:xfrm flipV="1">
                  <a:off x="1220" y="3546"/>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Line 46"/>
                <p:cNvSpPr>
                  <a:spLocks noChangeShapeType="1"/>
                </p:cNvSpPr>
                <p:nvPr/>
              </p:nvSpPr>
              <p:spPr bwMode="auto">
                <a:xfrm flipV="1">
                  <a:off x="1552" y="3546"/>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47"/>
                <p:cNvSpPr>
                  <a:spLocks noChangeShapeType="1"/>
                </p:cNvSpPr>
                <p:nvPr/>
              </p:nvSpPr>
              <p:spPr bwMode="auto">
                <a:xfrm flipV="1">
                  <a:off x="1883" y="3546"/>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Line 48"/>
                <p:cNvSpPr>
                  <a:spLocks noChangeShapeType="1"/>
                </p:cNvSpPr>
                <p:nvPr/>
              </p:nvSpPr>
              <p:spPr bwMode="auto">
                <a:xfrm flipV="1">
                  <a:off x="2214" y="3546"/>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49"/>
                <p:cNvSpPr>
                  <a:spLocks noChangeShapeType="1"/>
                </p:cNvSpPr>
                <p:nvPr/>
              </p:nvSpPr>
              <p:spPr bwMode="auto">
                <a:xfrm>
                  <a:off x="889" y="3546"/>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Line 50"/>
                <p:cNvSpPr>
                  <a:spLocks noChangeShapeType="1"/>
                </p:cNvSpPr>
                <p:nvPr/>
              </p:nvSpPr>
              <p:spPr bwMode="auto">
                <a:xfrm>
                  <a:off x="869" y="3546"/>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51"/>
                <p:cNvSpPr>
                  <a:spLocks noChangeShapeType="1"/>
                </p:cNvSpPr>
                <p:nvPr/>
              </p:nvSpPr>
              <p:spPr bwMode="auto">
                <a:xfrm>
                  <a:off x="879" y="340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Line 52"/>
                <p:cNvSpPr>
                  <a:spLocks noChangeShapeType="1"/>
                </p:cNvSpPr>
                <p:nvPr/>
              </p:nvSpPr>
              <p:spPr bwMode="auto">
                <a:xfrm>
                  <a:off x="869" y="3269"/>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53"/>
                <p:cNvSpPr>
                  <a:spLocks noChangeShapeType="1"/>
                </p:cNvSpPr>
                <p:nvPr/>
              </p:nvSpPr>
              <p:spPr bwMode="auto">
                <a:xfrm>
                  <a:off x="879" y="3130"/>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Line 54"/>
                <p:cNvSpPr>
                  <a:spLocks noChangeShapeType="1"/>
                </p:cNvSpPr>
                <p:nvPr/>
              </p:nvSpPr>
              <p:spPr bwMode="auto">
                <a:xfrm>
                  <a:off x="869" y="2992"/>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55"/>
                <p:cNvSpPr>
                  <a:spLocks noChangeShapeType="1"/>
                </p:cNvSpPr>
                <p:nvPr/>
              </p:nvSpPr>
              <p:spPr bwMode="auto">
                <a:xfrm>
                  <a:off x="879" y="2854"/>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Line 56"/>
                <p:cNvSpPr>
                  <a:spLocks noChangeShapeType="1"/>
                </p:cNvSpPr>
                <p:nvPr/>
              </p:nvSpPr>
              <p:spPr bwMode="auto">
                <a:xfrm>
                  <a:off x="869" y="271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Line 57"/>
                <p:cNvSpPr>
                  <a:spLocks noChangeShapeType="1"/>
                </p:cNvSpPr>
                <p:nvPr/>
              </p:nvSpPr>
              <p:spPr bwMode="auto">
                <a:xfrm>
                  <a:off x="879" y="257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Line 58"/>
                <p:cNvSpPr>
                  <a:spLocks noChangeShapeType="1"/>
                </p:cNvSpPr>
                <p:nvPr/>
              </p:nvSpPr>
              <p:spPr bwMode="auto">
                <a:xfrm flipV="1">
                  <a:off x="889" y="2577"/>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Freeform 59"/>
                <p:cNvSpPr>
                  <a:spLocks/>
                </p:cNvSpPr>
                <p:nvPr/>
              </p:nvSpPr>
              <p:spPr bwMode="auto">
                <a:xfrm>
                  <a:off x="887" y="2937"/>
                  <a:ext cx="1328" cy="609"/>
                </a:xfrm>
                <a:custGeom>
                  <a:avLst/>
                  <a:gdLst>
                    <a:gd name="T0" fmla="*/ 19 w 1328"/>
                    <a:gd name="T1" fmla="*/ 332 h 609"/>
                    <a:gd name="T2" fmla="*/ 41 w 1328"/>
                    <a:gd name="T3" fmla="*/ 304 h 609"/>
                    <a:gd name="T4" fmla="*/ 63 w 1328"/>
                    <a:gd name="T5" fmla="*/ 360 h 609"/>
                    <a:gd name="T6" fmla="*/ 85 w 1328"/>
                    <a:gd name="T7" fmla="*/ 415 h 609"/>
                    <a:gd name="T8" fmla="*/ 107 w 1328"/>
                    <a:gd name="T9" fmla="*/ 276 h 609"/>
                    <a:gd name="T10" fmla="*/ 129 w 1328"/>
                    <a:gd name="T11" fmla="*/ 470 h 609"/>
                    <a:gd name="T12" fmla="*/ 151 w 1328"/>
                    <a:gd name="T13" fmla="*/ 276 h 609"/>
                    <a:gd name="T14" fmla="*/ 173 w 1328"/>
                    <a:gd name="T15" fmla="*/ 249 h 609"/>
                    <a:gd name="T16" fmla="*/ 195 w 1328"/>
                    <a:gd name="T17" fmla="*/ 387 h 609"/>
                    <a:gd name="T18" fmla="*/ 217 w 1328"/>
                    <a:gd name="T19" fmla="*/ 387 h 609"/>
                    <a:gd name="T20" fmla="*/ 239 w 1328"/>
                    <a:gd name="T21" fmla="*/ 166 h 609"/>
                    <a:gd name="T22" fmla="*/ 261 w 1328"/>
                    <a:gd name="T23" fmla="*/ 304 h 609"/>
                    <a:gd name="T24" fmla="*/ 282 w 1328"/>
                    <a:gd name="T25" fmla="*/ 332 h 609"/>
                    <a:gd name="T26" fmla="*/ 305 w 1328"/>
                    <a:gd name="T27" fmla="*/ 276 h 609"/>
                    <a:gd name="T28" fmla="*/ 326 w 1328"/>
                    <a:gd name="T29" fmla="*/ 221 h 609"/>
                    <a:gd name="T30" fmla="*/ 348 w 1328"/>
                    <a:gd name="T31" fmla="*/ 415 h 609"/>
                    <a:gd name="T32" fmla="*/ 370 w 1328"/>
                    <a:gd name="T33" fmla="*/ 304 h 609"/>
                    <a:gd name="T34" fmla="*/ 392 w 1328"/>
                    <a:gd name="T35" fmla="*/ 276 h 609"/>
                    <a:gd name="T36" fmla="*/ 414 w 1328"/>
                    <a:gd name="T37" fmla="*/ 221 h 609"/>
                    <a:gd name="T38" fmla="*/ 436 w 1328"/>
                    <a:gd name="T39" fmla="*/ 304 h 609"/>
                    <a:gd name="T40" fmla="*/ 457 w 1328"/>
                    <a:gd name="T41" fmla="*/ 249 h 609"/>
                    <a:gd name="T42" fmla="*/ 479 w 1328"/>
                    <a:gd name="T43" fmla="*/ 304 h 609"/>
                    <a:gd name="T44" fmla="*/ 501 w 1328"/>
                    <a:gd name="T45" fmla="*/ 138 h 609"/>
                    <a:gd name="T46" fmla="*/ 523 w 1328"/>
                    <a:gd name="T47" fmla="*/ 443 h 609"/>
                    <a:gd name="T48" fmla="*/ 545 w 1328"/>
                    <a:gd name="T49" fmla="*/ 332 h 609"/>
                    <a:gd name="T50" fmla="*/ 566 w 1328"/>
                    <a:gd name="T51" fmla="*/ 387 h 609"/>
                    <a:gd name="T52" fmla="*/ 588 w 1328"/>
                    <a:gd name="T53" fmla="*/ 221 h 609"/>
                    <a:gd name="T54" fmla="*/ 610 w 1328"/>
                    <a:gd name="T55" fmla="*/ 360 h 609"/>
                    <a:gd name="T56" fmla="*/ 632 w 1328"/>
                    <a:gd name="T57" fmla="*/ 276 h 609"/>
                    <a:gd name="T58" fmla="*/ 654 w 1328"/>
                    <a:gd name="T59" fmla="*/ 276 h 609"/>
                    <a:gd name="T60" fmla="*/ 676 w 1328"/>
                    <a:gd name="T61" fmla="*/ 443 h 609"/>
                    <a:gd name="T62" fmla="*/ 697 w 1328"/>
                    <a:gd name="T63" fmla="*/ 138 h 609"/>
                    <a:gd name="T64" fmla="*/ 719 w 1328"/>
                    <a:gd name="T65" fmla="*/ 276 h 609"/>
                    <a:gd name="T66" fmla="*/ 741 w 1328"/>
                    <a:gd name="T67" fmla="*/ 304 h 609"/>
                    <a:gd name="T68" fmla="*/ 762 w 1328"/>
                    <a:gd name="T69" fmla="*/ 443 h 609"/>
                    <a:gd name="T70" fmla="*/ 784 w 1328"/>
                    <a:gd name="T71" fmla="*/ 360 h 609"/>
                    <a:gd name="T72" fmla="*/ 806 w 1328"/>
                    <a:gd name="T73" fmla="*/ 249 h 609"/>
                    <a:gd name="T74" fmla="*/ 828 w 1328"/>
                    <a:gd name="T75" fmla="*/ 443 h 609"/>
                    <a:gd name="T76" fmla="*/ 849 w 1328"/>
                    <a:gd name="T77" fmla="*/ 387 h 609"/>
                    <a:gd name="T78" fmla="*/ 871 w 1328"/>
                    <a:gd name="T79" fmla="*/ 276 h 609"/>
                    <a:gd name="T80" fmla="*/ 893 w 1328"/>
                    <a:gd name="T81" fmla="*/ 221 h 609"/>
                    <a:gd name="T82" fmla="*/ 915 w 1328"/>
                    <a:gd name="T83" fmla="*/ 276 h 609"/>
                    <a:gd name="T84" fmla="*/ 936 w 1328"/>
                    <a:gd name="T85" fmla="*/ 304 h 609"/>
                    <a:gd name="T86" fmla="*/ 958 w 1328"/>
                    <a:gd name="T87" fmla="*/ 360 h 609"/>
                    <a:gd name="T88" fmla="*/ 979 w 1328"/>
                    <a:gd name="T89" fmla="*/ 276 h 609"/>
                    <a:gd name="T90" fmla="*/ 1001 w 1328"/>
                    <a:gd name="T91" fmla="*/ 332 h 609"/>
                    <a:gd name="T92" fmla="*/ 1023 w 1328"/>
                    <a:gd name="T93" fmla="*/ 360 h 609"/>
                    <a:gd name="T94" fmla="*/ 1044 w 1328"/>
                    <a:gd name="T95" fmla="*/ 360 h 609"/>
                    <a:gd name="T96" fmla="*/ 1066 w 1328"/>
                    <a:gd name="T97" fmla="*/ 609 h 609"/>
                    <a:gd name="T98" fmla="*/ 1088 w 1328"/>
                    <a:gd name="T99" fmla="*/ 470 h 609"/>
                    <a:gd name="T100" fmla="*/ 1109 w 1328"/>
                    <a:gd name="T101" fmla="*/ 443 h 609"/>
                    <a:gd name="T102" fmla="*/ 1131 w 1328"/>
                    <a:gd name="T103" fmla="*/ 415 h 609"/>
                    <a:gd name="T104" fmla="*/ 1152 w 1328"/>
                    <a:gd name="T105" fmla="*/ 470 h 609"/>
                    <a:gd name="T106" fmla="*/ 1174 w 1328"/>
                    <a:gd name="T107" fmla="*/ 249 h 609"/>
                    <a:gd name="T108" fmla="*/ 1196 w 1328"/>
                    <a:gd name="T109" fmla="*/ 443 h 609"/>
                    <a:gd name="T110" fmla="*/ 1217 w 1328"/>
                    <a:gd name="T111" fmla="*/ 526 h 609"/>
                    <a:gd name="T112" fmla="*/ 1239 w 1328"/>
                    <a:gd name="T113" fmla="*/ 332 h 609"/>
                    <a:gd name="T114" fmla="*/ 1260 w 1328"/>
                    <a:gd name="T115" fmla="*/ 304 h 609"/>
                    <a:gd name="T116" fmla="*/ 1282 w 1328"/>
                    <a:gd name="T117" fmla="*/ 360 h 609"/>
                    <a:gd name="T118" fmla="*/ 1303 w 1328"/>
                    <a:gd name="T119" fmla="*/ 332 h 609"/>
                    <a:gd name="T120" fmla="*/ 1325 w 1328"/>
                    <a:gd name="T121" fmla="*/ 41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609">
                      <a:moveTo>
                        <a:pt x="0" y="304"/>
                      </a:moveTo>
                      <a:lnTo>
                        <a:pt x="3" y="470"/>
                      </a:lnTo>
                      <a:lnTo>
                        <a:pt x="6" y="443"/>
                      </a:lnTo>
                      <a:lnTo>
                        <a:pt x="8" y="387"/>
                      </a:lnTo>
                      <a:lnTo>
                        <a:pt x="11" y="498"/>
                      </a:lnTo>
                      <a:lnTo>
                        <a:pt x="14" y="332"/>
                      </a:lnTo>
                      <a:lnTo>
                        <a:pt x="17" y="470"/>
                      </a:lnTo>
                      <a:lnTo>
                        <a:pt x="19" y="332"/>
                      </a:lnTo>
                      <a:lnTo>
                        <a:pt x="22" y="526"/>
                      </a:lnTo>
                      <a:lnTo>
                        <a:pt x="25" y="498"/>
                      </a:lnTo>
                      <a:lnTo>
                        <a:pt x="28" y="332"/>
                      </a:lnTo>
                      <a:lnTo>
                        <a:pt x="30" y="498"/>
                      </a:lnTo>
                      <a:lnTo>
                        <a:pt x="33" y="443"/>
                      </a:lnTo>
                      <a:lnTo>
                        <a:pt x="36" y="470"/>
                      </a:lnTo>
                      <a:lnTo>
                        <a:pt x="39" y="470"/>
                      </a:lnTo>
                      <a:lnTo>
                        <a:pt x="41" y="304"/>
                      </a:lnTo>
                      <a:lnTo>
                        <a:pt x="44" y="443"/>
                      </a:lnTo>
                      <a:lnTo>
                        <a:pt x="47" y="443"/>
                      </a:lnTo>
                      <a:lnTo>
                        <a:pt x="49" y="443"/>
                      </a:lnTo>
                      <a:lnTo>
                        <a:pt x="52" y="387"/>
                      </a:lnTo>
                      <a:lnTo>
                        <a:pt x="55" y="387"/>
                      </a:lnTo>
                      <a:lnTo>
                        <a:pt x="58" y="470"/>
                      </a:lnTo>
                      <a:lnTo>
                        <a:pt x="61" y="387"/>
                      </a:lnTo>
                      <a:lnTo>
                        <a:pt x="63" y="360"/>
                      </a:lnTo>
                      <a:lnTo>
                        <a:pt x="66" y="470"/>
                      </a:lnTo>
                      <a:lnTo>
                        <a:pt x="69" y="221"/>
                      </a:lnTo>
                      <a:lnTo>
                        <a:pt x="72" y="415"/>
                      </a:lnTo>
                      <a:lnTo>
                        <a:pt x="74" y="470"/>
                      </a:lnTo>
                      <a:lnTo>
                        <a:pt x="77" y="304"/>
                      </a:lnTo>
                      <a:lnTo>
                        <a:pt x="80" y="360"/>
                      </a:lnTo>
                      <a:lnTo>
                        <a:pt x="82" y="276"/>
                      </a:lnTo>
                      <a:lnTo>
                        <a:pt x="85" y="415"/>
                      </a:lnTo>
                      <a:lnTo>
                        <a:pt x="88" y="415"/>
                      </a:lnTo>
                      <a:lnTo>
                        <a:pt x="91" y="470"/>
                      </a:lnTo>
                      <a:lnTo>
                        <a:pt x="93" y="360"/>
                      </a:lnTo>
                      <a:lnTo>
                        <a:pt x="96" y="387"/>
                      </a:lnTo>
                      <a:lnTo>
                        <a:pt x="99" y="276"/>
                      </a:lnTo>
                      <a:lnTo>
                        <a:pt x="102" y="498"/>
                      </a:lnTo>
                      <a:lnTo>
                        <a:pt x="105" y="387"/>
                      </a:lnTo>
                      <a:lnTo>
                        <a:pt x="107" y="276"/>
                      </a:lnTo>
                      <a:lnTo>
                        <a:pt x="110" y="443"/>
                      </a:lnTo>
                      <a:lnTo>
                        <a:pt x="113" y="276"/>
                      </a:lnTo>
                      <a:lnTo>
                        <a:pt x="115" y="387"/>
                      </a:lnTo>
                      <a:lnTo>
                        <a:pt x="118" y="304"/>
                      </a:lnTo>
                      <a:lnTo>
                        <a:pt x="121" y="415"/>
                      </a:lnTo>
                      <a:lnTo>
                        <a:pt x="124" y="415"/>
                      </a:lnTo>
                      <a:lnTo>
                        <a:pt x="126" y="249"/>
                      </a:lnTo>
                      <a:lnTo>
                        <a:pt x="129" y="470"/>
                      </a:lnTo>
                      <a:lnTo>
                        <a:pt x="132" y="276"/>
                      </a:lnTo>
                      <a:lnTo>
                        <a:pt x="135" y="387"/>
                      </a:lnTo>
                      <a:lnTo>
                        <a:pt x="137" y="443"/>
                      </a:lnTo>
                      <a:lnTo>
                        <a:pt x="140" y="276"/>
                      </a:lnTo>
                      <a:lnTo>
                        <a:pt x="143" y="387"/>
                      </a:lnTo>
                      <a:lnTo>
                        <a:pt x="146" y="166"/>
                      </a:lnTo>
                      <a:lnTo>
                        <a:pt x="148" y="276"/>
                      </a:lnTo>
                      <a:lnTo>
                        <a:pt x="151" y="276"/>
                      </a:lnTo>
                      <a:lnTo>
                        <a:pt x="154" y="249"/>
                      </a:lnTo>
                      <a:lnTo>
                        <a:pt x="156" y="332"/>
                      </a:lnTo>
                      <a:lnTo>
                        <a:pt x="159" y="470"/>
                      </a:lnTo>
                      <a:lnTo>
                        <a:pt x="162" y="332"/>
                      </a:lnTo>
                      <a:lnTo>
                        <a:pt x="165" y="415"/>
                      </a:lnTo>
                      <a:lnTo>
                        <a:pt x="168" y="249"/>
                      </a:lnTo>
                      <a:lnTo>
                        <a:pt x="170" y="360"/>
                      </a:lnTo>
                      <a:lnTo>
                        <a:pt x="173" y="249"/>
                      </a:lnTo>
                      <a:lnTo>
                        <a:pt x="176" y="221"/>
                      </a:lnTo>
                      <a:lnTo>
                        <a:pt x="179" y="221"/>
                      </a:lnTo>
                      <a:lnTo>
                        <a:pt x="181" y="304"/>
                      </a:lnTo>
                      <a:lnTo>
                        <a:pt x="184" y="360"/>
                      </a:lnTo>
                      <a:lnTo>
                        <a:pt x="187" y="276"/>
                      </a:lnTo>
                      <a:lnTo>
                        <a:pt x="189" y="304"/>
                      </a:lnTo>
                      <a:lnTo>
                        <a:pt x="192" y="332"/>
                      </a:lnTo>
                      <a:lnTo>
                        <a:pt x="195" y="387"/>
                      </a:lnTo>
                      <a:lnTo>
                        <a:pt x="198" y="332"/>
                      </a:lnTo>
                      <a:lnTo>
                        <a:pt x="200" y="249"/>
                      </a:lnTo>
                      <a:lnTo>
                        <a:pt x="203" y="276"/>
                      </a:lnTo>
                      <a:lnTo>
                        <a:pt x="206" y="304"/>
                      </a:lnTo>
                      <a:lnTo>
                        <a:pt x="209" y="304"/>
                      </a:lnTo>
                      <a:lnTo>
                        <a:pt x="211" y="276"/>
                      </a:lnTo>
                      <a:lnTo>
                        <a:pt x="214" y="276"/>
                      </a:lnTo>
                      <a:lnTo>
                        <a:pt x="217" y="387"/>
                      </a:lnTo>
                      <a:lnTo>
                        <a:pt x="220" y="221"/>
                      </a:lnTo>
                      <a:lnTo>
                        <a:pt x="222" y="221"/>
                      </a:lnTo>
                      <a:lnTo>
                        <a:pt x="225" y="415"/>
                      </a:lnTo>
                      <a:lnTo>
                        <a:pt x="228" y="304"/>
                      </a:lnTo>
                      <a:lnTo>
                        <a:pt x="230" y="332"/>
                      </a:lnTo>
                      <a:lnTo>
                        <a:pt x="233" y="332"/>
                      </a:lnTo>
                      <a:lnTo>
                        <a:pt x="236" y="415"/>
                      </a:lnTo>
                      <a:lnTo>
                        <a:pt x="239" y="166"/>
                      </a:lnTo>
                      <a:lnTo>
                        <a:pt x="241" y="276"/>
                      </a:lnTo>
                      <a:lnTo>
                        <a:pt x="244" y="304"/>
                      </a:lnTo>
                      <a:lnTo>
                        <a:pt x="247" y="249"/>
                      </a:lnTo>
                      <a:lnTo>
                        <a:pt x="250" y="276"/>
                      </a:lnTo>
                      <a:lnTo>
                        <a:pt x="253" y="249"/>
                      </a:lnTo>
                      <a:lnTo>
                        <a:pt x="255" y="304"/>
                      </a:lnTo>
                      <a:lnTo>
                        <a:pt x="258" y="110"/>
                      </a:lnTo>
                      <a:lnTo>
                        <a:pt x="261" y="304"/>
                      </a:lnTo>
                      <a:lnTo>
                        <a:pt x="263" y="470"/>
                      </a:lnTo>
                      <a:lnTo>
                        <a:pt x="266" y="470"/>
                      </a:lnTo>
                      <a:lnTo>
                        <a:pt x="269" y="360"/>
                      </a:lnTo>
                      <a:lnTo>
                        <a:pt x="272" y="443"/>
                      </a:lnTo>
                      <a:lnTo>
                        <a:pt x="274" y="249"/>
                      </a:lnTo>
                      <a:lnTo>
                        <a:pt x="277" y="276"/>
                      </a:lnTo>
                      <a:lnTo>
                        <a:pt x="280" y="83"/>
                      </a:lnTo>
                      <a:lnTo>
                        <a:pt x="282" y="332"/>
                      </a:lnTo>
                      <a:lnTo>
                        <a:pt x="285" y="193"/>
                      </a:lnTo>
                      <a:lnTo>
                        <a:pt x="288" y="276"/>
                      </a:lnTo>
                      <a:lnTo>
                        <a:pt x="291" y="304"/>
                      </a:lnTo>
                      <a:lnTo>
                        <a:pt x="294" y="304"/>
                      </a:lnTo>
                      <a:lnTo>
                        <a:pt x="296" y="193"/>
                      </a:lnTo>
                      <a:lnTo>
                        <a:pt x="299" y="415"/>
                      </a:lnTo>
                      <a:lnTo>
                        <a:pt x="302" y="166"/>
                      </a:lnTo>
                      <a:lnTo>
                        <a:pt x="305" y="276"/>
                      </a:lnTo>
                      <a:lnTo>
                        <a:pt x="307" y="221"/>
                      </a:lnTo>
                      <a:lnTo>
                        <a:pt x="310" y="221"/>
                      </a:lnTo>
                      <a:lnTo>
                        <a:pt x="313" y="249"/>
                      </a:lnTo>
                      <a:lnTo>
                        <a:pt x="315" y="249"/>
                      </a:lnTo>
                      <a:lnTo>
                        <a:pt x="318" y="332"/>
                      </a:lnTo>
                      <a:lnTo>
                        <a:pt x="321" y="221"/>
                      </a:lnTo>
                      <a:lnTo>
                        <a:pt x="323" y="276"/>
                      </a:lnTo>
                      <a:lnTo>
                        <a:pt x="326" y="221"/>
                      </a:lnTo>
                      <a:lnTo>
                        <a:pt x="329" y="221"/>
                      </a:lnTo>
                      <a:lnTo>
                        <a:pt x="332" y="193"/>
                      </a:lnTo>
                      <a:lnTo>
                        <a:pt x="335" y="166"/>
                      </a:lnTo>
                      <a:lnTo>
                        <a:pt x="337" y="249"/>
                      </a:lnTo>
                      <a:lnTo>
                        <a:pt x="340" y="193"/>
                      </a:lnTo>
                      <a:lnTo>
                        <a:pt x="343" y="304"/>
                      </a:lnTo>
                      <a:lnTo>
                        <a:pt x="346" y="193"/>
                      </a:lnTo>
                      <a:lnTo>
                        <a:pt x="348" y="415"/>
                      </a:lnTo>
                      <a:lnTo>
                        <a:pt x="351" y="193"/>
                      </a:lnTo>
                      <a:lnTo>
                        <a:pt x="354" y="166"/>
                      </a:lnTo>
                      <a:lnTo>
                        <a:pt x="356" y="249"/>
                      </a:lnTo>
                      <a:lnTo>
                        <a:pt x="359" y="193"/>
                      </a:lnTo>
                      <a:lnTo>
                        <a:pt x="362" y="166"/>
                      </a:lnTo>
                      <a:lnTo>
                        <a:pt x="364" y="304"/>
                      </a:lnTo>
                      <a:lnTo>
                        <a:pt x="367" y="55"/>
                      </a:lnTo>
                      <a:lnTo>
                        <a:pt x="370" y="304"/>
                      </a:lnTo>
                      <a:lnTo>
                        <a:pt x="373" y="193"/>
                      </a:lnTo>
                      <a:lnTo>
                        <a:pt x="375" y="83"/>
                      </a:lnTo>
                      <a:lnTo>
                        <a:pt x="378" y="193"/>
                      </a:lnTo>
                      <a:lnTo>
                        <a:pt x="381" y="193"/>
                      </a:lnTo>
                      <a:lnTo>
                        <a:pt x="384" y="83"/>
                      </a:lnTo>
                      <a:lnTo>
                        <a:pt x="387" y="249"/>
                      </a:lnTo>
                      <a:lnTo>
                        <a:pt x="389" y="332"/>
                      </a:lnTo>
                      <a:lnTo>
                        <a:pt x="392" y="276"/>
                      </a:lnTo>
                      <a:lnTo>
                        <a:pt x="395" y="221"/>
                      </a:lnTo>
                      <a:lnTo>
                        <a:pt x="397" y="138"/>
                      </a:lnTo>
                      <a:lnTo>
                        <a:pt x="400" y="360"/>
                      </a:lnTo>
                      <a:lnTo>
                        <a:pt x="403" y="249"/>
                      </a:lnTo>
                      <a:lnTo>
                        <a:pt x="406" y="166"/>
                      </a:lnTo>
                      <a:lnTo>
                        <a:pt x="408" y="304"/>
                      </a:lnTo>
                      <a:lnTo>
                        <a:pt x="411" y="138"/>
                      </a:lnTo>
                      <a:lnTo>
                        <a:pt x="414" y="221"/>
                      </a:lnTo>
                      <a:lnTo>
                        <a:pt x="416" y="83"/>
                      </a:lnTo>
                      <a:lnTo>
                        <a:pt x="419" y="304"/>
                      </a:lnTo>
                      <a:lnTo>
                        <a:pt x="422" y="304"/>
                      </a:lnTo>
                      <a:lnTo>
                        <a:pt x="425" y="276"/>
                      </a:lnTo>
                      <a:lnTo>
                        <a:pt x="427" y="221"/>
                      </a:lnTo>
                      <a:lnTo>
                        <a:pt x="430" y="110"/>
                      </a:lnTo>
                      <a:lnTo>
                        <a:pt x="433" y="83"/>
                      </a:lnTo>
                      <a:lnTo>
                        <a:pt x="436" y="304"/>
                      </a:lnTo>
                      <a:lnTo>
                        <a:pt x="438" y="193"/>
                      </a:lnTo>
                      <a:lnTo>
                        <a:pt x="441" y="0"/>
                      </a:lnTo>
                      <a:lnTo>
                        <a:pt x="444" y="332"/>
                      </a:lnTo>
                      <a:lnTo>
                        <a:pt x="447" y="138"/>
                      </a:lnTo>
                      <a:lnTo>
                        <a:pt x="449" y="166"/>
                      </a:lnTo>
                      <a:lnTo>
                        <a:pt x="452" y="332"/>
                      </a:lnTo>
                      <a:lnTo>
                        <a:pt x="455" y="276"/>
                      </a:lnTo>
                      <a:lnTo>
                        <a:pt x="457" y="249"/>
                      </a:lnTo>
                      <a:lnTo>
                        <a:pt x="460" y="276"/>
                      </a:lnTo>
                      <a:lnTo>
                        <a:pt x="463" y="166"/>
                      </a:lnTo>
                      <a:lnTo>
                        <a:pt x="466" y="166"/>
                      </a:lnTo>
                      <a:lnTo>
                        <a:pt x="468" y="221"/>
                      </a:lnTo>
                      <a:lnTo>
                        <a:pt x="471" y="332"/>
                      </a:lnTo>
                      <a:lnTo>
                        <a:pt x="474" y="332"/>
                      </a:lnTo>
                      <a:lnTo>
                        <a:pt x="477" y="193"/>
                      </a:lnTo>
                      <a:lnTo>
                        <a:pt x="479" y="304"/>
                      </a:lnTo>
                      <a:lnTo>
                        <a:pt x="482" y="193"/>
                      </a:lnTo>
                      <a:lnTo>
                        <a:pt x="485" y="221"/>
                      </a:lnTo>
                      <a:lnTo>
                        <a:pt x="488" y="332"/>
                      </a:lnTo>
                      <a:lnTo>
                        <a:pt x="490" y="332"/>
                      </a:lnTo>
                      <a:lnTo>
                        <a:pt x="493" y="193"/>
                      </a:lnTo>
                      <a:lnTo>
                        <a:pt x="496" y="193"/>
                      </a:lnTo>
                      <a:lnTo>
                        <a:pt x="498" y="415"/>
                      </a:lnTo>
                      <a:lnTo>
                        <a:pt x="501" y="138"/>
                      </a:lnTo>
                      <a:lnTo>
                        <a:pt x="504" y="193"/>
                      </a:lnTo>
                      <a:lnTo>
                        <a:pt x="507" y="249"/>
                      </a:lnTo>
                      <a:lnTo>
                        <a:pt x="509" y="276"/>
                      </a:lnTo>
                      <a:lnTo>
                        <a:pt x="512" y="83"/>
                      </a:lnTo>
                      <a:lnTo>
                        <a:pt x="515" y="221"/>
                      </a:lnTo>
                      <a:lnTo>
                        <a:pt x="517" y="138"/>
                      </a:lnTo>
                      <a:lnTo>
                        <a:pt x="520" y="332"/>
                      </a:lnTo>
                      <a:lnTo>
                        <a:pt x="523" y="443"/>
                      </a:lnTo>
                      <a:lnTo>
                        <a:pt x="526" y="387"/>
                      </a:lnTo>
                      <a:lnTo>
                        <a:pt x="528" y="304"/>
                      </a:lnTo>
                      <a:lnTo>
                        <a:pt x="531" y="138"/>
                      </a:lnTo>
                      <a:lnTo>
                        <a:pt x="534" y="304"/>
                      </a:lnTo>
                      <a:lnTo>
                        <a:pt x="537" y="332"/>
                      </a:lnTo>
                      <a:lnTo>
                        <a:pt x="539" y="276"/>
                      </a:lnTo>
                      <a:lnTo>
                        <a:pt x="542" y="249"/>
                      </a:lnTo>
                      <a:lnTo>
                        <a:pt x="545" y="332"/>
                      </a:lnTo>
                      <a:lnTo>
                        <a:pt x="548" y="304"/>
                      </a:lnTo>
                      <a:lnTo>
                        <a:pt x="550" y="221"/>
                      </a:lnTo>
                      <a:lnTo>
                        <a:pt x="553" y="332"/>
                      </a:lnTo>
                      <a:lnTo>
                        <a:pt x="556" y="387"/>
                      </a:lnTo>
                      <a:lnTo>
                        <a:pt x="558" y="332"/>
                      </a:lnTo>
                      <a:lnTo>
                        <a:pt x="561" y="193"/>
                      </a:lnTo>
                      <a:lnTo>
                        <a:pt x="564" y="221"/>
                      </a:lnTo>
                      <a:lnTo>
                        <a:pt x="566" y="387"/>
                      </a:lnTo>
                      <a:lnTo>
                        <a:pt x="569" y="249"/>
                      </a:lnTo>
                      <a:lnTo>
                        <a:pt x="572" y="304"/>
                      </a:lnTo>
                      <a:lnTo>
                        <a:pt x="575" y="387"/>
                      </a:lnTo>
                      <a:lnTo>
                        <a:pt x="577" y="221"/>
                      </a:lnTo>
                      <a:lnTo>
                        <a:pt x="580" y="193"/>
                      </a:lnTo>
                      <a:lnTo>
                        <a:pt x="583" y="387"/>
                      </a:lnTo>
                      <a:lnTo>
                        <a:pt x="586" y="276"/>
                      </a:lnTo>
                      <a:lnTo>
                        <a:pt x="588" y="221"/>
                      </a:lnTo>
                      <a:lnTo>
                        <a:pt x="591" y="332"/>
                      </a:lnTo>
                      <a:lnTo>
                        <a:pt x="594" y="138"/>
                      </a:lnTo>
                      <a:lnTo>
                        <a:pt x="597" y="304"/>
                      </a:lnTo>
                      <a:lnTo>
                        <a:pt x="599" y="276"/>
                      </a:lnTo>
                      <a:lnTo>
                        <a:pt x="602" y="332"/>
                      </a:lnTo>
                      <a:lnTo>
                        <a:pt x="605" y="304"/>
                      </a:lnTo>
                      <a:lnTo>
                        <a:pt x="608" y="332"/>
                      </a:lnTo>
                      <a:lnTo>
                        <a:pt x="610" y="360"/>
                      </a:lnTo>
                      <a:lnTo>
                        <a:pt x="613" y="249"/>
                      </a:lnTo>
                      <a:lnTo>
                        <a:pt x="616" y="221"/>
                      </a:lnTo>
                      <a:lnTo>
                        <a:pt x="618" y="249"/>
                      </a:lnTo>
                      <a:lnTo>
                        <a:pt x="621" y="221"/>
                      </a:lnTo>
                      <a:lnTo>
                        <a:pt x="624" y="443"/>
                      </a:lnTo>
                      <a:lnTo>
                        <a:pt x="626" y="415"/>
                      </a:lnTo>
                      <a:lnTo>
                        <a:pt x="629" y="221"/>
                      </a:lnTo>
                      <a:lnTo>
                        <a:pt x="632" y="276"/>
                      </a:lnTo>
                      <a:lnTo>
                        <a:pt x="635" y="387"/>
                      </a:lnTo>
                      <a:lnTo>
                        <a:pt x="637" y="193"/>
                      </a:lnTo>
                      <a:lnTo>
                        <a:pt x="640" y="138"/>
                      </a:lnTo>
                      <a:lnTo>
                        <a:pt x="643" y="193"/>
                      </a:lnTo>
                      <a:lnTo>
                        <a:pt x="646" y="332"/>
                      </a:lnTo>
                      <a:lnTo>
                        <a:pt x="648" y="276"/>
                      </a:lnTo>
                      <a:lnTo>
                        <a:pt x="651" y="415"/>
                      </a:lnTo>
                      <a:lnTo>
                        <a:pt x="654" y="276"/>
                      </a:lnTo>
                      <a:lnTo>
                        <a:pt x="656" y="276"/>
                      </a:lnTo>
                      <a:lnTo>
                        <a:pt x="659" y="249"/>
                      </a:lnTo>
                      <a:lnTo>
                        <a:pt x="662" y="276"/>
                      </a:lnTo>
                      <a:lnTo>
                        <a:pt x="665" y="415"/>
                      </a:lnTo>
                      <a:lnTo>
                        <a:pt x="667" y="221"/>
                      </a:lnTo>
                      <a:lnTo>
                        <a:pt x="670" y="332"/>
                      </a:lnTo>
                      <a:lnTo>
                        <a:pt x="673" y="193"/>
                      </a:lnTo>
                      <a:lnTo>
                        <a:pt x="676" y="443"/>
                      </a:lnTo>
                      <a:lnTo>
                        <a:pt x="678" y="249"/>
                      </a:lnTo>
                      <a:lnTo>
                        <a:pt x="681" y="470"/>
                      </a:lnTo>
                      <a:lnTo>
                        <a:pt x="684" y="166"/>
                      </a:lnTo>
                      <a:lnTo>
                        <a:pt x="686" y="276"/>
                      </a:lnTo>
                      <a:lnTo>
                        <a:pt x="689" y="304"/>
                      </a:lnTo>
                      <a:lnTo>
                        <a:pt x="692" y="304"/>
                      </a:lnTo>
                      <a:lnTo>
                        <a:pt x="694" y="249"/>
                      </a:lnTo>
                      <a:lnTo>
                        <a:pt x="697" y="138"/>
                      </a:lnTo>
                      <a:lnTo>
                        <a:pt x="700" y="221"/>
                      </a:lnTo>
                      <a:lnTo>
                        <a:pt x="703" y="387"/>
                      </a:lnTo>
                      <a:lnTo>
                        <a:pt x="705" y="249"/>
                      </a:lnTo>
                      <a:lnTo>
                        <a:pt x="708" y="387"/>
                      </a:lnTo>
                      <a:lnTo>
                        <a:pt x="711" y="304"/>
                      </a:lnTo>
                      <a:lnTo>
                        <a:pt x="714" y="221"/>
                      </a:lnTo>
                      <a:lnTo>
                        <a:pt x="716" y="249"/>
                      </a:lnTo>
                      <a:lnTo>
                        <a:pt x="719" y="276"/>
                      </a:lnTo>
                      <a:lnTo>
                        <a:pt x="722" y="276"/>
                      </a:lnTo>
                      <a:lnTo>
                        <a:pt x="724" y="332"/>
                      </a:lnTo>
                      <a:lnTo>
                        <a:pt x="727" y="332"/>
                      </a:lnTo>
                      <a:lnTo>
                        <a:pt x="730" y="387"/>
                      </a:lnTo>
                      <a:lnTo>
                        <a:pt x="733" y="249"/>
                      </a:lnTo>
                      <a:lnTo>
                        <a:pt x="735" y="304"/>
                      </a:lnTo>
                      <a:lnTo>
                        <a:pt x="738" y="387"/>
                      </a:lnTo>
                      <a:lnTo>
                        <a:pt x="741" y="304"/>
                      </a:lnTo>
                      <a:lnTo>
                        <a:pt x="744" y="387"/>
                      </a:lnTo>
                      <a:lnTo>
                        <a:pt x="746" y="193"/>
                      </a:lnTo>
                      <a:lnTo>
                        <a:pt x="749" y="138"/>
                      </a:lnTo>
                      <a:lnTo>
                        <a:pt x="752" y="387"/>
                      </a:lnTo>
                      <a:lnTo>
                        <a:pt x="754" y="221"/>
                      </a:lnTo>
                      <a:lnTo>
                        <a:pt x="757" y="498"/>
                      </a:lnTo>
                      <a:lnTo>
                        <a:pt x="760" y="193"/>
                      </a:lnTo>
                      <a:lnTo>
                        <a:pt x="762" y="443"/>
                      </a:lnTo>
                      <a:lnTo>
                        <a:pt x="765" y="193"/>
                      </a:lnTo>
                      <a:lnTo>
                        <a:pt x="768" y="83"/>
                      </a:lnTo>
                      <a:lnTo>
                        <a:pt x="770" y="221"/>
                      </a:lnTo>
                      <a:lnTo>
                        <a:pt x="773" y="387"/>
                      </a:lnTo>
                      <a:lnTo>
                        <a:pt x="776" y="193"/>
                      </a:lnTo>
                      <a:lnTo>
                        <a:pt x="779" y="221"/>
                      </a:lnTo>
                      <a:lnTo>
                        <a:pt x="781" y="249"/>
                      </a:lnTo>
                      <a:lnTo>
                        <a:pt x="784" y="360"/>
                      </a:lnTo>
                      <a:lnTo>
                        <a:pt x="787" y="166"/>
                      </a:lnTo>
                      <a:lnTo>
                        <a:pt x="790" y="193"/>
                      </a:lnTo>
                      <a:lnTo>
                        <a:pt x="792" y="276"/>
                      </a:lnTo>
                      <a:lnTo>
                        <a:pt x="795" y="276"/>
                      </a:lnTo>
                      <a:lnTo>
                        <a:pt x="798" y="193"/>
                      </a:lnTo>
                      <a:lnTo>
                        <a:pt x="801" y="332"/>
                      </a:lnTo>
                      <a:lnTo>
                        <a:pt x="803" y="304"/>
                      </a:lnTo>
                      <a:lnTo>
                        <a:pt x="806" y="249"/>
                      </a:lnTo>
                      <a:lnTo>
                        <a:pt x="809" y="443"/>
                      </a:lnTo>
                      <a:lnTo>
                        <a:pt x="811" y="193"/>
                      </a:lnTo>
                      <a:lnTo>
                        <a:pt x="814" y="193"/>
                      </a:lnTo>
                      <a:lnTo>
                        <a:pt x="817" y="387"/>
                      </a:lnTo>
                      <a:lnTo>
                        <a:pt x="820" y="332"/>
                      </a:lnTo>
                      <a:lnTo>
                        <a:pt x="822" y="193"/>
                      </a:lnTo>
                      <a:lnTo>
                        <a:pt x="825" y="249"/>
                      </a:lnTo>
                      <a:lnTo>
                        <a:pt x="828" y="443"/>
                      </a:lnTo>
                      <a:lnTo>
                        <a:pt x="830" y="110"/>
                      </a:lnTo>
                      <a:lnTo>
                        <a:pt x="833" y="138"/>
                      </a:lnTo>
                      <a:lnTo>
                        <a:pt x="836" y="332"/>
                      </a:lnTo>
                      <a:lnTo>
                        <a:pt x="838" y="360"/>
                      </a:lnTo>
                      <a:lnTo>
                        <a:pt x="841" y="360"/>
                      </a:lnTo>
                      <a:lnTo>
                        <a:pt x="844" y="166"/>
                      </a:lnTo>
                      <a:lnTo>
                        <a:pt x="847" y="276"/>
                      </a:lnTo>
                      <a:lnTo>
                        <a:pt x="849" y="387"/>
                      </a:lnTo>
                      <a:lnTo>
                        <a:pt x="852" y="166"/>
                      </a:lnTo>
                      <a:lnTo>
                        <a:pt x="855" y="443"/>
                      </a:lnTo>
                      <a:lnTo>
                        <a:pt x="857" y="276"/>
                      </a:lnTo>
                      <a:lnTo>
                        <a:pt x="860" y="387"/>
                      </a:lnTo>
                      <a:lnTo>
                        <a:pt x="863" y="221"/>
                      </a:lnTo>
                      <a:lnTo>
                        <a:pt x="866" y="166"/>
                      </a:lnTo>
                      <a:lnTo>
                        <a:pt x="868" y="304"/>
                      </a:lnTo>
                      <a:lnTo>
                        <a:pt x="871" y="276"/>
                      </a:lnTo>
                      <a:lnTo>
                        <a:pt x="874" y="387"/>
                      </a:lnTo>
                      <a:lnTo>
                        <a:pt x="876" y="304"/>
                      </a:lnTo>
                      <a:lnTo>
                        <a:pt x="879" y="304"/>
                      </a:lnTo>
                      <a:lnTo>
                        <a:pt x="882" y="304"/>
                      </a:lnTo>
                      <a:lnTo>
                        <a:pt x="885" y="193"/>
                      </a:lnTo>
                      <a:lnTo>
                        <a:pt x="887" y="387"/>
                      </a:lnTo>
                      <a:lnTo>
                        <a:pt x="890" y="360"/>
                      </a:lnTo>
                      <a:lnTo>
                        <a:pt x="893" y="221"/>
                      </a:lnTo>
                      <a:lnTo>
                        <a:pt x="896" y="332"/>
                      </a:lnTo>
                      <a:lnTo>
                        <a:pt x="898" y="443"/>
                      </a:lnTo>
                      <a:lnTo>
                        <a:pt x="901" y="415"/>
                      </a:lnTo>
                      <a:lnTo>
                        <a:pt x="904" y="360"/>
                      </a:lnTo>
                      <a:lnTo>
                        <a:pt x="906" y="276"/>
                      </a:lnTo>
                      <a:lnTo>
                        <a:pt x="909" y="360"/>
                      </a:lnTo>
                      <a:lnTo>
                        <a:pt x="912" y="387"/>
                      </a:lnTo>
                      <a:lnTo>
                        <a:pt x="915" y="276"/>
                      </a:lnTo>
                      <a:lnTo>
                        <a:pt x="917" y="360"/>
                      </a:lnTo>
                      <a:lnTo>
                        <a:pt x="920" y="304"/>
                      </a:lnTo>
                      <a:lnTo>
                        <a:pt x="923" y="249"/>
                      </a:lnTo>
                      <a:lnTo>
                        <a:pt x="925" y="276"/>
                      </a:lnTo>
                      <a:lnTo>
                        <a:pt x="928" y="387"/>
                      </a:lnTo>
                      <a:lnTo>
                        <a:pt x="931" y="276"/>
                      </a:lnTo>
                      <a:lnTo>
                        <a:pt x="933" y="249"/>
                      </a:lnTo>
                      <a:lnTo>
                        <a:pt x="936" y="304"/>
                      </a:lnTo>
                      <a:lnTo>
                        <a:pt x="939" y="332"/>
                      </a:lnTo>
                      <a:lnTo>
                        <a:pt x="941" y="221"/>
                      </a:lnTo>
                      <a:lnTo>
                        <a:pt x="944" y="193"/>
                      </a:lnTo>
                      <a:lnTo>
                        <a:pt x="947" y="304"/>
                      </a:lnTo>
                      <a:lnTo>
                        <a:pt x="950" y="360"/>
                      </a:lnTo>
                      <a:lnTo>
                        <a:pt x="952" y="526"/>
                      </a:lnTo>
                      <a:lnTo>
                        <a:pt x="955" y="360"/>
                      </a:lnTo>
                      <a:lnTo>
                        <a:pt x="958" y="360"/>
                      </a:lnTo>
                      <a:lnTo>
                        <a:pt x="960" y="415"/>
                      </a:lnTo>
                      <a:lnTo>
                        <a:pt x="963" y="443"/>
                      </a:lnTo>
                      <a:lnTo>
                        <a:pt x="966" y="360"/>
                      </a:lnTo>
                      <a:lnTo>
                        <a:pt x="968" y="304"/>
                      </a:lnTo>
                      <a:lnTo>
                        <a:pt x="971" y="415"/>
                      </a:lnTo>
                      <a:lnTo>
                        <a:pt x="974" y="360"/>
                      </a:lnTo>
                      <a:lnTo>
                        <a:pt x="977" y="360"/>
                      </a:lnTo>
                      <a:lnTo>
                        <a:pt x="979" y="276"/>
                      </a:lnTo>
                      <a:lnTo>
                        <a:pt x="982" y="387"/>
                      </a:lnTo>
                      <a:lnTo>
                        <a:pt x="985" y="304"/>
                      </a:lnTo>
                      <a:lnTo>
                        <a:pt x="988" y="360"/>
                      </a:lnTo>
                      <a:lnTo>
                        <a:pt x="990" y="304"/>
                      </a:lnTo>
                      <a:lnTo>
                        <a:pt x="993" y="332"/>
                      </a:lnTo>
                      <a:lnTo>
                        <a:pt x="996" y="443"/>
                      </a:lnTo>
                      <a:lnTo>
                        <a:pt x="998" y="360"/>
                      </a:lnTo>
                      <a:lnTo>
                        <a:pt x="1001" y="332"/>
                      </a:lnTo>
                      <a:lnTo>
                        <a:pt x="1004" y="415"/>
                      </a:lnTo>
                      <a:lnTo>
                        <a:pt x="1006" y="304"/>
                      </a:lnTo>
                      <a:lnTo>
                        <a:pt x="1009" y="415"/>
                      </a:lnTo>
                      <a:lnTo>
                        <a:pt x="1012" y="304"/>
                      </a:lnTo>
                      <a:lnTo>
                        <a:pt x="1015" y="221"/>
                      </a:lnTo>
                      <a:lnTo>
                        <a:pt x="1017" y="332"/>
                      </a:lnTo>
                      <a:lnTo>
                        <a:pt x="1020" y="360"/>
                      </a:lnTo>
                      <a:lnTo>
                        <a:pt x="1023" y="360"/>
                      </a:lnTo>
                      <a:lnTo>
                        <a:pt x="1026" y="415"/>
                      </a:lnTo>
                      <a:lnTo>
                        <a:pt x="1028" y="443"/>
                      </a:lnTo>
                      <a:lnTo>
                        <a:pt x="1031" y="221"/>
                      </a:lnTo>
                      <a:lnTo>
                        <a:pt x="1034" y="387"/>
                      </a:lnTo>
                      <a:lnTo>
                        <a:pt x="1036" y="276"/>
                      </a:lnTo>
                      <a:lnTo>
                        <a:pt x="1039" y="470"/>
                      </a:lnTo>
                      <a:lnTo>
                        <a:pt x="1042" y="276"/>
                      </a:lnTo>
                      <a:lnTo>
                        <a:pt x="1044" y="360"/>
                      </a:lnTo>
                      <a:lnTo>
                        <a:pt x="1047" y="387"/>
                      </a:lnTo>
                      <a:lnTo>
                        <a:pt x="1050" y="360"/>
                      </a:lnTo>
                      <a:lnTo>
                        <a:pt x="1053" y="443"/>
                      </a:lnTo>
                      <a:lnTo>
                        <a:pt x="1055" y="276"/>
                      </a:lnTo>
                      <a:lnTo>
                        <a:pt x="1058" y="249"/>
                      </a:lnTo>
                      <a:lnTo>
                        <a:pt x="1061" y="276"/>
                      </a:lnTo>
                      <a:lnTo>
                        <a:pt x="1063" y="332"/>
                      </a:lnTo>
                      <a:lnTo>
                        <a:pt x="1066" y="609"/>
                      </a:lnTo>
                      <a:lnTo>
                        <a:pt x="1069" y="249"/>
                      </a:lnTo>
                      <a:lnTo>
                        <a:pt x="1071" y="360"/>
                      </a:lnTo>
                      <a:lnTo>
                        <a:pt x="1074" y="332"/>
                      </a:lnTo>
                      <a:lnTo>
                        <a:pt x="1077" y="360"/>
                      </a:lnTo>
                      <a:lnTo>
                        <a:pt x="1080" y="415"/>
                      </a:lnTo>
                      <a:lnTo>
                        <a:pt x="1082" y="221"/>
                      </a:lnTo>
                      <a:lnTo>
                        <a:pt x="1085" y="221"/>
                      </a:lnTo>
                      <a:lnTo>
                        <a:pt x="1088" y="470"/>
                      </a:lnTo>
                      <a:lnTo>
                        <a:pt x="1090" y="360"/>
                      </a:lnTo>
                      <a:lnTo>
                        <a:pt x="1093" y="332"/>
                      </a:lnTo>
                      <a:lnTo>
                        <a:pt x="1096" y="443"/>
                      </a:lnTo>
                      <a:lnTo>
                        <a:pt x="1098" y="304"/>
                      </a:lnTo>
                      <a:lnTo>
                        <a:pt x="1101" y="304"/>
                      </a:lnTo>
                      <a:lnTo>
                        <a:pt x="1104" y="304"/>
                      </a:lnTo>
                      <a:lnTo>
                        <a:pt x="1106" y="387"/>
                      </a:lnTo>
                      <a:lnTo>
                        <a:pt x="1109" y="443"/>
                      </a:lnTo>
                      <a:lnTo>
                        <a:pt x="1112" y="415"/>
                      </a:lnTo>
                      <a:lnTo>
                        <a:pt x="1115" y="276"/>
                      </a:lnTo>
                      <a:lnTo>
                        <a:pt x="1117" y="304"/>
                      </a:lnTo>
                      <a:lnTo>
                        <a:pt x="1120" y="332"/>
                      </a:lnTo>
                      <a:lnTo>
                        <a:pt x="1123" y="415"/>
                      </a:lnTo>
                      <a:lnTo>
                        <a:pt x="1125" y="304"/>
                      </a:lnTo>
                      <a:lnTo>
                        <a:pt x="1128" y="498"/>
                      </a:lnTo>
                      <a:lnTo>
                        <a:pt x="1131" y="415"/>
                      </a:lnTo>
                      <a:lnTo>
                        <a:pt x="1133" y="332"/>
                      </a:lnTo>
                      <a:lnTo>
                        <a:pt x="1136" y="498"/>
                      </a:lnTo>
                      <a:lnTo>
                        <a:pt x="1139" y="498"/>
                      </a:lnTo>
                      <a:lnTo>
                        <a:pt x="1142" y="360"/>
                      </a:lnTo>
                      <a:lnTo>
                        <a:pt x="1144" y="526"/>
                      </a:lnTo>
                      <a:lnTo>
                        <a:pt x="1147" y="498"/>
                      </a:lnTo>
                      <a:lnTo>
                        <a:pt x="1150" y="415"/>
                      </a:lnTo>
                      <a:lnTo>
                        <a:pt x="1152" y="470"/>
                      </a:lnTo>
                      <a:lnTo>
                        <a:pt x="1155" y="470"/>
                      </a:lnTo>
                      <a:lnTo>
                        <a:pt x="1158" y="387"/>
                      </a:lnTo>
                      <a:lnTo>
                        <a:pt x="1160" y="304"/>
                      </a:lnTo>
                      <a:lnTo>
                        <a:pt x="1163" y="360"/>
                      </a:lnTo>
                      <a:lnTo>
                        <a:pt x="1166" y="332"/>
                      </a:lnTo>
                      <a:lnTo>
                        <a:pt x="1169" y="360"/>
                      </a:lnTo>
                      <a:lnTo>
                        <a:pt x="1171" y="415"/>
                      </a:lnTo>
                      <a:lnTo>
                        <a:pt x="1174" y="249"/>
                      </a:lnTo>
                      <a:lnTo>
                        <a:pt x="1177" y="360"/>
                      </a:lnTo>
                      <a:lnTo>
                        <a:pt x="1179" y="387"/>
                      </a:lnTo>
                      <a:lnTo>
                        <a:pt x="1182" y="332"/>
                      </a:lnTo>
                      <a:lnTo>
                        <a:pt x="1185" y="249"/>
                      </a:lnTo>
                      <a:lnTo>
                        <a:pt x="1187" y="387"/>
                      </a:lnTo>
                      <a:lnTo>
                        <a:pt x="1190" y="470"/>
                      </a:lnTo>
                      <a:lnTo>
                        <a:pt x="1193" y="415"/>
                      </a:lnTo>
                      <a:lnTo>
                        <a:pt x="1196" y="443"/>
                      </a:lnTo>
                      <a:lnTo>
                        <a:pt x="1198" y="304"/>
                      </a:lnTo>
                      <a:lnTo>
                        <a:pt x="1201" y="276"/>
                      </a:lnTo>
                      <a:lnTo>
                        <a:pt x="1204" y="415"/>
                      </a:lnTo>
                      <a:lnTo>
                        <a:pt x="1206" y="360"/>
                      </a:lnTo>
                      <a:lnTo>
                        <a:pt x="1209" y="553"/>
                      </a:lnTo>
                      <a:lnTo>
                        <a:pt x="1212" y="360"/>
                      </a:lnTo>
                      <a:lnTo>
                        <a:pt x="1214" y="581"/>
                      </a:lnTo>
                      <a:lnTo>
                        <a:pt x="1217" y="526"/>
                      </a:lnTo>
                      <a:lnTo>
                        <a:pt x="1220" y="332"/>
                      </a:lnTo>
                      <a:lnTo>
                        <a:pt x="1223" y="553"/>
                      </a:lnTo>
                      <a:lnTo>
                        <a:pt x="1225" y="332"/>
                      </a:lnTo>
                      <a:lnTo>
                        <a:pt x="1228" y="360"/>
                      </a:lnTo>
                      <a:lnTo>
                        <a:pt x="1231" y="332"/>
                      </a:lnTo>
                      <a:lnTo>
                        <a:pt x="1233" y="470"/>
                      </a:lnTo>
                      <a:lnTo>
                        <a:pt x="1236" y="387"/>
                      </a:lnTo>
                      <a:lnTo>
                        <a:pt x="1239" y="332"/>
                      </a:lnTo>
                      <a:lnTo>
                        <a:pt x="1241" y="470"/>
                      </a:lnTo>
                      <a:lnTo>
                        <a:pt x="1244" y="443"/>
                      </a:lnTo>
                      <a:lnTo>
                        <a:pt x="1247" y="221"/>
                      </a:lnTo>
                      <a:lnTo>
                        <a:pt x="1249" y="304"/>
                      </a:lnTo>
                      <a:lnTo>
                        <a:pt x="1252" y="276"/>
                      </a:lnTo>
                      <a:lnTo>
                        <a:pt x="1255" y="249"/>
                      </a:lnTo>
                      <a:lnTo>
                        <a:pt x="1258" y="360"/>
                      </a:lnTo>
                      <a:lnTo>
                        <a:pt x="1260" y="304"/>
                      </a:lnTo>
                      <a:lnTo>
                        <a:pt x="1263" y="360"/>
                      </a:lnTo>
                      <a:lnTo>
                        <a:pt x="1266" y="443"/>
                      </a:lnTo>
                      <a:lnTo>
                        <a:pt x="1268" y="498"/>
                      </a:lnTo>
                      <a:lnTo>
                        <a:pt x="1271" y="415"/>
                      </a:lnTo>
                      <a:lnTo>
                        <a:pt x="1274" y="360"/>
                      </a:lnTo>
                      <a:lnTo>
                        <a:pt x="1276" y="249"/>
                      </a:lnTo>
                      <a:lnTo>
                        <a:pt x="1279" y="498"/>
                      </a:lnTo>
                      <a:lnTo>
                        <a:pt x="1282" y="360"/>
                      </a:lnTo>
                      <a:lnTo>
                        <a:pt x="1285" y="415"/>
                      </a:lnTo>
                      <a:lnTo>
                        <a:pt x="1287" y="415"/>
                      </a:lnTo>
                      <a:lnTo>
                        <a:pt x="1290" y="360"/>
                      </a:lnTo>
                      <a:lnTo>
                        <a:pt x="1293" y="526"/>
                      </a:lnTo>
                      <a:lnTo>
                        <a:pt x="1295" y="332"/>
                      </a:lnTo>
                      <a:lnTo>
                        <a:pt x="1298" y="387"/>
                      </a:lnTo>
                      <a:lnTo>
                        <a:pt x="1301" y="443"/>
                      </a:lnTo>
                      <a:lnTo>
                        <a:pt x="1303" y="332"/>
                      </a:lnTo>
                      <a:lnTo>
                        <a:pt x="1306" y="470"/>
                      </a:lnTo>
                      <a:lnTo>
                        <a:pt x="1309" y="443"/>
                      </a:lnTo>
                      <a:lnTo>
                        <a:pt x="1311" y="360"/>
                      </a:lnTo>
                      <a:lnTo>
                        <a:pt x="1314" y="415"/>
                      </a:lnTo>
                      <a:lnTo>
                        <a:pt x="1317" y="498"/>
                      </a:lnTo>
                      <a:lnTo>
                        <a:pt x="1319" y="360"/>
                      </a:lnTo>
                      <a:lnTo>
                        <a:pt x="1322" y="526"/>
                      </a:lnTo>
                      <a:lnTo>
                        <a:pt x="1325" y="415"/>
                      </a:lnTo>
                      <a:lnTo>
                        <a:pt x="1328" y="27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64"/>
                <p:cNvSpPr>
                  <a:spLocks noChangeArrowheads="1"/>
                </p:cNvSpPr>
                <p:nvPr/>
              </p:nvSpPr>
              <p:spPr bwMode="auto">
                <a:xfrm>
                  <a:off x="2096" y="2476"/>
                  <a:ext cx="12"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249" name="テキスト ボックス 248"/>
              <p:cNvSpPr txBox="1"/>
              <p:nvPr/>
            </p:nvSpPr>
            <p:spPr>
              <a:xfrm rot="16200000">
                <a:off x="-786411" y="4580753"/>
                <a:ext cx="2143828" cy="438897"/>
              </a:xfrm>
              <a:prstGeom prst="rect">
                <a:avLst/>
              </a:prstGeom>
              <a:noFill/>
            </p:spPr>
            <p:txBody>
              <a:bodyPr wrap="square" rtlCol="0">
                <a:spAutoFit/>
              </a:bodyPr>
              <a:lstStyle/>
              <a:p>
                <a:r>
                  <a:rPr lang="ja-JP" altLang="en-US" sz="2000" dirty="0" smtClean="0"/>
                  <a:t>強度</a:t>
                </a:r>
                <a:r>
                  <a:rPr kumimoji="1" lang="en-US" altLang="ja-JP" sz="2000" dirty="0" smtClean="0"/>
                  <a:t>[</a:t>
                </a:r>
                <a:r>
                  <a:rPr kumimoji="1" lang="en-US" altLang="ja-JP" sz="2000" dirty="0" err="1" smtClean="0"/>
                  <a:t>a.u</a:t>
                </a:r>
                <a:r>
                  <a:rPr lang="en-US" altLang="ja-JP" sz="2000" dirty="0" smtClean="0"/>
                  <a:t>.]</a:t>
                </a:r>
                <a:endParaRPr kumimoji="1" lang="ja-JP" altLang="en-US" sz="2000" dirty="0"/>
              </a:p>
            </p:txBody>
          </p:sp>
          <p:sp>
            <p:nvSpPr>
              <p:cNvPr id="250" name="テキスト ボックス 249"/>
              <p:cNvSpPr txBox="1"/>
              <p:nvPr/>
            </p:nvSpPr>
            <p:spPr>
              <a:xfrm>
                <a:off x="1741774" y="6402330"/>
                <a:ext cx="1747522" cy="481064"/>
              </a:xfrm>
              <a:prstGeom prst="rect">
                <a:avLst/>
              </a:prstGeom>
              <a:noFill/>
            </p:spPr>
            <p:txBody>
              <a:bodyPr wrap="square" rtlCol="0">
                <a:spAutoFit/>
              </a:bodyPr>
              <a:lstStyle/>
              <a:p>
                <a:r>
                  <a:rPr kumimoji="1" lang="ja-JP" altLang="en-US" sz="2000" dirty="0" smtClean="0"/>
                  <a:t>波長</a:t>
                </a:r>
                <a:r>
                  <a:rPr kumimoji="1" lang="en-US" altLang="ja-JP" sz="2000" dirty="0" smtClean="0"/>
                  <a:t>[nm]</a:t>
                </a:r>
                <a:endParaRPr kumimoji="1" lang="ja-JP" altLang="en-US" sz="2000" dirty="0"/>
              </a:p>
            </p:txBody>
          </p:sp>
        </p:grpSp>
        <p:sp>
          <p:nvSpPr>
            <p:cNvPr id="9" name="テキスト ボックス 8"/>
            <p:cNvSpPr txBox="1"/>
            <p:nvPr/>
          </p:nvSpPr>
          <p:spPr>
            <a:xfrm>
              <a:off x="1238173" y="1530831"/>
              <a:ext cx="324891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u="sng" dirty="0" smtClean="0"/>
                <a:t>発光スペクトル</a:t>
              </a:r>
              <a:r>
                <a:rPr kumimoji="1" lang="en-US" altLang="ja-JP" sz="2400" u="sng" dirty="0" smtClean="0"/>
                <a:t>(</a:t>
              </a:r>
              <a:r>
                <a:rPr kumimoji="1" lang="ja-JP" altLang="en-US" sz="2400" u="sng" dirty="0" smtClean="0"/>
                <a:t>対物</a:t>
              </a:r>
              <a:r>
                <a:rPr kumimoji="1" lang="en-US" altLang="ja-JP" sz="2400" u="sng" dirty="0" smtClean="0"/>
                <a:t>)</a:t>
              </a:r>
              <a:r>
                <a:rPr kumimoji="1" lang="ja-JP" altLang="en-US" sz="2400" u="sng" dirty="0" smtClean="0"/>
                <a:t>②</a:t>
              </a:r>
              <a:endParaRPr kumimoji="1" lang="ja-JP" altLang="en-US" sz="2400" u="sng" dirty="0"/>
            </a:p>
          </p:txBody>
        </p:sp>
      </p:grpSp>
      <p:grpSp>
        <p:nvGrpSpPr>
          <p:cNvPr id="6" name="グループ化 5"/>
          <p:cNvGrpSpPr/>
          <p:nvPr/>
        </p:nvGrpSpPr>
        <p:grpSpPr>
          <a:xfrm>
            <a:off x="4705014" y="613285"/>
            <a:ext cx="4007447" cy="3110892"/>
            <a:chOff x="5262044" y="770362"/>
            <a:chExt cx="4007447" cy="3110892"/>
          </a:xfrm>
        </p:grpSpPr>
        <p:sp>
          <p:nvSpPr>
            <p:cNvPr id="94" name="テキスト ボックス 93"/>
            <p:cNvSpPr txBox="1"/>
            <p:nvPr/>
          </p:nvSpPr>
          <p:spPr>
            <a:xfrm>
              <a:off x="5262044" y="770362"/>
              <a:ext cx="4007447"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u="sng" dirty="0" smtClean="0"/>
                <a:t>発光スペクトル</a:t>
              </a:r>
              <a:r>
                <a:rPr kumimoji="1" lang="en-US" altLang="ja-JP" sz="2400" u="sng" dirty="0" smtClean="0"/>
                <a:t>(</a:t>
              </a:r>
              <a:r>
                <a:rPr lang="ja-JP" altLang="en-US" sz="2400" u="sng" dirty="0"/>
                <a:t>ファイバ</a:t>
              </a:r>
              <a:r>
                <a:rPr kumimoji="1" lang="ja-JP" altLang="en-US" sz="2400" u="sng" dirty="0" smtClean="0"/>
                <a:t>出力</a:t>
              </a:r>
              <a:r>
                <a:rPr kumimoji="1" lang="en-US" altLang="ja-JP" sz="2400" u="sng" dirty="0" smtClean="0"/>
                <a:t>)</a:t>
              </a:r>
              <a:endParaRPr kumimoji="1" lang="ja-JP" altLang="en-US" sz="2400" u="sng" dirty="0"/>
            </a:p>
          </p:txBody>
        </p:sp>
        <p:grpSp>
          <p:nvGrpSpPr>
            <p:cNvPr id="2" name="グループ化 1"/>
            <p:cNvGrpSpPr/>
            <p:nvPr/>
          </p:nvGrpSpPr>
          <p:grpSpPr>
            <a:xfrm>
              <a:off x="5262044" y="1172948"/>
              <a:ext cx="3607440" cy="2708306"/>
              <a:chOff x="5077280" y="1155219"/>
              <a:chExt cx="3607440" cy="2708306"/>
            </a:xfrm>
          </p:grpSpPr>
          <p:sp>
            <p:nvSpPr>
              <p:cNvPr id="67" name="テキスト ボックス 66"/>
              <p:cNvSpPr txBox="1"/>
              <p:nvPr/>
            </p:nvSpPr>
            <p:spPr>
              <a:xfrm>
                <a:off x="7365910" y="1232027"/>
                <a:ext cx="1318810" cy="400110"/>
              </a:xfrm>
              <a:prstGeom prst="rect">
                <a:avLst/>
              </a:prstGeom>
              <a:noFill/>
            </p:spPr>
            <p:txBody>
              <a:bodyPr wrap="square" rtlCol="0">
                <a:spAutoFit/>
              </a:bodyPr>
              <a:lstStyle/>
              <a:p>
                <a:r>
                  <a:rPr kumimoji="1" lang="en-US" altLang="ja-JP" sz="2000" b="1" dirty="0" smtClean="0"/>
                  <a:t>628.7nm</a:t>
                </a:r>
                <a:endParaRPr kumimoji="1" lang="ja-JP" altLang="en-US" sz="2000" b="1" dirty="0"/>
              </a:p>
            </p:txBody>
          </p:sp>
          <p:grpSp>
            <p:nvGrpSpPr>
              <p:cNvPr id="3" name="グループ化 2"/>
              <p:cNvGrpSpPr/>
              <p:nvPr/>
            </p:nvGrpSpPr>
            <p:grpSpPr>
              <a:xfrm>
                <a:off x="5077280" y="1155219"/>
                <a:ext cx="3320530" cy="2708306"/>
                <a:chOff x="5168135" y="3678736"/>
                <a:chExt cx="3504550" cy="2708306"/>
              </a:xfrm>
            </p:grpSpPr>
            <p:cxnSp>
              <p:nvCxnSpPr>
                <p:cNvPr id="45" name="直線矢印コネクタ 44"/>
                <p:cNvCxnSpPr/>
                <p:nvPr/>
              </p:nvCxnSpPr>
              <p:spPr>
                <a:xfrm flipH="1">
                  <a:off x="7294806" y="3936293"/>
                  <a:ext cx="18013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82" name="Group 69"/>
                <p:cNvGrpSpPr>
                  <a:grpSpLocks noChangeAspect="1"/>
                </p:cNvGrpSpPr>
                <p:nvPr/>
              </p:nvGrpSpPr>
              <p:grpSpPr bwMode="auto">
                <a:xfrm>
                  <a:off x="5643735" y="3678736"/>
                  <a:ext cx="3028950" cy="2508251"/>
                  <a:chOff x="2793" y="2319"/>
                  <a:chExt cx="1908" cy="1580"/>
                </a:xfrm>
              </p:grpSpPr>
              <p:sp>
                <p:nvSpPr>
                  <p:cNvPr id="185" name="Rectangle 70"/>
                  <p:cNvSpPr>
                    <a:spLocks noChangeArrowheads="1"/>
                  </p:cNvSpPr>
                  <p:nvPr/>
                </p:nvSpPr>
                <p:spPr bwMode="auto">
                  <a:xfrm>
                    <a:off x="3322" y="3705"/>
                    <a:ext cx="2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86" name="Rectangle 71"/>
                  <p:cNvSpPr>
                    <a:spLocks noChangeArrowheads="1"/>
                  </p:cNvSpPr>
                  <p:nvPr/>
                </p:nvSpPr>
                <p:spPr bwMode="auto">
                  <a:xfrm>
                    <a:off x="4184" y="3695"/>
                    <a:ext cx="2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87" name="Rectangle 72"/>
                  <p:cNvSpPr>
                    <a:spLocks noChangeArrowheads="1"/>
                  </p:cNvSpPr>
                  <p:nvPr/>
                </p:nvSpPr>
                <p:spPr bwMode="auto">
                  <a:xfrm>
                    <a:off x="2883" y="3573"/>
                    <a:ext cx="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88" name="Rectangle 73"/>
                  <p:cNvSpPr>
                    <a:spLocks noChangeArrowheads="1"/>
                  </p:cNvSpPr>
                  <p:nvPr/>
                </p:nvSpPr>
                <p:spPr bwMode="auto">
                  <a:xfrm>
                    <a:off x="2793" y="3271"/>
                    <a:ext cx="17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10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89" name="Rectangle 74"/>
                  <p:cNvSpPr>
                    <a:spLocks noChangeArrowheads="1"/>
                  </p:cNvSpPr>
                  <p:nvPr/>
                </p:nvSpPr>
                <p:spPr bwMode="auto">
                  <a:xfrm>
                    <a:off x="2797" y="2964"/>
                    <a:ext cx="1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90" name="Rectangle 75"/>
                  <p:cNvSpPr>
                    <a:spLocks noChangeArrowheads="1"/>
                  </p:cNvSpPr>
                  <p:nvPr/>
                </p:nvSpPr>
                <p:spPr bwMode="auto">
                  <a:xfrm>
                    <a:off x="2797" y="2657"/>
                    <a:ext cx="17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30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91" name="Rectangle 76"/>
                  <p:cNvSpPr>
                    <a:spLocks noChangeArrowheads="1"/>
                  </p:cNvSpPr>
                  <p:nvPr/>
                </p:nvSpPr>
                <p:spPr bwMode="auto">
                  <a:xfrm>
                    <a:off x="2802" y="2360"/>
                    <a:ext cx="17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92" name="Line 77"/>
                  <p:cNvSpPr>
                    <a:spLocks noChangeShapeType="1"/>
                  </p:cNvSpPr>
                  <p:nvPr/>
                </p:nvSpPr>
                <p:spPr bwMode="auto">
                  <a:xfrm flipV="1">
                    <a:off x="3021" y="3675"/>
                    <a:ext cx="0" cy="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78"/>
                  <p:cNvSpPr>
                    <a:spLocks noChangeShapeType="1"/>
                  </p:cNvSpPr>
                  <p:nvPr/>
                </p:nvSpPr>
                <p:spPr bwMode="auto">
                  <a:xfrm flipV="1">
                    <a:off x="3441" y="3675"/>
                    <a:ext cx="0" cy="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79"/>
                  <p:cNvSpPr>
                    <a:spLocks noChangeShapeType="1"/>
                  </p:cNvSpPr>
                  <p:nvPr/>
                </p:nvSpPr>
                <p:spPr bwMode="auto">
                  <a:xfrm flipV="1">
                    <a:off x="3861" y="3675"/>
                    <a:ext cx="0" cy="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80"/>
                  <p:cNvSpPr>
                    <a:spLocks noChangeShapeType="1"/>
                  </p:cNvSpPr>
                  <p:nvPr/>
                </p:nvSpPr>
                <p:spPr bwMode="auto">
                  <a:xfrm flipV="1">
                    <a:off x="4281" y="3675"/>
                    <a:ext cx="0" cy="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81"/>
                  <p:cNvSpPr>
                    <a:spLocks noChangeShapeType="1"/>
                  </p:cNvSpPr>
                  <p:nvPr/>
                </p:nvSpPr>
                <p:spPr bwMode="auto">
                  <a:xfrm flipV="1">
                    <a:off x="4701" y="3675"/>
                    <a:ext cx="0" cy="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82"/>
                  <p:cNvSpPr>
                    <a:spLocks noChangeShapeType="1"/>
                  </p:cNvSpPr>
                  <p:nvPr/>
                </p:nvSpPr>
                <p:spPr bwMode="auto">
                  <a:xfrm>
                    <a:off x="3021" y="3675"/>
                    <a:ext cx="168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83"/>
                  <p:cNvSpPr>
                    <a:spLocks noChangeShapeType="1"/>
                  </p:cNvSpPr>
                  <p:nvPr/>
                </p:nvSpPr>
                <p:spPr bwMode="auto">
                  <a:xfrm>
                    <a:off x="2996" y="3675"/>
                    <a:ext cx="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Line 84"/>
                  <p:cNvSpPr>
                    <a:spLocks noChangeShapeType="1"/>
                  </p:cNvSpPr>
                  <p:nvPr/>
                </p:nvSpPr>
                <p:spPr bwMode="auto">
                  <a:xfrm>
                    <a:off x="3008" y="3521"/>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85"/>
                  <p:cNvSpPr>
                    <a:spLocks noChangeShapeType="1"/>
                  </p:cNvSpPr>
                  <p:nvPr/>
                </p:nvSpPr>
                <p:spPr bwMode="auto">
                  <a:xfrm>
                    <a:off x="2996" y="3368"/>
                    <a:ext cx="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Line 86"/>
                  <p:cNvSpPr>
                    <a:spLocks noChangeShapeType="1"/>
                  </p:cNvSpPr>
                  <p:nvPr/>
                </p:nvSpPr>
                <p:spPr bwMode="auto">
                  <a:xfrm>
                    <a:off x="3008" y="3214"/>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Line 87"/>
                  <p:cNvSpPr>
                    <a:spLocks noChangeShapeType="1"/>
                  </p:cNvSpPr>
                  <p:nvPr/>
                </p:nvSpPr>
                <p:spPr bwMode="auto">
                  <a:xfrm>
                    <a:off x="2996" y="3061"/>
                    <a:ext cx="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Line 88"/>
                  <p:cNvSpPr>
                    <a:spLocks noChangeShapeType="1"/>
                  </p:cNvSpPr>
                  <p:nvPr/>
                </p:nvSpPr>
                <p:spPr bwMode="auto">
                  <a:xfrm>
                    <a:off x="3008" y="2907"/>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Line 89"/>
                  <p:cNvSpPr>
                    <a:spLocks noChangeShapeType="1"/>
                  </p:cNvSpPr>
                  <p:nvPr/>
                </p:nvSpPr>
                <p:spPr bwMode="auto">
                  <a:xfrm>
                    <a:off x="2996" y="2754"/>
                    <a:ext cx="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90"/>
                  <p:cNvSpPr>
                    <a:spLocks noChangeShapeType="1"/>
                  </p:cNvSpPr>
                  <p:nvPr/>
                </p:nvSpPr>
                <p:spPr bwMode="auto">
                  <a:xfrm>
                    <a:off x="3008" y="2600"/>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Line 91"/>
                  <p:cNvSpPr>
                    <a:spLocks noChangeShapeType="1"/>
                  </p:cNvSpPr>
                  <p:nvPr/>
                </p:nvSpPr>
                <p:spPr bwMode="auto">
                  <a:xfrm>
                    <a:off x="2996" y="2447"/>
                    <a:ext cx="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Line 92"/>
                  <p:cNvSpPr>
                    <a:spLocks noChangeShapeType="1"/>
                  </p:cNvSpPr>
                  <p:nvPr/>
                </p:nvSpPr>
                <p:spPr bwMode="auto">
                  <a:xfrm flipV="1">
                    <a:off x="3021" y="2447"/>
                    <a:ext cx="0" cy="122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93"/>
                  <p:cNvSpPr>
                    <a:spLocks/>
                  </p:cNvSpPr>
                  <p:nvPr/>
                </p:nvSpPr>
                <p:spPr bwMode="auto">
                  <a:xfrm>
                    <a:off x="3019" y="2385"/>
                    <a:ext cx="1682" cy="1290"/>
                  </a:xfrm>
                  <a:custGeom>
                    <a:avLst/>
                    <a:gdLst>
                      <a:gd name="T0" fmla="*/ 24 w 1682"/>
                      <a:gd name="T1" fmla="*/ 1044 h 1290"/>
                      <a:gd name="T2" fmla="*/ 52 w 1682"/>
                      <a:gd name="T3" fmla="*/ 1136 h 1290"/>
                      <a:gd name="T4" fmla="*/ 80 w 1682"/>
                      <a:gd name="T5" fmla="*/ 922 h 1290"/>
                      <a:gd name="T6" fmla="*/ 108 w 1682"/>
                      <a:gd name="T7" fmla="*/ 952 h 1290"/>
                      <a:gd name="T8" fmla="*/ 135 w 1682"/>
                      <a:gd name="T9" fmla="*/ 952 h 1290"/>
                      <a:gd name="T10" fmla="*/ 163 w 1682"/>
                      <a:gd name="T11" fmla="*/ 983 h 1290"/>
                      <a:gd name="T12" fmla="*/ 191 w 1682"/>
                      <a:gd name="T13" fmla="*/ 891 h 1290"/>
                      <a:gd name="T14" fmla="*/ 219 w 1682"/>
                      <a:gd name="T15" fmla="*/ 768 h 1290"/>
                      <a:gd name="T16" fmla="*/ 247 w 1682"/>
                      <a:gd name="T17" fmla="*/ 891 h 1290"/>
                      <a:gd name="T18" fmla="*/ 274 w 1682"/>
                      <a:gd name="T19" fmla="*/ 983 h 1290"/>
                      <a:gd name="T20" fmla="*/ 302 w 1682"/>
                      <a:gd name="T21" fmla="*/ 891 h 1290"/>
                      <a:gd name="T22" fmla="*/ 330 w 1682"/>
                      <a:gd name="T23" fmla="*/ 983 h 1290"/>
                      <a:gd name="T24" fmla="*/ 357 w 1682"/>
                      <a:gd name="T25" fmla="*/ 860 h 1290"/>
                      <a:gd name="T26" fmla="*/ 385 w 1682"/>
                      <a:gd name="T27" fmla="*/ 983 h 1290"/>
                      <a:gd name="T28" fmla="*/ 413 w 1682"/>
                      <a:gd name="T29" fmla="*/ 983 h 1290"/>
                      <a:gd name="T30" fmla="*/ 441 w 1682"/>
                      <a:gd name="T31" fmla="*/ 983 h 1290"/>
                      <a:gd name="T32" fmla="*/ 468 w 1682"/>
                      <a:gd name="T33" fmla="*/ 799 h 1290"/>
                      <a:gd name="T34" fmla="*/ 496 w 1682"/>
                      <a:gd name="T35" fmla="*/ 860 h 1290"/>
                      <a:gd name="T36" fmla="*/ 524 w 1682"/>
                      <a:gd name="T37" fmla="*/ 983 h 1290"/>
                      <a:gd name="T38" fmla="*/ 552 w 1682"/>
                      <a:gd name="T39" fmla="*/ 1106 h 1290"/>
                      <a:gd name="T40" fmla="*/ 579 w 1682"/>
                      <a:gd name="T41" fmla="*/ 1075 h 1290"/>
                      <a:gd name="T42" fmla="*/ 607 w 1682"/>
                      <a:gd name="T43" fmla="*/ 1044 h 1290"/>
                      <a:gd name="T44" fmla="*/ 635 w 1682"/>
                      <a:gd name="T45" fmla="*/ 983 h 1290"/>
                      <a:gd name="T46" fmla="*/ 662 w 1682"/>
                      <a:gd name="T47" fmla="*/ 1075 h 1290"/>
                      <a:gd name="T48" fmla="*/ 690 w 1682"/>
                      <a:gd name="T49" fmla="*/ 1014 h 1290"/>
                      <a:gd name="T50" fmla="*/ 717 w 1682"/>
                      <a:gd name="T51" fmla="*/ 1044 h 1290"/>
                      <a:gd name="T52" fmla="*/ 745 w 1682"/>
                      <a:gd name="T53" fmla="*/ 522 h 1290"/>
                      <a:gd name="T54" fmla="*/ 773 w 1682"/>
                      <a:gd name="T55" fmla="*/ 246 h 1290"/>
                      <a:gd name="T56" fmla="*/ 800 w 1682"/>
                      <a:gd name="T57" fmla="*/ 369 h 1290"/>
                      <a:gd name="T58" fmla="*/ 828 w 1682"/>
                      <a:gd name="T59" fmla="*/ 645 h 1290"/>
                      <a:gd name="T60" fmla="*/ 856 w 1682"/>
                      <a:gd name="T61" fmla="*/ 860 h 1290"/>
                      <a:gd name="T62" fmla="*/ 883 w 1682"/>
                      <a:gd name="T63" fmla="*/ 829 h 1290"/>
                      <a:gd name="T64" fmla="*/ 911 w 1682"/>
                      <a:gd name="T65" fmla="*/ 799 h 1290"/>
                      <a:gd name="T66" fmla="*/ 938 w 1682"/>
                      <a:gd name="T67" fmla="*/ 922 h 1290"/>
                      <a:gd name="T68" fmla="*/ 966 w 1682"/>
                      <a:gd name="T69" fmla="*/ 860 h 1290"/>
                      <a:gd name="T70" fmla="*/ 993 w 1682"/>
                      <a:gd name="T71" fmla="*/ 891 h 1290"/>
                      <a:gd name="T72" fmla="*/ 1021 w 1682"/>
                      <a:gd name="T73" fmla="*/ 983 h 1290"/>
                      <a:gd name="T74" fmla="*/ 1048 w 1682"/>
                      <a:gd name="T75" fmla="*/ 1167 h 1290"/>
                      <a:gd name="T76" fmla="*/ 1076 w 1682"/>
                      <a:gd name="T77" fmla="*/ 1044 h 1290"/>
                      <a:gd name="T78" fmla="*/ 1103 w 1682"/>
                      <a:gd name="T79" fmla="*/ 983 h 1290"/>
                      <a:gd name="T80" fmla="*/ 1131 w 1682"/>
                      <a:gd name="T81" fmla="*/ 1044 h 1290"/>
                      <a:gd name="T82" fmla="*/ 1159 w 1682"/>
                      <a:gd name="T83" fmla="*/ 983 h 1290"/>
                      <a:gd name="T84" fmla="*/ 1186 w 1682"/>
                      <a:gd name="T85" fmla="*/ 1044 h 1290"/>
                      <a:gd name="T86" fmla="*/ 1214 w 1682"/>
                      <a:gd name="T87" fmla="*/ 1106 h 1290"/>
                      <a:gd name="T88" fmla="*/ 1241 w 1682"/>
                      <a:gd name="T89" fmla="*/ 983 h 1290"/>
                      <a:gd name="T90" fmla="*/ 1268 w 1682"/>
                      <a:gd name="T91" fmla="*/ 860 h 1290"/>
                      <a:gd name="T92" fmla="*/ 1296 w 1682"/>
                      <a:gd name="T93" fmla="*/ 1044 h 1290"/>
                      <a:gd name="T94" fmla="*/ 1323 w 1682"/>
                      <a:gd name="T95" fmla="*/ 952 h 1290"/>
                      <a:gd name="T96" fmla="*/ 1351 w 1682"/>
                      <a:gd name="T97" fmla="*/ 1167 h 1290"/>
                      <a:gd name="T98" fmla="*/ 1378 w 1682"/>
                      <a:gd name="T99" fmla="*/ 1075 h 1290"/>
                      <a:gd name="T100" fmla="*/ 1406 w 1682"/>
                      <a:gd name="T101" fmla="*/ 1075 h 1290"/>
                      <a:gd name="T102" fmla="*/ 1433 w 1682"/>
                      <a:gd name="T103" fmla="*/ 1044 h 1290"/>
                      <a:gd name="T104" fmla="*/ 1460 w 1682"/>
                      <a:gd name="T105" fmla="*/ 891 h 1290"/>
                      <a:gd name="T106" fmla="*/ 1487 w 1682"/>
                      <a:gd name="T107" fmla="*/ 1014 h 1290"/>
                      <a:gd name="T108" fmla="*/ 1515 w 1682"/>
                      <a:gd name="T109" fmla="*/ 1106 h 1290"/>
                      <a:gd name="T110" fmla="*/ 1542 w 1682"/>
                      <a:gd name="T111" fmla="*/ 1136 h 1290"/>
                      <a:gd name="T112" fmla="*/ 1570 w 1682"/>
                      <a:gd name="T113" fmla="*/ 1014 h 1290"/>
                      <a:gd name="T114" fmla="*/ 1597 w 1682"/>
                      <a:gd name="T115" fmla="*/ 860 h 1290"/>
                      <a:gd name="T116" fmla="*/ 1624 w 1682"/>
                      <a:gd name="T117" fmla="*/ 983 h 1290"/>
                      <a:gd name="T118" fmla="*/ 1651 w 1682"/>
                      <a:gd name="T119" fmla="*/ 1075 h 1290"/>
                      <a:gd name="T120" fmla="*/ 1679 w 1682"/>
                      <a:gd name="T121" fmla="*/ 1229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2" h="1290">
                        <a:moveTo>
                          <a:pt x="0" y="1044"/>
                        </a:moveTo>
                        <a:lnTo>
                          <a:pt x="3" y="1014"/>
                        </a:lnTo>
                        <a:lnTo>
                          <a:pt x="7" y="1290"/>
                        </a:lnTo>
                        <a:lnTo>
                          <a:pt x="10" y="1136"/>
                        </a:lnTo>
                        <a:lnTo>
                          <a:pt x="13" y="1014"/>
                        </a:lnTo>
                        <a:lnTo>
                          <a:pt x="17" y="1044"/>
                        </a:lnTo>
                        <a:lnTo>
                          <a:pt x="21" y="1106"/>
                        </a:lnTo>
                        <a:lnTo>
                          <a:pt x="24" y="1044"/>
                        </a:lnTo>
                        <a:lnTo>
                          <a:pt x="28" y="1106"/>
                        </a:lnTo>
                        <a:lnTo>
                          <a:pt x="31" y="1014"/>
                        </a:lnTo>
                        <a:lnTo>
                          <a:pt x="35" y="1136"/>
                        </a:lnTo>
                        <a:lnTo>
                          <a:pt x="38" y="1044"/>
                        </a:lnTo>
                        <a:lnTo>
                          <a:pt x="41" y="1075"/>
                        </a:lnTo>
                        <a:lnTo>
                          <a:pt x="45" y="1136"/>
                        </a:lnTo>
                        <a:lnTo>
                          <a:pt x="48" y="1075"/>
                        </a:lnTo>
                        <a:lnTo>
                          <a:pt x="52" y="1136"/>
                        </a:lnTo>
                        <a:lnTo>
                          <a:pt x="55" y="1014"/>
                        </a:lnTo>
                        <a:lnTo>
                          <a:pt x="59" y="1075"/>
                        </a:lnTo>
                        <a:lnTo>
                          <a:pt x="62" y="1136"/>
                        </a:lnTo>
                        <a:lnTo>
                          <a:pt x="66" y="1075"/>
                        </a:lnTo>
                        <a:lnTo>
                          <a:pt x="69" y="1044"/>
                        </a:lnTo>
                        <a:lnTo>
                          <a:pt x="73" y="1198"/>
                        </a:lnTo>
                        <a:lnTo>
                          <a:pt x="76" y="860"/>
                        </a:lnTo>
                        <a:lnTo>
                          <a:pt x="80" y="922"/>
                        </a:lnTo>
                        <a:lnTo>
                          <a:pt x="83" y="1014"/>
                        </a:lnTo>
                        <a:lnTo>
                          <a:pt x="87" y="860"/>
                        </a:lnTo>
                        <a:lnTo>
                          <a:pt x="90" y="983"/>
                        </a:lnTo>
                        <a:lnTo>
                          <a:pt x="93" y="1075"/>
                        </a:lnTo>
                        <a:lnTo>
                          <a:pt x="97" y="860"/>
                        </a:lnTo>
                        <a:lnTo>
                          <a:pt x="101" y="1044"/>
                        </a:lnTo>
                        <a:lnTo>
                          <a:pt x="104" y="891"/>
                        </a:lnTo>
                        <a:lnTo>
                          <a:pt x="108" y="952"/>
                        </a:lnTo>
                        <a:lnTo>
                          <a:pt x="111" y="1014"/>
                        </a:lnTo>
                        <a:lnTo>
                          <a:pt x="115" y="1106"/>
                        </a:lnTo>
                        <a:lnTo>
                          <a:pt x="118" y="952"/>
                        </a:lnTo>
                        <a:lnTo>
                          <a:pt x="121" y="891"/>
                        </a:lnTo>
                        <a:lnTo>
                          <a:pt x="125" y="1014"/>
                        </a:lnTo>
                        <a:lnTo>
                          <a:pt x="128" y="983"/>
                        </a:lnTo>
                        <a:lnTo>
                          <a:pt x="132" y="1075"/>
                        </a:lnTo>
                        <a:lnTo>
                          <a:pt x="135" y="952"/>
                        </a:lnTo>
                        <a:lnTo>
                          <a:pt x="139" y="1106"/>
                        </a:lnTo>
                        <a:lnTo>
                          <a:pt x="142" y="860"/>
                        </a:lnTo>
                        <a:lnTo>
                          <a:pt x="146" y="922"/>
                        </a:lnTo>
                        <a:lnTo>
                          <a:pt x="149" y="1075"/>
                        </a:lnTo>
                        <a:lnTo>
                          <a:pt x="153" y="1014"/>
                        </a:lnTo>
                        <a:lnTo>
                          <a:pt x="156" y="952"/>
                        </a:lnTo>
                        <a:lnTo>
                          <a:pt x="160" y="860"/>
                        </a:lnTo>
                        <a:lnTo>
                          <a:pt x="163" y="983"/>
                        </a:lnTo>
                        <a:lnTo>
                          <a:pt x="167" y="860"/>
                        </a:lnTo>
                        <a:lnTo>
                          <a:pt x="170" y="983"/>
                        </a:lnTo>
                        <a:lnTo>
                          <a:pt x="173" y="1044"/>
                        </a:lnTo>
                        <a:lnTo>
                          <a:pt x="177" y="799"/>
                        </a:lnTo>
                        <a:lnTo>
                          <a:pt x="181" y="860"/>
                        </a:lnTo>
                        <a:lnTo>
                          <a:pt x="184" y="952"/>
                        </a:lnTo>
                        <a:lnTo>
                          <a:pt x="188" y="922"/>
                        </a:lnTo>
                        <a:lnTo>
                          <a:pt x="191" y="891"/>
                        </a:lnTo>
                        <a:lnTo>
                          <a:pt x="195" y="768"/>
                        </a:lnTo>
                        <a:lnTo>
                          <a:pt x="198" y="829"/>
                        </a:lnTo>
                        <a:lnTo>
                          <a:pt x="201" y="983"/>
                        </a:lnTo>
                        <a:lnTo>
                          <a:pt x="205" y="860"/>
                        </a:lnTo>
                        <a:lnTo>
                          <a:pt x="208" y="1014"/>
                        </a:lnTo>
                        <a:lnTo>
                          <a:pt x="212" y="952"/>
                        </a:lnTo>
                        <a:lnTo>
                          <a:pt x="215" y="860"/>
                        </a:lnTo>
                        <a:lnTo>
                          <a:pt x="219" y="768"/>
                        </a:lnTo>
                        <a:lnTo>
                          <a:pt x="222" y="829"/>
                        </a:lnTo>
                        <a:lnTo>
                          <a:pt x="226" y="860"/>
                        </a:lnTo>
                        <a:lnTo>
                          <a:pt x="229" y="1075"/>
                        </a:lnTo>
                        <a:lnTo>
                          <a:pt x="233" y="891"/>
                        </a:lnTo>
                        <a:lnTo>
                          <a:pt x="236" y="891"/>
                        </a:lnTo>
                        <a:lnTo>
                          <a:pt x="240" y="860"/>
                        </a:lnTo>
                        <a:lnTo>
                          <a:pt x="243" y="860"/>
                        </a:lnTo>
                        <a:lnTo>
                          <a:pt x="247" y="891"/>
                        </a:lnTo>
                        <a:lnTo>
                          <a:pt x="250" y="922"/>
                        </a:lnTo>
                        <a:lnTo>
                          <a:pt x="253" y="891"/>
                        </a:lnTo>
                        <a:lnTo>
                          <a:pt x="257" y="860"/>
                        </a:lnTo>
                        <a:lnTo>
                          <a:pt x="260" y="891"/>
                        </a:lnTo>
                        <a:lnTo>
                          <a:pt x="264" y="891"/>
                        </a:lnTo>
                        <a:lnTo>
                          <a:pt x="267" y="952"/>
                        </a:lnTo>
                        <a:lnTo>
                          <a:pt x="271" y="737"/>
                        </a:lnTo>
                        <a:lnTo>
                          <a:pt x="274" y="983"/>
                        </a:lnTo>
                        <a:lnTo>
                          <a:pt x="278" y="829"/>
                        </a:lnTo>
                        <a:lnTo>
                          <a:pt x="281" y="829"/>
                        </a:lnTo>
                        <a:lnTo>
                          <a:pt x="285" y="952"/>
                        </a:lnTo>
                        <a:lnTo>
                          <a:pt x="288" y="860"/>
                        </a:lnTo>
                        <a:lnTo>
                          <a:pt x="292" y="983"/>
                        </a:lnTo>
                        <a:lnTo>
                          <a:pt x="295" y="829"/>
                        </a:lnTo>
                        <a:lnTo>
                          <a:pt x="299" y="829"/>
                        </a:lnTo>
                        <a:lnTo>
                          <a:pt x="302" y="891"/>
                        </a:lnTo>
                        <a:lnTo>
                          <a:pt x="305" y="1075"/>
                        </a:lnTo>
                        <a:lnTo>
                          <a:pt x="309" y="891"/>
                        </a:lnTo>
                        <a:lnTo>
                          <a:pt x="312" y="952"/>
                        </a:lnTo>
                        <a:lnTo>
                          <a:pt x="316" y="676"/>
                        </a:lnTo>
                        <a:lnTo>
                          <a:pt x="320" y="922"/>
                        </a:lnTo>
                        <a:lnTo>
                          <a:pt x="323" y="952"/>
                        </a:lnTo>
                        <a:lnTo>
                          <a:pt x="327" y="737"/>
                        </a:lnTo>
                        <a:lnTo>
                          <a:pt x="330" y="983"/>
                        </a:lnTo>
                        <a:lnTo>
                          <a:pt x="333" y="983"/>
                        </a:lnTo>
                        <a:lnTo>
                          <a:pt x="337" y="891"/>
                        </a:lnTo>
                        <a:lnTo>
                          <a:pt x="340" y="829"/>
                        </a:lnTo>
                        <a:lnTo>
                          <a:pt x="344" y="891"/>
                        </a:lnTo>
                        <a:lnTo>
                          <a:pt x="347" y="860"/>
                        </a:lnTo>
                        <a:lnTo>
                          <a:pt x="351" y="983"/>
                        </a:lnTo>
                        <a:lnTo>
                          <a:pt x="354" y="891"/>
                        </a:lnTo>
                        <a:lnTo>
                          <a:pt x="357" y="860"/>
                        </a:lnTo>
                        <a:lnTo>
                          <a:pt x="361" y="952"/>
                        </a:lnTo>
                        <a:lnTo>
                          <a:pt x="364" y="829"/>
                        </a:lnTo>
                        <a:lnTo>
                          <a:pt x="368" y="891"/>
                        </a:lnTo>
                        <a:lnTo>
                          <a:pt x="372" y="983"/>
                        </a:lnTo>
                        <a:lnTo>
                          <a:pt x="375" y="860"/>
                        </a:lnTo>
                        <a:lnTo>
                          <a:pt x="379" y="860"/>
                        </a:lnTo>
                        <a:lnTo>
                          <a:pt x="382" y="799"/>
                        </a:lnTo>
                        <a:lnTo>
                          <a:pt x="385" y="983"/>
                        </a:lnTo>
                        <a:lnTo>
                          <a:pt x="389" y="952"/>
                        </a:lnTo>
                        <a:lnTo>
                          <a:pt x="392" y="829"/>
                        </a:lnTo>
                        <a:lnTo>
                          <a:pt x="396" y="829"/>
                        </a:lnTo>
                        <a:lnTo>
                          <a:pt x="399" y="922"/>
                        </a:lnTo>
                        <a:lnTo>
                          <a:pt x="403" y="1044"/>
                        </a:lnTo>
                        <a:lnTo>
                          <a:pt x="406" y="829"/>
                        </a:lnTo>
                        <a:lnTo>
                          <a:pt x="409" y="829"/>
                        </a:lnTo>
                        <a:lnTo>
                          <a:pt x="413" y="983"/>
                        </a:lnTo>
                        <a:lnTo>
                          <a:pt x="416" y="737"/>
                        </a:lnTo>
                        <a:lnTo>
                          <a:pt x="420" y="768"/>
                        </a:lnTo>
                        <a:lnTo>
                          <a:pt x="424" y="860"/>
                        </a:lnTo>
                        <a:lnTo>
                          <a:pt x="427" y="799"/>
                        </a:lnTo>
                        <a:lnTo>
                          <a:pt x="431" y="768"/>
                        </a:lnTo>
                        <a:lnTo>
                          <a:pt x="434" y="860"/>
                        </a:lnTo>
                        <a:lnTo>
                          <a:pt x="437" y="922"/>
                        </a:lnTo>
                        <a:lnTo>
                          <a:pt x="441" y="983"/>
                        </a:lnTo>
                        <a:lnTo>
                          <a:pt x="444" y="891"/>
                        </a:lnTo>
                        <a:lnTo>
                          <a:pt x="448" y="799"/>
                        </a:lnTo>
                        <a:lnTo>
                          <a:pt x="451" y="768"/>
                        </a:lnTo>
                        <a:lnTo>
                          <a:pt x="455" y="799"/>
                        </a:lnTo>
                        <a:lnTo>
                          <a:pt x="458" y="737"/>
                        </a:lnTo>
                        <a:lnTo>
                          <a:pt x="461" y="707"/>
                        </a:lnTo>
                        <a:lnTo>
                          <a:pt x="465" y="737"/>
                        </a:lnTo>
                        <a:lnTo>
                          <a:pt x="468" y="799"/>
                        </a:lnTo>
                        <a:lnTo>
                          <a:pt x="472" y="799"/>
                        </a:lnTo>
                        <a:lnTo>
                          <a:pt x="475" y="799"/>
                        </a:lnTo>
                        <a:lnTo>
                          <a:pt x="479" y="952"/>
                        </a:lnTo>
                        <a:lnTo>
                          <a:pt x="483" y="922"/>
                        </a:lnTo>
                        <a:lnTo>
                          <a:pt x="486" y="737"/>
                        </a:lnTo>
                        <a:lnTo>
                          <a:pt x="489" y="922"/>
                        </a:lnTo>
                        <a:lnTo>
                          <a:pt x="493" y="983"/>
                        </a:lnTo>
                        <a:lnTo>
                          <a:pt x="496" y="860"/>
                        </a:lnTo>
                        <a:lnTo>
                          <a:pt x="500" y="1044"/>
                        </a:lnTo>
                        <a:lnTo>
                          <a:pt x="503" y="799"/>
                        </a:lnTo>
                        <a:lnTo>
                          <a:pt x="507" y="860"/>
                        </a:lnTo>
                        <a:lnTo>
                          <a:pt x="510" y="952"/>
                        </a:lnTo>
                        <a:lnTo>
                          <a:pt x="513" y="737"/>
                        </a:lnTo>
                        <a:lnTo>
                          <a:pt x="517" y="1014"/>
                        </a:lnTo>
                        <a:lnTo>
                          <a:pt x="520" y="737"/>
                        </a:lnTo>
                        <a:lnTo>
                          <a:pt x="524" y="983"/>
                        </a:lnTo>
                        <a:lnTo>
                          <a:pt x="527" y="891"/>
                        </a:lnTo>
                        <a:lnTo>
                          <a:pt x="531" y="1014"/>
                        </a:lnTo>
                        <a:lnTo>
                          <a:pt x="534" y="952"/>
                        </a:lnTo>
                        <a:lnTo>
                          <a:pt x="538" y="922"/>
                        </a:lnTo>
                        <a:lnTo>
                          <a:pt x="541" y="952"/>
                        </a:lnTo>
                        <a:lnTo>
                          <a:pt x="545" y="829"/>
                        </a:lnTo>
                        <a:lnTo>
                          <a:pt x="548" y="922"/>
                        </a:lnTo>
                        <a:lnTo>
                          <a:pt x="552" y="1106"/>
                        </a:lnTo>
                        <a:lnTo>
                          <a:pt x="555" y="891"/>
                        </a:lnTo>
                        <a:lnTo>
                          <a:pt x="559" y="891"/>
                        </a:lnTo>
                        <a:lnTo>
                          <a:pt x="562" y="952"/>
                        </a:lnTo>
                        <a:lnTo>
                          <a:pt x="565" y="799"/>
                        </a:lnTo>
                        <a:lnTo>
                          <a:pt x="569" y="983"/>
                        </a:lnTo>
                        <a:lnTo>
                          <a:pt x="572" y="952"/>
                        </a:lnTo>
                        <a:lnTo>
                          <a:pt x="576" y="1044"/>
                        </a:lnTo>
                        <a:lnTo>
                          <a:pt x="579" y="1075"/>
                        </a:lnTo>
                        <a:lnTo>
                          <a:pt x="583" y="1014"/>
                        </a:lnTo>
                        <a:lnTo>
                          <a:pt x="586" y="891"/>
                        </a:lnTo>
                        <a:lnTo>
                          <a:pt x="590" y="891"/>
                        </a:lnTo>
                        <a:lnTo>
                          <a:pt x="593" y="1106"/>
                        </a:lnTo>
                        <a:lnTo>
                          <a:pt x="597" y="1106"/>
                        </a:lnTo>
                        <a:lnTo>
                          <a:pt x="600" y="983"/>
                        </a:lnTo>
                        <a:lnTo>
                          <a:pt x="604" y="1167"/>
                        </a:lnTo>
                        <a:lnTo>
                          <a:pt x="607" y="1044"/>
                        </a:lnTo>
                        <a:lnTo>
                          <a:pt x="611" y="922"/>
                        </a:lnTo>
                        <a:lnTo>
                          <a:pt x="614" y="1044"/>
                        </a:lnTo>
                        <a:lnTo>
                          <a:pt x="617" y="1198"/>
                        </a:lnTo>
                        <a:lnTo>
                          <a:pt x="621" y="1106"/>
                        </a:lnTo>
                        <a:lnTo>
                          <a:pt x="624" y="1014"/>
                        </a:lnTo>
                        <a:lnTo>
                          <a:pt x="628" y="983"/>
                        </a:lnTo>
                        <a:lnTo>
                          <a:pt x="631" y="1106"/>
                        </a:lnTo>
                        <a:lnTo>
                          <a:pt x="635" y="983"/>
                        </a:lnTo>
                        <a:lnTo>
                          <a:pt x="638" y="1106"/>
                        </a:lnTo>
                        <a:lnTo>
                          <a:pt x="641" y="952"/>
                        </a:lnTo>
                        <a:lnTo>
                          <a:pt x="645" y="1044"/>
                        </a:lnTo>
                        <a:lnTo>
                          <a:pt x="648" y="1044"/>
                        </a:lnTo>
                        <a:lnTo>
                          <a:pt x="652" y="1014"/>
                        </a:lnTo>
                        <a:lnTo>
                          <a:pt x="655" y="983"/>
                        </a:lnTo>
                        <a:lnTo>
                          <a:pt x="659" y="1136"/>
                        </a:lnTo>
                        <a:lnTo>
                          <a:pt x="662" y="1075"/>
                        </a:lnTo>
                        <a:lnTo>
                          <a:pt x="666" y="922"/>
                        </a:lnTo>
                        <a:lnTo>
                          <a:pt x="669" y="1167"/>
                        </a:lnTo>
                        <a:lnTo>
                          <a:pt x="673" y="922"/>
                        </a:lnTo>
                        <a:lnTo>
                          <a:pt x="676" y="952"/>
                        </a:lnTo>
                        <a:lnTo>
                          <a:pt x="680" y="1014"/>
                        </a:lnTo>
                        <a:lnTo>
                          <a:pt x="683" y="922"/>
                        </a:lnTo>
                        <a:lnTo>
                          <a:pt x="687" y="860"/>
                        </a:lnTo>
                        <a:lnTo>
                          <a:pt x="690" y="1014"/>
                        </a:lnTo>
                        <a:lnTo>
                          <a:pt x="693" y="1044"/>
                        </a:lnTo>
                        <a:lnTo>
                          <a:pt x="697" y="860"/>
                        </a:lnTo>
                        <a:lnTo>
                          <a:pt x="700" y="922"/>
                        </a:lnTo>
                        <a:lnTo>
                          <a:pt x="704" y="922"/>
                        </a:lnTo>
                        <a:lnTo>
                          <a:pt x="707" y="829"/>
                        </a:lnTo>
                        <a:lnTo>
                          <a:pt x="711" y="799"/>
                        </a:lnTo>
                        <a:lnTo>
                          <a:pt x="714" y="952"/>
                        </a:lnTo>
                        <a:lnTo>
                          <a:pt x="717" y="1044"/>
                        </a:lnTo>
                        <a:lnTo>
                          <a:pt x="721" y="676"/>
                        </a:lnTo>
                        <a:lnTo>
                          <a:pt x="724" y="860"/>
                        </a:lnTo>
                        <a:lnTo>
                          <a:pt x="728" y="799"/>
                        </a:lnTo>
                        <a:lnTo>
                          <a:pt x="731" y="584"/>
                        </a:lnTo>
                        <a:lnTo>
                          <a:pt x="735" y="676"/>
                        </a:lnTo>
                        <a:lnTo>
                          <a:pt x="738" y="645"/>
                        </a:lnTo>
                        <a:lnTo>
                          <a:pt x="742" y="614"/>
                        </a:lnTo>
                        <a:lnTo>
                          <a:pt x="745" y="522"/>
                        </a:lnTo>
                        <a:lnTo>
                          <a:pt x="749" y="584"/>
                        </a:lnTo>
                        <a:lnTo>
                          <a:pt x="752" y="369"/>
                        </a:lnTo>
                        <a:lnTo>
                          <a:pt x="756" y="369"/>
                        </a:lnTo>
                        <a:lnTo>
                          <a:pt x="759" y="430"/>
                        </a:lnTo>
                        <a:lnTo>
                          <a:pt x="763" y="123"/>
                        </a:lnTo>
                        <a:lnTo>
                          <a:pt x="766" y="307"/>
                        </a:lnTo>
                        <a:lnTo>
                          <a:pt x="769" y="338"/>
                        </a:lnTo>
                        <a:lnTo>
                          <a:pt x="773" y="246"/>
                        </a:lnTo>
                        <a:lnTo>
                          <a:pt x="776" y="123"/>
                        </a:lnTo>
                        <a:lnTo>
                          <a:pt x="780" y="277"/>
                        </a:lnTo>
                        <a:lnTo>
                          <a:pt x="783" y="0"/>
                        </a:lnTo>
                        <a:lnTo>
                          <a:pt x="787" y="185"/>
                        </a:lnTo>
                        <a:lnTo>
                          <a:pt x="790" y="307"/>
                        </a:lnTo>
                        <a:lnTo>
                          <a:pt x="793" y="185"/>
                        </a:lnTo>
                        <a:lnTo>
                          <a:pt x="797" y="62"/>
                        </a:lnTo>
                        <a:lnTo>
                          <a:pt x="800" y="369"/>
                        </a:lnTo>
                        <a:lnTo>
                          <a:pt x="804" y="338"/>
                        </a:lnTo>
                        <a:lnTo>
                          <a:pt x="807" y="307"/>
                        </a:lnTo>
                        <a:lnTo>
                          <a:pt x="811" y="277"/>
                        </a:lnTo>
                        <a:lnTo>
                          <a:pt x="814" y="369"/>
                        </a:lnTo>
                        <a:lnTo>
                          <a:pt x="818" y="400"/>
                        </a:lnTo>
                        <a:lnTo>
                          <a:pt x="821" y="369"/>
                        </a:lnTo>
                        <a:lnTo>
                          <a:pt x="825" y="707"/>
                        </a:lnTo>
                        <a:lnTo>
                          <a:pt x="828" y="645"/>
                        </a:lnTo>
                        <a:lnTo>
                          <a:pt x="831" y="492"/>
                        </a:lnTo>
                        <a:lnTo>
                          <a:pt x="835" y="645"/>
                        </a:lnTo>
                        <a:lnTo>
                          <a:pt x="838" y="768"/>
                        </a:lnTo>
                        <a:lnTo>
                          <a:pt x="842" y="707"/>
                        </a:lnTo>
                        <a:lnTo>
                          <a:pt x="845" y="737"/>
                        </a:lnTo>
                        <a:lnTo>
                          <a:pt x="849" y="799"/>
                        </a:lnTo>
                        <a:lnTo>
                          <a:pt x="852" y="614"/>
                        </a:lnTo>
                        <a:lnTo>
                          <a:pt x="856" y="860"/>
                        </a:lnTo>
                        <a:lnTo>
                          <a:pt x="859" y="829"/>
                        </a:lnTo>
                        <a:lnTo>
                          <a:pt x="863" y="891"/>
                        </a:lnTo>
                        <a:lnTo>
                          <a:pt x="866" y="676"/>
                        </a:lnTo>
                        <a:lnTo>
                          <a:pt x="869" y="922"/>
                        </a:lnTo>
                        <a:lnTo>
                          <a:pt x="873" y="1136"/>
                        </a:lnTo>
                        <a:lnTo>
                          <a:pt x="876" y="737"/>
                        </a:lnTo>
                        <a:lnTo>
                          <a:pt x="880" y="891"/>
                        </a:lnTo>
                        <a:lnTo>
                          <a:pt x="883" y="829"/>
                        </a:lnTo>
                        <a:lnTo>
                          <a:pt x="887" y="922"/>
                        </a:lnTo>
                        <a:lnTo>
                          <a:pt x="890" y="891"/>
                        </a:lnTo>
                        <a:lnTo>
                          <a:pt x="893" y="737"/>
                        </a:lnTo>
                        <a:lnTo>
                          <a:pt x="897" y="983"/>
                        </a:lnTo>
                        <a:lnTo>
                          <a:pt x="900" y="922"/>
                        </a:lnTo>
                        <a:lnTo>
                          <a:pt x="904" y="829"/>
                        </a:lnTo>
                        <a:lnTo>
                          <a:pt x="907" y="768"/>
                        </a:lnTo>
                        <a:lnTo>
                          <a:pt x="911" y="799"/>
                        </a:lnTo>
                        <a:lnTo>
                          <a:pt x="914" y="707"/>
                        </a:lnTo>
                        <a:lnTo>
                          <a:pt x="917" y="860"/>
                        </a:lnTo>
                        <a:lnTo>
                          <a:pt x="921" y="860"/>
                        </a:lnTo>
                        <a:lnTo>
                          <a:pt x="924" y="829"/>
                        </a:lnTo>
                        <a:lnTo>
                          <a:pt x="928" y="829"/>
                        </a:lnTo>
                        <a:lnTo>
                          <a:pt x="931" y="860"/>
                        </a:lnTo>
                        <a:lnTo>
                          <a:pt x="935" y="1075"/>
                        </a:lnTo>
                        <a:lnTo>
                          <a:pt x="938" y="922"/>
                        </a:lnTo>
                        <a:lnTo>
                          <a:pt x="942" y="860"/>
                        </a:lnTo>
                        <a:lnTo>
                          <a:pt x="945" y="922"/>
                        </a:lnTo>
                        <a:lnTo>
                          <a:pt x="949" y="768"/>
                        </a:lnTo>
                        <a:lnTo>
                          <a:pt x="952" y="891"/>
                        </a:lnTo>
                        <a:lnTo>
                          <a:pt x="956" y="737"/>
                        </a:lnTo>
                        <a:lnTo>
                          <a:pt x="959" y="860"/>
                        </a:lnTo>
                        <a:lnTo>
                          <a:pt x="963" y="737"/>
                        </a:lnTo>
                        <a:lnTo>
                          <a:pt x="966" y="860"/>
                        </a:lnTo>
                        <a:lnTo>
                          <a:pt x="969" y="829"/>
                        </a:lnTo>
                        <a:lnTo>
                          <a:pt x="973" y="645"/>
                        </a:lnTo>
                        <a:lnTo>
                          <a:pt x="976" y="707"/>
                        </a:lnTo>
                        <a:lnTo>
                          <a:pt x="980" y="922"/>
                        </a:lnTo>
                        <a:lnTo>
                          <a:pt x="983" y="829"/>
                        </a:lnTo>
                        <a:lnTo>
                          <a:pt x="987" y="768"/>
                        </a:lnTo>
                        <a:lnTo>
                          <a:pt x="990" y="860"/>
                        </a:lnTo>
                        <a:lnTo>
                          <a:pt x="993" y="891"/>
                        </a:lnTo>
                        <a:lnTo>
                          <a:pt x="997" y="829"/>
                        </a:lnTo>
                        <a:lnTo>
                          <a:pt x="1000" y="952"/>
                        </a:lnTo>
                        <a:lnTo>
                          <a:pt x="1004" y="860"/>
                        </a:lnTo>
                        <a:lnTo>
                          <a:pt x="1007" y="860"/>
                        </a:lnTo>
                        <a:lnTo>
                          <a:pt x="1011" y="799"/>
                        </a:lnTo>
                        <a:lnTo>
                          <a:pt x="1014" y="1075"/>
                        </a:lnTo>
                        <a:lnTo>
                          <a:pt x="1017" y="983"/>
                        </a:lnTo>
                        <a:lnTo>
                          <a:pt x="1021" y="983"/>
                        </a:lnTo>
                        <a:lnTo>
                          <a:pt x="1024" y="983"/>
                        </a:lnTo>
                        <a:lnTo>
                          <a:pt x="1028" y="983"/>
                        </a:lnTo>
                        <a:lnTo>
                          <a:pt x="1031" y="891"/>
                        </a:lnTo>
                        <a:lnTo>
                          <a:pt x="1035" y="1136"/>
                        </a:lnTo>
                        <a:lnTo>
                          <a:pt x="1038" y="891"/>
                        </a:lnTo>
                        <a:lnTo>
                          <a:pt x="1041" y="1075"/>
                        </a:lnTo>
                        <a:lnTo>
                          <a:pt x="1045" y="952"/>
                        </a:lnTo>
                        <a:lnTo>
                          <a:pt x="1048" y="1167"/>
                        </a:lnTo>
                        <a:lnTo>
                          <a:pt x="1052" y="891"/>
                        </a:lnTo>
                        <a:lnTo>
                          <a:pt x="1055" y="952"/>
                        </a:lnTo>
                        <a:lnTo>
                          <a:pt x="1059" y="1014"/>
                        </a:lnTo>
                        <a:lnTo>
                          <a:pt x="1062" y="1167"/>
                        </a:lnTo>
                        <a:lnTo>
                          <a:pt x="1065" y="1075"/>
                        </a:lnTo>
                        <a:lnTo>
                          <a:pt x="1069" y="860"/>
                        </a:lnTo>
                        <a:lnTo>
                          <a:pt x="1072" y="1075"/>
                        </a:lnTo>
                        <a:lnTo>
                          <a:pt x="1076" y="1044"/>
                        </a:lnTo>
                        <a:lnTo>
                          <a:pt x="1079" y="983"/>
                        </a:lnTo>
                        <a:lnTo>
                          <a:pt x="1083" y="1014"/>
                        </a:lnTo>
                        <a:lnTo>
                          <a:pt x="1086" y="1075"/>
                        </a:lnTo>
                        <a:lnTo>
                          <a:pt x="1090" y="1136"/>
                        </a:lnTo>
                        <a:lnTo>
                          <a:pt x="1093" y="922"/>
                        </a:lnTo>
                        <a:lnTo>
                          <a:pt x="1097" y="860"/>
                        </a:lnTo>
                        <a:lnTo>
                          <a:pt x="1100" y="891"/>
                        </a:lnTo>
                        <a:lnTo>
                          <a:pt x="1103" y="983"/>
                        </a:lnTo>
                        <a:lnTo>
                          <a:pt x="1107" y="983"/>
                        </a:lnTo>
                        <a:lnTo>
                          <a:pt x="1110" y="922"/>
                        </a:lnTo>
                        <a:lnTo>
                          <a:pt x="1114" y="1044"/>
                        </a:lnTo>
                        <a:lnTo>
                          <a:pt x="1117" y="1167"/>
                        </a:lnTo>
                        <a:lnTo>
                          <a:pt x="1121" y="829"/>
                        </a:lnTo>
                        <a:lnTo>
                          <a:pt x="1124" y="1075"/>
                        </a:lnTo>
                        <a:lnTo>
                          <a:pt x="1128" y="1136"/>
                        </a:lnTo>
                        <a:lnTo>
                          <a:pt x="1131" y="1044"/>
                        </a:lnTo>
                        <a:lnTo>
                          <a:pt x="1135" y="1014"/>
                        </a:lnTo>
                        <a:lnTo>
                          <a:pt x="1138" y="1075"/>
                        </a:lnTo>
                        <a:lnTo>
                          <a:pt x="1141" y="1229"/>
                        </a:lnTo>
                        <a:lnTo>
                          <a:pt x="1145" y="1075"/>
                        </a:lnTo>
                        <a:lnTo>
                          <a:pt x="1148" y="1044"/>
                        </a:lnTo>
                        <a:lnTo>
                          <a:pt x="1152" y="1136"/>
                        </a:lnTo>
                        <a:lnTo>
                          <a:pt x="1155" y="1075"/>
                        </a:lnTo>
                        <a:lnTo>
                          <a:pt x="1159" y="983"/>
                        </a:lnTo>
                        <a:lnTo>
                          <a:pt x="1162" y="1014"/>
                        </a:lnTo>
                        <a:lnTo>
                          <a:pt x="1166" y="1136"/>
                        </a:lnTo>
                        <a:lnTo>
                          <a:pt x="1169" y="891"/>
                        </a:lnTo>
                        <a:lnTo>
                          <a:pt x="1172" y="922"/>
                        </a:lnTo>
                        <a:lnTo>
                          <a:pt x="1176" y="983"/>
                        </a:lnTo>
                        <a:lnTo>
                          <a:pt x="1179" y="1106"/>
                        </a:lnTo>
                        <a:lnTo>
                          <a:pt x="1183" y="952"/>
                        </a:lnTo>
                        <a:lnTo>
                          <a:pt x="1186" y="1044"/>
                        </a:lnTo>
                        <a:lnTo>
                          <a:pt x="1190" y="1075"/>
                        </a:lnTo>
                        <a:lnTo>
                          <a:pt x="1193" y="891"/>
                        </a:lnTo>
                        <a:lnTo>
                          <a:pt x="1196" y="1106"/>
                        </a:lnTo>
                        <a:lnTo>
                          <a:pt x="1200" y="829"/>
                        </a:lnTo>
                        <a:lnTo>
                          <a:pt x="1203" y="1198"/>
                        </a:lnTo>
                        <a:lnTo>
                          <a:pt x="1207" y="1075"/>
                        </a:lnTo>
                        <a:lnTo>
                          <a:pt x="1210" y="922"/>
                        </a:lnTo>
                        <a:lnTo>
                          <a:pt x="1214" y="1106"/>
                        </a:lnTo>
                        <a:lnTo>
                          <a:pt x="1217" y="1044"/>
                        </a:lnTo>
                        <a:lnTo>
                          <a:pt x="1220" y="1167"/>
                        </a:lnTo>
                        <a:lnTo>
                          <a:pt x="1224" y="1044"/>
                        </a:lnTo>
                        <a:lnTo>
                          <a:pt x="1227" y="952"/>
                        </a:lnTo>
                        <a:lnTo>
                          <a:pt x="1231" y="1106"/>
                        </a:lnTo>
                        <a:lnTo>
                          <a:pt x="1234" y="1075"/>
                        </a:lnTo>
                        <a:lnTo>
                          <a:pt x="1238" y="799"/>
                        </a:lnTo>
                        <a:lnTo>
                          <a:pt x="1241" y="983"/>
                        </a:lnTo>
                        <a:lnTo>
                          <a:pt x="1244" y="1044"/>
                        </a:lnTo>
                        <a:lnTo>
                          <a:pt x="1248" y="922"/>
                        </a:lnTo>
                        <a:lnTo>
                          <a:pt x="1251" y="891"/>
                        </a:lnTo>
                        <a:lnTo>
                          <a:pt x="1255" y="922"/>
                        </a:lnTo>
                        <a:lnTo>
                          <a:pt x="1258" y="1075"/>
                        </a:lnTo>
                        <a:lnTo>
                          <a:pt x="1262" y="983"/>
                        </a:lnTo>
                        <a:lnTo>
                          <a:pt x="1265" y="1075"/>
                        </a:lnTo>
                        <a:lnTo>
                          <a:pt x="1268" y="860"/>
                        </a:lnTo>
                        <a:lnTo>
                          <a:pt x="1272" y="983"/>
                        </a:lnTo>
                        <a:lnTo>
                          <a:pt x="1275" y="952"/>
                        </a:lnTo>
                        <a:lnTo>
                          <a:pt x="1279" y="1106"/>
                        </a:lnTo>
                        <a:lnTo>
                          <a:pt x="1282" y="1044"/>
                        </a:lnTo>
                        <a:lnTo>
                          <a:pt x="1286" y="952"/>
                        </a:lnTo>
                        <a:lnTo>
                          <a:pt x="1289" y="1075"/>
                        </a:lnTo>
                        <a:lnTo>
                          <a:pt x="1292" y="891"/>
                        </a:lnTo>
                        <a:lnTo>
                          <a:pt x="1296" y="1044"/>
                        </a:lnTo>
                        <a:lnTo>
                          <a:pt x="1299" y="1075"/>
                        </a:lnTo>
                        <a:lnTo>
                          <a:pt x="1303" y="1106"/>
                        </a:lnTo>
                        <a:lnTo>
                          <a:pt x="1306" y="922"/>
                        </a:lnTo>
                        <a:lnTo>
                          <a:pt x="1310" y="1044"/>
                        </a:lnTo>
                        <a:lnTo>
                          <a:pt x="1313" y="1075"/>
                        </a:lnTo>
                        <a:lnTo>
                          <a:pt x="1316" y="1167"/>
                        </a:lnTo>
                        <a:lnTo>
                          <a:pt x="1320" y="922"/>
                        </a:lnTo>
                        <a:lnTo>
                          <a:pt x="1323" y="952"/>
                        </a:lnTo>
                        <a:lnTo>
                          <a:pt x="1327" y="1075"/>
                        </a:lnTo>
                        <a:lnTo>
                          <a:pt x="1330" y="1044"/>
                        </a:lnTo>
                        <a:lnTo>
                          <a:pt x="1334" y="1044"/>
                        </a:lnTo>
                        <a:lnTo>
                          <a:pt x="1337" y="922"/>
                        </a:lnTo>
                        <a:lnTo>
                          <a:pt x="1340" y="1014"/>
                        </a:lnTo>
                        <a:lnTo>
                          <a:pt x="1344" y="952"/>
                        </a:lnTo>
                        <a:lnTo>
                          <a:pt x="1347" y="1075"/>
                        </a:lnTo>
                        <a:lnTo>
                          <a:pt x="1351" y="1167"/>
                        </a:lnTo>
                        <a:lnTo>
                          <a:pt x="1354" y="922"/>
                        </a:lnTo>
                        <a:lnTo>
                          <a:pt x="1358" y="1136"/>
                        </a:lnTo>
                        <a:lnTo>
                          <a:pt x="1361" y="1075"/>
                        </a:lnTo>
                        <a:lnTo>
                          <a:pt x="1364" y="1044"/>
                        </a:lnTo>
                        <a:lnTo>
                          <a:pt x="1368" y="1136"/>
                        </a:lnTo>
                        <a:lnTo>
                          <a:pt x="1371" y="922"/>
                        </a:lnTo>
                        <a:lnTo>
                          <a:pt x="1375" y="952"/>
                        </a:lnTo>
                        <a:lnTo>
                          <a:pt x="1378" y="1075"/>
                        </a:lnTo>
                        <a:lnTo>
                          <a:pt x="1382" y="1198"/>
                        </a:lnTo>
                        <a:lnTo>
                          <a:pt x="1385" y="1075"/>
                        </a:lnTo>
                        <a:lnTo>
                          <a:pt x="1388" y="952"/>
                        </a:lnTo>
                        <a:lnTo>
                          <a:pt x="1392" y="952"/>
                        </a:lnTo>
                        <a:lnTo>
                          <a:pt x="1395" y="983"/>
                        </a:lnTo>
                        <a:lnTo>
                          <a:pt x="1399" y="952"/>
                        </a:lnTo>
                        <a:lnTo>
                          <a:pt x="1402" y="1198"/>
                        </a:lnTo>
                        <a:lnTo>
                          <a:pt x="1406" y="1075"/>
                        </a:lnTo>
                        <a:lnTo>
                          <a:pt x="1409" y="1014"/>
                        </a:lnTo>
                        <a:lnTo>
                          <a:pt x="1412" y="1044"/>
                        </a:lnTo>
                        <a:lnTo>
                          <a:pt x="1416" y="1075"/>
                        </a:lnTo>
                        <a:lnTo>
                          <a:pt x="1419" y="1014"/>
                        </a:lnTo>
                        <a:lnTo>
                          <a:pt x="1423" y="952"/>
                        </a:lnTo>
                        <a:lnTo>
                          <a:pt x="1426" y="1014"/>
                        </a:lnTo>
                        <a:lnTo>
                          <a:pt x="1429" y="1136"/>
                        </a:lnTo>
                        <a:lnTo>
                          <a:pt x="1433" y="1044"/>
                        </a:lnTo>
                        <a:lnTo>
                          <a:pt x="1436" y="1014"/>
                        </a:lnTo>
                        <a:lnTo>
                          <a:pt x="1440" y="1075"/>
                        </a:lnTo>
                        <a:lnTo>
                          <a:pt x="1443" y="1198"/>
                        </a:lnTo>
                        <a:lnTo>
                          <a:pt x="1447" y="1014"/>
                        </a:lnTo>
                        <a:lnTo>
                          <a:pt x="1450" y="983"/>
                        </a:lnTo>
                        <a:lnTo>
                          <a:pt x="1453" y="1167"/>
                        </a:lnTo>
                        <a:lnTo>
                          <a:pt x="1457" y="1075"/>
                        </a:lnTo>
                        <a:lnTo>
                          <a:pt x="1460" y="891"/>
                        </a:lnTo>
                        <a:lnTo>
                          <a:pt x="1464" y="1229"/>
                        </a:lnTo>
                        <a:lnTo>
                          <a:pt x="1467" y="1044"/>
                        </a:lnTo>
                        <a:lnTo>
                          <a:pt x="1470" y="1044"/>
                        </a:lnTo>
                        <a:lnTo>
                          <a:pt x="1474" y="1106"/>
                        </a:lnTo>
                        <a:lnTo>
                          <a:pt x="1477" y="1044"/>
                        </a:lnTo>
                        <a:lnTo>
                          <a:pt x="1481" y="1044"/>
                        </a:lnTo>
                        <a:lnTo>
                          <a:pt x="1484" y="1044"/>
                        </a:lnTo>
                        <a:lnTo>
                          <a:pt x="1487" y="1014"/>
                        </a:lnTo>
                        <a:lnTo>
                          <a:pt x="1491" y="952"/>
                        </a:lnTo>
                        <a:lnTo>
                          <a:pt x="1494" y="983"/>
                        </a:lnTo>
                        <a:lnTo>
                          <a:pt x="1498" y="1044"/>
                        </a:lnTo>
                        <a:lnTo>
                          <a:pt x="1501" y="1075"/>
                        </a:lnTo>
                        <a:lnTo>
                          <a:pt x="1504" y="983"/>
                        </a:lnTo>
                        <a:lnTo>
                          <a:pt x="1508" y="1167"/>
                        </a:lnTo>
                        <a:lnTo>
                          <a:pt x="1511" y="983"/>
                        </a:lnTo>
                        <a:lnTo>
                          <a:pt x="1515" y="1106"/>
                        </a:lnTo>
                        <a:lnTo>
                          <a:pt x="1518" y="1106"/>
                        </a:lnTo>
                        <a:lnTo>
                          <a:pt x="1522" y="952"/>
                        </a:lnTo>
                        <a:lnTo>
                          <a:pt x="1525" y="1044"/>
                        </a:lnTo>
                        <a:lnTo>
                          <a:pt x="1528" y="1014"/>
                        </a:lnTo>
                        <a:lnTo>
                          <a:pt x="1532" y="1106"/>
                        </a:lnTo>
                        <a:lnTo>
                          <a:pt x="1535" y="922"/>
                        </a:lnTo>
                        <a:lnTo>
                          <a:pt x="1539" y="1136"/>
                        </a:lnTo>
                        <a:lnTo>
                          <a:pt x="1542" y="1136"/>
                        </a:lnTo>
                        <a:lnTo>
                          <a:pt x="1546" y="922"/>
                        </a:lnTo>
                        <a:lnTo>
                          <a:pt x="1549" y="1106"/>
                        </a:lnTo>
                        <a:lnTo>
                          <a:pt x="1552" y="1014"/>
                        </a:lnTo>
                        <a:lnTo>
                          <a:pt x="1556" y="952"/>
                        </a:lnTo>
                        <a:lnTo>
                          <a:pt x="1559" y="1136"/>
                        </a:lnTo>
                        <a:lnTo>
                          <a:pt x="1563" y="1014"/>
                        </a:lnTo>
                        <a:lnTo>
                          <a:pt x="1566" y="1106"/>
                        </a:lnTo>
                        <a:lnTo>
                          <a:pt x="1570" y="1014"/>
                        </a:lnTo>
                        <a:lnTo>
                          <a:pt x="1573" y="1106"/>
                        </a:lnTo>
                        <a:lnTo>
                          <a:pt x="1576" y="922"/>
                        </a:lnTo>
                        <a:lnTo>
                          <a:pt x="1580" y="891"/>
                        </a:lnTo>
                        <a:lnTo>
                          <a:pt x="1583" y="1075"/>
                        </a:lnTo>
                        <a:lnTo>
                          <a:pt x="1587" y="1044"/>
                        </a:lnTo>
                        <a:lnTo>
                          <a:pt x="1590" y="1106"/>
                        </a:lnTo>
                        <a:lnTo>
                          <a:pt x="1594" y="1167"/>
                        </a:lnTo>
                        <a:lnTo>
                          <a:pt x="1597" y="860"/>
                        </a:lnTo>
                        <a:lnTo>
                          <a:pt x="1600" y="1014"/>
                        </a:lnTo>
                        <a:lnTo>
                          <a:pt x="1604" y="1136"/>
                        </a:lnTo>
                        <a:lnTo>
                          <a:pt x="1607" y="1167"/>
                        </a:lnTo>
                        <a:lnTo>
                          <a:pt x="1611" y="1075"/>
                        </a:lnTo>
                        <a:lnTo>
                          <a:pt x="1614" y="1136"/>
                        </a:lnTo>
                        <a:lnTo>
                          <a:pt x="1617" y="983"/>
                        </a:lnTo>
                        <a:lnTo>
                          <a:pt x="1621" y="1136"/>
                        </a:lnTo>
                        <a:lnTo>
                          <a:pt x="1624" y="983"/>
                        </a:lnTo>
                        <a:lnTo>
                          <a:pt x="1628" y="1136"/>
                        </a:lnTo>
                        <a:lnTo>
                          <a:pt x="1631" y="1229"/>
                        </a:lnTo>
                        <a:lnTo>
                          <a:pt x="1634" y="983"/>
                        </a:lnTo>
                        <a:lnTo>
                          <a:pt x="1638" y="1044"/>
                        </a:lnTo>
                        <a:lnTo>
                          <a:pt x="1641" y="952"/>
                        </a:lnTo>
                        <a:lnTo>
                          <a:pt x="1644" y="1198"/>
                        </a:lnTo>
                        <a:lnTo>
                          <a:pt x="1648" y="1014"/>
                        </a:lnTo>
                        <a:lnTo>
                          <a:pt x="1651" y="1075"/>
                        </a:lnTo>
                        <a:lnTo>
                          <a:pt x="1655" y="1106"/>
                        </a:lnTo>
                        <a:lnTo>
                          <a:pt x="1658" y="1167"/>
                        </a:lnTo>
                        <a:lnTo>
                          <a:pt x="1662" y="1167"/>
                        </a:lnTo>
                        <a:lnTo>
                          <a:pt x="1665" y="983"/>
                        </a:lnTo>
                        <a:lnTo>
                          <a:pt x="1668" y="1229"/>
                        </a:lnTo>
                        <a:lnTo>
                          <a:pt x="1672" y="1014"/>
                        </a:lnTo>
                        <a:lnTo>
                          <a:pt x="1675" y="1229"/>
                        </a:lnTo>
                        <a:lnTo>
                          <a:pt x="1679" y="1229"/>
                        </a:lnTo>
                        <a:lnTo>
                          <a:pt x="1682" y="104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98"/>
                  <p:cNvSpPr>
                    <a:spLocks noChangeArrowheads="1"/>
                  </p:cNvSpPr>
                  <p:nvPr/>
                </p:nvSpPr>
                <p:spPr bwMode="auto">
                  <a:xfrm>
                    <a:off x="4551" y="2319"/>
                    <a:ext cx="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285" name="テキスト ボックス 284"/>
                <p:cNvSpPr txBox="1"/>
                <p:nvPr/>
              </p:nvSpPr>
              <p:spPr>
                <a:xfrm>
                  <a:off x="6822675" y="5986932"/>
                  <a:ext cx="1719004" cy="400110"/>
                </a:xfrm>
                <a:prstGeom prst="rect">
                  <a:avLst/>
                </a:prstGeom>
                <a:noFill/>
              </p:spPr>
              <p:txBody>
                <a:bodyPr wrap="square" rtlCol="0">
                  <a:spAutoFit/>
                </a:bodyPr>
                <a:lstStyle/>
                <a:p>
                  <a:r>
                    <a:rPr kumimoji="1" lang="ja-JP" altLang="en-US" sz="2000" dirty="0" smtClean="0"/>
                    <a:t>波長</a:t>
                  </a:r>
                  <a:r>
                    <a:rPr kumimoji="1" lang="en-US" altLang="ja-JP" sz="2000" dirty="0" smtClean="0"/>
                    <a:t>[nm]</a:t>
                  </a:r>
                  <a:endParaRPr kumimoji="1" lang="ja-JP" altLang="en-US" sz="2000" dirty="0"/>
                </a:p>
              </p:txBody>
            </p:sp>
            <p:sp>
              <p:nvSpPr>
                <p:cNvPr id="286" name="テキスト ボックス 285"/>
                <p:cNvSpPr txBox="1"/>
                <p:nvPr/>
              </p:nvSpPr>
              <p:spPr>
                <a:xfrm rot="16200000">
                  <a:off x="4611785" y="4425888"/>
                  <a:ext cx="1534984" cy="422284"/>
                </a:xfrm>
                <a:prstGeom prst="rect">
                  <a:avLst/>
                </a:prstGeom>
                <a:noFill/>
              </p:spPr>
              <p:txBody>
                <a:bodyPr wrap="square" rtlCol="0">
                  <a:spAutoFit/>
                </a:bodyPr>
                <a:lstStyle/>
                <a:p>
                  <a:r>
                    <a:rPr lang="ja-JP" altLang="en-US" sz="2000" dirty="0" smtClean="0"/>
                    <a:t>強度</a:t>
                  </a:r>
                  <a:r>
                    <a:rPr kumimoji="1" lang="en-US" altLang="ja-JP" sz="2000" dirty="0" smtClean="0"/>
                    <a:t>[</a:t>
                  </a:r>
                  <a:r>
                    <a:rPr kumimoji="1" lang="en-US" altLang="ja-JP" sz="2000" dirty="0" err="1" smtClean="0"/>
                    <a:t>a.u</a:t>
                  </a:r>
                  <a:r>
                    <a:rPr lang="en-US" altLang="ja-JP" sz="2000" dirty="0" smtClean="0"/>
                    <a:t>.]</a:t>
                  </a:r>
                  <a:endParaRPr kumimoji="1" lang="ja-JP" altLang="en-US" sz="2000" dirty="0"/>
                </a:p>
              </p:txBody>
            </p:sp>
          </p:grpSp>
          <p:cxnSp>
            <p:nvCxnSpPr>
              <p:cNvPr id="148" name="直線矢印コネクタ 147"/>
              <p:cNvCxnSpPr/>
              <p:nvPr/>
            </p:nvCxnSpPr>
            <p:spPr>
              <a:xfrm flipH="1">
                <a:off x="7102193" y="2240868"/>
                <a:ext cx="20611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9" name="直線矢印コネクタ 148"/>
              <p:cNvCxnSpPr/>
              <p:nvPr/>
            </p:nvCxnSpPr>
            <p:spPr>
              <a:xfrm>
                <a:off x="6730370" y="2240868"/>
                <a:ext cx="217894"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0" name="テキスト ボックス 149"/>
              <p:cNvSpPr txBox="1"/>
              <p:nvPr/>
            </p:nvSpPr>
            <p:spPr>
              <a:xfrm>
                <a:off x="7282517" y="1868146"/>
                <a:ext cx="1319755" cy="707886"/>
              </a:xfrm>
              <a:prstGeom prst="rect">
                <a:avLst/>
              </a:prstGeom>
              <a:noFill/>
              <a:ln w="28575">
                <a:noFill/>
              </a:ln>
            </p:spPr>
            <p:txBody>
              <a:bodyPr wrap="square" rtlCol="0">
                <a:spAutoFit/>
              </a:bodyPr>
              <a:lstStyle/>
              <a:p>
                <a:pPr algn="ctr"/>
                <a:r>
                  <a:rPr lang="en-US" altLang="ja-JP" sz="2000" b="1" dirty="0" smtClean="0"/>
                  <a:t>FWHM</a:t>
                </a:r>
              </a:p>
              <a:p>
                <a:pPr algn="ctr"/>
                <a:r>
                  <a:rPr lang="en-US" altLang="ja-JP" sz="2000" b="1" dirty="0" smtClean="0"/>
                  <a:t>2.1</a:t>
                </a:r>
                <a:r>
                  <a:rPr lang="en-US" altLang="ja-JP" sz="2000" dirty="0" smtClean="0"/>
                  <a:t>nm</a:t>
                </a:r>
                <a:endParaRPr kumimoji="1" lang="ja-JP" altLang="en-US" sz="2000" dirty="0"/>
              </a:p>
            </p:txBody>
          </p:sp>
        </p:grpSp>
      </p:grpSp>
      <p:grpSp>
        <p:nvGrpSpPr>
          <p:cNvPr id="48" name="グループ化 47"/>
          <p:cNvGrpSpPr/>
          <p:nvPr/>
        </p:nvGrpSpPr>
        <p:grpSpPr>
          <a:xfrm>
            <a:off x="115942" y="556035"/>
            <a:ext cx="4204031" cy="2834011"/>
            <a:chOff x="417333" y="4004117"/>
            <a:chExt cx="4204030" cy="2834011"/>
          </a:xfrm>
        </p:grpSpPr>
        <p:grpSp>
          <p:nvGrpSpPr>
            <p:cNvPr id="95" name="グループ化 94"/>
            <p:cNvGrpSpPr/>
            <p:nvPr/>
          </p:nvGrpSpPr>
          <p:grpSpPr>
            <a:xfrm>
              <a:off x="417333" y="4004117"/>
              <a:ext cx="3639943" cy="2834011"/>
              <a:chOff x="231008" y="3760788"/>
              <a:chExt cx="3639943" cy="2834011"/>
            </a:xfrm>
          </p:grpSpPr>
          <p:sp>
            <p:nvSpPr>
              <p:cNvPr id="96" name="テキスト ボックス 95"/>
              <p:cNvSpPr txBox="1"/>
              <p:nvPr/>
            </p:nvSpPr>
            <p:spPr>
              <a:xfrm rot="16200000">
                <a:off x="-53007" y="4773288"/>
                <a:ext cx="968140" cy="400110"/>
              </a:xfrm>
              <a:prstGeom prst="rect">
                <a:avLst/>
              </a:prstGeom>
              <a:noFill/>
            </p:spPr>
            <p:txBody>
              <a:bodyPr wrap="square" rtlCol="0">
                <a:spAutoFit/>
              </a:bodyPr>
              <a:lstStyle/>
              <a:p>
                <a:r>
                  <a:rPr kumimoji="1" lang="ja-JP" altLang="en-US" sz="2000" dirty="0" smtClean="0"/>
                  <a:t>透過率</a:t>
                </a:r>
                <a:endParaRPr kumimoji="1" lang="ja-JP" altLang="en-US" sz="2000" dirty="0"/>
              </a:p>
            </p:txBody>
          </p:sp>
          <p:sp>
            <p:nvSpPr>
              <p:cNvPr id="97" name="テキスト ボックス 96"/>
              <p:cNvSpPr txBox="1"/>
              <p:nvPr/>
            </p:nvSpPr>
            <p:spPr>
              <a:xfrm>
                <a:off x="1893583" y="6194689"/>
                <a:ext cx="1395339" cy="400110"/>
              </a:xfrm>
              <a:prstGeom prst="rect">
                <a:avLst/>
              </a:prstGeom>
              <a:noFill/>
            </p:spPr>
            <p:txBody>
              <a:bodyPr wrap="square" rtlCol="0">
                <a:spAutoFit/>
              </a:bodyPr>
              <a:lstStyle/>
              <a:p>
                <a:r>
                  <a:rPr kumimoji="1" lang="ja-JP" altLang="en-US" sz="2000" dirty="0" smtClean="0"/>
                  <a:t>波長</a:t>
                </a:r>
                <a:r>
                  <a:rPr kumimoji="1" lang="en-US" altLang="ja-JP" sz="2000" dirty="0" smtClean="0"/>
                  <a:t>[nm]</a:t>
                </a:r>
                <a:endParaRPr kumimoji="1" lang="ja-JP" altLang="en-US" sz="2000" dirty="0"/>
              </a:p>
            </p:txBody>
          </p:sp>
          <p:grpSp>
            <p:nvGrpSpPr>
              <p:cNvPr id="98" name="Group 5"/>
              <p:cNvGrpSpPr>
                <a:grpSpLocks noChangeAspect="1"/>
              </p:cNvGrpSpPr>
              <p:nvPr/>
            </p:nvGrpSpPr>
            <p:grpSpPr bwMode="auto">
              <a:xfrm>
                <a:off x="683250" y="3760788"/>
                <a:ext cx="3187701" cy="2620963"/>
                <a:chOff x="2810" y="2287"/>
                <a:chExt cx="2008" cy="1651"/>
              </a:xfrm>
            </p:grpSpPr>
            <p:sp>
              <p:nvSpPr>
                <p:cNvPr id="104" name="Rectangle 6"/>
                <p:cNvSpPr>
                  <a:spLocks noChangeArrowheads="1"/>
                </p:cNvSpPr>
                <p:nvPr/>
              </p:nvSpPr>
              <p:spPr bwMode="auto">
                <a:xfrm>
                  <a:off x="3384" y="3744"/>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6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 name="Rectangle 7"/>
                <p:cNvSpPr>
                  <a:spLocks noChangeArrowheads="1"/>
                </p:cNvSpPr>
                <p:nvPr/>
              </p:nvSpPr>
              <p:spPr bwMode="auto">
                <a:xfrm>
                  <a:off x="4272" y="3737"/>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6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5" name="Rectangle 8"/>
                <p:cNvSpPr>
                  <a:spLocks noChangeArrowheads="1"/>
                </p:cNvSpPr>
                <p:nvPr/>
              </p:nvSpPr>
              <p:spPr bwMode="auto">
                <a:xfrm>
                  <a:off x="2825" y="3593"/>
                  <a:ext cx="19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0.0</a:t>
                  </a:r>
                  <a:endParaRPr kumimoji="1" lang="ja-JP" altLang="ja-JP" sz="6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6" name="Rectangle 10"/>
                <p:cNvSpPr>
                  <a:spLocks noChangeArrowheads="1"/>
                </p:cNvSpPr>
                <p:nvPr/>
              </p:nvSpPr>
              <p:spPr bwMode="auto">
                <a:xfrm>
                  <a:off x="2810" y="3095"/>
                  <a:ext cx="19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0.4</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7" name="Rectangle 12"/>
                <p:cNvSpPr>
                  <a:spLocks noChangeArrowheads="1"/>
                </p:cNvSpPr>
                <p:nvPr/>
              </p:nvSpPr>
              <p:spPr bwMode="auto">
                <a:xfrm>
                  <a:off x="2833" y="2603"/>
                  <a:ext cx="19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0.8</a:t>
                  </a:r>
                  <a:endParaRPr kumimoji="1" lang="ja-JP" altLang="ja-JP" sz="6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8" name="Line 14"/>
                <p:cNvSpPr>
                  <a:spLocks noChangeShapeType="1"/>
                </p:cNvSpPr>
                <p:nvPr/>
              </p:nvSpPr>
              <p:spPr bwMode="auto">
                <a:xfrm flipV="1">
                  <a:off x="3067" y="3701"/>
                  <a:ext cx="0" cy="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15"/>
                <p:cNvSpPr>
                  <a:spLocks noChangeShapeType="1"/>
                </p:cNvSpPr>
                <p:nvPr/>
              </p:nvSpPr>
              <p:spPr bwMode="auto">
                <a:xfrm flipV="1">
                  <a:off x="3505" y="3701"/>
                  <a:ext cx="0" cy="26"/>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16"/>
                <p:cNvSpPr>
                  <a:spLocks noChangeShapeType="1"/>
                </p:cNvSpPr>
                <p:nvPr/>
              </p:nvSpPr>
              <p:spPr bwMode="auto">
                <a:xfrm flipV="1">
                  <a:off x="3943" y="3701"/>
                  <a:ext cx="0" cy="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17"/>
                <p:cNvSpPr>
                  <a:spLocks noChangeShapeType="1"/>
                </p:cNvSpPr>
                <p:nvPr/>
              </p:nvSpPr>
              <p:spPr bwMode="auto">
                <a:xfrm flipV="1">
                  <a:off x="4380" y="3701"/>
                  <a:ext cx="0" cy="26"/>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18"/>
                <p:cNvSpPr>
                  <a:spLocks noChangeShapeType="1"/>
                </p:cNvSpPr>
                <p:nvPr/>
              </p:nvSpPr>
              <p:spPr bwMode="auto">
                <a:xfrm flipV="1">
                  <a:off x="4818" y="3701"/>
                  <a:ext cx="0" cy="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Line 19"/>
                <p:cNvSpPr>
                  <a:spLocks noChangeShapeType="1"/>
                </p:cNvSpPr>
                <p:nvPr/>
              </p:nvSpPr>
              <p:spPr bwMode="auto">
                <a:xfrm>
                  <a:off x="3067" y="3701"/>
                  <a:ext cx="1751"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20"/>
                <p:cNvSpPr>
                  <a:spLocks noChangeShapeType="1"/>
                </p:cNvSpPr>
                <p:nvPr/>
              </p:nvSpPr>
              <p:spPr bwMode="auto">
                <a:xfrm>
                  <a:off x="3041" y="3701"/>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21"/>
                <p:cNvSpPr>
                  <a:spLocks noChangeShapeType="1"/>
                </p:cNvSpPr>
                <p:nvPr/>
              </p:nvSpPr>
              <p:spPr bwMode="auto">
                <a:xfrm>
                  <a:off x="3054" y="3572"/>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22"/>
                <p:cNvSpPr>
                  <a:spLocks noChangeShapeType="1"/>
                </p:cNvSpPr>
                <p:nvPr/>
              </p:nvSpPr>
              <p:spPr bwMode="auto">
                <a:xfrm>
                  <a:off x="3041" y="3444"/>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Line 23"/>
                <p:cNvSpPr>
                  <a:spLocks noChangeShapeType="1"/>
                </p:cNvSpPr>
                <p:nvPr/>
              </p:nvSpPr>
              <p:spPr bwMode="auto">
                <a:xfrm>
                  <a:off x="3054" y="3317"/>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24"/>
                <p:cNvSpPr>
                  <a:spLocks noChangeShapeType="1"/>
                </p:cNvSpPr>
                <p:nvPr/>
              </p:nvSpPr>
              <p:spPr bwMode="auto">
                <a:xfrm>
                  <a:off x="3041" y="3189"/>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Line 25"/>
                <p:cNvSpPr>
                  <a:spLocks noChangeShapeType="1"/>
                </p:cNvSpPr>
                <p:nvPr/>
              </p:nvSpPr>
              <p:spPr bwMode="auto">
                <a:xfrm>
                  <a:off x="3054" y="3061"/>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26"/>
                <p:cNvSpPr>
                  <a:spLocks noChangeShapeType="1"/>
                </p:cNvSpPr>
                <p:nvPr/>
              </p:nvSpPr>
              <p:spPr bwMode="auto">
                <a:xfrm>
                  <a:off x="3041" y="2933"/>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Line 27"/>
                <p:cNvSpPr>
                  <a:spLocks noChangeShapeType="1"/>
                </p:cNvSpPr>
                <p:nvPr/>
              </p:nvSpPr>
              <p:spPr bwMode="auto">
                <a:xfrm>
                  <a:off x="3054" y="2805"/>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28"/>
                <p:cNvSpPr>
                  <a:spLocks noChangeShapeType="1"/>
                </p:cNvSpPr>
                <p:nvPr/>
              </p:nvSpPr>
              <p:spPr bwMode="auto">
                <a:xfrm>
                  <a:off x="3041" y="2677"/>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Line 29"/>
                <p:cNvSpPr>
                  <a:spLocks noChangeShapeType="1"/>
                </p:cNvSpPr>
                <p:nvPr/>
              </p:nvSpPr>
              <p:spPr bwMode="auto">
                <a:xfrm>
                  <a:off x="3054" y="2549"/>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0"/>
                <p:cNvSpPr>
                  <a:spLocks noChangeShapeType="1"/>
                </p:cNvSpPr>
                <p:nvPr/>
              </p:nvSpPr>
              <p:spPr bwMode="auto">
                <a:xfrm>
                  <a:off x="3041" y="2421"/>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31"/>
                <p:cNvSpPr>
                  <a:spLocks noChangeShapeType="1"/>
                </p:cNvSpPr>
                <p:nvPr/>
              </p:nvSpPr>
              <p:spPr bwMode="auto">
                <a:xfrm flipV="1">
                  <a:off x="3067" y="2421"/>
                  <a:ext cx="0" cy="128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32"/>
                <p:cNvSpPr>
                  <a:spLocks/>
                </p:cNvSpPr>
                <p:nvPr/>
              </p:nvSpPr>
              <p:spPr bwMode="auto">
                <a:xfrm>
                  <a:off x="3065" y="3192"/>
                  <a:ext cx="1753" cy="413"/>
                </a:xfrm>
                <a:custGeom>
                  <a:avLst/>
                  <a:gdLst>
                    <a:gd name="T0" fmla="*/ 25 w 1753"/>
                    <a:gd name="T1" fmla="*/ 29 h 413"/>
                    <a:gd name="T2" fmla="*/ 55 w 1753"/>
                    <a:gd name="T3" fmla="*/ 56 h 413"/>
                    <a:gd name="T4" fmla="*/ 83 w 1753"/>
                    <a:gd name="T5" fmla="*/ 72 h 413"/>
                    <a:gd name="T6" fmla="*/ 113 w 1753"/>
                    <a:gd name="T7" fmla="*/ 103 h 413"/>
                    <a:gd name="T8" fmla="*/ 141 w 1753"/>
                    <a:gd name="T9" fmla="*/ 106 h 413"/>
                    <a:gd name="T10" fmla="*/ 171 w 1753"/>
                    <a:gd name="T11" fmla="*/ 116 h 413"/>
                    <a:gd name="T12" fmla="*/ 199 w 1753"/>
                    <a:gd name="T13" fmla="*/ 136 h 413"/>
                    <a:gd name="T14" fmla="*/ 229 w 1753"/>
                    <a:gd name="T15" fmla="*/ 140 h 413"/>
                    <a:gd name="T16" fmla="*/ 257 w 1753"/>
                    <a:gd name="T17" fmla="*/ 170 h 413"/>
                    <a:gd name="T18" fmla="*/ 286 w 1753"/>
                    <a:gd name="T19" fmla="*/ 201 h 413"/>
                    <a:gd name="T20" fmla="*/ 315 w 1753"/>
                    <a:gd name="T21" fmla="*/ 217 h 413"/>
                    <a:gd name="T22" fmla="*/ 344 w 1753"/>
                    <a:gd name="T23" fmla="*/ 212 h 413"/>
                    <a:gd name="T24" fmla="*/ 373 w 1753"/>
                    <a:gd name="T25" fmla="*/ 178 h 413"/>
                    <a:gd name="T26" fmla="*/ 402 w 1753"/>
                    <a:gd name="T27" fmla="*/ 159 h 413"/>
                    <a:gd name="T28" fmla="*/ 431 w 1753"/>
                    <a:gd name="T29" fmla="*/ 131 h 413"/>
                    <a:gd name="T30" fmla="*/ 460 w 1753"/>
                    <a:gd name="T31" fmla="*/ 134 h 413"/>
                    <a:gd name="T32" fmla="*/ 489 w 1753"/>
                    <a:gd name="T33" fmla="*/ 163 h 413"/>
                    <a:gd name="T34" fmla="*/ 518 w 1753"/>
                    <a:gd name="T35" fmla="*/ 204 h 413"/>
                    <a:gd name="T36" fmla="*/ 546 w 1753"/>
                    <a:gd name="T37" fmla="*/ 257 h 413"/>
                    <a:gd name="T38" fmla="*/ 575 w 1753"/>
                    <a:gd name="T39" fmla="*/ 302 h 413"/>
                    <a:gd name="T40" fmla="*/ 604 w 1753"/>
                    <a:gd name="T41" fmla="*/ 352 h 413"/>
                    <a:gd name="T42" fmla="*/ 633 w 1753"/>
                    <a:gd name="T43" fmla="*/ 392 h 413"/>
                    <a:gd name="T44" fmla="*/ 662 w 1753"/>
                    <a:gd name="T45" fmla="*/ 407 h 413"/>
                    <a:gd name="T46" fmla="*/ 690 w 1753"/>
                    <a:gd name="T47" fmla="*/ 410 h 413"/>
                    <a:gd name="T48" fmla="*/ 719 w 1753"/>
                    <a:gd name="T49" fmla="*/ 393 h 413"/>
                    <a:gd name="T50" fmla="*/ 748 w 1753"/>
                    <a:gd name="T51" fmla="*/ 357 h 413"/>
                    <a:gd name="T52" fmla="*/ 777 w 1753"/>
                    <a:gd name="T53" fmla="*/ 283 h 413"/>
                    <a:gd name="T54" fmla="*/ 806 w 1753"/>
                    <a:gd name="T55" fmla="*/ 234 h 413"/>
                    <a:gd name="T56" fmla="*/ 834 w 1753"/>
                    <a:gd name="T57" fmla="*/ 269 h 413"/>
                    <a:gd name="T58" fmla="*/ 863 w 1753"/>
                    <a:gd name="T59" fmla="*/ 343 h 413"/>
                    <a:gd name="T60" fmla="*/ 892 w 1753"/>
                    <a:gd name="T61" fmla="*/ 382 h 413"/>
                    <a:gd name="T62" fmla="*/ 921 w 1753"/>
                    <a:gd name="T63" fmla="*/ 390 h 413"/>
                    <a:gd name="T64" fmla="*/ 950 w 1753"/>
                    <a:gd name="T65" fmla="*/ 378 h 413"/>
                    <a:gd name="T66" fmla="*/ 978 w 1753"/>
                    <a:gd name="T67" fmla="*/ 348 h 413"/>
                    <a:gd name="T68" fmla="*/ 1007 w 1753"/>
                    <a:gd name="T69" fmla="*/ 299 h 413"/>
                    <a:gd name="T70" fmla="*/ 1036 w 1753"/>
                    <a:gd name="T71" fmla="*/ 255 h 413"/>
                    <a:gd name="T72" fmla="*/ 1064 w 1753"/>
                    <a:gd name="T73" fmla="*/ 236 h 413"/>
                    <a:gd name="T74" fmla="*/ 1093 w 1753"/>
                    <a:gd name="T75" fmla="*/ 219 h 413"/>
                    <a:gd name="T76" fmla="*/ 1122 w 1753"/>
                    <a:gd name="T77" fmla="*/ 183 h 413"/>
                    <a:gd name="T78" fmla="*/ 1150 w 1753"/>
                    <a:gd name="T79" fmla="*/ 115 h 413"/>
                    <a:gd name="T80" fmla="*/ 1179 w 1753"/>
                    <a:gd name="T81" fmla="*/ 108 h 413"/>
                    <a:gd name="T82" fmla="*/ 1208 w 1753"/>
                    <a:gd name="T83" fmla="*/ 87 h 413"/>
                    <a:gd name="T84" fmla="*/ 1236 w 1753"/>
                    <a:gd name="T85" fmla="*/ 72 h 413"/>
                    <a:gd name="T86" fmla="*/ 1265 w 1753"/>
                    <a:gd name="T87" fmla="*/ 97 h 413"/>
                    <a:gd name="T88" fmla="*/ 1293 w 1753"/>
                    <a:gd name="T89" fmla="*/ 78 h 413"/>
                    <a:gd name="T90" fmla="*/ 1322 w 1753"/>
                    <a:gd name="T91" fmla="*/ 66 h 413"/>
                    <a:gd name="T92" fmla="*/ 1351 w 1753"/>
                    <a:gd name="T93" fmla="*/ 58 h 413"/>
                    <a:gd name="T94" fmla="*/ 1379 w 1753"/>
                    <a:gd name="T95" fmla="*/ 55 h 413"/>
                    <a:gd name="T96" fmla="*/ 1408 w 1753"/>
                    <a:gd name="T97" fmla="*/ 67 h 413"/>
                    <a:gd name="T98" fmla="*/ 1436 w 1753"/>
                    <a:gd name="T99" fmla="*/ 62 h 413"/>
                    <a:gd name="T100" fmla="*/ 1465 w 1753"/>
                    <a:gd name="T101" fmla="*/ 75 h 413"/>
                    <a:gd name="T102" fmla="*/ 1493 w 1753"/>
                    <a:gd name="T103" fmla="*/ 50 h 413"/>
                    <a:gd name="T104" fmla="*/ 1522 w 1753"/>
                    <a:gd name="T105" fmla="*/ 39 h 413"/>
                    <a:gd name="T106" fmla="*/ 1550 w 1753"/>
                    <a:gd name="T107" fmla="*/ 51 h 413"/>
                    <a:gd name="T108" fmla="*/ 1579 w 1753"/>
                    <a:gd name="T109" fmla="*/ 55 h 413"/>
                    <a:gd name="T110" fmla="*/ 1608 w 1753"/>
                    <a:gd name="T111" fmla="*/ 77 h 413"/>
                    <a:gd name="T112" fmla="*/ 1636 w 1753"/>
                    <a:gd name="T113" fmla="*/ 59 h 413"/>
                    <a:gd name="T114" fmla="*/ 1664 w 1753"/>
                    <a:gd name="T115" fmla="*/ 42 h 413"/>
                    <a:gd name="T116" fmla="*/ 1693 w 1753"/>
                    <a:gd name="T117" fmla="*/ 39 h 413"/>
                    <a:gd name="T118" fmla="*/ 1721 w 1753"/>
                    <a:gd name="T119" fmla="*/ 55 h 413"/>
                    <a:gd name="T120" fmla="*/ 1750 w 1753"/>
                    <a:gd name="T121" fmla="*/ 4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3" h="413">
                      <a:moveTo>
                        <a:pt x="0" y="0"/>
                      </a:moveTo>
                      <a:lnTo>
                        <a:pt x="4" y="1"/>
                      </a:lnTo>
                      <a:lnTo>
                        <a:pt x="7" y="3"/>
                      </a:lnTo>
                      <a:lnTo>
                        <a:pt x="11" y="15"/>
                      </a:lnTo>
                      <a:lnTo>
                        <a:pt x="14" y="27"/>
                      </a:lnTo>
                      <a:lnTo>
                        <a:pt x="18" y="29"/>
                      </a:lnTo>
                      <a:lnTo>
                        <a:pt x="22" y="25"/>
                      </a:lnTo>
                      <a:lnTo>
                        <a:pt x="25" y="29"/>
                      </a:lnTo>
                      <a:lnTo>
                        <a:pt x="29" y="31"/>
                      </a:lnTo>
                      <a:lnTo>
                        <a:pt x="33" y="36"/>
                      </a:lnTo>
                      <a:lnTo>
                        <a:pt x="36" y="47"/>
                      </a:lnTo>
                      <a:lnTo>
                        <a:pt x="40" y="38"/>
                      </a:lnTo>
                      <a:lnTo>
                        <a:pt x="44" y="39"/>
                      </a:lnTo>
                      <a:lnTo>
                        <a:pt x="47" y="58"/>
                      </a:lnTo>
                      <a:lnTo>
                        <a:pt x="51" y="55"/>
                      </a:lnTo>
                      <a:lnTo>
                        <a:pt x="55" y="56"/>
                      </a:lnTo>
                      <a:lnTo>
                        <a:pt x="58" y="63"/>
                      </a:lnTo>
                      <a:lnTo>
                        <a:pt x="62" y="55"/>
                      </a:lnTo>
                      <a:lnTo>
                        <a:pt x="65" y="71"/>
                      </a:lnTo>
                      <a:lnTo>
                        <a:pt x="69" y="56"/>
                      </a:lnTo>
                      <a:lnTo>
                        <a:pt x="72" y="55"/>
                      </a:lnTo>
                      <a:lnTo>
                        <a:pt x="76" y="89"/>
                      </a:lnTo>
                      <a:lnTo>
                        <a:pt x="80" y="74"/>
                      </a:lnTo>
                      <a:lnTo>
                        <a:pt x="83" y="72"/>
                      </a:lnTo>
                      <a:lnTo>
                        <a:pt x="87" y="95"/>
                      </a:lnTo>
                      <a:lnTo>
                        <a:pt x="91" y="90"/>
                      </a:lnTo>
                      <a:lnTo>
                        <a:pt x="94" y="84"/>
                      </a:lnTo>
                      <a:lnTo>
                        <a:pt x="98" y="105"/>
                      </a:lnTo>
                      <a:lnTo>
                        <a:pt x="102" y="100"/>
                      </a:lnTo>
                      <a:lnTo>
                        <a:pt x="105" y="96"/>
                      </a:lnTo>
                      <a:lnTo>
                        <a:pt x="109" y="107"/>
                      </a:lnTo>
                      <a:lnTo>
                        <a:pt x="113" y="103"/>
                      </a:lnTo>
                      <a:lnTo>
                        <a:pt x="116" y="101"/>
                      </a:lnTo>
                      <a:lnTo>
                        <a:pt x="120" y="109"/>
                      </a:lnTo>
                      <a:lnTo>
                        <a:pt x="123" y="120"/>
                      </a:lnTo>
                      <a:lnTo>
                        <a:pt x="127" y="106"/>
                      </a:lnTo>
                      <a:lnTo>
                        <a:pt x="131" y="96"/>
                      </a:lnTo>
                      <a:lnTo>
                        <a:pt x="134" y="108"/>
                      </a:lnTo>
                      <a:lnTo>
                        <a:pt x="138" y="92"/>
                      </a:lnTo>
                      <a:lnTo>
                        <a:pt x="141" y="106"/>
                      </a:lnTo>
                      <a:lnTo>
                        <a:pt x="145" y="106"/>
                      </a:lnTo>
                      <a:lnTo>
                        <a:pt x="149" y="90"/>
                      </a:lnTo>
                      <a:lnTo>
                        <a:pt x="152" y="104"/>
                      </a:lnTo>
                      <a:lnTo>
                        <a:pt x="156" y="104"/>
                      </a:lnTo>
                      <a:lnTo>
                        <a:pt x="160" y="100"/>
                      </a:lnTo>
                      <a:lnTo>
                        <a:pt x="163" y="90"/>
                      </a:lnTo>
                      <a:lnTo>
                        <a:pt x="167" y="107"/>
                      </a:lnTo>
                      <a:lnTo>
                        <a:pt x="171" y="116"/>
                      </a:lnTo>
                      <a:lnTo>
                        <a:pt x="174" y="92"/>
                      </a:lnTo>
                      <a:lnTo>
                        <a:pt x="178" y="111"/>
                      </a:lnTo>
                      <a:lnTo>
                        <a:pt x="181" y="120"/>
                      </a:lnTo>
                      <a:lnTo>
                        <a:pt x="185" y="104"/>
                      </a:lnTo>
                      <a:lnTo>
                        <a:pt x="189" y="123"/>
                      </a:lnTo>
                      <a:lnTo>
                        <a:pt x="192" y="107"/>
                      </a:lnTo>
                      <a:lnTo>
                        <a:pt x="196" y="106"/>
                      </a:lnTo>
                      <a:lnTo>
                        <a:pt x="199" y="136"/>
                      </a:lnTo>
                      <a:lnTo>
                        <a:pt x="203" y="118"/>
                      </a:lnTo>
                      <a:lnTo>
                        <a:pt x="207" y="124"/>
                      </a:lnTo>
                      <a:lnTo>
                        <a:pt x="210" y="139"/>
                      </a:lnTo>
                      <a:lnTo>
                        <a:pt x="214" y="126"/>
                      </a:lnTo>
                      <a:lnTo>
                        <a:pt x="218" y="139"/>
                      </a:lnTo>
                      <a:lnTo>
                        <a:pt x="221" y="144"/>
                      </a:lnTo>
                      <a:lnTo>
                        <a:pt x="225" y="139"/>
                      </a:lnTo>
                      <a:lnTo>
                        <a:pt x="229" y="140"/>
                      </a:lnTo>
                      <a:lnTo>
                        <a:pt x="232" y="143"/>
                      </a:lnTo>
                      <a:lnTo>
                        <a:pt x="236" y="150"/>
                      </a:lnTo>
                      <a:lnTo>
                        <a:pt x="239" y="149"/>
                      </a:lnTo>
                      <a:lnTo>
                        <a:pt x="243" y="156"/>
                      </a:lnTo>
                      <a:lnTo>
                        <a:pt x="246" y="157"/>
                      </a:lnTo>
                      <a:lnTo>
                        <a:pt x="250" y="167"/>
                      </a:lnTo>
                      <a:lnTo>
                        <a:pt x="254" y="172"/>
                      </a:lnTo>
                      <a:lnTo>
                        <a:pt x="257" y="170"/>
                      </a:lnTo>
                      <a:lnTo>
                        <a:pt x="261" y="177"/>
                      </a:lnTo>
                      <a:lnTo>
                        <a:pt x="265" y="177"/>
                      </a:lnTo>
                      <a:lnTo>
                        <a:pt x="268" y="200"/>
                      </a:lnTo>
                      <a:lnTo>
                        <a:pt x="272" y="195"/>
                      </a:lnTo>
                      <a:lnTo>
                        <a:pt x="276" y="188"/>
                      </a:lnTo>
                      <a:lnTo>
                        <a:pt x="279" y="202"/>
                      </a:lnTo>
                      <a:lnTo>
                        <a:pt x="283" y="204"/>
                      </a:lnTo>
                      <a:lnTo>
                        <a:pt x="286" y="201"/>
                      </a:lnTo>
                      <a:lnTo>
                        <a:pt x="290" y="206"/>
                      </a:lnTo>
                      <a:lnTo>
                        <a:pt x="294" y="211"/>
                      </a:lnTo>
                      <a:lnTo>
                        <a:pt x="297" y="208"/>
                      </a:lnTo>
                      <a:lnTo>
                        <a:pt x="301" y="209"/>
                      </a:lnTo>
                      <a:lnTo>
                        <a:pt x="304" y="209"/>
                      </a:lnTo>
                      <a:lnTo>
                        <a:pt x="308" y="206"/>
                      </a:lnTo>
                      <a:lnTo>
                        <a:pt x="312" y="218"/>
                      </a:lnTo>
                      <a:lnTo>
                        <a:pt x="315" y="217"/>
                      </a:lnTo>
                      <a:lnTo>
                        <a:pt x="319" y="205"/>
                      </a:lnTo>
                      <a:lnTo>
                        <a:pt x="323" y="215"/>
                      </a:lnTo>
                      <a:lnTo>
                        <a:pt x="326" y="219"/>
                      </a:lnTo>
                      <a:lnTo>
                        <a:pt x="330" y="219"/>
                      </a:lnTo>
                      <a:lnTo>
                        <a:pt x="334" y="217"/>
                      </a:lnTo>
                      <a:lnTo>
                        <a:pt x="337" y="214"/>
                      </a:lnTo>
                      <a:lnTo>
                        <a:pt x="341" y="215"/>
                      </a:lnTo>
                      <a:lnTo>
                        <a:pt x="344" y="212"/>
                      </a:lnTo>
                      <a:lnTo>
                        <a:pt x="348" y="214"/>
                      </a:lnTo>
                      <a:lnTo>
                        <a:pt x="351" y="212"/>
                      </a:lnTo>
                      <a:lnTo>
                        <a:pt x="355" y="200"/>
                      </a:lnTo>
                      <a:lnTo>
                        <a:pt x="359" y="201"/>
                      </a:lnTo>
                      <a:lnTo>
                        <a:pt x="362" y="201"/>
                      </a:lnTo>
                      <a:lnTo>
                        <a:pt x="366" y="189"/>
                      </a:lnTo>
                      <a:lnTo>
                        <a:pt x="370" y="189"/>
                      </a:lnTo>
                      <a:lnTo>
                        <a:pt x="373" y="178"/>
                      </a:lnTo>
                      <a:lnTo>
                        <a:pt x="377" y="188"/>
                      </a:lnTo>
                      <a:lnTo>
                        <a:pt x="380" y="173"/>
                      </a:lnTo>
                      <a:lnTo>
                        <a:pt x="384" y="168"/>
                      </a:lnTo>
                      <a:lnTo>
                        <a:pt x="388" y="164"/>
                      </a:lnTo>
                      <a:lnTo>
                        <a:pt x="391" y="172"/>
                      </a:lnTo>
                      <a:lnTo>
                        <a:pt x="395" y="171"/>
                      </a:lnTo>
                      <a:lnTo>
                        <a:pt x="398" y="140"/>
                      </a:lnTo>
                      <a:lnTo>
                        <a:pt x="402" y="159"/>
                      </a:lnTo>
                      <a:lnTo>
                        <a:pt x="406" y="167"/>
                      </a:lnTo>
                      <a:lnTo>
                        <a:pt x="409" y="132"/>
                      </a:lnTo>
                      <a:lnTo>
                        <a:pt x="413" y="152"/>
                      </a:lnTo>
                      <a:lnTo>
                        <a:pt x="417" y="140"/>
                      </a:lnTo>
                      <a:lnTo>
                        <a:pt x="420" y="125"/>
                      </a:lnTo>
                      <a:lnTo>
                        <a:pt x="424" y="143"/>
                      </a:lnTo>
                      <a:lnTo>
                        <a:pt x="427" y="127"/>
                      </a:lnTo>
                      <a:lnTo>
                        <a:pt x="431" y="131"/>
                      </a:lnTo>
                      <a:lnTo>
                        <a:pt x="434" y="135"/>
                      </a:lnTo>
                      <a:lnTo>
                        <a:pt x="438" y="112"/>
                      </a:lnTo>
                      <a:lnTo>
                        <a:pt x="442" y="118"/>
                      </a:lnTo>
                      <a:lnTo>
                        <a:pt x="445" y="139"/>
                      </a:lnTo>
                      <a:lnTo>
                        <a:pt x="449" y="121"/>
                      </a:lnTo>
                      <a:lnTo>
                        <a:pt x="453" y="116"/>
                      </a:lnTo>
                      <a:lnTo>
                        <a:pt x="456" y="140"/>
                      </a:lnTo>
                      <a:lnTo>
                        <a:pt x="460" y="134"/>
                      </a:lnTo>
                      <a:lnTo>
                        <a:pt x="463" y="139"/>
                      </a:lnTo>
                      <a:lnTo>
                        <a:pt x="467" y="134"/>
                      </a:lnTo>
                      <a:lnTo>
                        <a:pt x="471" y="154"/>
                      </a:lnTo>
                      <a:lnTo>
                        <a:pt x="474" y="155"/>
                      </a:lnTo>
                      <a:lnTo>
                        <a:pt x="478" y="152"/>
                      </a:lnTo>
                      <a:lnTo>
                        <a:pt x="481" y="169"/>
                      </a:lnTo>
                      <a:lnTo>
                        <a:pt x="485" y="156"/>
                      </a:lnTo>
                      <a:lnTo>
                        <a:pt x="489" y="163"/>
                      </a:lnTo>
                      <a:lnTo>
                        <a:pt x="492" y="181"/>
                      </a:lnTo>
                      <a:lnTo>
                        <a:pt x="496" y="174"/>
                      </a:lnTo>
                      <a:lnTo>
                        <a:pt x="499" y="177"/>
                      </a:lnTo>
                      <a:lnTo>
                        <a:pt x="503" y="193"/>
                      </a:lnTo>
                      <a:lnTo>
                        <a:pt x="507" y="194"/>
                      </a:lnTo>
                      <a:lnTo>
                        <a:pt x="510" y="186"/>
                      </a:lnTo>
                      <a:lnTo>
                        <a:pt x="514" y="207"/>
                      </a:lnTo>
                      <a:lnTo>
                        <a:pt x="518" y="204"/>
                      </a:lnTo>
                      <a:lnTo>
                        <a:pt x="521" y="211"/>
                      </a:lnTo>
                      <a:lnTo>
                        <a:pt x="525" y="211"/>
                      </a:lnTo>
                      <a:lnTo>
                        <a:pt x="528" y="219"/>
                      </a:lnTo>
                      <a:lnTo>
                        <a:pt x="532" y="229"/>
                      </a:lnTo>
                      <a:lnTo>
                        <a:pt x="535" y="231"/>
                      </a:lnTo>
                      <a:lnTo>
                        <a:pt x="539" y="241"/>
                      </a:lnTo>
                      <a:lnTo>
                        <a:pt x="543" y="242"/>
                      </a:lnTo>
                      <a:lnTo>
                        <a:pt x="546" y="257"/>
                      </a:lnTo>
                      <a:lnTo>
                        <a:pt x="550" y="263"/>
                      </a:lnTo>
                      <a:lnTo>
                        <a:pt x="554" y="249"/>
                      </a:lnTo>
                      <a:lnTo>
                        <a:pt x="557" y="273"/>
                      </a:lnTo>
                      <a:lnTo>
                        <a:pt x="561" y="286"/>
                      </a:lnTo>
                      <a:lnTo>
                        <a:pt x="564" y="277"/>
                      </a:lnTo>
                      <a:lnTo>
                        <a:pt x="568" y="289"/>
                      </a:lnTo>
                      <a:lnTo>
                        <a:pt x="571" y="302"/>
                      </a:lnTo>
                      <a:lnTo>
                        <a:pt x="575" y="302"/>
                      </a:lnTo>
                      <a:lnTo>
                        <a:pt x="579" y="309"/>
                      </a:lnTo>
                      <a:lnTo>
                        <a:pt x="582" y="315"/>
                      </a:lnTo>
                      <a:lnTo>
                        <a:pt x="586" y="318"/>
                      </a:lnTo>
                      <a:lnTo>
                        <a:pt x="590" y="330"/>
                      </a:lnTo>
                      <a:lnTo>
                        <a:pt x="593" y="333"/>
                      </a:lnTo>
                      <a:lnTo>
                        <a:pt x="597" y="338"/>
                      </a:lnTo>
                      <a:lnTo>
                        <a:pt x="601" y="350"/>
                      </a:lnTo>
                      <a:lnTo>
                        <a:pt x="604" y="352"/>
                      </a:lnTo>
                      <a:lnTo>
                        <a:pt x="608" y="360"/>
                      </a:lnTo>
                      <a:lnTo>
                        <a:pt x="611" y="367"/>
                      </a:lnTo>
                      <a:lnTo>
                        <a:pt x="615" y="366"/>
                      </a:lnTo>
                      <a:lnTo>
                        <a:pt x="618" y="378"/>
                      </a:lnTo>
                      <a:lnTo>
                        <a:pt x="622" y="380"/>
                      </a:lnTo>
                      <a:lnTo>
                        <a:pt x="626" y="380"/>
                      </a:lnTo>
                      <a:lnTo>
                        <a:pt x="629" y="391"/>
                      </a:lnTo>
                      <a:lnTo>
                        <a:pt x="633" y="392"/>
                      </a:lnTo>
                      <a:lnTo>
                        <a:pt x="637" y="391"/>
                      </a:lnTo>
                      <a:lnTo>
                        <a:pt x="640" y="401"/>
                      </a:lnTo>
                      <a:lnTo>
                        <a:pt x="644" y="398"/>
                      </a:lnTo>
                      <a:lnTo>
                        <a:pt x="647" y="398"/>
                      </a:lnTo>
                      <a:lnTo>
                        <a:pt x="651" y="407"/>
                      </a:lnTo>
                      <a:lnTo>
                        <a:pt x="654" y="403"/>
                      </a:lnTo>
                      <a:lnTo>
                        <a:pt x="658" y="408"/>
                      </a:lnTo>
                      <a:lnTo>
                        <a:pt x="662" y="407"/>
                      </a:lnTo>
                      <a:lnTo>
                        <a:pt x="665" y="409"/>
                      </a:lnTo>
                      <a:lnTo>
                        <a:pt x="669" y="409"/>
                      </a:lnTo>
                      <a:lnTo>
                        <a:pt x="673" y="411"/>
                      </a:lnTo>
                      <a:lnTo>
                        <a:pt x="676" y="411"/>
                      </a:lnTo>
                      <a:lnTo>
                        <a:pt x="680" y="407"/>
                      </a:lnTo>
                      <a:lnTo>
                        <a:pt x="683" y="413"/>
                      </a:lnTo>
                      <a:lnTo>
                        <a:pt x="687" y="411"/>
                      </a:lnTo>
                      <a:lnTo>
                        <a:pt x="690" y="410"/>
                      </a:lnTo>
                      <a:lnTo>
                        <a:pt x="694" y="410"/>
                      </a:lnTo>
                      <a:lnTo>
                        <a:pt x="698" y="406"/>
                      </a:lnTo>
                      <a:lnTo>
                        <a:pt x="701" y="407"/>
                      </a:lnTo>
                      <a:lnTo>
                        <a:pt x="705" y="408"/>
                      </a:lnTo>
                      <a:lnTo>
                        <a:pt x="709" y="401"/>
                      </a:lnTo>
                      <a:lnTo>
                        <a:pt x="712" y="402"/>
                      </a:lnTo>
                      <a:lnTo>
                        <a:pt x="716" y="402"/>
                      </a:lnTo>
                      <a:lnTo>
                        <a:pt x="719" y="393"/>
                      </a:lnTo>
                      <a:lnTo>
                        <a:pt x="723" y="392"/>
                      </a:lnTo>
                      <a:lnTo>
                        <a:pt x="726" y="385"/>
                      </a:lnTo>
                      <a:lnTo>
                        <a:pt x="730" y="383"/>
                      </a:lnTo>
                      <a:lnTo>
                        <a:pt x="734" y="386"/>
                      </a:lnTo>
                      <a:lnTo>
                        <a:pt x="737" y="370"/>
                      </a:lnTo>
                      <a:lnTo>
                        <a:pt x="741" y="371"/>
                      </a:lnTo>
                      <a:lnTo>
                        <a:pt x="745" y="366"/>
                      </a:lnTo>
                      <a:lnTo>
                        <a:pt x="748" y="357"/>
                      </a:lnTo>
                      <a:lnTo>
                        <a:pt x="752" y="352"/>
                      </a:lnTo>
                      <a:lnTo>
                        <a:pt x="755" y="339"/>
                      </a:lnTo>
                      <a:lnTo>
                        <a:pt x="759" y="325"/>
                      </a:lnTo>
                      <a:lnTo>
                        <a:pt x="762" y="323"/>
                      </a:lnTo>
                      <a:lnTo>
                        <a:pt x="766" y="320"/>
                      </a:lnTo>
                      <a:lnTo>
                        <a:pt x="770" y="300"/>
                      </a:lnTo>
                      <a:lnTo>
                        <a:pt x="773" y="290"/>
                      </a:lnTo>
                      <a:lnTo>
                        <a:pt x="777" y="283"/>
                      </a:lnTo>
                      <a:lnTo>
                        <a:pt x="781" y="266"/>
                      </a:lnTo>
                      <a:lnTo>
                        <a:pt x="784" y="268"/>
                      </a:lnTo>
                      <a:lnTo>
                        <a:pt x="788" y="242"/>
                      </a:lnTo>
                      <a:lnTo>
                        <a:pt x="791" y="236"/>
                      </a:lnTo>
                      <a:lnTo>
                        <a:pt x="795" y="238"/>
                      </a:lnTo>
                      <a:lnTo>
                        <a:pt x="798" y="220"/>
                      </a:lnTo>
                      <a:lnTo>
                        <a:pt x="802" y="222"/>
                      </a:lnTo>
                      <a:lnTo>
                        <a:pt x="806" y="234"/>
                      </a:lnTo>
                      <a:lnTo>
                        <a:pt x="809" y="218"/>
                      </a:lnTo>
                      <a:lnTo>
                        <a:pt x="813" y="228"/>
                      </a:lnTo>
                      <a:lnTo>
                        <a:pt x="817" y="235"/>
                      </a:lnTo>
                      <a:lnTo>
                        <a:pt x="820" y="216"/>
                      </a:lnTo>
                      <a:lnTo>
                        <a:pt x="824" y="240"/>
                      </a:lnTo>
                      <a:lnTo>
                        <a:pt x="827" y="244"/>
                      </a:lnTo>
                      <a:lnTo>
                        <a:pt x="831" y="248"/>
                      </a:lnTo>
                      <a:lnTo>
                        <a:pt x="834" y="269"/>
                      </a:lnTo>
                      <a:lnTo>
                        <a:pt x="838" y="272"/>
                      </a:lnTo>
                      <a:lnTo>
                        <a:pt x="842" y="285"/>
                      </a:lnTo>
                      <a:lnTo>
                        <a:pt x="845" y="299"/>
                      </a:lnTo>
                      <a:lnTo>
                        <a:pt x="849" y="300"/>
                      </a:lnTo>
                      <a:lnTo>
                        <a:pt x="853" y="318"/>
                      </a:lnTo>
                      <a:lnTo>
                        <a:pt x="856" y="323"/>
                      </a:lnTo>
                      <a:lnTo>
                        <a:pt x="860" y="326"/>
                      </a:lnTo>
                      <a:lnTo>
                        <a:pt x="863" y="343"/>
                      </a:lnTo>
                      <a:lnTo>
                        <a:pt x="867" y="344"/>
                      </a:lnTo>
                      <a:lnTo>
                        <a:pt x="870" y="353"/>
                      </a:lnTo>
                      <a:lnTo>
                        <a:pt x="874" y="357"/>
                      </a:lnTo>
                      <a:lnTo>
                        <a:pt x="878" y="359"/>
                      </a:lnTo>
                      <a:lnTo>
                        <a:pt x="881" y="367"/>
                      </a:lnTo>
                      <a:lnTo>
                        <a:pt x="885" y="372"/>
                      </a:lnTo>
                      <a:lnTo>
                        <a:pt x="888" y="375"/>
                      </a:lnTo>
                      <a:lnTo>
                        <a:pt x="892" y="382"/>
                      </a:lnTo>
                      <a:lnTo>
                        <a:pt x="895" y="380"/>
                      </a:lnTo>
                      <a:lnTo>
                        <a:pt x="899" y="385"/>
                      </a:lnTo>
                      <a:lnTo>
                        <a:pt x="903" y="390"/>
                      </a:lnTo>
                      <a:lnTo>
                        <a:pt x="906" y="391"/>
                      </a:lnTo>
                      <a:lnTo>
                        <a:pt x="910" y="391"/>
                      </a:lnTo>
                      <a:lnTo>
                        <a:pt x="914" y="388"/>
                      </a:lnTo>
                      <a:lnTo>
                        <a:pt x="917" y="389"/>
                      </a:lnTo>
                      <a:lnTo>
                        <a:pt x="921" y="390"/>
                      </a:lnTo>
                      <a:lnTo>
                        <a:pt x="924" y="391"/>
                      </a:lnTo>
                      <a:lnTo>
                        <a:pt x="928" y="386"/>
                      </a:lnTo>
                      <a:lnTo>
                        <a:pt x="931" y="388"/>
                      </a:lnTo>
                      <a:lnTo>
                        <a:pt x="935" y="383"/>
                      </a:lnTo>
                      <a:lnTo>
                        <a:pt x="939" y="383"/>
                      </a:lnTo>
                      <a:lnTo>
                        <a:pt x="942" y="387"/>
                      </a:lnTo>
                      <a:lnTo>
                        <a:pt x="946" y="381"/>
                      </a:lnTo>
                      <a:lnTo>
                        <a:pt x="950" y="378"/>
                      </a:lnTo>
                      <a:lnTo>
                        <a:pt x="953" y="377"/>
                      </a:lnTo>
                      <a:lnTo>
                        <a:pt x="957" y="371"/>
                      </a:lnTo>
                      <a:lnTo>
                        <a:pt x="960" y="373"/>
                      </a:lnTo>
                      <a:lnTo>
                        <a:pt x="964" y="364"/>
                      </a:lnTo>
                      <a:lnTo>
                        <a:pt x="967" y="362"/>
                      </a:lnTo>
                      <a:lnTo>
                        <a:pt x="971" y="362"/>
                      </a:lnTo>
                      <a:lnTo>
                        <a:pt x="975" y="347"/>
                      </a:lnTo>
                      <a:lnTo>
                        <a:pt x="978" y="348"/>
                      </a:lnTo>
                      <a:lnTo>
                        <a:pt x="982" y="347"/>
                      </a:lnTo>
                      <a:lnTo>
                        <a:pt x="985" y="329"/>
                      </a:lnTo>
                      <a:lnTo>
                        <a:pt x="989" y="331"/>
                      </a:lnTo>
                      <a:lnTo>
                        <a:pt x="993" y="328"/>
                      </a:lnTo>
                      <a:lnTo>
                        <a:pt x="996" y="316"/>
                      </a:lnTo>
                      <a:lnTo>
                        <a:pt x="1000" y="313"/>
                      </a:lnTo>
                      <a:lnTo>
                        <a:pt x="1003" y="307"/>
                      </a:lnTo>
                      <a:lnTo>
                        <a:pt x="1007" y="299"/>
                      </a:lnTo>
                      <a:lnTo>
                        <a:pt x="1011" y="299"/>
                      </a:lnTo>
                      <a:lnTo>
                        <a:pt x="1014" y="290"/>
                      </a:lnTo>
                      <a:lnTo>
                        <a:pt x="1018" y="286"/>
                      </a:lnTo>
                      <a:lnTo>
                        <a:pt x="1021" y="281"/>
                      </a:lnTo>
                      <a:lnTo>
                        <a:pt x="1025" y="275"/>
                      </a:lnTo>
                      <a:lnTo>
                        <a:pt x="1029" y="276"/>
                      </a:lnTo>
                      <a:lnTo>
                        <a:pt x="1032" y="270"/>
                      </a:lnTo>
                      <a:lnTo>
                        <a:pt x="1036" y="255"/>
                      </a:lnTo>
                      <a:lnTo>
                        <a:pt x="1039" y="261"/>
                      </a:lnTo>
                      <a:lnTo>
                        <a:pt x="1043" y="250"/>
                      </a:lnTo>
                      <a:lnTo>
                        <a:pt x="1046" y="247"/>
                      </a:lnTo>
                      <a:lnTo>
                        <a:pt x="1050" y="248"/>
                      </a:lnTo>
                      <a:lnTo>
                        <a:pt x="1054" y="238"/>
                      </a:lnTo>
                      <a:lnTo>
                        <a:pt x="1057" y="243"/>
                      </a:lnTo>
                      <a:lnTo>
                        <a:pt x="1061" y="248"/>
                      </a:lnTo>
                      <a:lnTo>
                        <a:pt x="1064" y="236"/>
                      </a:lnTo>
                      <a:lnTo>
                        <a:pt x="1068" y="244"/>
                      </a:lnTo>
                      <a:lnTo>
                        <a:pt x="1071" y="244"/>
                      </a:lnTo>
                      <a:lnTo>
                        <a:pt x="1075" y="228"/>
                      </a:lnTo>
                      <a:lnTo>
                        <a:pt x="1079" y="237"/>
                      </a:lnTo>
                      <a:lnTo>
                        <a:pt x="1082" y="232"/>
                      </a:lnTo>
                      <a:lnTo>
                        <a:pt x="1086" y="227"/>
                      </a:lnTo>
                      <a:lnTo>
                        <a:pt x="1090" y="236"/>
                      </a:lnTo>
                      <a:lnTo>
                        <a:pt x="1093" y="219"/>
                      </a:lnTo>
                      <a:lnTo>
                        <a:pt x="1097" y="209"/>
                      </a:lnTo>
                      <a:lnTo>
                        <a:pt x="1100" y="214"/>
                      </a:lnTo>
                      <a:lnTo>
                        <a:pt x="1104" y="200"/>
                      </a:lnTo>
                      <a:lnTo>
                        <a:pt x="1107" y="209"/>
                      </a:lnTo>
                      <a:lnTo>
                        <a:pt x="1111" y="188"/>
                      </a:lnTo>
                      <a:lnTo>
                        <a:pt x="1115" y="195"/>
                      </a:lnTo>
                      <a:lnTo>
                        <a:pt x="1118" y="184"/>
                      </a:lnTo>
                      <a:lnTo>
                        <a:pt x="1122" y="183"/>
                      </a:lnTo>
                      <a:lnTo>
                        <a:pt x="1125" y="166"/>
                      </a:lnTo>
                      <a:lnTo>
                        <a:pt x="1129" y="163"/>
                      </a:lnTo>
                      <a:lnTo>
                        <a:pt x="1132" y="158"/>
                      </a:lnTo>
                      <a:lnTo>
                        <a:pt x="1136" y="148"/>
                      </a:lnTo>
                      <a:lnTo>
                        <a:pt x="1140" y="140"/>
                      </a:lnTo>
                      <a:lnTo>
                        <a:pt x="1143" y="142"/>
                      </a:lnTo>
                      <a:lnTo>
                        <a:pt x="1147" y="132"/>
                      </a:lnTo>
                      <a:lnTo>
                        <a:pt x="1150" y="115"/>
                      </a:lnTo>
                      <a:lnTo>
                        <a:pt x="1154" y="124"/>
                      </a:lnTo>
                      <a:lnTo>
                        <a:pt x="1157" y="113"/>
                      </a:lnTo>
                      <a:lnTo>
                        <a:pt x="1161" y="101"/>
                      </a:lnTo>
                      <a:lnTo>
                        <a:pt x="1165" y="111"/>
                      </a:lnTo>
                      <a:lnTo>
                        <a:pt x="1168" y="98"/>
                      </a:lnTo>
                      <a:lnTo>
                        <a:pt x="1172" y="82"/>
                      </a:lnTo>
                      <a:lnTo>
                        <a:pt x="1176" y="96"/>
                      </a:lnTo>
                      <a:lnTo>
                        <a:pt x="1179" y="108"/>
                      </a:lnTo>
                      <a:lnTo>
                        <a:pt x="1183" y="63"/>
                      </a:lnTo>
                      <a:lnTo>
                        <a:pt x="1186" y="106"/>
                      </a:lnTo>
                      <a:lnTo>
                        <a:pt x="1190" y="90"/>
                      </a:lnTo>
                      <a:lnTo>
                        <a:pt x="1193" y="70"/>
                      </a:lnTo>
                      <a:lnTo>
                        <a:pt x="1197" y="100"/>
                      </a:lnTo>
                      <a:lnTo>
                        <a:pt x="1201" y="94"/>
                      </a:lnTo>
                      <a:lnTo>
                        <a:pt x="1204" y="65"/>
                      </a:lnTo>
                      <a:lnTo>
                        <a:pt x="1208" y="87"/>
                      </a:lnTo>
                      <a:lnTo>
                        <a:pt x="1211" y="90"/>
                      </a:lnTo>
                      <a:lnTo>
                        <a:pt x="1215" y="69"/>
                      </a:lnTo>
                      <a:lnTo>
                        <a:pt x="1218" y="101"/>
                      </a:lnTo>
                      <a:lnTo>
                        <a:pt x="1222" y="71"/>
                      </a:lnTo>
                      <a:lnTo>
                        <a:pt x="1226" y="68"/>
                      </a:lnTo>
                      <a:lnTo>
                        <a:pt x="1229" y="84"/>
                      </a:lnTo>
                      <a:lnTo>
                        <a:pt x="1233" y="102"/>
                      </a:lnTo>
                      <a:lnTo>
                        <a:pt x="1236" y="72"/>
                      </a:lnTo>
                      <a:lnTo>
                        <a:pt x="1240" y="67"/>
                      </a:lnTo>
                      <a:lnTo>
                        <a:pt x="1243" y="91"/>
                      </a:lnTo>
                      <a:lnTo>
                        <a:pt x="1247" y="58"/>
                      </a:lnTo>
                      <a:lnTo>
                        <a:pt x="1251" y="94"/>
                      </a:lnTo>
                      <a:lnTo>
                        <a:pt x="1254" y="80"/>
                      </a:lnTo>
                      <a:lnTo>
                        <a:pt x="1258" y="74"/>
                      </a:lnTo>
                      <a:lnTo>
                        <a:pt x="1261" y="75"/>
                      </a:lnTo>
                      <a:lnTo>
                        <a:pt x="1265" y="97"/>
                      </a:lnTo>
                      <a:lnTo>
                        <a:pt x="1268" y="70"/>
                      </a:lnTo>
                      <a:lnTo>
                        <a:pt x="1272" y="89"/>
                      </a:lnTo>
                      <a:lnTo>
                        <a:pt x="1276" y="90"/>
                      </a:lnTo>
                      <a:lnTo>
                        <a:pt x="1279" y="69"/>
                      </a:lnTo>
                      <a:lnTo>
                        <a:pt x="1283" y="93"/>
                      </a:lnTo>
                      <a:lnTo>
                        <a:pt x="1286" y="92"/>
                      </a:lnTo>
                      <a:lnTo>
                        <a:pt x="1290" y="84"/>
                      </a:lnTo>
                      <a:lnTo>
                        <a:pt x="1293" y="78"/>
                      </a:lnTo>
                      <a:lnTo>
                        <a:pt x="1297" y="88"/>
                      </a:lnTo>
                      <a:lnTo>
                        <a:pt x="1301" y="64"/>
                      </a:lnTo>
                      <a:lnTo>
                        <a:pt x="1304" y="85"/>
                      </a:lnTo>
                      <a:lnTo>
                        <a:pt x="1308" y="75"/>
                      </a:lnTo>
                      <a:lnTo>
                        <a:pt x="1311" y="71"/>
                      </a:lnTo>
                      <a:lnTo>
                        <a:pt x="1315" y="85"/>
                      </a:lnTo>
                      <a:lnTo>
                        <a:pt x="1318" y="63"/>
                      </a:lnTo>
                      <a:lnTo>
                        <a:pt x="1322" y="66"/>
                      </a:lnTo>
                      <a:lnTo>
                        <a:pt x="1326" y="70"/>
                      </a:lnTo>
                      <a:lnTo>
                        <a:pt x="1329" y="59"/>
                      </a:lnTo>
                      <a:lnTo>
                        <a:pt x="1333" y="68"/>
                      </a:lnTo>
                      <a:lnTo>
                        <a:pt x="1336" y="69"/>
                      </a:lnTo>
                      <a:lnTo>
                        <a:pt x="1340" y="58"/>
                      </a:lnTo>
                      <a:lnTo>
                        <a:pt x="1343" y="50"/>
                      </a:lnTo>
                      <a:lnTo>
                        <a:pt x="1347" y="72"/>
                      </a:lnTo>
                      <a:lnTo>
                        <a:pt x="1351" y="58"/>
                      </a:lnTo>
                      <a:lnTo>
                        <a:pt x="1354" y="69"/>
                      </a:lnTo>
                      <a:lnTo>
                        <a:pt x="1358" y="50"/>
                      </a:lnTo>
                      <a:lnTo>
                        <a:pt x="1361" y="55"/>
                      </a:lnTo>
                      <a:lnTo>
                        <a:pt x="1365" y="50"/>
                      </a:lnTo>
                      <a:lnTo>
                        <a:pt x="1368" y="67"/>
                      </a:lnTo>
                      <a:lnTo>
                        <a:pt x="1372" y="81"/>
                      </a:lnTo>
                      <a:lnTo>
                        <a:pt x="1376" y="52"/>
                      </a:lnTo>
                      <a:lnTo>
                        <a:pt x="1379" y="55"/>
                      </a:lnTo>
                      <a:lnTo>
                        <a:pt x="1383" y="55"/>
                      </a:lnTo>
                      <a:lnTo>
                        <a:pt x="1386" y="57"/>
                      </a:lnTo>
                      <a:lnTo>
                        <a:pt x="1390" y="70"/>
                      </a:lnTo>
                      <a:lnTo>
                        <a:pt x="1393" y="53"/>
                      </a:lnTo>
                      <a:lnTo>
                        <a:pt x="1397" y="54"/>
                      </a:lnTo>
                      <a:lnTo>
                        <a:pt x="1401" y="61"/>
                      </a:lnTo>
                      <a:lnTo>
                        <a:pt x="1404" y="62"/>
                      </a:lnTo>
                      <a:lnTo>
                        <a:pt x="1408" y="67"/>
                      </a:lnTo>
                      <a:lnTo>
                        <a:pt x="1411" y="62"/>
                      </a:lnTo>
                      <a:lnTo>
                        <a:pt x="1415" y="49"/>
                      </a:lnTo>
                      <a:lnTo>
                        <a:pt x="1418" y="61"/>
                      </a:lnTo>
                      <a:lnTo>
                        <a:pt x="1422" y="60"/>
                      </a:lnTo>
                      <a:lnTo>
                        <a:pt x="1426" y="62"/>
                      </a:lnTo>
                      <a:lnTo>
                        <a:pt x="1429" y="77"/>
                      </a:lnTo>
                      <a:lnTo>
                        <a:pt x="1433" y="56"/>
                      </a:lnTo>
                      <a:lnTo>
                        <a:pt x="1436" y="62"/>
                      </a:lnTo>
                      <a:lnTo>
                        <a:pt x="1440" y="53"/>
                      </a:lnTo>
                      <a:lnTo>
                        <a:pt x="1443" y="54"/>
                      </a:lnTo>
                      <a:lnTo>
                        <a:pt x="1447" y="66"/>
                      </a:lnTo>
                      <a:lnTo>
                        <a:pt x="1451" y="55"/>
                      </a:lnTo>
                      <a:lnTo>
                        <a:pt x="1454" y="68"/>
                      </a:lnTo>
                      <a:lnTo>
                        <a:pt x="1458" y="41"/>
                      </a:lnTo>
                      <a:lnTo>
                        <a:pt x="1461" y="42"/>
                      </a:lnTo>
                      <a:lnTo>
                        <a:pt x="1465" y="75"/>
                      </a:lnTo>
                      <a:lnTo>
                        <a:pt x="1468" y="43"/>
                      </a:lnTo>
                      <a:lnTo>
                        <a:pt x="1472" y="63"/>
                      </a:lnTo>
                      <a:lnTo>
                        <a:pt x="1476" y="71"/>
                      </a:lnTo>
                      <a:lnTo>
                        <a:pt x="1479" y="39"/>
                      </a:lnTo>
                      <a:lnTo>
                        <a:pt x="1483" y="51"/>
                      </a:lnTo>
                      <a:lnTo>
                        <a:pt x="1486" y="87"/>
                      </a:lnTo>
                      <a:lnTo>
                        <a:pt x="1490" y="58"/>
                      </a:lnTo>
                      <a:lnTo>
                        <a:pt x="1493" y="50"/>
                      </a:lnTo>
                      <a:lnTo>
                        <a:pt x="1497" y="92"/>
                      </a:lnTo>
                      <a:lnTo>
                        <a:pt x="1501" y="47"/>
                      </a:lnTo>
                      <a:lnTo>
                        <a:pt x="1504" y="56"/>
                      </a:lnTo>
                      <a:lnTo>
                        <a:pt x="1508" y="96"/>
                      </a:lnTo>
                      <a:lnTo>
                        <a:pt x="1511" y="45"/>
                      </a:lnTo>
                      <a:lnTo>
                        <a:pt x="1515" y="70"/>
                      </a:lnTo>
                      <a:lnTo>
                        <a:pt x="1518" y="93"/>
                      </a:lnTo>
                      <a:lnTo>
                        <a:pt x="1522" y="39"/>
                      </a:lnTo>
                      <a:lnTo>
                        <a:pt x="1526" y="69"/>
                      </a:lnTo>
                      <a:lnTo>
                        <a:pt x="1529" y="88"/>
                      </a:lnTo>
                      <a:lnTo>
                        <a:pt x="1533" y="56"/>
                      </a:lnTo>
                      <a:lnTo>
                        <a:pt x="1536" y="93"/>
                      </a:lnTo>
                      <a:lnTo>
                        <a:pt x="1540" y="71"/>
                      </a:lnTo>
                      <a:lnTo>
                        <a:pt x="1543" y="65"/>
                      </a:lnTo>
                      <a:lnTo>
                        <a:pt x="1547" y="84"/>
                      </a:lnTo>
                      <a:lnTo>
                        <a:pt x="1550" y="51"/>
                      </a:lnTo>
                      <a:lnTo>
                        <a:pt x="1554" y="76"/>
                      </a:lnTo>
                      <a:lnTo>
                        <a:pt x="1558" y="82"/>
                      </a:lnTo>
                      <a:lnTo>
                        <a:pt x="1561" y="38"/>
                      </a:lnTo>
                      <a:lnTo>
                        <a:pt x="1565" y="83"/>
                      </a:lnTo>
                      <a:lnTo>
                        <a:pt x="1568" y="69"/>
                      </a:lnTo>
                      <a:lnTo>
                        <a:pt x="1572" y="46"/>
                      </a:lnTo>
                      <a:lnTo>
                        <a:pt x="1575" y="89"/>
                      </a:lnTo>
                      <a:lnTo>
                        <a:pt x="1579" y="55"/>
                      </a:lnTo>
                      <a:lnTo>
                        <a:pt x="1583" y="41"/>
                      </a:lnTo>
                      <a:lnTo>
                        <a:pt x="1586" y="73"/>
                      </a:lnTo>
                      <a:lnTo>
                        <a:pt x="1590" y="62"/>
                      </a:lnTo>
                      <a:lnTo>
                        <a:pt x="1593" y="60"/>
                      </a:lnTo>
                      <a:lnTo>
                        <a:pt x="1597" y="70"/>
                      </a:lnTo>
                      <a:lnTo>
                        <a:pt x="1600" y="50"/>
                      </a:lnTo>
                      <a:lnTo>
                        <a:pt x="1604" y="32"/>
                      </a:lnTo>
                      <a:lnTo>
                        <a:pt x="1608" y="77"/>
                      </a:lnTo>
                      <a:lnTo>
                        <a:pt x="1611" y="54"/>
                      </a:lnTo>
                      <a:lnTo>
                        <a:pt x="1615" y="56"/>
                      </a:lnTo>
                      <a:lnTo>
                        <a:pt x="1618" y="59"/>
                      </a:lnTo>
                      <a:lnTo>
                        <a:pt x="1622" y="50"/>
                      </a:lnTo>
                      <a:lnTo>
                        <a:pt x="1625" y="55"/>
                      </a:lnTo>
                      <a:lnTo>
                        <a:pt x="1629" y="68"/>
                      </a:lnTo>
                      <a:lnTo>
                        <a:pt x="1633" y="58"/>
                      </a:lnTo>
                      <a:lnTo>
                        <a:pt x="1636" y="59"/>
                      </a:lnTo>
                      <a:lnTo>
                        <a:pt x="1639" y="70"/>
                      </a:lnTo>
                      <a:lnTo>
                        <a:pt x="1643" y="52"/>
                      </a:lnTo>
                      <a:lnTo>
                        <a:pt x="1647" y="59"/>
                      </a:lnTo>
                      <a:lnTo>
                        <a:pt x="1650" y="58"/>
                      </a:lnTo>
                      <a:lnTo>
                        <a:pt x="1654" y="76"/>
                      </a:lnTo>
                      <a:lnTo>
                        <a:pt x="1657" y="43"/>
                      </a:lnTo>
                      <a:lnTo>
                        <a:pt x="1661" y="72"/>
                      </a:lnTo>
                      <a:lnTo>
                        <a:pt x="1664" y="42"/>
                      </a:lnTo>
                      <a:lnTo>
                        <a:pt x="1668" y="53"/>
                      </a:lnTo>
                      <a:lnTo>
                        <a:pt x="1672" y="48"/>
                      </a:lnTo>
                      <a:lnTo>
                        <a:pt x="1675" y="61"/>
                      </a:lnTo>
                      <a:lnTo>
                        <a:pt x="1679" y="58"/>
                      </a:lnTo>
                      <a:lnTo>
                        <a:pt x="1682" y="45"/>
                      </a:lnTo>
                      <a:lnTo>
                        <a:pt x="1686" y="49"/>
                      </a:lnTo>
                      <a:lnTo>
                        <a:pt x="1689" y="39"/>
                      </a:lnTo>
                      <a:lnTo>
                        <a:pt x="1693" y="39"/>
                      </a:lnTo>
                      <a:lnTo>
                        <a:pt x="1697" y="53"/>
                      </a:lnTo>
                      <a:lnTo>
                        <a:pt x="1700" y="53"/>
                      </a:lnTo>
                      <a:lnTo>
                        <a:pt x="1703" y="50"/>
                      </a:lnTo>
                      <a:lnTo>
                        <a:pt x="1707" y="48"/>
                      </a:lnTo>
                      <a:lnTo>
                        <a:pt x="1711" y="27"/>
                      </a:lnTo>
                      <a:lnTo>
                        <a:pt x="1714" y="53"/>
                      </a:lnTo>
                      <a:lnTo>
                        <a:pt x="1718" y="52"/>
                      </a:lnTo>
                      <a:lnTo>
                        <a:pt x="1721" y="55"/>
                      </a:lnTo>
                      <a:lnTo>
                        <a:pt x="1725" y="45"/>
                      </a:lnTo>
                      <a:lnTo>
                        <a:pt x="1728" y="49"/>
                      </a:lnTo>
                      <a:lnTo>
                        <a:pt x="1732" y="37"/>
                      </a:lnTo>
                      <a:lnTo>
                        <a:pt x="1736" y="44"/>
                      </a:lnTo>
                      <a:lnTo>
                        <a:pt x="1739" y="61"/>
                      </a:lnTo>
                      <a:lnTo>
                        <a:pt x="1742" y="30"/>
                      </a:lnTo>
                      <a:lnTo>
                        <a:pt x="1746" y="46"/>
                      </a:lnTo>
                      <a:lnTo>
                        <a:pt x="1750" y="42"/>
                      </a:lnTo>
                      <a:lnTo>
                        <a:pt x="1753" y="2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37"/>
                <p:cNvSpPr>
                  <a:spLocks noChangeArrowheads="1"/>
                </p:cNvSpPr>
                <p:nvPr/>
              </p:nvSpPr>
              <p:spPr bwMode="auto">
                <a:xfrm>
                  <a:off x="4662" y="2287"/>
                  <a:ext cx="2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99" name="テキスト ボックス 98"/>
              <p:cNvSpPr txBox="1"/>
              <p:nvPr/>
            </p:nvSpPr>
            <p:spPr>
              <a:xfrm>
                <a:off x="1922148" y="4586428"/>
                <a:ext cx="1071081" cy="584775"/>
              </a:xfrm>
              <a:prstGeom prst="rect">
                <a:avLst/>
              </a:prstGeom>
              <a:noFill/>
              <a:ln w="12700">
                <a:noFill/>
              </a:ln>
            </p:spPr>
            <p:txBody>
              <a:bodyPr wrap="square" rtlCol="0">
                <a:spAutoFit/>
              </a:bodyPr>
              <a:lstStyle/>
              <a:p>
                <a:pPr algn="ctr"/>
                <a:r>
                  <a:rPr lang="ja-JP" altLang="en-US" sz="1600" b="1" dirty="0" smtClean="0"/>
                  <a:t>共振波長</a:t>
                </a:r>
                <a:endParaRPr lang="en-US" altLang="ja-JP" sz="1600" b="1" dirty="0" smtClean="0"/>
              </a:p>
              <a:p>
                <a:pPr algn="ctr"/>
                <a:r>
                  <a:rPr lang="en-US" altLang="ja-JP" sz="1600" b="1" dirty="0" smtClean="0"/>
                  <a:t>628.4nm</a:t>
                </a:r>
              </a:p>
            </p:txBody>
          </p:sp>
          <p:cxnSp>
            <p:nvCxnSpPr>
              <p:cNvPr id="100" name="直線矢印コネクタ 99"/>
              <p:cNvCxnSpPr/>
              <p:nvPr/>
            </p:nvCxnSpPr>
            <p:spPr>
              <a:xfrm>
                <a:off x="2382597" y="5283200"/>
                <a:ext cx="0" cy="188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2094678" y="5692896"/>
                <a:ext cx="209070" cy="435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H="1">
                <a:off x="2447764" y="5692896"/>
                <a:ext cx="186974" cy="435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2780607" y="5402686"/>
                <a:ext cx="851550" cy="584775"/>
              </a:xfrm>
              <a:prstGeom prst="rect">
                <a:avLst/>
              </a:prstGeom>
              <a:noFill/>
              <a:ln w="28575">
                <a:noFill/>
              </a:ln>
            </p:spPr>
            <p:txBody>
              <a:bodyPr wrap="square" rtlCol="0">
                <a:spAutoFit/>
              </a:bodyPr>
              <a:lstStyle/>
              <a:p>
                <a:pPr algn="ctr"/>
                <a:r>
                  <a:rPr kumimoji="1" lang="en-US" altLang="ja-JP" sz="1600" b="1" dirty="0" smtClean="0"/>
                  <a:t>FWHM</a:t>
                </a:r>
              </a:p>
              <a:p>
                <a:pPr algn="ctr"/>
                <a:r>
                  <a:rPr kumimoji="1" lang="en-US" altLang="ja-JP" sz="1600" b="1" dirty="0" smtClean="0"/>
                  <a:t>2.2</a:t>
                </a:r>
                <a:r>
                  <a:rPr kumimoji="1" lang="en-US" altLang="ja-JP" sz="1600" dirty="0" smtClean="0"/>
                  <a:t>nm</a:t>
                </a:r>
                <a:endParaRPr kumimoji="1" lang="ja-JP" altLang="en-US" sz="1600" dirty="0"/>
              </a:p>
            </p:txBody>
          </p:sp>
        </p:grpSp>
        <p:sp>
          <p:nvSpPr>
            <p:cNvPr id="47" name="テキスト ボックス 46"/>
            <p:cNvSpPr txBox="1"/>
            <p:nvPr/>
          </p:nvSpPr>
          <p:spPr>
            <a:xfrm>
              <a:off x="1369005" y="4076722"/>
              <a:ext cx="325235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u="sng" dirty="0" smtClean="0"/>
                <a:t>透過率</a:t>
              </a:r>
              <a:r>
                <a:rPr kumimoji="1" lang="en-US" altLang="ja-JP" sz="2400" u="sng" dirty="0" smtClean="0"/>
                <a:t>(</a:t>
              </a:r>
              <a:r>
                <a:rPr lang="ja-JP" altLang="en-US" sz="2400" u="sng" dirty="0" smtClean="0"/>
                <a:t>ファイバ出力</a:t>
              </a:r>
              <a:r>
                <a:rPr kumimoji="1" lang="en-US" altLang="ja-JP" sz="2400" u="sng" dirty="0" smtClean="0"/>
                <a:t>)</a:t>
              </a:r>
              <a:r>
                <a:rPr kumimoji="1" lang="ja-JP" altLang="en-US" sz="2400" u="sng" dirty="0" smtClean="0"/>
                <a:t>①</a:t>
              </a:r>
              <a:endParaRPr kumimoji="1" lang="ja-JP" altLang="en-US" sz="2400" u="sng" dirty="0"/>
            </a:p>
          </p:txBody>
        </p:sp>
      </p:grpSp>
      <p:grpSp>
        <p:nvGrpSpPr>
          <p:cNvPr id="5" name="グループ化 4"/>
          <p:cNvGrpSpPr/>
          <p:nvPr/>
        </p:nvGrpSpPr>
        <p:grpSpPr>
          <a:xfrm>
            <a:off x="4905069" y="3425992"/>
            <a:ext cx="3542041" cy="2686873"/>
            <a:chOff x="5084288" y="4265215"/>
            <a:chExt cx="3542041" cy="2686873"/>
          </a:xfrm>
        </p:grpSpPr>
        <p:grpSp>
          <p:nvGrpSpPr>
            <p:cNvPr id="151" name="グループ化 150"/>
            <p:cNvGrpSpPr/>
            <p:nvPr/>
          </p:nvGrpSpPr>
          <p:grpSpPr>
            <a:xfrm>
              <a:off x="5084288" y="4265215"/>
              <a:ext cx="3542041" cy="2686873"/>
              <a:chOff x="5160095" y="3852514"/>
              <a:chExt cx="3391503" cy="2724714"/>
            </a:xfrm>
          </p:grpSpPr>
          <p:sp>
            <p:nvSpPr>
              <p:cNvPr id="152" name="テキスト ボックス 151"/>
              <p:cNvSpPr txBox="1"/>
              <p:nvPr/>
            </p:nvSpPr>
            <p:spPr>
              <a:xfrm rot="16200000">
                <a:off x="4713799" y="4828829"/>
                <a:ext cx="1275697" cy="383105"/>
              </a:xfrm>
              <a:prstGeom prst="rect">
                <a:avLst/>
              </a:prstGeom>
              <a:noFill/>
            </p:spPr>
            <p:txBody>
              <a:bodyPr wrap="square" rtlCol="0">
                <a:spAutoFit/>
              </a:bodyPr>
              <a:lstStyle/>
              <a:p>
                <a:r>
                  <a:rPr lang="ja-JP" altLang="en-US" sz="2000" dirty="0" smtClean="0"/>
                  <a:t>強度</a:t>
                </a:r>
                <a:r>
                  <a:rPr kumimoji="1" lang="en-US" altLang="ja-JP" sz="2000" dirty="0" smtClean="0"/>
                  <a:t>[</a:t>
                </a:r>
                <a:r>
                  <a:rPr kumimoji="1" lang="en-US" altLang="ja-JP" sz="2000" dirty="0" err="1" smtClean="0"/>
                  <a:t>a.u</a:t>
                </a:r>
                <a:r>
                  <a:rPr lang="en-US" altLang="ja-JP" sz="2000" dirty="0" smtClean="0"/>
                  <a:t>.]</a:t>
                </a:r>
                <a:endParaRPr kumimoji="1" lang="ja-JP" altLang="en-US" sz="2000" dirty="0"/>
              </a:p>
            </p:txBody>
          </p:sp>
          <p:grpSp>
            <p:nvGrpSpPr>
              <p:cNvPr id="153" name="グループ化 152"/>
              <p:cNvGrpSpPr/>
              <p:nvPr/>
            </p:nvGrpSpPr>
            <p:grpSpPr>
              <a:xfrm>
                <a:off x="5502677" y="3852514"/>
                <a:ext cx="3048921" cy="2534820"/>
                <a:chOff x="5075451" y="3578796"/>
                <a:chExt cx="3306525" cy="2759780"/>
              </a:xfrm>
            </p:grpSpPr>
            <p:sp>
              <p:nvSpPr>
                <p:cNvPr id="155" name="Rectangle 115"/>
                <p:cNvSpPr>
                  <a:spLocks noChangeArrowheads="1"/>
                </p:cNvSpPr>
                <p:nvPr/>
              </p:nvSpPr>
              <p:spPr bwMode="auto">
                <a:xfrm>
                  <a:off x="5989092" y="5998765"/>
                  <a:ext cx="399494" cy="33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56" name="Rectangle 116"/>
                <p:cNvSpPr>
                  <a:spLocks noChangeArrowheads="1"/>
                </p:cNvSpPr>
                <p:nvPr/>
              </p:nvSpPr>
              <p:spPr bwMode="auto">
                <a:xfrm>
                  <a:off x="7485261" y="5989945"/>
                  <a:ext cx="399494" cy="33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57" name="Rectangle 117"/>
                <p:cNvSpPr>
                  <a:spLocks noChangeArrowheads="1"/>
                </p:cNvSpPr>
                <p:nvPr/>
              </p:nvSpPr>
              <p:spPr bwMode="auto">
                <a:xfrm>
                  <a:off x="5236464" y="5774537"/>
                  <a:ext cx="219758" cy="33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58" name="Rectangle 118"/>
                <p:cNvSpPr>
                  <a:spLocks noChangeArrowheads="1"/>
                </p:cNvSpPr>
                <p:nvPr/>
              </p:nvSpPr>
              <p:spPr bwMode="auto">
                <a:xfrm>
                  <a:off x="5201867" y="5068694"/>
                  <a:ext cx="133164" cy="33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5</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59" name="Rectangle 119"/>
                <p:cNvSpPr>
                  <a:spLocks noChangeArrowheads="1"/>
                </p:cNvSpPr>
                <p:nvPr/>
              </p:nvSpPr>
              <p:spPr bwMode="auto">
                <a:xfrm>
                  <a:off x="5086229" y="4386820"/>
                  <a:ext cx="266329" cy="33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10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60" name="Rectangle 120"/>
                <p:cNvSpPr>
                  <a:spLocks noChangeArrowheads="1"/>
                </p:cNvSpPr>
                <p:nvPr/>
              </p:nvSpPr>
              <p:spPr bwMode="auto">
                <a:xfrm>
                  <a:off x="5075451" y="3646109"/>
                  <a:ext cx="377607" cy="33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15</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61" name="Line 121"/>
                <p:cNvSpPr>
                  <a:spLocks noChangeShapeType="1"/>
                </p:cNvSpPr>
                <p:nvPr/>
              </p:nvSpPr>
              <p:spPr bwMode="auto">
                <a:xfrm flipV="1">
                  <a:off x="5434999" y="5957720"/>
                  <a:ext cx="0" cy="2134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122"/>
                <p:cNvSpPr>
                  <a:spLocks noChangeShapeType="1"/>
                </p:cNvSpPr>
                <p:nvPr/>
              </p:nvSpPr>
              <p:spPr bwMode="auto">
                <a:xfrm flipV="1">
                  <a:off x="6172153" y="5957720"/>
                  <a:ext cx="0" cy="4432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123"/>
                <p:cNvSpPr>
                  <a:spLocks noChangeShapeType="1"/>
                </p:cNvSpPr>
                <p:nvPr/>
              </p:nvSpPr>
              <p:spPr bwMode="auto">
                <a:xfrm flipV="1">
                  <a:off x="6907666" y="5957720"/>
                  <a:ext cx="0" cy="2134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124"/>
                <p:cNvSpPr>
                  <a:spLocks noChangeShapeType="1"/>
                </p:cNvSpPr>
                <p:nvPr/>
              </p:nvSpPr>
              <p:spPr bwMode="auto">
                <a:xfrm flipV="1">
                  <a:off x="7644821" y="5957720"/>
                  <a:ext cx="0" cy="4432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125"/>
                <p:cNvSpPr>
                  <a:spLocks noChangeShapeType="1"/>
                </p:cNvSpPr>
                <p:nvPr/>
              </p:nvSpPr>
              <p:spPr bwMode="auto">
                <a:xfrm flipV="1">
                  <a:off x="8381976" y="5957720"/>
                  <a:ext cx="0" cy="2134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126"/>
                <p:cNvSpPr>
                  <a:spLocks noChangeShapeType="1"/>
                </p:cNvSpPr>
                <p:nvPr/>
              </p:nvSpPr>
              <p:spPr bwMode="auto">
                <a:xfrm>
                  <a:off x="5434999" y="5957720"/>
                  <a:ext cx="294697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127"/>
                <p:cNvSpPr>
                  <a:spLocks noChangeShapeType="1"/>
                </p:cNvSpPr>
                <p:nvPr/>
              </p:nvSpPr>
              <p:spPr bwMode="auto">
                <a:xfrm>
                  <a:off x="5302015" y="5885482"/>
                  <a:ext cx="4432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128"/>
                <p:cNvSpPr>
                  <a:spLocks noChangeShapeType="1"/>
                </p:cNvSpPr>
                <p:nvPr/>
              </p:nvSpPr>
              <p:spPr bwMode="auto">
                <a:xfrm>
                  <a:off x="5412014" y="5598173"/>
                  <a:ext cx="2298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129"/>
                <p:cNvSpPr>
                  <a:spLocks noChangeShapeType="1"/>
                </p:cNvSpPr>
                <p:nvPr/>
              </p:nvSpPr>
              <p:spPr bwMode="auto">
                <a:xfrm>
                  <a:off x="5390671" y="5240267"/>
                  <a:ext cx="4432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130"/>
                <p:cNvSpPr>
                  <a:spLocks noChangeShapeType="1"/>
                </p:cNvSpPr>
                <p:nvPr/>
              </p:nvSpPr>
              <p:spPr bwMode="auto">
                <a:xfrm>
                  <a:off x="5412014" y="4880719"/>
                  <a:ext cx="2298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Line 131"/>
                <p:cNvSpPr>
                  <a:spLocks noChangeShapeType="1"/>
                </p:cNvSpPr>
                <p:nvPr/>
              </p:nvSpPr>
              <p:spPr bwMode="auto">
                <a:xfrm>
                  <a:off x="5390671" y="4521172"/>
                  <a:ext cx="4432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132"/>
                <p:cNvSpPr>
                  <a:spLocks noChangeShapeType="1"/>
                </p:cNvSpPr>
                <p:nvPr/>
              </p:nvSpPr>
              <p:spPr bwMode="auto">
                <a:xfrm>
                  <a:off x="5412014" y="4163266"/>
                  <a:ext cx="2298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133"/>
                <p:cNvSpPr>
                  <a:spLocks noChangeShapeType="1"/>
                </p:cNvSpPr>
                <p:nvPr/>
              </p:nvSpPr>
              <p:spPr bwMode="auto">
                <a:xfrm>
                  <a:off x="5390671" y="3803718"/>
                  <a:ext cx="4432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134"/>
                <p:cNvSpPr>
                  <a:spLocks noChangeShapeType="1"/>
                </p:cNvSpPr>
                <p:nvPr/>
              </p:nvSpPr>
              <p:spPr bwMode="auto">
                <a:xfrm flipV="1">
                  <a:off x="5425148" y="3803718"/>
                  <a:ext cx="0" cy="215400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135"/>
                <p:cNvSpPr>
                  <a:spLocks/>
                </p:cNvSpPr>
                <p:nvPr/>
              </p:nvSpPr>
              <p:spPr bwMode="auto">
                <a:xfrm>
                  <a:off x="5431715" y="4645946"/>
                  <a:ext cx="2950261" cy="840586"/>
                </a:xfrm>
                <a:custGeom>
                  <a:avLst/>
                  <a:gdLst>
                    <a:gd name="T0" fmla="*/ 26 w 1797"/>
                    <a:gd name="T1" fmla="*/ 198 h 512"/>
                    <a:gd name="T2" fmla="*/ 56 w 1797"/>
                    <a:gd name="T3" fmla="*/ 176 h 512"/>
                    <a:gd name="T4" fmla="*/ 85 w 1797"/>
                    <a:gd name="T5" fmla="*/ 242 h 512"/>
                    <a:gd name="T6" fmla="*/ 115 w 1797"/>
                    <a:gd name="T7" fmla="*/ 306 h 512"/>
                    <a:gd name="T8" fmla="*/ 144 w 1797"/>
                    <a:gd name="T9" fmla="*/ 169 h 512"/>
                    <a:gd name="T10" fmla="*/ 174 w 1797"/>
                    <a:gd name="T11" fmla="*/ 362 h 512"/>
                    <a:gd name="T12" fmla="*/ 204 w 1797"/>
                    <a:gd name="T13" fmla="*/ 183 h 512"/>
                    <a:gd name="T14" fmla="*/ 234 w 1797"/>
                    <a:gd name="T15" fmla="*/ 160 h 512"/>
                    <a:gd name="T16" fmla="*/ 263 w 1797"/>
                    <a:gd name="T17" fmla="*/ 292 h 512"/>
                    <a:gd name="T18" fmla="*/ 293 w 1797"/>
                    <a:gd name="T19" fmla="*/ 299 h 512"/>
                    <a:gd name="T20" fmla="*/ 323 w 1797"/>
                    <a:gd name="T21" fmla="*/ 142 h 512"/>
                    <a:gd name="T22" fmla="*/ 352 w 1797"/>
                    <a:gd name="T23" fmla="*/ 240 h 512"/>
                    <a:gd name="T24" fmla="*/ 382 w 1797"/>
                    <a:gd name="T25" fmla="*/ 249 h 512"/>
                    <a:gd name="T26" fmla="*/ 412 w 1797"/>
                    <a:gd name="T27" fmla="*/ 195 h 512"/>
                    <a:gd name="T28" fmla="*/ 441 w 1797"/>
                    <a:gd name="T29" fmla="*/ 129 h 512"/>
                    <a:gd name="T30" fmla="*/ 471 w 1797"/>
                    <a:gd name="T31" fmla="*/ 311 h 512"/>
                    <a:gd name="T32" fmla="*/ 500 w 1797"/>
                    <a:gd name="T33" fmla="*/ 220 h 512"/>
                    <a:gd name="T34" fmla="*/ 530 w 1797"/>
                    <a:gd name="T35" fmla="*/ 216 h 512"/>
                    <a:gd name="T36" fmla="*/ 560 w 1797"/>
                    <a:gd name="T37" fmla="*/ 207 h 512"/>
                    <a:gd name="T38" fmla="*/ 589 w 1797"/>
                    <a:gd name="T39" fmla="*/ 277 h 512"/>
                    <a:gd name="T40" fmla="*/ 619 w 1797"/>
                    <a:gd name="T41" fmla="*/ 276 h 512"/>
                    <a:gd name="T42" fmla="*/ 648 w 1797"/>
                    <a:gd name="T43" fmla="*/ 314 h 512"/>
                    <a:gd name="T44" fmla="*/ 678 w 1797"/>
                    <a:gd name="T45" fmla="*/ 278 h 512"/>
                    <a:gd name="T46" fmla="*/ 707 w 1797"/>
                    <a:gd name="T47" fmla="*/ 355 h 512"/>
                    <a:gd name="T48" fmla="*/ 737 w 1797"/>
                    <a:gd name="T49" fmla="*/ 322 h 512"/>
                    <a:gd name="T50" fmla="*/ 766 w 1797"/>
                    <a:gd name="T51" fmla="*/ 330 h 512"/>
                    <a:gd name="T52" fmla="*/ 796 w 1797"/>
                    <a:gd name="T53" fmla="*/ 223 h 512"/>
                    <a:gd name="T54" fmla="*/ 826 w 1797"/>
                    <a:gd name="T55" fmla="*/ 287 h 512"/>
                    <a:gd name="T56" fmla="*/ 855 w 1797"/>
                    <a:gd name="T57" fmla="*/ 247 h 512"/>
                    <a:gd name="T58" fmla="*/ 885 w 1797"/>
                    <a:gd name="T59" fmla="*/ 283 h 512"/>
                    <a:gd name="T60" fmla="*/ 914 w 1797"/>
                    <a:gd name="T61" fmla="*/ 353 h 512"/>
                    <a:gd name="T62" fmla="*/ 944 w 1797"/>
                    <a:gd name="T63" fmla="*/ 264 h 512"/>
                    <a:gd name="T64" fmla="*/ 973 w 1797"/>
                    <a:gd name="T65" fmla="*/ 299 h 512"/>
                    <a:gd name="T66" fmla="*/ 1002 w 1797"/>
                    <a:gd name="T67" fmla="*/ 296 h 512"/>
                    <a:gd name="T68" fmla="*/ 1032 w 1797"/>
                    <a:gd name="T69" fmla="*/ 347 h 512"/>
                    <a:gd name="T70" fmla="*/ 1061 w 1797"/>
                    <a:gd name="T71" fmla="*/ 292 h 512"/>
                    <a:gd name="T72" fmla="*/ 1090 w 1797"/>
                    <a:gd name="T73" fmla="*/ 213 h 512"/>
                    <a:gd name="T74" fmla="*/ 1120 w 1797"/>
                    <a:gd name="T75" fmla="*/ 342 h 512"/>
                    <a:gd name="T76" fmla="*/ 1150 w 1797"/>
                    <a:gd name="T77" fmla="*/ 295 h 512"/>
                    <a:gd name="T78" fmla="*/ 1179 w 1797"/>
                    <a:gd name="T79" fmla="*/ 173 h 512"/>
                    <a:gd name="T80" fmla="*/ 1208 w 1797"/>
                    <a:gd name="T81" fmla="*/ 115 h 512"/>
                    <a:gd name="T82" fmla="*/ 1238 w 1797"/>
                    <a:gd name="T83" fmla="*/ 160 h 512"/>
                    <a:gd name="T84" fmla="*/ 1267 w 1797"/>
                    <a:gd name="T85" fmla="*/ 183 h 512"/>
                    <a:gd name="T86" fmla="*/ 1296 w 1797"/>
                    <a:gd name="T87" fmla="*/ 249 h 512"/>
                    <a:gd name="T88" fmla="*/ 1326 w 1797"/>
                    <a:gd name="T89" fmla="*/ 155 h 512"/>
                    <a:gd name="T90" fmla="*/ 1355 w 1797"/>
                    <a:gd name="T91" fmla="*/ 210 h 512"/>
                    <a:gd name="T92" fmla="*/ 1384 w 1797"/>
                    <a:gd name="T93" fmla="*/ 239 h 512"/>
                    <a:gd name="T94" fmla="*/ 1414 w 1797"/>
                    <a:gd name="T95" fmla="*/ 237 h 512"/>
                    <a:gd name="T96" fmla="*/ 1443 w 1797"/>
                    <a:gd name="T97" fmla="*/ 512 h 512"/>
                    <a:gd name="T98" fmla="*/ 1472 w 1797"/>
                    <a:gd name="T99" fmla="*/ 362 h 512"/>
                    <a:gd name="T100" fmla="*/ 1502 w 1797"/>
                    <a:gd name="T101" fmla="*/ 332 h 512"/>
                    <a:gd name="T102" fmla="*/ 1531 w 1797"/>
                    <a:gd name="T103" fmla="*/ 299 h 512"/>
                    <a:gd name="T104" fmla="*/ 1560 w 1797"/>
                    <a:gd name="T105" fmla="*/ 362 h 512"/>
                    <a:gd name="T106" fmla="*/ 1589 w 1797"/>
                    <a:gd name="T107" fmla="*/ 111 h 512"/>
                    <a:gd name="T108" fmla="*/ 1618 w 1797"/>
                    <a:gd name="T109" fmla="*/ 331 h 512"/>
                    <a:gd name="T110" fmla="*/ 1648 w 1797"/>
                    <a:gd name="T111" fmla="*/ 421 h 512"/>
                    <a:gd name="T112" fmla="*/ 1677 w 1797"/>
                    <a:gd name="T113" fmla="*/ 208 h 512"/>
                    <a:gd name="T114" fmla="*/ 1706 w 1797"/>
                    <a:gd name="T115" fmla="*/ 171 h 512"/>
                    <a:gd name="T116" fmla="*/ 1735 w 1797"/>
                    <a:gd name="T117" fmla="*/ 233 h 512"/>
                    <a:gd name="T118" fmla="*/ 1764 w 1797"/>
                    <a:gd name="T119" fmla="*/ 207 h 512"/>
                    <a:gd name="T120" fmla="*/ 1793 w 1797"/>
                    <a:gd name="T121"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7" h="512">
                      <a:moveTo>
                        <a:pt x="0" y="153"/>
                      </a:moveTo>
                      <a:lnTo>
                        <a:pt x="3" y="362"/>
                      </a:lnTo>
                      <a:lnTo>
                        <a:pt x="7" y="327"/>
                      </a:lnTo>
                      <a:lnTo>
                        <a:pt x="11" y="260"/>
                      </a:lnTo>
                      <a:lnTo>
                        <a:pt x="14" y="395"/>
                      </a:lnTo>
                      <a:lnTo>
                        <a:pt x="18" y="198"/>
                      </a:lnTo>
                      <a:lnTo>
                        <a:pt x="22" y="362"/>
                      </a:lnTo>
                      <a:lnTo>
                        <a:pt x="26" y="198"/>
                      </a:lnTo>
                      <a:lnTo>
                        <a:pt x="29" y="427"/>
                      </a:lnTo>
                      <a:lnTo>
                        <a:pt x="33" y="394"/>
                      </a:lnTo>
                      <a:lnTo>
                        <a:pt x="37" y="204"/>
                      </a:lnTo>
                      <a:lnTo>
                        <a:pt x="40" y="394"/>
                      </a:lnTo>
                      <a:lnTo>
                        <a:pt x="44" y="330"/>
                      </a:lnTo>
                      <a:lnTo>
                        <a:pt x="48" y="362"/>
                      </a:lnTo>
                      <a:lnTo>
                        <a:pt x="52" y="362"/>
                      </a:lnTo>
                      <a:lnTo>
                        <a:pt x="56" y="176"/>
                      </a:lnTo>
                      <a:lnTo>
                        <a:pt x="59" y="331"/>
                      </a:lnTo>
                      <a:lnTo>
                        <a:pt x="63" y="331"/>
                      </a:lnTo>
                      <a:lnTo>
                        <a:pt x="66" y="332"/>
                      </a:lnTo>
                      <a:lnTo>
                        <a:pt x="70" y="269"/>
                      </a:lnTo>
                      <a:lnTo>
                        <a:pt x="74" y="268"/>
                      </a:lnTo>
                      <a:lnTo>
                        <a:pt x="78" y="362"/>
                      </a:lnTo>
                      <a:lnTo>
                        <a:pt x="82" y="272"/>
                      </a:lnTo>
                      <a:lnTo>
                        <a:pt x="85" y="242"/>
                      </a:lnTo>
                      <a:lnTo>
                        <a:pt x="89" y="362"/>
                      </a:lnTo>
                      <a:lnTo>
                        <a:pt x="92" y="104"/>
                      </a:lnTo>
                      <a:lnTo>
                        <a:pt x="96" y="304"/>
                      </a:lnTo>
                      <a:lnTo>
                        <a:pt x="100" y="362"/>
                      </a:lnTo>
                      <a:lnTo>
                        <a:pt x="104" y="194"/>
                      </a:lnTo>
                      <a:lnTo>
                        <a:pt x="108" y="249"/>
                      </a:lnTo>
                      <a:lnTo>
                        <a:pt x="111" y="170"/>
                      </a:lnTo>
                      <a:lnTo>
                        <a:pt x="115" y="306"/>
                      </a:lnTo>
                      <a:lnTo>
                        <a:pt x="118" y="306"/>
                      </a:lnTo>
                      <a:lnTo>
                        <a:pt x="122" y="362"/>
                      </a:lnTo>
                      <a:lnTo>
                        <a:pt x="126" y="255"/>
                      </a:lnTo>
                      <a:lnTo>
                        <a:pt x="130" y="279"/>
                      </a:lnTo>
                      <a:lnTo>
                        <a:pt x="134" y="164"/>
                      </a:lnTo>
                      <a:lnTo>
                        <a:pt x="137" y="389"/>
                      </a:lnTo>
                      <a:lnTo>
                        <a:pt x="141" y="276"/>
                      </a:lnTo>
                      <a:lnTo>
                        <a:pt x="144" y="169"/>
                      </a:lnTo>
                      <a:lnTo>
                        <a:pt x="148" y="334"/>
                      </a:lnTo>
                      <a:lnTo>
                        <a:pt x="152" y="162"/>
                      </a:lnTo>
                      <a:lnTo>
                        <a:pt x="156" y="279"/>
                      </a:lnTo>
                      <a:lnTo>
                        <a:pt x="160" y="196"/>
                      </a:lnTo>
                      <a:lnTo>
                        <a:pt x="163" y="306"/>
                      </a:lnTo>
                      <a:lnTo>
                        <a:pt x="167" y="304"/>
                      </a:lnTo>
                      <a:lnTo>
                        <a:pt x="171" y="142"/>
                      </a:lnTo>
                      <a:lnTo>
                        <a:pt x="174" y="362"/>
                      </a:lnTo>
                      <a:lnTo>
                        <a:pt x="178" y="162"/>
                      </a:lnTo>
                      <a:lnTo>
                        <a:pt x="182" y="280"/>
                      </a:lnTo>
                      <a:lnTo>
                        <a:pt x="185" y="335"/>
                      </a:lnTo>
                      <a:lnTo>
                        <a:pt x="189" y="168"/>
                      </a:lnTo>
                      <a:lnTo>
                        <a:pt x="193" y="282"/>
                      </a:lnTo>
                      <a:lnTo>
                        <a:pt x="197" y="60"/>
                      </a:lnTo>
                      <a:lnTo>
                        <a:pt x="200" y="169"/>
                      </a:lnTo>
                      <a:lnTo>
                        <a:pt x="204" y="183"/>
                      </a:lnTo>
                      <a:lnTo>
                        <a:pt x="208" y="148"/>
                      </a:lnTo>
                      <a:lnTo>
                        <a:pt x="211" y="230"/>
                      </a:lnTo>
                      <a:lnTo>
                        <a:pt x="215" y="362"/>
                      </a:lnTo>
                      <a:lnTo>
                        <a:pt x="219" y="231"/>
                      </a:lnTo>
                      <a:lnTo>
                        <a:pt x="223" y="311"/>
                      </a:lnTo>
                      <a:lnTo>
                        <a:pt x="226" y="163"/>
                      </a:lnTo>
                      <a:lnTo>
                        <a:pt x="230" y="261"/>
                      </a:lnTo>
                      <a:lnTo>
                        <a:pt x="234" y="160"/>
                      </a:lnTo>
                      <a:lnTo>
                        <a:pt x="237" y="137"/>
                      </a:lnTo>
                      <a:lnTo>
                        <a:pt x="241" y="141"/>
                      </a:lnTo>
                      <a:lnTo>
                        <a:pt x="245" y="214"/>
                      </a:lnTo>
                      <a:lnTo>
                        <a:pt x="249" y="265"/>
                      </a:lnTo>
                      <a:lnTo>
                        <a:pt x="252" y="193"/>
                      </a:lnTo>
                      <a:lnTo>
                        <a:pt x="256" y="222"/>
                      </a:lnTo>
                      <a:lnTo>
                        <a:pt x="259" y="247"/>
                      </a:lnTo>
                      <a:lnTo>
                        <a:pt x="263" y="292"/>
                      </a:lnTo>
                      <a:lnTo>
                        <a:pt x="267" y="248"/>
                      </a:lnTo>
                      <a:lnTo>
                        <a:pt x="271" y="181"/>
                      </a:lnTo>
                      <a:lnTo>
                        <a:pt x="275" y="214"/>
                      </a:lnTo>
                      <a:lnTo>
                        <a:pt x="278" y="233"/>
                      </a:lnTo>
                      <a:lnTo>
                        <a:pt x="282" y="230"/>
                      </a:lnTo>
                      <a:lnTo>
                        <a:pt x="286" y="215"/>
                      </a:lnTo>
                      <a:lnTo>
                        <a:pt x="289" y="216"/>
                      </a:lnTo>
                      <a:lnTo>
                        <a:pt x="293" y="299"/>
                      </a:lnTo>
                      <a:lnTo>
                        <a:pt x="297" y="176"/>
                      </a:lnTo>
                      <a:lnTo>
                        <a:pt x="301" y="178"/>
                      </a:lnTo>
                      <a:lnTo>
                        <a:pt x="304" y="320"/>
                      </a:lnTo>
                      <a:lnTo>
                        <a:pt x="308" y="239"/>
                      </a:lnTo>
                      <a:lnTo>
                        <a:pt x="312" y="259"/>
                      </a:lnTo>
                      <a:lnTo>
                        <a:pt x="315" y="258"/>
                      </a:lnTo>
                      <a:lnTo>
                        <a:pt x="319" y="322"/>
                      </a:lnTo>
                      <a:lnTo>
                        <a:pt x="323" y="142"/>
                      </a:lnTo>
                      <a:lnTo>
                        <a:pt x="326" y="217"/>
                      </a:lnTo>
                      <a:lnTo>
                        <a:pt x="330" y="241"/>
                      </a:lnTo>
                      <a:lnTo>
                        <a:pt x="334" y="203"/>
                      </a:lnTo>
                      <a:lnTo>
                        <a:pt x="338" y="223"/>
                      </a:lnTo>
                      <a:lnTo>
                        <a:pt x="341" y="202"/>
                      </a:lnTo>
                      <a:lnTo>
                        <a:pt x="345" y="241"/>
                      </a:lnTo>
                      <a:lnTo>
                        <a:pt x="349" y="100"/>
                      </a:lnTo>
                      <a:lnTo>
                        <a:pt x="352" y="240"/>
                      </a:lnTo>
                      <a:lnTo>
                        <a:pt x="356" y="362"/>
                      </a:lnTo>
                      <a:lnTo>
                        <a:pt x="360" y="362"/>
                      </a:lnTo>
                      <a:lnTo>
                        <a:pt x="364" y="277"/>
                      </a:lnTo>
                      <a:lnTo>
                        <a:pt x="367" y="340"/>
                      </a:lnTo>
                      <a:lnTo>
                        <a:pt x="371" y="194"/>
                      </a:lnTo>
                      <a:lnTo>
                        <a:pt x="374" y="209"/>
                      </a:lnTo>
                      <a:lnTo>
                        <a:pt x="378" y="56"/>
                      </a:lnTo>
                      <a:lnTo>
                        <a:pt x="382" y="249"/>
                      </a:lnTo>
                      <a:lnTo>
                        <a:pt x="386" y="142"/>
                      </a:lnTo>
                      <a:lnTo>
                        <a:pt x="389" y="201"/>
                      </a:lnTo>
                      <a:lnTo>
                        <a:pt x="393" y="222"/>
                      </a:lnTo>
                      <a:lnTo>
                        <a:pt x="397" y="220"/>
                      </a:lnTo>
                      <a:lnTo>
                        <a:pt x="400" y="131"/>
                      </a:lnTo>
                      <a:lnTo>
                        <a:pt x="404" y="315"/>
                      </a:lnTo>
                      <a:lnTo>
                        <a:pt x="408" y="85"/>
                      </a:lnTo>
                      <a:lnTo>
                        <a:pt x="412" y="195"/>
                      </a:lnTo>
                      <a:lnTo>
                        <a:pt x="415" y="152"/>
                      </a:lnTo>
                      <a:lnTo>
                        <a:pt x="419" y="130"/>
                      </a:lnTo>
                      <a:lnTo>
                        <a:pt x="423" y="167"/>
                      </a:lnTo>
                      <a:lnTo>
                        <a:pt x="427" y="160"/>
                      </a:lnTo>
                      <a:lnTo>
                        <a:pt x="430" y="231"/>
                      </a:lnTo>
                      <a:lnTo>
                        <a:pt x="434" y="137"/>
                      </a:lnTo>
                      <a:lnTo>
                        <a:pt x="437" y="179"/>
                      </a:lnTo>
                      <a:lnTo>
                        <a:pt x="441" y="129"/>
                      </a:lnTo>
                      <a:lnTo>
                        <a:pt x="445" y="132"/>
                      </a:lnTo>
                      <a:lnTo>
                        <a:pt x="449" y="91"/>
                      </a:lnTo>
                      <a:lnTo>
                        <a:pt x="453" y="68"/>
                      </a:lnTo>
                      <a:lnTo>
                        <a:pt x="456" y="160"/>
                      </a:lnTo>
                      <a:lnTo>
                        <a:pt x="460" y="97"/>
                      </a:lnTo>
                      <a:lnTo>
                        <a:pt x="463" y="201"/>
                      </a:lnTo>
                      <a:lnTo>
                        <a:pt x="467" y="110"/>
                      </a:lnTo>
                      <a:lnTo>
                        <a:pt x="471" y="311"/>
                      </a:lnTo>
                      <a:lnTo>
                        <a:pt x="475" y="109"/>
                      </a:lnTo>
                      <a:lnTo>
                        <a:pt x="478" y="80"/>
                      </a:lnTo>
                      <a:lnTo>
                        <a:pt x="482" y="168"/>
                      </a:lnTo>
                      <a:lnTo>
                        <a:pt x="486" y="120"/>
                      </a:lnTo>
                      <a:lnTo>
                        <a:pt x="489" y="93"/>
                      </a:lnTo>
                      <a:lnTo>
                        <a:pt x="493" y="222"/>
                      </a:lnTo>
                      <a:lnTo>
                        <a:pt x="497" y="0"/>
                      </a:lnTo>
                      <a:lnTo>
                        <a:pt x="500" y="220"/>
                      </a:lnTo>
                      <a:lnTo>
                        <a:pt x="504" y="138"/>
                      </a:lnTo>
                      <a:lnTo>
                        <a:pt x="508" y="42"/>
                      </a:lnTo>
                      <a:lnTo>
                        <a:pt x="512" y="135"/>
                      </a:lnTo>
                      <a:lnTo>
                        <a:pt x="515" y="146"/>
                      </a:lnTo>
                      <a:lnTo>
                        <a:pt x="519" y="61"/>
                      </a:lnTo>
                      <a:lnTo>
                        <a:pt x="523" y="185"/>
                      </a:lnTo>
                      <a:lnTo>
                        <a:pt x="526" y="258"/>
                      </a:lnTo>
                      <a:lnTo>
                        <a:pt x="530" y="216"/>
                      </a:lnTo>
                      <a:lnTo>
                        <a:pt x="534" y="179"/>
                      </a:lnTo>
                      <a:lnTo>
                        <a:pt x="538" y="118"/>
                      </a:lnTo>
                      <a:lnTo>
                        <a:pt x="541" y="282"/>
                      </a:lnTo>
                      <a:lnTo>
                        <a:pt x="545" y="209"/>
                      </a:lnTo>
                      <a:lnTo>
                        <a:pt x="549" y="153"/>
                      </a:lnTo>
                      <a:lnTo>
                        <a:pt x="552" y="252"/>
                      </a:lnTo>
                      <a:lnTo>
                        <a:pt x="556" y="143"/>
                      </a:lnTo>
                      <a:lnTo>
                        <a:pt x="560" y="207"/>
                      </a:lnTo>
                      <a:lnTo>
                        <a:pt x="563" y="127"/>
                      </a:lnTo>
                      <a:lnTo>
                        <a:pt x="567" y="255"/>
                      </a:lnTo>
                      <a:lnTo>
                        <a:pt x="571" y="265"/>
                      </a:lnTo>
                      <a:lnTo>
                        <a:pt x="575" y="255"/>
                      </a:lnTo>
                      <a:lnTo>
                        <a:pt x="578" y="219"/>
                      </a:lnTo>
                      <a:lnTo>
                        <a:pt x="582" y="167"/>
                      </a:lnTo>
                      <a:lnTo>
                        <a:pt x="585" y="164"/>
                      </a:lnTo>
                      <a:lnTo>
                        <a:pt x="589" y="277"/>
                      </a:lnTo>
                      <a:lnTo>
                        <a:pt x="593" y="225"/>
                      </a:lnTo>
                      <a:lnTo>
                        <a:pt x="597" y="137"/>
                      </a:lnTo>
                      <a:lnTo>
                        <a:pt x="600" y="296"/>
                      </a:lnTo>
                      <a:lnTo>
                        <a:pt x="604" y="215"/>
                      </a:lnTo>
                      <a:lnTo>
                        <a:pt x="608" y="229"/>
                      </a:lnTo>
                      <a:lnTo>
                        <a:pt x="611" y="303"/>
                      </a:lnTo>
                      <a:lnTo>
                        <a:pt x="615" y="286"/>
                      </a:lnTo>
                      <a:lnTo>
                        <a:pt x="619" y="276"/>
                      </a:lnTo>
                      <a:lnTo>
                        <a:pt x="623" y="291"/>
                      </a:lnTo>
                      <a:lnTo>
                        <a:pt x="626" y="255"/>
                      </a:lnTo>
                      <a:lnTo>
                        <a:pt x="630" y="255"/>
                      </a:lnTo>
                      <a:lnTo>
                        <a:pt x="634" y="281"/>
                      </a:lnTo>
                      <a:lnTo>
                        <a:pt x="637" y="318"/>
                      </a:lnTo>
                      <a:lnTo>
                        <a:pt x="641" y="318"/>
                      </a:lnTo>
                      <a:lnTo>
                        <a:pt x="645" y="281"/>
                      </a:lnTo>
                      <a:lnTo>
                        <a:pt x="648" y="314"/>
                      </a:lnTo>
                      <a:lnTo>
                        <a:pt x="652" y="281"/>
                      </a:lnTo>
                      <a:lnTo>
                        <a:pt x="656" y="296"/>
                      </a:lnTo>
                      <a:lnTo>
                        <a:pt x="660" y="324"/>
                      </a:lnTo>
                      <a:lnTo>
                        <a:pt x="663" y="324"/>
                      </a:lnTo>
                      <a:lnTo>
                        <a:pt x="667" y="292"/>
                      </a:lnTo>
                      <a:lnTo>
                        <a:pt x="671" y="289"/>
                      </a:lnTo>
                      <a:lnTo>
                        <a:pt x="674" y="348"/>
                      </a:lnTo>
                      <a:lnTo>
                        <a:pt x="678" y="278"/>
                      </a:lnTo>
                      <a:lnTo>
                        <a:pt x="682" y="294"/>
                      </a:lnTo>
                      <a:lnTo>
                        <a:pt x="685" y="307"/>
                      </a:lnTo>
                      <a:lnTo>
                        <a:pt x="689" y="315"/>
                      </a:lnTo>
                      <a:lnTo>
                        <a:pt x="693" y="269"/>
                      </a:lnTo>
                      <a:lnTo>
                        <a:pt x="697" y="299"/>
                      </a:lnTo>
                      <a:lnTo>
                        <a:pt x="700" y="283"/>
                      </a:lnTo>
                      <a:lnTo>
                        <a:pt x="704" y="328"/>
                      </a:lnTo>
                      <a:lnTo>
                        <a:pt x="707" y="355"/>
                      </a:lnTo>
                      <a:lnTo>
                        <a:pt x="711" y="342"/>
                      </a:lnTo>
                      <a:lnTo>
                        <a:pt x="715" y="320"/>
                      </a:lnTo>
                      <a:lnTo>
                        <a:pt x="719" y="279"/>
                      </a:lnTo>
                      <a:lnTo>
                        <a:pt x="722" y="320"/>
                      </a:lnTo>
                      <a:lnTo>
                        <a:pt x="726" y="325"/>
                      </a:lnTo>
                      <a:lnTo>
                        <a:pt x="730" y="311"/>
                      </a:lnTo>
                      <a:lnTo>
                        <a:pt x="733" y="303"/>
                      </a:lnTo>
                      <a:lnTo>
                        <a:pt x="737" y="322"/>
                      </a:lnTo>
                      <a:lnTo>
                        <a:pt x="741" y="314"/>
                      </a:lnTo>
                      <a:lnTo>
                        <a:pt x="744" y="286"/>
                      </a:lnTo>
                      <a:lnTo>
                        <a:pt x="748" y="319"/>
                      </a:lnTo>
                      <a:lnTo>
                        <a:pt x="752" y="337"/>
                      </a:lnTo>
                      <a:lnTo>
                        <a:pt x="756" y="315"/>
                      </a:lnTo>
                      <a:lnTo>
                        <a:pt x="759" y="268"/>
                      </a:lnTo>
                      <a:lnTo>
                        <a:pt x="763" y="274"/>
                      </a:lnTo>
                      <a:lnTo>
                        <a:pt x="766" y="330"/>
                      </a:lnTo>
                      <a:lnTo>
                        <a:pt x="770" y="276"/>
                      </a:lnTo>
                      <a:lnTo>
                        <a:pt x="774" y="292"/>
                      </a:lnTo>
                      <a:lnTo>
                        <a:pt x="778" y="324"/>
                      </a:lnTo>
                      <a:lnTo>
                        <a:pt x="781" y="247"/>
                      </a:lnTo>
                      <a:lnTo>
                        <a:pt x="785" y="233"/>
                      </a:lnTo>
                      <a:lnTo>
                        <a:pt x="789" y="319"/>
                      </a:lnTo>
                      <a:lnTo>
                        <a:pt x="792" y="257"/>
                      </a:lnTo>
                      <a:lnTo>
                        <a:pt x="796" y="223"/>
                      </a:lnTo>
                      <a:lnTo>
                        <a:pt x="800" y="279"/>
                      </a:lnTo>
                      <a:lnTo>
                        <a:pt x="803" y="164"/>
                      </a:lnTo>
                      <a:lnTo>
                        <a:pt x="807" y="252"/>
                      </a:lnTo>
                      <a:lnTo>
                        <a:pt x="811" y="231"/>
                      </a:lnTo>
                      <a:lnTo>
                        <a:pt x="815" y="269"/>
                      </a:lnTo>
                      <a:lnTo>
                        <a:pt x="818" y="243"/>
                      </a:lnTo>
                      <a:lnTo>
                        <a:pt x="822" y="264"/>
                      </a:lnTo>
                      <a:lnTo>
                        <a:pt x="826" y="287"/>
                      </a:lnTo>
                      <a:lnTo>
                        <a:pt x="829" y="203"/>
                      </a:lnTo>
                      <a:lnTo>
                        <a:pt x="833" y="189"/>
                      </a:lnTo>
                      <a:lnTo>
                        <a:pt x="837" y="212"/>
                      </a:lnTo>
                      <a:lnTo>
                        <a:pt x="840" y="181"/>
                      </a:lnTo>
                      <a:lnTo>
                        <a:pt x="844" y="343"/>
                      </a:lnTo>
                      <a:lnTo>
                        <a:pt x="848" y="325"/>
                      </a:lnTo>
                      <a:lnTo>
                        <a:pt x="852" y="201"/>
                      </a:lnTo>
                      <a:lnTo>
                        <a:pt x="855" y="247"/>
                      </a:lnTo>
                      <a:lnTo>
                        <a:pt x="859" y="313"/>
                      </a:lnTo>
                      <a:lnTo>
                        <a:pt x="862" y="209"/>
                      </a:lnTo>
                      <a:lnTo>
                        <a:pt x="866" y="190"/>
                      </a:lnTo>
                      <a:lnTo>
                        <a:pt x="870" y="219"/>
                      </a:lnTo>
                      <a:lnTo>
                        <a:pt x="874" y="297"/>
                      </a:lnTo>
                      <a:lnTo>
                        <a:pt x="877" y="273"/>
                      </a:lnTo>
                      <a:lnTo>
                        <a:pt x="881" y="337"/>
                      </a:lnTo>
                      <a:lnTo>
                        <a:pt x="885" y="283"/>
                      </a:lnTo>
                      <a:lnTo>
                        <a:pt x="888" y="283"/>
                      </a:lnTo>
                      <a:lnTo>
                        <a:pt x="892" y="277"/>
                      </a:lnTo>
                      <a:lnTo>
                        <a:pt x="895" y="289"/>
                      </a:lnTo>
                      <a:lnTo>
                        <a:pt x="899" y="341"/>
                      </a:lnTo>
                      <a:lnTo>
                        <a:pt x="903" y="274"/>
                      </a:lnTo>
                      <a:lnTo>
                        <a:pt x="907" y="315"/>
                      </a:lnTo>
                      <a:lnTo>
                        <a:pt x="910" y="270"/>
                      </a:lnTo>
                      <a:lnTo>
                        <a:pt x="914" y="353"/>
                      </a:lnTo>
                      <a:lnTo>
                        <a:pt x="918" y="291"/>
                      </a:lnTo>
                      <a:lnTo>
                        <a:pt x="921" y="362"/>
                      </a:lnTo>
                      <a:lnTo>
                        <a:pt x="925" y="272"/>
                      </a:lnTo>
                      <a:lnTo>
                        <a:pt x="929" y="305"/>
                      </a:lnTo>
                      <a:lnTo>
                        <a:pt x="932" y="314"/>
                      </a:lnTo>
                      <a:lnTo>
                        <a:pt x="936" y="312"/>
                      </a:lnTo>
                      <a:lnTo>
                        <a:pt x="940" y="296"/>
                      </a:lnTo>
                      <a:lnTo>
                        <a:pt x="944" y="264"/>
                      </a:lnTo>
                      <a:lnTo>
                        <a:pt x="947" y="289"/>
                      </a:lnTo>
                      <a:lnTo>
                        <a:pt x="951" y="337"/>
                      </a:lnTo>
                      <a:lnTo>
                        <a:pt x="955" y="296"/>
                      </a:lnTo>
                      <a:lnTo>
                        <a:pt x="958" y="336"/>
                      </a:lnTo>
                      <a:lnTo>
                        <a:pt x="962" y="310"/>
                      </a:lnTo>
                      <a:lnTo>
                        <a:pt x="966" y="287"/>
                      </a:lnTo>
                      <a:lnTo>
                        <a:pt x="969" y="292"/>
                      </a:lnTo>
                      <a:lnTo>
                        <a:pt x="973" y="299"/>
                      </a:lnTo>
                      <a:lnTo>
                        <a:pt x="977" y="299"/>
                      </a:lnTo>
                      <a:lnTo>
                        <a:pt x="980" y="315"/>
                      </a:lnTo>
                      <a:lnTo>
                        <a:pt x="984" y="315"/>
                      </a:lnTo>
                      <a:lnTo>
                        <a:pt x="988" y="332"/>
                      </a:lnTo>
                      <a:lnTo>
                        <a:pt x="991" y="282"/>
                      </a:lnTo>
                      <a:lnTo>
                        <a:pt x="995" y="302"/>
                      </a:lnTo>
                      <a:lnTo>
                        <a:pt x="999" y="328"/>
                      </a:lnTo>
                      <a:lnTo>
                        <a:pt x="1002" y="296"/>
                      </a:lnTo>
                      <a:lnTo>
                        <a:pt x="1006" y="328"/>
                      </a:lnTo>
                      <a:lnTo>
                        <a:pt x="1010" y="239"/>
                      </a:lnTo>
                      <a:lnTo>
                        <a:pt x="1014" y="216"/>
                      </a:lnTo>
                      <a:lnTo>
                        <a:pt x="1017" y="325"/>
                      </a:lnTo>
                      <a:lnTo>
                        <a:pt x="1021" y="243"/>
                      </a:lnTo>
                      <a:lnTo>
                        <a:pt x="1024" y="375"/>
                      </a:lnTo>
                      <a:lnTo>
                        <a:pt x="1028" y="224"/>
                      </a:lnTo>
                      <a:lnTo>
                        <a:pt x="1032" y="347"/>
                      </a:lnTo>
                      <a:lnTo>
                        <a:pt x="1036" y="219"/>
                      </a:lnTo>
                      <a:lnTo>
                        <a:pt x="1039" y="152"/>
                      </a:lnTo>
                      <a:lnTo>
                        <a:pt x="1043" y="224"/>
                      </a:lnTo>
                      <a:lnTo>
                        <a:pt x="1047" y="315"/>
                      </a:lnTo>
                      <a:lnTo>
                        <a:pt x="1050" y="202"/>
                      </a:lnTo>
                      <a:lnTo>
                        <a:pt x="1054" y="219"/>
                      </a:lnTo>
                      <a:lnTo>
                        <a:pt x="1057" y="231"/>
                      </a:lnTo>
                      <a:lnTo>
                        <a:pt x="1061" y="292"/>
                      </a:lnTo>
                      <a:lnTo>
                        <a:pt x="1065" y="176"/>
                      </a:lnTo>
                      <a:lnTo>
                        <a:pt x="1069" y="185"/>
                      </a:lnTo>
                      <a:lnTo>
                        <a:pt x="1072" y="237"/>
                      </a:lnTo>
                      <a:lnTo>
                        <a:pt x="1076" y="237"/>
                      </a:lnTo>
                      <a:lnTo>
                        <a:pt x="1080" y="177"/>
                      </a:lnTo>
                      <a:lnTo>
                        <a:pt x="1083" y="271"/>
                      </a:lnTo>
                      <a:lnTo>
                        <a:pt x="1087" y="255"/>
                      </a:lnTo>
                      <a:lnTo>
                        <a:pt x="1090" y="213"/>
                      </a:lnTo>
                      <a:lnTo>
                        <a:pt x="1094" y="344"/>
                      </a:lnTo>
                      <a:lnTo>
                        <a:pt x="1098" y="181"/>
                      </a:lnTo>
                      <a:lnTo>
                        <a:pt x="1102" y="170"/>
                      </a:lnTo>
                      <a:lnTo>
                        <a:pt x="1105" y="306"/>
                      </a:lnTo>
                      <a:lnTo>
                        <a:pt x="1109" y="267"/>
                      </a:lnTo>
                      <a:lnTo>
                        <a:pt x="1113" y="169"/>
                      </a:lnTo>
                      <a:lnTo>
                        <a:pt x="1117" y="213"/>
                      </a:lnTo>
                      <a:lnTo>
                        <a:pt x="1120" y="342"/>
                      </a:lnTo>
                      <a:lnTo>
                        <a:pt x="1124" y="95"/>
                      </a:lnTo>
                      <a:lnTo>
                        <a:pt x="1127" y="120"/>
                      </a:lnTo>
                      <a:lnTo>
                        <a:pt x="1131" y="256"/>
                      </a:lnTo>
                      <a:lnTo>
                        <a:pt x="1135" y="280"/>
                      </a:lnTo>
                      <a:lnTo>
                        <a:pt x="1138" y="274"/>
                      </a:lnTo>
                      <a:lnTo>
                        <a:pt x="1142" y="126"/>
                      </a:lnTo>
                      <a:lnTo>
                        <a:pt x="1146" y="206"/>
                      </a:lnTo>
                      <a:lnTo>
                        <a:pt x="1150" y="295"/>
                      </a:lnTo>
                      <a:lnTo>
                        <a:pt x="1153" y="104"/>
                      </a:lnTo>
                      <a:lnTo>
                        <a:pt x="1157" y="338"/>
                      </a:lnTo>
                      <a:lnTo>
                        <a:pt x="1160" y="194"/>
                      </a:lnTo>
                      <a:lnTo>
                        <a:pt x="1164" y="288"/>
                      </a:lnTo>
                      <a:lnTo>
                        <a:pt x="1168" y="135"/>
                      </a:lnTo>
                      <a:lnTo>
                        <a:pt x="1172" y="86"/>
                      </a:lnTo>
                      <a:lnTo>
                        <a:pt x="1175" y="207"/>
                      </a:lnTo>
                      <a:lnTo>
                        <a:pt x="1179" y="173"/>
                      </a:lnTo>
                      <a:lnTo>
                        <a:pt x="1183" y="283"/>
                      </a:lnTo>
                      <a:lnTo>
                        <a:pt x="1186" y="199"/>
                      </a:lnTo>
                      <a:lnTo>
                        <a:pt x="1190" y="195"/>
                      </a:lnTo>
                      <a:lnTo>
                        <a:pt x="1193" y="199"/>
                      </a:lnTo>
                      <a:lnTo>
                        <a:pt x="1197" y="81"/>
                      </a:lnTo>
                      <a:lnTo>
                        <a:pt x="1201" y="274"/>
                      </a:lnTo>
                      <a:lnTo>
                        <a:pt x="1205" y="249"/>
                      </a:lnTo>
                      <a:lnTo>
                        <a:pt x="1208" y="115"/>
                      </a:lnTo>
                      <a:lnTo>
                        <a:pt x="1212" y="209"/>
                      </a:lnTo>
                      <a:lnTo>
                        <a:pt x="1216" y="334"/>
                      </a:lnTo>
                      <a:lnTo>
                        <a:pt x="1219" y="304"/>
                      </a:lnTo>
                      <a:lnTo>
                        <a:pt x="1223" y="242"/>
                      </a:lnTo>
                      <a:lnTo>
                        <a:pt x="1226" y="166"/>
                      </a:lnTo>
                      <a:lnTo>
                        <a:pt x="1230" y="248"/>
                      </a:lnTo>
                      <a:lnTo>
                        <a:pt x="1234" y="271"/>
                      </a:lnTo>
                      <a:lnTo>
                        <a:pt x="1238" y="160"/>
                      </a:lnTo>
                      <a:lnTo>
                        <a:pt x="1241" y="247"/>
                      </a:lnTo>
                      <a:lnTo>
                        <a:pt x="1245" y="181"/>
                      </a:lnTo>
                      <a:lnTo>
                        <a:pt x="1249" y="139"/>
                      </a:lnTo>
                      <a:lnTo>
                        <a:pt x="1252" y="152"/>
                      </a:lnTo>
                      <a:lnTo>
                        <a:pt x="1256" y="271"/>
                      </a:lnTo>
                      <a:lnTo>
                        <a:pt x="1259" y="159"/>
                      </a:lnTo>
                      <a:lnTo>
                        <a:pt x="1263" y="139"/>
                      </a:lnTo>
                      <a:lnTo>
                        <a:pt x="1267" y="183"/>
                      </a:lnTo>
                      <a:lnTo>
                        <a:pt x="1271" y="211"/>
                      </a:lnTo>
                      <a:lnTo>
                        <a:pt x="1274" y="105"/>
                      </a:lnTo>
                      <a:lnTo>
                        <a:pt x="1278" y="54"/>
                      </a:lnTo>
                      <a:lnTo>
                        <a:pt x="1282" y="192"/>
                      </a:lnTo>
                      <a:lnTo>
                        <a:pt x="1285" y="244"/>
                      </a:lnTo>
                      <a:lnTo>
                        <a:pt x="1289" y="421"/>
                      </a:lnTo>
                      <a:lnTo>
                        <a:pt x="1293" y="243"/>
                      </a:lnTo>
                      <a:lnTo>
                        <a:pt x="1296" y="249"/>
                      </a:lnTo>
                      <a:lnTo>
                        <a:pt x="1300" y="302"/>
                      </a:lnTo>
                      <a:lnTo>
                        <a:pt x="1304" y="333"/>
                      </a:lnTo>
                      <a:lnTo>
                        <a:pt x="1307" y="247"/>
                      </a:lnTo>
                      <a:lnTo>
                        <a:pt x="1311" y="181"/>
                      </a:lnTo>
                      <a:lnTo>
                        <a:pt x="1315" y="305"/>
                      </a:lnTo>
                      <a:lnTo>
                        <a:pt x="1318" y="248"/>
                      </a:lnTo>
                      <a:lnTo>
                        <a:pt x="1322" y="246"/>
                      </a:lnTo>
                      <a:lnTo>
                        <a:pt x="1326" y="155"/>
                      </a:lnTo>
                      <a:lnTo>
                        <a:pt x="1329" y="275"/>
                      </a:lnTo>
                      <a:lnTo>
                        <a:pt x="1333" y="179"/>
                      </a:lnTo>
                      <a:lnTo>
                        <a:pt x="1337" y="246"/>
                      </a:lnTo>
                      <a:lnTo>
                        <a:pt x="1340" y="184"/>
                      </a:lnTo>
                      <a:lnTo>
                        <a:pt x="1344" y="212"/>
                      </a:lnTo>
                      <a:lnTo>
                        <a:pt x="1348" y="333"/>
                      </a:lnTo>
                      <a:lnTo>
                        <a:pt x="1351" y="240"/>
                      </a:lnTo>
                      <a:lnTo>
                        <a:pt x="1355" y="210"/>
                      </a:lnTo>
                      <a:lnTo>
                        <a:pt x="1359" y="302"/>
                      </a:lnTo>
                      <a:lnTo>
                        <a:pt x="1362" y="177"/>
                      </a:lnTo>
                      <a:lnTo>
                        <a:pt x="1366" y="301"/>
                      </a:lnTo>
                      <a:lnTo>
                        <a:pt x="1369" y="181"/>
                      </a:lnTo>
                      <a:lnTo>
                        <a:pt x="1373" y="85"/>
                      </a:lnTo>
                      <a:lnTo>
                        <a:pt x="1377" y="205"/>
                      </a:lnTo>
                      <a:lnTo>
                        <a:pt x="1381" y="242"/>
                      </a:lnTo>
                      <a:lnTo>
                        <a:pt x="1384" y="239"/>
                      </a:lnTo>
                      <a:lnTo>
                        <a:pt x="1388" y="302"/>
                      </a:lnTo>
                      <a:lnTo>
                        <a:pt x="1392" y="330"/>
                      </a:lnTo>
                      <a:lnTo>
                        <a:pt x="1395" y="83"/>
                      </a:lnTo>
                      <a:lnTo>
                        <a:pt x="1399" y="268"/>
                      </a:lnTo>
                      <a:lnTo>
                        <a:pt x="1402" y="151"/>
                      </a:lnTo>
                      <a:lnTo>
                        <a:pt x="1406" y="362"/>
                      </a:lnTo>
                      <a:lnTo>
                        <a:pt x="1410" y="143"/>
                      </a:lnTo>
                      <a:lnTo>
                        <a:pt x="1414" y="237"/>
                      </a:lnTo>
                      <a:lnTo>
                        <a:pt x="1417" y="269"/>
                      </a:lnTo>
                      <a:lnTo>
                        <a:pt x="1421" y="238"/>
                      </a:lnTo>
                      <a:lnTo>
                        <a:pt x="1425" y="332"/>
                      </a:lnTo>
                      <a:lnTo>
                        <a:pt x="1428" y="144"/>
                      </a:lnTo>
                      <a:lnTo>
                        <a:pt x="1432" y="113"/>
                      </a:lnTo>
                      <a:lnTo>
                        <a:pt x="1435" y="148"/>
                      </a:lnTo>
                      <a:lnTo>
                        <a:pt x="1439" y="209"/>
                      </a:lnTo>
                      <a:lnTo>
                        <a:pt x="1443" y="512"/>
                      </a:lnTo>
                      <a:lnTo>
                        <a:pt x="1446" y="117"/>
                      </a:lnTo>
                      <a:lnTo>
                        <a:pt x="1450" y="236"/>
                      </a:lnTo>
                      <a:lnTo>
                        <a:pt x="1454" y="208"/>
                      </a:lnTo>
                      <a:lnTo>
                        <a:pt x="1458" y="239"/>
                      </a:lnTo>
                      <a:lnTo>
                        <a:pt x="1461" y="301"/>
                      </a:lnTo>
                      <a:lnTo>
                        <a:pt x="1465" y="96"/>
                      </a:lnTo>
                      <a:lnTo>
                        <a:pt x="1468" y="83"/>
                      </a:lnTo>
                      <a:lnTo>
                        <a:pt x="1472" y="362"/>
                      </a:lnTo>
                      <a:lnTo>
                        <a:pt x="1476" y="237"/>
                      </a:lnTo>
                      <a:lnTo>
                        <a:pt x="1479" y="207"/>
                      </a:lnTo>
                      <a:lnTo>
                        <a:pt x="1483" y="332"/>
                      </a:lnTo>
                      <a:lnTo>
                        <a:pt x="1487" y="176"/>
                      </a:lnTo>
                      <a:lnTo>
                        <a:pt x="1490" y="181"/>
                      </a:lnTo>
                      <a:lnTo>
                        <a:pt x="1494" y="170"/>
                      </a:lnTo>
                      <a:lnTo>
                        <a:pt x="1498" y="266"/>
                      </a:lnTo>
                      <a:lnTo>
                        <a:pt x="1502" y="332"/>
                      </a:lnTo>
                      <a:lnTo>
                        <a:pt x="1505" y="298"/>
                      </a:lnTo>
                      <a:lnTo>
                        <a:pt x="1509" y="148"/>
                      </a:lnTo>
                      <a:lnTo>
                        <a:pt x="1512" y="182"/>
                      </a:lnTo>
                      <a:lnTo>
                        <a:pt x="1516" y="201"/>
                      </a:lnTo>
                      <a:lnTo>
                        <a:pt x="1520" y="299"/>
                      </a:lnTo>
                      <a:lnTo>
                        <a:pt x="1523" y="189"/>
                      </a:lnTo>
                      <a:lnTo>
                        <a:pt x="1527" y="392"/>
                      </a:lnTo>
                      <a:lnTo>
                        <a:pt x="1531" y="299"/>
                      </a:lnTo>
                      <a:lnTo>
                        <a:pt x="1534" y="219"/>
                      </a:lnTo>
                      <a:lnTo>
                        <a:pt x="1538" y="393"/>
                      </a:lnTo>
                      <a:lnTo>
                        <a:pt x="1542" y="393"/>
                      </a:lnTo>
                      <a:lnTo>
                        <a:pt x="1545" y="249"/>
                      </a:lnTo>
                      <a:lnTo>
                        <a:pt x="1549" y="425"/>
                      </a:lnTo>
                      <a:lnTo>
                        <a:pt x="1552" y="392"/>
                      </a:lnTo>
                      <a:lnTo>
                        <a:pt x="1556" y="305"/>
                      </a:lnTo>
                      <a:lnTo>
                        <a:pt x="1560" y="362"/>
                      </a:lnTo>
                      <a:lnTo>
                        <a:pt x="1564" y="362"/>
                      </a:lnTo>
                      <a:lnTo>
                        <a:pt x="1567" y="275"/>
                      </a:lnTo>
                      <a:lnTo>
                        <a:pt x="1571" y="176"/>
                      </a:lnTo>
                      <a:lnTo>
                        <a:pt x="1575" y="248"/>
                      </a:lnTo>
                      <a:lnTo>
                        <a:pt x="1578" y="212"/>
                      </a:lnTo>
                      <a:lnTo>
                        <a:pt x="1582" y="240"/>
                      </a:lnTo>
                      <a:lnTo>
                        <a:pt x="1585" y="304"/>
                      </a:lnTo>
                      <a:lnTo>
                        <a:pt x="1589" y="111"/>
                      </a:lnTo>
                      <a:lnTo>
                        <a:pt x="1593" y="243"/>
                      </a:lnTo>
                      <a:lnTo>
                        <a:pt x="1596" y="274"/>
                      </a:lnTo>
                      <a:lnTo>
                        <a:pt x="1600" y="201"/>
                      </a:lnTo>
                      <a:lnTo>
                        <a:pt x="1604" y="129"/>
                      </a:lnTo>
                      <a:lnTo>
                        <a:pt x="1607" y="272"/>
                      </a:lnTo>
                      <a:lnTo>
                        <a:pt x="1611" y="362"/>
                      </a:lnTo>
                      <a:lnTo>
                        <a:pt x="1615" y="304"/>
                      </a:lnTo>
                      <a:lnTo>
                        <a:pt x="1618" y="331"/>
                      </a:lnTo>
                      <a:lnTo>
                        <a:pt x="1622" y="170"/>
                      </a:lnTo>
                      <a:lnTo>
                        <a:pt x="1625" y="153"/>
                      </a:lnTo>
                      <a:lnTo>
                        <a:pt x="1629" y="301"/>
                      </a:lnTo>
                      <a:lnTo>
                        <a:pt x="1633" y="239"/>
                      </a:lnTo>
                      <a:lnTo>
                        <a:pt x="1637" y="452"/>
                      </a:lnTo>
                      <a:lnTo>
                        <a:pt x="1640" y="236"/>
                      </a:lnTo>
                      <a:lnTo>
                        <a:pt x="1644" y="492"/>
                      </a:lnTo>
                      <a:lnTo>
                        <a:pt x="1648" y="421"/>
                      </a:lnTo>
                      <a:lnTo>
                        <a:pt x="1651" y="207"/>
                      </a:lnTo>
                      <a:lnTo>
                        <a:pt x="1655" y="454"/>
                      </a:lnTo>
                      <a:lnTo>
                        <a:pt x="1658" y="208"/>
                      </a:lnTo>
                      <a:lnTo>
                        <a:pt x="1662" y="236"/>
                      </a:lnTo>
                      <a:lnTo>
                        <a:pt x="1666" y="207"/>
                      </a:lnTo>
                      <a:lnTo>
                        <a:pt x="1669" y="362"/>
                      </a:lnTo>
                      <a:lnTo>
                        <a:pt x="1673" y="269"/>
                      </a:lnTo>
                      <a:lnTo>
                        <a:pt x="1677" y="208"/>
                      </a:lnTo>
                      <a:lnTo>
                        <a:pt x="1680" y="362"/>
                      </a:lnTo>
                      <a:lnTo>
                        <a:pt x="1684" y="330"/>
                      </a:lnTo>
                      <a:lnTo>
                        <a:pt x="1688" y="86"/>
                      </a:lnTo>
                      <a:lnTo>
                        <a:pt x="1691" y="177"/>
                      </a:lnTo>
                      <a:lnTo>
                        <a:pt x="1695" y="155"/>
                      </a:lnTo>
                      <a:lnTo>
                        <a:pt x="1698" y="107"/>
                      </a:lnTo>
                      <a:lnTo>
                        <a:pt x="1702" y="242"/>
                      </a:lnTo>
                      <a:lnTo>
                        <a:pt x="1706" y="171"/>
                      </a:lnTo>
                      <a:lnTo>
                        <a:pt x="1709" y="237"/>
                      </a:lnTo>
                      <a:lnTo>
                        <a:pt x="1713" y="330"/>
                      </a:lnTo>
                      <a:lnTo>
                        <a:pt x="1717" y="392"/>
                      </a:lnTo>
                      <a:lnTo>
                        <a:pt x="1721" y="300"/>
                      </a:lnTo>
                      <a:lnTo>
                        <a:pt x="1724" y="235"/>
                      </a:lnTo>
                      <a:lnTo>
                        <a:pt x="1728" y="111"/>
                      </a:lnTo>
                      <a:lnTo>
                        <a:pt x="1732" y="394"/>
                      </a:lnTo>
                      <a:lnTo>
                        <a:pt x="1735" y="233"/>
                      </a:lnTo>
                      <a:lnTo>
                        <a:pt x="1739" y="299"/>
                      </a:lnTo>
                      <a:lnTo>
                        <a:pt x="1742" y="299"/>
                      </a:lnTo>
                      <a:lnTo>
                        <a:pt x="1746" y="236"/>
                      </a:lnTo>
                      <a:lnTo>
                        <a:pt x="1750" y="424"/>
                      </a:lnTo>
                      <a:lnTo>
                        <a:pt x="1753" y="197"/>
                      </a:lnTo>
                      <a:lnTo>
                        <a:pt x="1757" y="268"/>
                      </a:lnTo>
                      <a:lnTo>
                        <a:pt x="1761" y="330"/>
                      </a:lnTo>
                      <a:lnTo>
                        <a:pt x="1764" y="207"/>
                      </a:lnTo>
                      <a:lnTo>
                        <a:pt x="1768" y="362"/>
                      </a:lnTo>
                      <a:lnTo>
                        <a:pt x="1772" y="330"/>
                      </a:lnTo>
                      <a:lnTo>
                        <a:pt x="1775" y="233"/>
                      </a:lnTo>
                      <a:lnTo>
                        <a:pt x="1779" y="298"/>
                      </a:lnTo>
                      <a:lnTo>
                        <a:pt x="1782" y="392"/>
                      </a:lnTo>
                      <a:lnTo>
                        <a:pt x="1786" y="231"/>
                      </a:lnTo>
                      <a:lnTo>
                        <a:pt x="1790" y="425"/>
                      </a:lnTo>
                      <a:lnTo>
                        <a:pt x="1793" y="298"/>
                      </a:lnTo>
                      <a:lnTo>
                        <a:pt x="1797" y="13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140"/>
                <p:cNvSpPr>
                  <a:spLocks noChangeArrowheads="1"/>
                </p:cNvSpPr>
                <p:nvPr/>
              </p:nvSpPr>
              <p:spPr bwMode="auto">
                <a:xfrm>
                  <a:off x="8119293" y="3578796"/>
                  <a:ext cx="36620" cy="15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54" name="テキスト ボックス 153"/>
              <p:cNvSpPr txBox="1"/>
              <p:nvPr/>
            </p:nvSpPr>
            <p:spPr>
              <a:xfrm>
                <a:off x="6659566" y="6171483"/>
                <a:ext cx="1212307" cy="405745"/>
              </a:xfrm>
              <a:prstGeom prst="rect">
                <a:avLst/>
              </a:prstGeom>
              <a:noFill/>
            </p:spPr>
            <p:txBody>
              <a:bodyPr wrap="square" rtlCol="0">
                <a:spAutoFit/>
              </a:bodyPr>
              <a:lstStyle/>
              <a:p>
                <a:r>
                  <a:rPr kumimoji="1" lang="ja-JP" altLang="en-US" sz="2000" dirty="0" smtClean="0"/>
                  <a:t>波長</a:t>
                </a:r>
                <a:r>
                  <a:rPr kumimoji="1" lang="en-US" altLang="ja-JP" sz="2000" dirty="0" smtClean="0"/>
                  <a:t>[nm]</a:t>
                </a:r>
                <a:endParaRPr kumimoji="1" lang="ja-JP" altLang="en-US" sz="2000" dirty="0"/>
              </a:p>
            </p:txBody>
          </p:sp>
        </p:grpSp>
        <p:sp>
          <p:nvSpPr>
            <p:cNvPr id="49" name="テキスト ボックス 48"/>
            <p:cNvSpPr txBox="1"/>
            <p:nvPr/>
          </p:nvSpPr>
          <p:spPr>
            <a:xfrm>
              <a:off x="5884193" y="4633959"/>
              <a:ext cx="126127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400" u="sng" dirty="0" smtClean="0"/>
                <a:t>①</a:t>
              </a:r>
              <a:r>
                <a:rPr lang="en-US" altLang="ja-JP" sz="2400" u="sng" dirty="0" smtClean="0"/>
                <a:t>×</a:t>
              </a:r>
              <a:r>
                <a:rPr lang="ja-JP" altLang="en-US" sz="2400" u="sng" dirty="0" smtClean="0"/>
                <a:t>②</a:t>
              </a:r>
              <a:endParaRPr kumimoji="1" lang="ja-JP" altLang="en-US" sz="2400" u="sng" dirty="0"/>
            </a:p>
          </p:txBody>
        </p:sp>
      </p:grpSp>
      <p:sp>
        <p:nvSpPr>
          <p:cNvPr id="7" name="テキスト ボックス 6"/>
          <p:cNvSpPr txBox="1"/>
          <p:nvPr/>
        </p:nvSpPr>
        <p:spPr>
          <a:xfrm>
            <a:off x="2144305" y="6237314"/>
            <a:ext cx="529474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2400" dirty="0" smtClean="0"/>
              <a:t>自然放出の増強と思われる現象を確認</a:t>
            </a:r>
            <a:endParaRPr kumimoji="1" lang="ja-JP" altLang="en-US" sz="2400" dirty="0"/>
          </a:p>
        </p:txBody>
      </p:sp>
    </p:spTree>
    <p:custDataLst>
      <p:tags r:id="rId1"/>
    </p:custDataLst>
    <p:extLst>
      <p:ext uri="{BB962C8B-B14F-4D97-AF65-F5344CB8AC3E}">
        <p14:creationId xmlns:p14="http://schemas.microsoft.com/office/powerpoint/2010/main" val="228715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二準位系の発光体候補</a:t>
            </a:r>
            <a:endParaRPr kumimoji="1" lang="ja-JP" altLang="en-US" dirty="0"/>
          </a:p>
        </p:txBody>
      </p:sp>
      <p:sp>
        <p:nvSpPr>
          <p:cNvPr id="3" name="テキスト ボックス 2"/>
          <p:cNvSpPr txBox="1"/>
          <p:nvPr/>
        </p:nvSpPr>
        <p:spPr>
          <a:xfrm>
            <a:off x="323528" y="1628800"/>
            <a:ext cx="8676964" cy="4893647"/>
          </a:xfrm>
          <a:prstGeom prst="rect">
            <a:avLst/>
          </a:prstGeom>
          <a:noFill/>
        </p:spPr>
        <p:txBody>
          <a:bodyPr wrap="square" rtlCol="0">
            <a:spAutoFit/>
          </a:bodyPr>
          <a:lstStyle/>
          <a:p>
            <a:pPr marL="342900" indent="-342900">
              <a:buFont typeface="Wingdings" panose="05000000000000000000" pitchFamily="2" charset="2"/>
              <a:buChar char="Ø"/>
            </a:pPr>
            <a:r>
              <a:rPr kumimoji="1" lang="en-US" altLang="ja-JP" sz="2400" dirty="0" smtClean="0"/>
              <a:t>Na</a:t>
            </a:r>
            <a:r>
              <a:rPr kumimoji="1" lang="ja-JP" altLang="en-US" sz="2400" dirty="0" smtClean="0"/>
              <a:t>原子</a:t>
            </a:r>
            <a:endParaRPr kumimoji="1" lang="en-US" altLang="ja-JP" sz="2400" dirty="0" smtClean="0"/>
          </a:p>
          <a:p>
            <a:r>
              <a:rPr lang="ja-JP" altLang="en-US" sz="2400" dirty="0"/>
              <a:t>　</a:t>
            </a:r>
            <a:r>
              <a:rPr lang="ja-JP" altLang="en-US" sz="2400" dirty="0" smtClean="0"/>
              <a:t>　真空中に単一イオンを長時間トラップ</a:t>
            </a:r>
            <a:r>
              <a:rPr lang="ja-JP" altLang="en-US" sz="2400" dirty="0"/>
              <a:t>しなければ</a:t>
            </a:r>
            <a:r>
              <a:rPr lang="ja-JP" altLang="en-US" sz="2400" dirty="0" smtClean="0"/>
              <a:t>ならない</a:t>
            </a:r>
            <a:endParaRPr lang="en-US" altLang="ja-JP" sz="2400" dirty="0" smtClean="0"/>
          </a:p>
          <a:p>
            <a:endParaRPr lang="en-US" altLang="ja-JP" sz="2400" dirty="0" smtClean="0"/>
          </a:p>
          <a:p>
            <a:pPr marL="342900" indent="-342900">
              <a:buFont typeface="Wingdings" panose="05000000000000000000" pitchFamily="2" charset="2"/>
              <a:buChar char="Ø"/>
            </a:pPr>
            <a:r>
              <a:rPr lang="ja-JP" altLang="en-US" sz="2400" dirty="0" smtClean="0"/>
              <a:t>ダイヤモンド</a:t>
            </a:r>
            <a:r>
              <a:rPr lang="en-US" altLang="ja-JP" sz="2400" dirty="0" smtClean="0"/>
              <a:t>NV</a:t>
            </a:r>
            <a:r>
              <a:rPr lang="ja-JP" altLang="en-US" sz="2400" dirty="0" smtClean="0"/>
              <a:t>センター</a:t>
            </a:r>
            <a:endParaRPr lang="en-US" altLang="ja-JP" sz="2400" dirty="0" smtClean="0"/>
          </a:p>
          <a:p>
            <a:r>
              <a:rPr kumimoji="1" lang="ja-JP" altLang="en-US" sz="2400" dirty="0"/>
              <a:t>　</a:t>
            </a:r>
            <a:r>
              <a:rPr kumimoji="1" lang="ja-JP" altLang="en-US" sz="2400" dirty="0" smtClean="0"/>
              <a:t>　遷移時間が長い（</a:t>
            </a:r>
            <a:r>
              <a:rPr kumimoji="1" lang="en-US" altLang="ja-JP" sz="2400" dirty="0" smtClean="0"/>
              <a:t>11nsec</a:t>
            </a:r>
            <a:r>
              <a:rPr kumimoji="1" lang="ja-JP" altLang="en-US" sz="2400" dirty="0" smtClean="0"/>
              <a:t>）</a:t>
            </a:r>
            <a:endParaRPr kumimoji="1" lang="en-US" altLang="ja-JP" sz="2400" dirty="0" smtClean="0"/>
          </a:p>
          <a:p>
            <a:r>
              <a:rPr lang="ja-JP" altLang="en-US" sz="2400" dirty="0"/>
              <a:t>　</a:t>
            </a:r>
            <a:r>
              <a:rPr lang="ja-JP" altLang="en-US" sz="2400" dirty="0" smtClean="0"/>
              <a:t>　波長（</a:t>
            </a:r>
            <a:r>
              <a:rPr lang="en-US" altLang="ja-JP" sz="2400" dirty="0" smtClean="0"/>
              <a:t>637nm</a:t>
            </a:r>
            <a:r>
              <a:rPr lang="ja-JP" altLang="en-US" sz="2400" dirty="0" smtClean="0"/>
              <a:t>）が短波長なので高速・長距離用途に障害となる</a:t>
            </a:r>
            <a:endParaRPr lang="en-US" altLang="ja-JP" sz="2400" dirty="0" smtClean="0"/>
          </a:p>
          <a:p>
            <a:endParaRPr lang="en-US" altLang="ja-JP" sz="2400" dirty="0" smtClean="0"/>
          </a:p>
          <a:p>
            <a:pPr marL="342900" indent="-342900">
              <a:buFont typeface="Wingdings" panose="05000000000000000000" pitchFamily="2" charset="2"/>
              <a:buChar char="Ø"/>
            </a:pPr>
            <a:r>
              <a:rPr lang="ja-JP" altLang="en-US" sz="2400" dirty="0" smtClean="0"/>
              <a:t>単一分子</a:t>
            </a:r>
            <a:endParaRPr lang="en-US" altLang="ja-JP" sz="2400" dirty="0" smtClean="0"/>
          </a:p>
          <a:p>
            <a:r>
              <a:rPr lang="ja-JP" altLang="en-US" sz="2400" dirty="0"/>
              <a:t>　</a:t>
            </a:r>
            <a:r>
              <a:rPr lang="ja-JP" altLang="en-US" sz="2400" dirty="0" smtClean="0"/>
              <a:t>　光励起によって劣化が起こりやすく、短時間しか測定できない</a:t>
            </a:r>
            <a:endParaRPr lang="en-US" altLang="ja-JP" sz="2400" dirty="0" smtClean="0"/>
          </a:p>
          <a:p>
            <a:endParaRPr lang="en-US" altLang="ja-JP" sz="2400" dirty="0" smtClean="0"/>
          </a:p>
          <a:p>
            <a:pPr marL="342900" indent="-342900">
              <a:buFont typeface="Wingdings" panose="05000000000000000000" pitchFamily="2" charset="2"/>
              <a:buChar char="Ø"/>
            </a:pPr>
            <a:r>
              <a:rPr lang="ja-JP" altLang="en-US" sz="2400" dirty="0" smtClean="0"/>
              <a:t>半導体量子ドット</a:t>
            </a:r>
            <a:endParaRPr lang="en-US" altLang="ja-JP" sz="2400" dirty="0" smtClean="0"/>
          </a:p>
          <a:p>
            <a:r>
              <a:rPr lang="ja-JP" altLang="en-US" sz="2400" dirty="0"/>
              <a:t>　</a:t>
            </a:r>
            <a:r>
              <a:rPr lang="ja-JP" altLang="en-US" sz="2400" dirty="0" smtClean="0"/>
              <a:t>　高速・長距離用途として最も期待されている</a:t>
            </a:r>
            <a:endParaRPr lang="en-US" altLang="ja-JP" sz="2400" dirty="0" smtClean="0"/>
          </a:p>
          <a:p>
            <a:pPr marL="342900" indent="-342900">
              <a:buFont typeface="Wingdings" panose="05000000000000000000" pitchFamily="2" charset="2"/>
              <a:buChar char="Ø"/>
            </a:pPr>
            <a:endParaRPr kumimoji="1" lang="en-US" altLang="ja-JP" sz="2400" dirty="0"/>
          </a:p>
        </p:txBody>
      </p:sp>
    </p:spTree>
    <p:extLst>
      <p:ext uri="{BB962C8B-B14F-4D97-AF65-F5344CB8AC3E}">
        <p14:creationId xmlns:p14="http://schemas.microsoft.com/office/powerpoint/2010/main" val="23473139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量子ドット</a:t>
            </a:r>
            <a:endParaRPr kumimoji="1" lang="ja-JP" altLang="en-US" dirty="0"/>
          </a:p>
        </p:txBody>
      </p:sp>
      <p:grpSp>
        <p:nvGrpSpPr>
          <p:cNvPr id="26" name="グループ化 25"/>
          <p:cNvGrpSpPr/>
          <p:nvPr/>
        </p:nvGrpSpPr>
        <p:grpSpPr>
          <a:xfrm>
            <a:off x="6120172" y="2015357"/>
            <a:ext cx="2448271" cy="2072216"/>
            <a:chOff x="5544109" y="1790021"/>
            <a:chExt cx="2448271" cy="2072216"/>
          </a:xfrm>
        </p:grpSpPr>
        <p:grpSp>
          <p:nvGrpSpPr>
            <p:cNvPr id="22" name="グループ化 21"/>
            <p:cNvGrpSpPr/>
            <p:nvPr/>
          </p:nvGrpSpPr>
          <p:grpSpPr>
            <a:xfrm>
              <a:off x="6120172" y="2026953"/>
              <a:ext cx="1872208" cy="1188132"/>
              <a:chOff x="1835696" y="1484784"/>
              <a:chExt cx="2736304" cy="1800200"/>
            </a:xfrm>
          </p:grpSpPr>
          <p:cxnSp>
            <p:nvCxnSpPr>
              <p:cNvPr id="5" name="直線矢印コネクタ 4"/>
              <p:cNvCxnSpPr/>
              <p:nvPr/>
            </p:nvCxnSpPr>
            <p:spPr>
              <a:xfrm flipV="1">
                <a:off x="1835696" y="3248980"/>
                <a:ext cx="2736304" cy="36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1835696" y="1484784"/>
                <a:ext cx="0" cy="1800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707904" y="1844824"/>
                <a:ext cx="0" cy="1404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19772" y="1844824"/>
                <a:ext cx="0" cy="1404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915816" y="1844824"/>
                <a:ext cx="0" cy="1404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311860" y="1844824"/>
                <a:ext cx="0" cy="1404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6188968" y="3400572"/>
              <a:ext cx="1800200" cy="461665"/>
            </a:xfrm>
            <a:prstGeom prst="rect">
              <a:avLst/>
            </a:prstGeom>
            <a:noFill/>
          </p:spPr>
          <p:txBody>
            <a:bodyPr wrap="square" rtlCol="0">
              <a:spAutoFit/>
            </a:bodyPr>
            <a:lstStyle/>
            <a:p>
              <a:r>
                <a:rPr kumimoji="1" lang="ja-JP" altLang="en-US" sz="2400" dirty="0" smtClean="0"/>
                <a:t>エネルギー</a:t>
              </a:r>
              <a:endParaRPr kumimoji="1" lang="ja-JP" altLang="en-US" sz="2400" dirty="0"/>
            </a:p>
          </p:txBody>
        </p:sp>
        <p:sp>
          <p:nvSpPr>
            <p:cNvPr id="21" name="テキスト ボックス 20"/>
            <p:cNvSpPr txBox="1"/>
            <p:nvPr/>
          </p:nvSpPr>
          <p:spPr>
            <a:xfrm rot="16200000">
              <a:off x="4902133" y="2431997"/>
              <a:ext cx="1661993" cy="378042"/>
            </a:xfrm>
            <a:prstGeom prst="rect">
              <a:avLst/>
            </a:prstGeom>
            <a:noFill/>
          </p:spPr>
          <p:txBody>
            <a:bodyPr vert="eaVert" wrap="square" rtlCol="0">
              <a:spAutoFit/>
            </a:bodyPr>
            <a:lstStyle/>
            <a:p>
              <a:r>
                <a:rPr kumimoji="1" lang="ja-JP" altLang="en-US" sz="2400" dirty="0" smtClean="0"/>
                <a:t>状態密度</a:t>
              </a:r>
              <a:endParaRPr kumimoji="1" lang="ja-JP" altLang="en-US" sz="2400" dirty="0"/>
            </a:p>
          </p:txBody>
        </p:sp>
      </p:grpSp>
      <p:sp>
        <p:nvSpPr>
          <p:cNvPr id="24" name="テキスト ボックス 23"/>
          <p:cNvSpPr txBox="1"/>
          <p:nvPr/>
        </p:nvSpPr>
        <p:spPr>
          <a:xfrm>
            <a:off x="1151620" y="4653136"/>
            <a:ext cx="4140460" cy="1569660"/>
          </a:xfrm>
          <a:prstGeom prst="rect">
            <a:avLst/>
          </a:prstGeom>
          <a:noFill/>
        </p:spPr>
        <p:txBody>
          <a:bodyPr wrap="square" rtlCol="0">
            <a:spAutoFit/>
          </a:bodyPr>
          <a:lstStyle/>
          <a:p>
            <a:r>
              <a:rPr kumimoji="1" lang="ja-JP" altLang="en-US" sz="2400" b="1" u="sng" dirty="0" smtClean="0"/>
              <a:t>量子光学効果</a:t>
            </a:r>
            <a:endParaRPr kumimoji="1" lang="en-US" altLang="ja-JP" sz="2400" b="1" u="sng" dirty="0" smtClean="0"/>
          </a:p>
          <a:p>
            <a:pPr marL="285750" indent="-285750">
              <a:buFont typeface="Arial" panose="020B0604020202020204" pitchFamily="34" charset="0"/>
              <a:buChar char="•"/>
            </a:pPr>
            <a:r>
              <a:rPr kumimoji="1" lang="ja-JP" altLang="en-US" sz="2400" dirty="0" smtClean="0"/>
              <a:t>光子の反バンチング</a:t>
            </a:r>
            <a:endParaRPr kumimoji="1" lang="en-US" altLang="ja-JP" sz="2400" dirty="0" smtClean="0"/>
          </a:p>
          <a:p>
            <a:pPr marL="285750" indent="-285750">
              <a:buFont typeface="Arial" panose="020B0604020202020204" pitchFamily="34" charset="0"/>
              <a:buChar char="•"/>
            </a:pPr>
            <a:r>
              <a:rPr lang="ja-JP" altLang="en-US" sz="2400" dirty="0" smtClean="0"/>
              <a:t>トリガが</a:t>
            </a:r>
            <a:r>
              <a:rPr lang="ja-JP" altLang="en-US" sz="2400" dirty="0"/>
              <a:t>可能</a:t>
            </a:r>
            <a:r>
              <a:rPr lang="ja-JP" altLang="en-US" sz="2400" dirty="0" smtClean="0"/>
              <a:t>な単一光子源</a:t>
            </a:r>
            <a:endParaRPr lang="en-US" altLang="ja-JP" sz="2400" dirty="0" smtClean="0"/>
          </a:p>
          <a:p>
            <a:pPr marL="285750" indent="-285750">
              <a:buFont typeface="Arial" panose="020B0604020202020204" pitchFamily="34" charset="0"/>
              <a:buChar char="•"/>
            </a:pPr>
            <a:r>
              <a:rPr kumimoji="1" lang="en-US" altLang="ja-JP" sz="2400" dirty="0" smtClean="0"/>
              <a:t>Purcell</a:t>
            </a:r>
            <a:r>
              <a:rPr lang="ja-JP" altLang="en-US" sz="2400" dirty="0" smtClean="0"/>
              <a:t>効果</a:t>
            </a:r>
            <a:endParaRPr lang="en-US" altLang="ja-JP" sz="2400" dirty="0" smtClean="0"/>
          </a:p>
        </p:txBody>
      </p:sp>
      <p:sp>
        <p:nvSpPr>
          <p:cNvPr id="25" name="テキスト ボックス 24"/>
          <p:cNvSpPr txBox="1"/>
          <p:nvPr/>
        </p:nvSpPr>
        <p:spPr>
          <a:xfrm>
            <a:off x="467543" y="1917748"/>
            <a:ext cx="5208079" cy="1938992"/>
          </a:xfrm>
          <a:prstGeom prst="rect">
            <a:avLst/>
          </a:prstGeom>
          <a:noFill/>
        </p:spPr>
        <p:txBody>
          <a:bodyPr wrap="square" rtlCol="0">
            <a:spAutoFit/>
          </a:bodyPr>
          <a:lstStyle/>
          <a:p>
            <a:r>
              <a:rPr kumimoji="1" lang="ja-JP" altLang="en-US" sz="2400" dirty="0" smtClean="0"/>
              <a:t>量子ドットは電子の運動が３方向すべてに閉じ込められている半導体構造。</a:t>
            </a:r>
            <a:endParaRPr kumimoji="1" lang="en-US" altLang="ja-JP" sz="2400" dirty="0" smtClean="0"/>
          </a:p>
          <a:p>
            <a:r>
              <a:rPr lang="ja-JP" altLang="en-US" sz="2400" dirty="0" smtClean="0"/>
              <a:t>エネルギーが離散的で、光と強く相互作用するため、数多くの量子光学効果が観測される。</a:t>
            </a:r>
            <a:endParaRPr kumimoji="1" lang="ja-JP" altLang="en-US" sz="2400" dirty="0"/>
          </a:p>
        </p:txBody>
      </p:sp>
      <p:pic>
        <p:nvPicPr>
          <p:cNvPr id="15"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2386" y="562198"/>
            <a:ext cx="1159953" cy="10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p:cNvGrpSpPr/>
          <p:nvPr/>
        </p:nvGrpSpPr>
        <p:grpSpPr>
          <a:xfrm>
            <a:off x="7925259" y="716092"/>
            <a:ext cx="649287" cy="762000"/>
            <a:chOff x="5631428" y="972080"/>
            <a:chExt cx="649287" cy="762000"/>
          </a:xfrm>
        </p:grpSpPr>
        <p:sp>
          <p:nvSpPr>
            <p:cNvPr id="27" name="Text Box 14"/>
            <p:cNvSpPr txBox="1">
              <a:spLocks noChangeArrowheads="1"/>
            </p:cNvSpPr>
            <p:nvPr/>
          </p:nvSpPr>
          <p:spPr bwMode="auto">
            <a:xfrm>
              <a:off x="5631428" y="972080"/>
              <a:ext cx="522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rgbClr val="000000"/>
                  </a:solidFill>
                  <a:latin typeface="Times New Roman" pitchFamily="18" charset="0"/>
                  <a:ea typeface="ＭＳ Ｐゴシック" charset="-128"/>
                </a:defRPr>
              </a:lvl1pPr>
              <a:lvl2pPr marL="742950" indent="-285750" eaLnBrk="0" hangingPunct="0">
                <a:defRPr kumimoji="1" sz="2400">
                  <a:solidFill>
                    <a:srgbClr val="000000"/>
                  </a:solidFill>
                  <a:latin typeface="Times New Roman" pitchFamily="18" charset="0"/>
                  <a:ea typeface="ＭＳ Ｐゴシック" charset="-128"/>
                </a:defRPr>
              </a:lvl2pPr>
              <a:lvl3pPr marL="1143000" indent="-228600" eaLnBrk="0" hangingPunct="0">
                <a:defRPr kumimoji="1" sz="2400">
                  <a:solidFill>
                    <a:srgbClr val="000000"/>
                  </a:solidFill>
                  <a:latin typeface="Times New Roman" pitchFamily="18" charset="0"/>
                  <a:ea typeface="ＭＳ Ｐゴシック" charset="-128"/>
                </a:defRPr>
              </a:lvl3pPr>
              <a:lvl4pPr marL="1600200" indent="-228600" eaLnBrk="0" hangingPunct="0">
                <a:defRPr kumimoji="1" sz="2400">
                  <a:solidFill>
                    <a:srgbClr val="000000"/>
                  </a:solidFill>
                  <a:latin typeface="Times New Roman" pitchFamily="18" charset="0"/>
                  <a:ea typeface="ＭＳ Ｐゴシック" charset="-128"/>
                </a:defRPr>
              </a:lvl4pPr>
              <a:lvl5pPr marL="2057400" indent="-228600" eaLnBrk="0" hangingPunct="0">
                <a:defRPr kumimoji="1" sz="2400">
                  <a:solidFill>
                    <a:srgbClr val="000000"/>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9pPr>
            </a:lstStyle>
            <a:p>
              <a:pPr algn="l" eaLnBrk="1" hangingPunct="1"/>
              <a:r>
                <a:rPr lang="en-US" altLang="ja-JP"/>
                <a:t>Zn</a:t>
              </a:r>
            </a:p>
          </p:txBody>
        </p:sp>
        <p:sp>
          <p:nvSpPr>
            <p:cNvPr id="28" name="Text Box 15"/>
            <p:cNvSpPr txBox="1">
              <a:spLocks noChangeArrowheads="1"/>
            </p:cNvSpPr>
            <p:nvPr/>
          </p:nvSpPr>
          <p:spPr bwMode="auto">
            <a:xfrm>
              <a:off x="5715565" y="127688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rgbClr val="000000"/>
                  </a:solidFill>
                  <a:latin typeface="Times New Roman" pitchFamily="18" charset="0"/>
                  <a:ea typeface="ＭＳ Ｐゴシック" charset="-128"/>
                </a:defRPr>
              </a:lvl1pPr>
              <a:lvl2pPr marL="742950" indent="-285750" eaLnBrk="0" hangingPunct="0">
                <a:defRPr kumimoji="1" sz="2400">
                  <a:solidFill>
                    <a:srgbClr val="000000"/>
                  </a:solidFill>
                  <a:latin typeface="Times New Roman" pitchFamily="18" charset="0"/>
                  <a:ea typeface="ＭＳ Ｐゴシック" charset="-128"/>
                </a:defRPr>
              </a:lvl2pPr>
              <a:lvl3pPr marL="1143000" indent="-228600" eaLnBrk="0" hangingPunct="0">
                <a:defRPr kumimoji="1" sz="2400">
                  <a:solidFill>
                    <a:srgbClr val="000000"/>
                  </a:solidFill>
                  <a:latin typeface="Times New Roman" pitchFamily="18" charset="0"/>
                  <a:ea typeface="ＭＳ Ｐゴシック" charset="-128"/>
                </a:defRPr>
              </a:lvl3pPr>
              <a:lvl4pPr marL="1600200" indent="-228600" eaLnBrk="0" hangingPunct="0">
                <a:defRPr kumimoji="1" sz="2400">
                  <a:solidFill>
                    <a:srgbClr val="000000"/>
                  </a:solidFill>
                  <a:latin typeface="Times New Roman" pitchFamily="18" charset="0"/>
                  <a:ea typeface="ＭＳ Ｐゴシック" charset="-128"/>
                </a:defRPr>
              </a:lvl4pPr>
              <a:lvl5pPr marL="2057400" indent="-228600" eaLnBrk="0" hangingPunct="0">
                <a:defRPr kumimoji="1" sz="2400">
                  <a:solidFill>
                    <a:srgbClr val="000000"/>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rgbClr val="000000"/>
                  </a:solidFill>
                  <a:latin typeface="Times New Roman" pitchFamily="18" charset="0"/>
                  <a:ea typeface="ＭＳ Ｐゴシック" charset="-128"/>
                </a:defRPr>
              </a:lvl9pPr>
            </a:lstStyle>
            <a:p>
              <a:pPr algn="l" eaLnBrk="1" hangingPunct="1"/>
              <a:r>
                <a:rPr lang="en-US" altLang="ja-JP" dirty="0"/>
                <a:t>S</a:t>
              </a:r>
            </a:p>
          </p:txBody>
        </p:sp>
        <p:pic>
          <p:nvPicPr>
            <p:cNvPr id="29"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1640" y="1407055"/>
              <a:ext cx="219075"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1640" y="1110193"/>
              <a:ext cx="2190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18821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en-US" altLang="ja-JP" b="1" i="1" smtClean="0">
                <a:latin typeface="Times New Roman" pitchFamily="18" charset="0"/>
              </a:rPr>
              <a:t>NV-center</a:t>
            </a:r>
          </a:p>
        </p:txBody>
      </p:sp>
      <p:grpSp>
        <p:nvGrpSpPr>
          <p:cNvPr id="4" name="Group 7"/>
          <p:cNvGrpSpPr>
            <a:grpSpLocks/>
          </p:cNvGrpSpPr>
          <p:nvPr/>
        </p:nvGrpSpPr>
        <p:grpSpPr bwMode="auto">
          <a:xfrm>
            <a:off x="828676" y="1511503"/>
            <a:ext cx="4464050" cy="4365167"/>
            <a:chOff x="793" y="754"/>
            <a:chExt cx="2812" cy="2750"/>
          </a:xfrm>
        </p:grpSpPr>
        <p:pic>
          <p:nvPicPr>
            <p:cNvPr id="8204" name="Picture 4" descr="diamond_01"/>
            <p:cNvPicPr>
              <a:picLocks noChangeAspect="1" noChangeArrowheads="1"/>
            </p:cNvPicPr>
            <p:nvPr/>
          </p:nvPicPr>
          <p:blipFill>
            <a:blip r:embed="rId2"/>
            <a:srcRect/>
            <a:stretch>
              <a:fillRect/>
            </a:stretch>
          </p:blipFill>
          <p:spPr bwMode="auto">
            <a:xfrm>
              <a:off x="793" y="1117"/>
              <a:ext cx="2812" cy="2387"/>
            </a:xfrm>
            <a:prstGeom prst="rect">
              <a:avLst/>
            </a:prstGeom>
            <a:noFill/>
            <a:ln w="9525">
              <a:noFill/>
              <a:miter lim="800000"/>
              <a:headEnd/>
              <a:tailEnd/>
            </a:ln>
          </p:spPr>
        </p:pic>
        <p:sp>
          <p:nvSpPr>
            <p:cNvPr id="8205" name="Rectangle 5"/>
            <p:cNvSpPr>
              <a:spLocks noChangeArrowheads="1"/>
            </p:cNvSpPr>
            <p:nvPr/>
          </p:nvSpPr>
          <p:spPr bwMode="auto">
            <a:xfrm>
              <a:off x="2472" y="754"/>
              <a:ext cx="1028" cy="2478"/>
            </a:xfrm>
            <a:prstGeom prst="rect">
              <a:avLst/>
            </a:prstGeom>
            <a:solidFill>
              <a:schemeClr val="bg1"/>
            </a:solidFill>
            <a:ln w="9525">
              <a:noFill/>
              <a:miter lim="800000"/>
              <a:headEnd/>
              <a:tailEnd/>
            </a:ln>
          </p:spPr>
          <p:txBody>
            <a:bodyPr wrap="none" anchor="ctr"/>
            <a:lstStyle/>
            <a:p>
              <a:endParaRPr lang="ja-JP" altLang="en-US" sz="1633"/>
            </a:p>
          </p:txBody>
        </p:sp>
        <p:sp>
          <p:nvSpPr>
            <p:cNvPr id="8206" name="Rectangle 6"/>
            <p:cNvSpPr>
              <a:spLocks noChangeArrowheads="1"/>
            </p:cNvSpPr>
            <p:nvPr/>
          </p:nvSpPr>
          <p:spPr bwMode="auto">
            <a:xfrm>
              <a:off x="2177" y="2795"/>
              <a:ext cx="703" cy="499"/>
            </a:xfrm>
            <a:prstGeom prst="rect">
              <a:avLst/>
            </a:prstGeom>
            <a:solidFill>
              <a:schemeClr val="bg1"/>
            </a:solidFill>
            <a:ln w="9525">
              <a:noFill/>
              <a:miter lim="800000"/>
              <a:headEnd/>
              <a:tailEnd/>
            </a:ln>
          </p:spPr>
          <p:txBody>
            <a:bodyPr wrap="none" anchor="ctr"/>
            <a:lstStyle/>
            <a:p>
              <a:endParaRPr lang="ja-JP" altLang="en-US" sz="1633"/>
            </a:p>
          </p:txBody>
        </p:sp>
      </p:grpSp>
      <p:sp>
        <p:nvSpPr>
          <p:cNvPr id="8209" name="AutoShape 1562"/>
          <p:cNvSpPr>
            <a:spLocks noChangeArrowheads="1"/>
          </p:cNvSpPr>
          <p:nvPr/>
        </p:nvSpPr>
        <p:spPr bwMode="auto">
          <a:xfrm>
            <a:off x="3529014" y="3511543"/>
            <a:ext cx="5291137" cy="1634954"/>
          </a:xfrm>
          <a:prstGeom prst="roundRect">
            <a:avLst>
              <a:gd name="adj" fmla="val 16667"/>
            </a:avLst>
          </a:prstGeom>
          <a:solidFill>
            <a:srgbClr val="CCFFCC"/>
          </a:solidFill>
          <a:ln w="34925">
            <a:solidFill>
              <a:srgbClr val="3FFF3F"/>
            </a:solidFill>
            <a:round/>
            <a:headEnd/>
            <a:tailEnd/>
          </a:ln>
        </p:spPr>
        <p:txBody>
          <a:bodyPr wrap="none" lIns="86392" tIns="43195" rIns="86392" bIns="43195" anchor="ctr"/>
          <a:lstStyle/>
          <a:p>
            <a:pPr defTabSz="863510"/>
            <a:endParaRPr lang="ja-JP" altLang="en-US" sz="6168" dirty="0"/>
          </a:p>
        </p:txBody>
      </p:sp>
      <p:sp>
        <p:nvSpPr>
          <p:cNvPr id="8199" name="Text Box 11"/>
          <p:cNvSpPr txBox="1">
            <a:spLocks noChangeArrowheads="1"/>
          </p:cNvSpPr>
          <p:nvPr/>
        </p:nvSpPr>
        <p:spPr bwMode="auto">
          <a:xfrm>
            <a:off x="3851275" y="3943297"/>
            <a:ext cx="3345766" cy="594894"/>
          </a:xfrm>
          <a:prstGeom prst="rect">
            <a:avLst/>
          </a:prstGeom>
          <a:noFill/>
          <a:ln w="9525">
            <a:noFill/>
            <a:miter lim="800000"/>
            <a:headEnd/>
            <a:tailEnd/>
          </a:ln>
        </p:spPr>
        <p:txBody>
          <a:bodyPr wrap="none" lIns="91429" tIns="45714" rIns="91429" bIns="45714">
            <a:spAutoFit/>
          </a:bodyPr>
          <a:lstStyle/>
          <a:p>
            <a:pPr>
              <a:buFontTx/>
              <a:buChar char="•"/>
            </a:pPr>
            <a:r>
              <a:rPr lang="ja-JP" altLang="en-US" sz="1633"/>
              <a:t>電子スピン、核スピンを持つ</a:t>
            </a:r>
          </a:p>
          <a:p>
            <a:pPr>
              <a:buFontTx/>
              <a:buChar char="•"/>
            </a:pPr>
            <a:r>
              <a:rPr lang="ja-JP" altLang="en-US" sz="1633"/>
              <a:t>長いコヒーレンス時間</a:t>
            </a:r>
            <a:r>
              <a:rPr lang="en-US" altLang="ja-JP" sz="1633">
                <a:latin typeface="Symbol" pitchFamily="18" charset="2"/>
              </a:rPr>
              <a:t>50[m</a:t>
            </a:r>
            <a:r>
              <a:rPr lang="en-US" altLang="ja-JP" sz="1633"/>
              <a:t>s]@</a:t>
            </a:r>
            <a:r>
              <a:rPr lang="ja-JP" altLang="en-US" sz="1633"/>
              <a:t>室温</a:t>
            </a:r>
          </a:p>
        </p:txBody>
      </p:sp>
      <p:sp>
        <p:nvSpPr>
          <p:cNvPr id="8208" name="AutoShape 1562"/>
          <p:cNvSpPr>
            <a:spLocks noChangeArrowheads="1"/>
          </p:cNvSpPr>
          <p:nvPr/>
        </p:nvSpPr>
        <p:spPr bwMode="auto">
          <a:xfrm>
            <a:off x="3514727" y="1432135"/>
            <a:ext cx="5305425" cy="1519079"/>
          </a:xfrm>
          <a:prstGeom prst="roundRect">
            <a:avLst>
              <a:gd name="adj" fmla="val 16667"/>
            </a:avLst>
          </a:prstGeom>
          <a:solidFill>
            <a:srgbClr val="FFFF99">
              <a:alpha val="80000"/>
            </a:srgbClr>
          </a:solidFill>
          <a:ln w="34925">
            <a:solidFill>
              <a:srgbClr val="FFFF00"/>
            </a:solidFill>
            <a:round/>
            <a:headEnd/>
            <a:tailEnd/>
          </a:ln>
        </p:spPr>
        <p:txBody>
          <a:bodyPr wrap="none" lIns="86392" tIns="43195" rIns="86392" bIns="43195" anchor="ctr"/>
          <a:lstStyle/>
          <a:p>
            <a:pPr defTabSz="863510"/>
            <a:endParaRPr lang="ja-JP" altLang="en-US" sz="6168" dirty="0"/>
          </a:p>
        </p:txBody>
      </p:sp>
      <p:sp>
        <p:nvSpPr>
          <p:cNvPr id="8196" name="Text Box 8"/>
          <p:cNvSpPr txBox="1">
            <a:spLocks noChangeArrowheads="1"/>
          </p:cNvSpPr>
          <p:nvPr/>
        </p:nvSpPr>
        <p:spPr bwMode="auto">
          <a:xfrm>
            <a:off x="3995739" y="1844842"/>
            <a:ext cx="2919367" cy="594894"/>
          </a:xfrm>
          <a:prstGeom prst="rect">
            <a:avLst/>
          </a:prstGeom>
          <a:noFill/>
          <a:ln w="9525">
            <a:noFill/>
            <a:miter lim="800000"/>
            <a:headEnd/>
            <a:tailEnd/>
          </a:ln>
        </p:spPr>
        <p:txBody>
          <a:bodyPr wrap="none" lIns="91429" tIns="45714" rIns="91429" bIns="45714">
            <a:spAutoFit/>
          </a:bodyPr>
          <a:lstStyle/>
          <a:p>
            <a:pPr>
              <a:buFontTx/>
              <a:buChar char="•"/>
            </a:pPr>
            <a:r>
              <a:rPr lang="ja-JP" altLang="en-US" sz="1633"/>
              <a:t>炭素原子と窒素原子との置換</a:t>
            </a:r>
          </a:p>
          <a:p>
            <a:pPr>
              <a:buFontTx/>
              <a:buChar char="•"/>
            </a:pPr>
            <a:r>
              <a:rPr lang="ja-JP" altLang="en-US" sz="1633"/>
              <a:t>隣接して空孔が存在</a:t>
            </a:r>
          </a:p>
        </p:txBody>
      </p:sp>
      <p:sp>
        <p:nvSpPr>
          <p:cNvPr id="18542" name="テキスト ボックス 7"/>
          <p:cNvSpPr txBox="1">
            <a:spLocks noChangeArrowheads="1"/>
          </p:cNvSpPr>
          <p:nvPr/>
        </p:nvSpPr>
        <p:spPr bwMode="auto">
          <a:xfrm>
            <a:off x="3779839" y="1197211"/>
            <a:ext cx="1223962" cy="525068"/>
          </a:xfrm>
          <a:prstGeom prst="rect">
            <a:avLst/>
          </a:prstGeom>
          <a:gradFill rotWithShape="0">
            <a:gsLst>
              <a:gs pos="0">
                <a:srgbClr val="FEC29A"/>
              </a:gs>
              <a:gs pos="100000">
                <a:srgbClr val="FF5D5D"/>
              </a:gs>
            </a:gsLst>
            <a:lin ang="5400000" scaled="1"/>
          </a:gradFill>
          <a:ln w="31750">
            <a:solidFill>
              <a:srgbClr val="FF0000"/>
            </a:solidFill>
            <a:miter lim="800000"/>
            <a:headEnd/>
            <a:tailEnd/>
          </a:ln>
        </p:spPr>
        <p:txBody>
          <a:bodyPr lIns="91429" tIns="45714" rIns="91429" bIns="45714">
            <a:spAutoFit/>
          </a:bodyPr>
          <a:lstStyle/>
          <a:p>
            <a:pPr algn="ctr"/>
            <a:r>
              <a:rPr lang="ja-JP" altLang="en-US" sz="2812" i="1" dirty="0"/>
              <a:t>構造</a:t>
            </a:r>
            <a:endParaRPr lang="ja-JP" altLang="en-US" sz="1633" i="1" dirty="0">
              <a:effectLst>
                <a:outerShdw blurRad="38100" dist="38100" dir="2700000" algn="tl">
                  <a:srgbClr val="FFFFFF"/>
                </a:outerShdw>
              </a:effectLst>
            </a:endParaRPr>
          </a:p>
        </p:txBody>
      </p:sp>
      <p:sp>
        <p:nvSpPr>
          <p:cNvPr id="2" name="テキスト ボックス 7"/>
          <p:cNvSpPr txBox="1">
            <a:spLocks noChangeArrowheads="1"/>
          </p:cNvSpPr>
          <p:nvPr/>
        </p:nvSpPr>
        <p:spPr bwMode="auto">
          <a:xfrm>
            <a:off x="3778251" y="3163917"/>
            <a:ext cx="1223963" cy="525068"/>
          </a:xfrm>
          <a:prstGeom prst="rect">
            <a:avLst/>
          </a:prstGeom>
          <a:gradFill rotWithShape="0">
            <a:gsLst>
              <a:gs pos="0">
                <a:srgbClr val="FEC29A"/>
              </a:gs>
              <a:gs pos="100000">
                <a:srgbClr val="FF5D5D"/>
              </a:gs>
            </a:gsLst>
            <a:lin ang="5400000" scaled="1"/>
          </a:gradFill>
          <a:ln w="31750">
            <a:solidFill>
              <a:srgbClr val="FF0000"/>
            </a:solidFill>
            <a:miter lim="800000"/>
            <a:headEnd/>
            <a:tailEnd/>
          </a:ln>
        </p:spPr>
        <p:txBody>
          <a:bodyPr lIns="91429" tIns="45714" rIns="91429" bIns="45714">
            <a:spAutoFit/>
          </a:bodyPr>
          <a:lstStyle/>
          <a:p>
            <a:pPr algn="ctr"/>
            <a:r>
              <a:rPr lang="ja-JP" altLang="en-US" sz="2812" i="1" dirty="0"/>
              <a:t>特徴</a:t>
            </a:r>
            <a:endParaRPr lang="ja-JP" altLang="en-US" sz="1633" i="1" dirty="0">
              <a:effectLst>
                <a:outerShdw blurRad="38100" dist="38100" dir="2700000" algn="tl">
                  <a:srgbClr val="FFFFFF"/>
                </a:outerShdw>
              </a:effectLst>
            </a:endParaRPr>
          </a:p>
        </p:txBody>
      </p:sp>
      <p:sp>
        <p:nvSpPr>
          <p:cNvPr id="8218" name="Line 26"/>
          <p:cNvSpPr>
            <a:spLocks noChangeShapeType="1"/>
          </p:cNvSpPr>
          <p:nvPr/>
        </p:nvSpPr>
        <p:spPr bwMode="auto">
          <a:xfrm flipH="1">
            <a:off x="2052639" y="4652835"/>
            <a:ext cx="215900" cy="503185"/>
          </a:xfrm>
          <a:prstGeom prst="line">
            <a:avLst/>
          </a:prstGeom>
          <a:noFill/>
          <a:ln w="9525">
            <a:solidFill>
              <a:schemeClr val="tx1"/>
            </a:solidFill>
            <a:round/>
            <a:headEnd/>
            <a:tailEnd/>
          </a:ln>
          <a:effectLst/>
        </p:spPr>
        <p:txBody>
          <a:bodyPr lIns="91429" tIns="45714" rIns="91429" bIns="45714"/>
          <a:lstStyle/>
          <a:p>
            <a:endParaRPr lang="ja-JP" altLang="en-US" sz="1633"/>
          </a:p>
        </p:txBody>
      </p:sp>
      <p:sp>
        <p:nvSpPr>
          <p:cNvPr id="8219" name="Text Box 27"/>
          <p:cNvSpPr txBox="1">
            <a:spLocks noChangeArrowheads="1"/>
          </p:cNvSpPr>
          <p:nvPr/>
        </p:nvSpPr>
        <p:spPr bwMode="auto">
          <a:xfrm>
            <a:off x="1457326" y="5156020"/>
            <a:ext cx="604630" cy="343608"/>
          </a:xfrm>
          <a:prstGeom prst="rect">
            <a:avLst/>
          </a:prstGeom>
          <a:noFill/>
          <a:ln w="9525">
            <a:noFill/>
            <a:miter lim="800000"/>
            <a:headEnd/>
            <a:tailEnd/>
          </a:ln>
          <a:effectLst/>
        </p:spPr>
        <p:txBody>
          <a:bodyPr wrap="none" lIns="91429" tIns="45714" rIns="91429" bIns="45714">
            <a:spAutoFit/>
          </a:bodyPr>
          <a:lstStyle/>
          <a:p>
            <a:r>
              <a:rPr lang="ja-JP" altLang="en-US" sz="1633"/>
              <a:t>炭素</a:t>
            </a:r>
          </a:p>
        </p:txBody>
      </p:sp>
      <p:sp>
        <p:nvSpPr>
          <p:cNvPr id="8220" name="Line 28"/>
          <p:cNvSpPr>
            <a:spLocks noChangeShapeType="1"/>
          </p:cNvSpPr>
          <p:nvPr/>
        </p:nvSpPr>
        <p:spPr bwMode="auto">
          <a:xfrm flipV="1">
            <a:off x="539751" y="4076634"/>
            <a:ext cx="1152525" cy="360325"/>
          </a:xfrm>
          <a:prstGeom prst="line">
            <a:avLst/>
          </a:prstGeom>
          <a:noFill/>
          <a:ln w="9525">
            <a:solidFill>
              <a:schemeClr val="tx1"/>
            </a:solidFill>
            <a:round/>
            <a:headEnd/>
            <a:tailEnd/>
          </a:ln>
          <a:effectLst/>
        </p:spPr>
        <p:txBody>
          <a:bodyPr lIns="91429" tIns="45714" rIns="91429" bIns="45714"/>
          <a:lstStyle/>
          <a:p>
            <a:endParaRPr lang="ja-JP" altLang="en-US" sz="1633"/>
          </a:p>
        </p:txBody>
      </p:sp>
      <p:sp>
        <p:nvSpPr>
          <p:cNvPr id="8221" name="Line 29"/>
          <p:cNvSpPr>
            <a:spLocks noChangeShapeType="1"/>
          </p:cNvSpPr>
          <p:nvPr/>
        </p:nvSpPr>
        <p:spPr bwMode="auto">
          <a:xfrm flipV="1">
            <a:off x="773114" y="3429001"/>
            <a:ext cx="1422400" cy="57144"/>
          </a:xfrm>
          <a:prstGeom prst="line">
            <a:avLst/>
          </a:prstGeom>
          <a:noFill/>
          <a:ln w="9525">
            <a:solidFill>
              <a:schemeClr val="tx1"/>
            </a:solidFill>
            <a:round/>
            <a:headEnd/>
            <a:tailEnd/>
          </a:ln>
          <a:effectLst/>
        </p:spPr>
        <p:txBody>
          <a:bodyPr lIns="91429" tIns="45714" rIns="91429" bIns="45714"/>
          <a:lstStyle/>
          <a:p>
            <a:endParaRPr lang="ja-JP" altLang="en-US" sz="1633"/>
          </a:p>
        </p:txBody>
      </p:sp>
      <p:sp>
        <p:nvSpPr>
          <p:cNvPr id="8222" name="Text Box 30"/>
          <p:cNvSpPr txBox="1">
            <a:spLocks noChangeArrowheads="1"/>
          </p:cNvSpPr>
          <p:nvPr/>
        </p:nvSpPr>
        <p:spPr bwMode="auto">
          <a:xfrm>
            <a:off x="-15874" y="4436958"/>
            <a:ext cx="604630" cy="343608"/>
          </a:xfrm>
          <a:prstGeom prst="rect">
            <a:avLst/>
          </a:prstGeom>
          <a:noFill/>
          <a:ln w="9525">
            <a:noFill/>
            <a:miter lim="800000"/>
            <a:headEnd/>
            <a:tailEnd/>
          </a:ln>
          <a:effectLst/>
        </p:spPr>
        <p:txBody>
          <a:bodyPr wrap="none" lIns="91429" tIns="45714" rIns="91429" bIns="45714">
            <a:spAutoFit/>
          </a:bodyPr>
          <a:lstStyle/>
          <a:p>
            <a:r>
              <a:rPr lang="ja-JP" altLang="en-US" sz="1633"/>
              <a:t>窒素</a:t>
            </a:r>
          </a:p>
        </p:txBody>
      </p:sp>
      <p:sp>
        <p:nvSpPr>
          <p:cNvPr id="8224" name="Text Box 32"/>
          <p:cNvSpPr txBox="1">
            <a:spLocks noChangeArrowheads="1"/>
          </p:cNvSpPr>
          <p:nvPr/>
        </p:nvSpPr>
        <p:spPr bwMode="auto">
          <a:xfrm>
            <a:off x="1" y="3200425"/>
            <a:ext cx="604630" cy="343608"/>
          </a:xfrm>
          <a:prstGeom prst="rect">
            <a:avLst/>
          </a:prstGeom>
          <a:noFill/>
          <a:ln w="9525">
            <a:noFill/>
            <a:miter lim="800000"/>
            <a:headEnd/>
            <a:tailEnd/>
          </a:ln>
          <a:effectLst/>
        </p:spPr>
        <p:txBody>
          <a:bodyPr wrap="none" lIns="91429" tIns="45714" rIns="91429" bIns="45714">
            <a:spAutoFit/>
          </a:bodyPr>
          <a:lstStyle/>
          <a:p>
            <a:r>
              <a:rPr lang="ja-JP" altLang="en-US" sz="1633"/>
              <a:t>空孔</a:t>
            </a:r>
          </a:p>
        </p:txBody>
      </p:sp>
      <p:sp>
        <p:nvSpPr>
          <p:cNvPr id="8210" name="AutoShape 1562"/>
          <p:cNvSpPr>
            <a:spLocks noChangeArrowheads="1"/>
          </p:cNvSpPr>
          <p:nvPr/>
        </p:nvSpPr>
        <p:spPr bwMode="auto">
          <a:xfrm>
            <a:off x="3419476" y="5500471"/>
            <a:ext cx="5419725" cy="1300026"/>
          </a:xfrm>
          <a:prstGeom prst="roundRect">
            <a:avLst>
              <a:gd name="adj" fmla="val 16667"/>
            </a:avLst>
          </a:prstGeom>
          <a:solidFill>
            <a:srgbClr val="CCFFFF">
              <a:alpha val="80000"/>
            </a:srgbClr>
          </a:solidFill>
          <a:ln w="34925">
            <a:solidFill>
              <a:schemeClr val="accent2"/>
            </a:solidFill>
            <a:round/>
            <a:headEnd/>
            <a:tailEnd/>
          </a:ln>
        </p:spPr>
        <p:txBody>
          <a:bodyPr wrap="none" lIns="86392" tIns="43195" rIns="86392" bIns="43195" anchor="ctr"/>
          <a:lstStyle/>
          <a:p>
            <a:pPr defTabSz="863510"/>
            <a:endParaRPr lang="ja-JP" altLang="en-US" sz="3810" dirty="0"/>
          </a:p>
        </p:txBody>
      </p:sp>
      <p:sp>
        <p:nvSpPr>
          <p:cNvPr id="8201" name="Text Box 13"/>
          <p:cNvSpPr txBox="1">
            <a:spLocks noChangeArrowheads="1"/>
          </p:cNvSpPr>
          <p:nvPr/>
        </p:nvSpPr>
        <p:spPr bwMode="auto">
          <a:xfrm>
            <a:off x="3851276" y="5805239"/>
            <a:ext cx="2367934" cy="594894"/>
          </a:xfrm>
          <a:prstGeom prst="rect">
            <a:avLst/>
          </a:prstGeom>
          <a:noFill/>
          <a:ln w="9525">
            <a:noFill/>
            <a:miter lim="800000"/>
            <a:headEnd/>
            <a:tailEnd/>
          </a:ln>
        </p:spPr>
        <p:txBody>
          <a:bodyPr wrap="none" lIns="91429" tIns="45714" rIns="91429" bIns="45714">
            <a:spAutoFit/>
          </a:bodyPr>
          <a:lstStyle/>
          <a:p>
            <a:pPr>
              <a:buFontTx/>
              <a:buChar char="•"/>
            </a:pPr>
            <a:r>
              <a:rPr lang="ja-JP" altLang="en-US" sz="1633"/>
              <a:t>室温での量子状態制御</a:t>
            </a:r>
          </a:p>
          <a:p>
            <a:pPr>
              <a:buFontTx/>
              <a:buChar char="•"/>
            </a:pPr>
            <a:r>
              <a:rPr lang="ja-JP" altLang="en-US" sz="1633"/>
              <a:t>単一光子源への応用</a:t>
            </a:r>
          </a:p>
        </p:txBody>
      </p:sp>
      <p:sp>
        <p:nvSpPr>
          <p:cNvPr id="3" name="テキスト ボックス 7"/>
          <p:cNvSpPr txBox="1">
            <a:spLocks noChangeArrowheads="1"/>
          </p:cNvSpPr>
          <p:nvPr/>
        </p:nvSpPr>
        <p:spPr bwMode="auto">
          <a:xfrm>
            <a:off x="3865564" y="5224276"/>
            <a:ext cx="1223962" cy="525068"/>
          </a:xfrm>
          <a:prstGeom prst="rect">
            <a:avLst/>
          </a:prstGeom>
          <a:gradFill rotWithShape="0">
            <a:gsLst>
              <a:gs pos="0">
                <a:srgbClr val="FEC29A"/>
              </a:gs>
              <a:gs pos="100000">
                <a:srgbClr val="FF5D5D"/>
              </a:gs>
            </a:gsLst>
            <a:lin ang="5400000" scaled="1"/>
          </a:gradFill>
          <a:ln w="31750">
            <a:solidFill>
              <a:srgbClr val="FF0000"/>
            </a:solidFill>
            <a:miter lim="800000"/>
            <a:headEnd/>
            <a:tailEnd/>
          </a:ln>
        </p:spPr>
        <p:txBody>
          <a:bodyPr lIns="91429" tIns="45714" rIns="91429" bIns="45714">
            <a:spAutoFit/>
          </a:bodyPr>
          <a:lstStyle/>
          <a:p>
            <a:pPr algn="ctr"/>
            <a:r>
              <a:rPr lang="ja-JP" altLang="en-US" sz="2812" i="1" dirty="0"/>
              <a:t>応用</a:t>
            </a:r>
            <a:endParaRPr lang="ja-JP" altLang="en-US" sz="1633" i="1" dirty="0">
              <a:effectLst>
                <a:outerShdw blurRad="38100" dist="38100" dir="2700000" algn="tl">
                  <a:srgbClr val="FFFFFF"/>
                </a:outerShdw>
              </a:effectLst>
            </a:endParaRPr>
          </a:p>
        </p:txBody>
      </p:sp>
    </p:spTree>
    <p:extLst>
      <p:ext uri="{BB962C8B-B14F-4D97-AF65-F5344CB8AC3E}">
        <p14:creationId xmlns:p14="http://schemas.microsoft.com/office/powerpoint/2010/main" val="42646814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a:grpSpLocks noChangeAspect="1"/>
          </p:cNvGrpSpPr>
          <p:nvPr/>
        </p:nvGrpSpPr>
        <p:grpSpPr>
          <a:xfrm>
            <a:off x="-36511" y="1736812"/>
            <a:ext cx="6267629" cy="4324474"/>
            <a:chOff x="-88910" y="2157433"/>
            <a:chExt cx="6749143" cy="4639244"/>
          </a:xfrm>
        </p:grpSpPr>
        <p:grpSp>
          <p:nvGrpSpPr>
            <p:cNvPr id="29" name="グループ化 28"/>
            <p:cNvGrpSpPr/>
            <p:nvPr/>
          </p:nvGrpSpPr>
          <p:grpSpPr>
            <a:xfrm>
              <a:off x="-88910" y="2157433"/>
              <a:ext cx="6749143" cy="4639244"/>
              <a:chOff x="-141308" y="2157432"/>
              <a:chExt cx="6749142" cy="4639241"/>
            </a:xfrm>
          </p:grpSpPr>
          <p:pic>
            <p:nvPicPr>
              <p:cNvPr id="44" name="Picture 3" descr="E:\修論関係\図\透過率スペクトル635n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08" y="2157432"/>
                <a:ext cx="6749142" cy="4583936"/>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3420959" y="6020780"/>
                <a:ext cx="695986" cy="495268"/>
              </a:xfrm>
              <a:prstGeom prst="rect">
                <a:avLst/>
              </a:prstGeom>
              <a:solidFill>
                <a:schemeClr val="bg1"/>
              </a:solidFill>
            </p:spPr>
            <p:txBody>
              <a:bodyPr wrap="none" rtlCol="0">
                <a:spAutoFit/>
              </a:bodyPr>
              <a:lstStyle/>
              <a:p>
                <a:r>
                  <a:rPr kumimoji="1" lang="en-US" altLang="ja-JP" sz="2400" dirty="0" smtClean="0">
                    <a:latin typeface="Times New Roman" panose="02020603050405020304" pitchFamily="18" charset="0"/>
                    <a:cs typeface="Times New Roman" panose="02020603050405020304" pitchFamily="18" charset="0"/>
                  </a:rPr>
                  <a:t>640</a:t>
                </a:r>
                <a:endParaRPr kumimoji="1" lang="ja-JP" altLang="en-US" sz="2400" dirty="0">
                  <a:latin typeface="Times New Roman" panose="02020603050405020304" pitchFamily="18" charset="0"/>
                  <a:cs typeface="Times New Roman" panose="02020603050405020304" pitchFamily="18" charset="0"/>
                </a:endParaRPr>
              </a:p>
            </p:txBody>
          </p:sp>
          <p:sp>
            <p:nvSpPr>
              <p:cNvPr id="52" name="テキスト ボックス 51"/>
              <p:cNvSpPr txBox="1"/>
              <p:nvPr/>
            </p:nvSpPr>
            <p:spPr>
              <a:xfrm>
                <a:off x="5230169" y="6025837"/>
                <a:ext cx="695986" cy="495268"/>
              </a:xfrm>
              <a:prstGeom prst="rect">
                <a:avLst/>
              </a:prstGeom>
              <a:solidFill>
                <a:schemeClr val="bg1"/>
              </a:solidFill>
            </p:spPr>
            <p:txBody>
              <a:bodyPr wrap="none" rtlCol="0">
                <a:spAutoFit/>
              </a:bodyPr>
              <a:lstStyle/>
              <a:p>
                <a:r>
                  <a:rPr kumimoji="1" lang="en-US" altLang="ja-JP" sz="2400" dirty="0" smtClean="0">
                    <a:latin typeface="Times New Roman" panose="02020603050405020304" pitchFamily="18" charset="0"/>
                    <a:cs typeface="Times New Roman" panose="02020603050405020304" pitchFamily="18" charset="0"/>
                  </a:rPr>
                  <a:t>660</a:t>
                </a:r>
                <a:endParaRPr kumimoji="1" lang="ja-JP" altLang="en-US" sz="2400" dirty="0">
                  <a:latin typeface="Times New Roman" panose="02020603050405020304" pitchFamily="18" charset="0"/>
                  <a:cs typeface="Times New Roman" panose="02020603050405020304" pitchFamily="18" charset="0"/>
                </a:endParaRPr>
              </a:p>
            </p:txBody>
          </p:sp>
          <p:sp>
            <p:nvSpPr>
              <p:cNvPr id="53" name="テキスト ボックス 52"/>
              <p:cNvSpPr txBox="1"/>
              <p:nvPr/>
            </p:nvSpPr>
            <p:spPr>
              <a:xfrm>
                <a:off x="1615538" y="6020780"/>
                <a:ext cx="695986" cy="495268"/>
              </a:xfrm>
              <a:prstGeom prst="rect">
                <a:avLst/>
              </a:prstGeom>
              <a:solidFill>
                <a:schemeClr val="bg1"/>
              </a:solidFill>
            </p:spPr>
            <p:txBody>
              <a:bodyPr wrap="none" rtlCol="0">
                <a:spAutoFit/>
              </a:bodyPr>
              <a:lstStyle/>
              <a:p>
                <a:r>
                  <a:rPr kumimoji="1" lang="en-US" altLang="ja-JP" sz="2400" dirty="0" smtClean="0">
                    <a:latin typeface="Times New Roman" panose="02020603050405020304" pitchFamily="18" charset="0"/>
                    <a:cs typeface="Times New Roman" panose="02020603050405020304" pitchFamily="18" charset="0"/>
                  </a:rPr>
                  <a:t>620</a:t>
                </a:r>
                <a:endParaRPr kumimoji="1" lang="ja-JP" altLang="en-US" sz="2400" dirty="0">
                  <a:latin typeface="Times New Roman" panose="02020603050405020304" pitchFamily="18" charset="0"/>
                  <a:cs typeface="Times New Roman" panose="02020603050405020304" pitchFamily="18" charset="0"/>
                </a:endParaRPr>
              </a:p>
            </p:txBody>
          </p:sp>
          <p:sp>
            <p:nvSpPr>
              <p:cNvPr id="62" name="テキスト ボックス 61"/>
              <p:cNvSpPr txBox="1"/>
              <p:nvPr/>
            </p:nvSpPr>
            <p:spPr>
              <a:xfrm>
                <a:off x="2226822" y="6301405"/>
                <a:ext cx="2497469" cy="495268"/>
              </a:xfrm>
              <a:prstGeom prst="rect">
                <a:avLst/>
              </a:prstGeom>
              <a:noFill/>
            </p:spPr>
            <p:txBody>
              <a:bodyPr wrap="none" rtlCol="0">
                <a:spAutoFit/>
              </a:bodyPr>
              <a:lstStyle/>
              <a:p>
                <a:r>
                  <a:rPr kumimoji="1" lang="en-US" altLang="ja-JP" sz="2400" dirty="0" smtClean="0">
                    <a:latin typeface="Times New Roman" panose="02020603050405020304" pitchFamily="18" charset="0"/>
                    <a:cs typeface="Times New Roman" panose="02020603050405020304" pitchFamily="18" charset="0"/>
                  </a:rPr>
                  <a:t>Wavelength [nm]</a:t>
                </a:r>
                <a:endParaRPr kumimoji="1" lang="ja-JP" altLang="en-US" sz="2400" dirty="0">
                  <a:latin typeface="Times New Roman" panose="02020603050405020304" pitchFamily="18" charset="0"/>
                  <a:cs typeface="Times New Roman" panose="02020603050405020304" pitchFamily="18" charset="0"/>
                </a:endParaRPr>
              </a:p>
            </p:txBody>
          </p:sp>
          <p:sp>
            <p:nvSpPr>
              <p:cNvPr id="61" name="テキスト ボックス 60"/>
              <p:cNvSpPr txBox="1"/>
              <p:nvPr/>
            </p:nvSpPr>
            <p:spPr>
              <a:xfrm>
                <a:off x="428344" y="3106660"/>
                <a:ext cx="613130" cy="495268"/>
              </a:xfrm>
              <a:prstGeom prst="rect">
                <a:avLst/>
              </a:prstGeom>
              <a:solidFill>
                <a:schemeClr val="bg1"/>
              </a:solidFill>
            </p:spPr>
            <p:txBody>
              <a:bodyPr wrap="none" rtlCol="0">
                <a:spAutoFit/>
              </a:bodyPr>
              <a:lstStyle/>
              <a:p>
                <a:r>
                  <a:rPr lang="en-US" altLang="ja-JP" sz="2400" dirty="0" smtClean="0">
                    <a:latin typeface="Times New Roman" panose="02020603050405020304" pitchFamily="18" charset="0"/>
                    <a:cs typeface="Times New Roman" panose="02020603050405020304" pitchFamily="18" charset="0"/>
                  </a:rPr>
                  <a:t>0.3</a:t>
                </a:r>
                <a:endParaRPr kumimoji="1" lang="ja-JP" altLang="en-US" sz="2400" dirty="0">
                  <a:latin typeface="Times New Roman" panose="02020603050405020304" pitchFamily="18" charset="0"/>
                  <a:cs typeface="Times New Roman" panose="02020603050405020304" pitchFamily="18" charset="0"/>
                </a:endParaRPr>
              </a:p>
            </p:txBody>
          </p:sp>
          <p:sp>
            <p:nvSpPr>
              <p:cNvPr id="57" name="テキスト ボックス 56"/>
              <p:cNvSpPr txBox="1"/>
              <p:nvPr/>
            </p:nvSpPr>
            <p:spPr>
              <a:xfrm>
                <a:off x="428344" y="4866550"/>
                <a:ext cx="613130" cy="495268"/>
              </a:xfrm>
              <a:prstGeom prst="rect">
                <a:avLst/>
              </a:prstGeom>
              <a:solidFill>
                <a:schemeClr val="bg1"/>
              </a:solidFill>
            </p:spPr>
            <p:txBody>
              <a:bodyPr wrap="none" rtlCol="0">
                <a:spAutoFit/>
              </a:bodyPr>
              <a:lstStyle/>
              <a:p>
                <a:r>
                  <a:rPr lang="en-US" altLang="ja-JP" sz="2400" dirty="0" smtClean="0">
                    <a:latin typeface="Times New Roman" panose="02020603050405020304" pitchFamily="18" charset="0"/>
                    <a:cs typeface="Times New Roman" panose="02020603050405020304" pitchFamily="18" charset="0"/>
                  </a:rPr>
                  <a:t>0.1</a:t>
                </a:r>
                <a:endParaRPr kumimoji="1" lang="ja-JP" altLang="en-US" sz="2400" dirty="0">
                  <a:latin typeface="Times New Roman" panose="02020603050405020304" pitchFamily="18" charset="0"/>
                  <a:cs typeface="Times New Roman" panose="02020603050405020304" pitchFamily="18" charset="0"/>
                </a:endParaRPr>
              </a:p>
            </p:txBody>
          </p:sp>
          <p:sp>
            <p:nvSpPr>
              <p:cNvPr id="60" name="テキスト ボックス 59"/>
              <p:cNvSpPr txBox="1"/>
              <p:nvPr/>
            </p:nvSpPr>
            <p:spPr>
              <a:xfrm>
                <a:off x="428344" y="3963672"/>
                <a:ext cx="613130" cy="495268"/>
              </a:xfrm>
              <a:prstGeom prst="rect">
                <a:avLst/>
              </a:prstGeom>
              <a:solidFill>
                <a:schemeClr val="bg1"/>
              </a:solidFill>
            </p:spPr>
            <p:txBody>
              <a:bodyPr wrap="none" rtlCol="0">
                <a:spAutoFit/>
              </a:bodyPr>
              <a:lstStyle/>
              <a:p>
                <a:r>
                  <a:rPr lang="en-US" altLang="ja-JP" sz="2400" dirty="0" smtClean="0">
                    <a:latin typeface="Times New Roman" panose="02020603050405020304" pitchFamily="18" charset="0"/>
                    <a:cs typeface="Times New Roman" panose="02020603050405020304" pitchFamily="18" charset="0"/>
                  </a:rPr>
                  <a:t>0.2</a:t>
                </a:r>
                <a:endParaRPr kumimoji="1" lang="ja-JP" altLang="en-US" sz="2400" dirty="0">
                  <a:latin typeface="Times New Roman" panose="02020603050405020304" pitchFamily="18" charset="0"/>
                  <a:cs typeface="Times New Roman" panose="02020603050405020304" pitchFamily="18" charset="0"/>
                </a:endParaRPr>
              </a:p>
            </p:txBody>
          </p:sp>
          <p:sp>
            <p:nvSpPr>
              <p:cNvPr id="56" name="テキスト ボックス 55"/>
              <p:cNvSpPr txBox="1"/>
              <p:nvPr/>
            </p:nvSpPr>
            <p:spPr>
              <a:xfrm rot="16200000">
                <a:off x="-755261" y="3850242"/>
                <a:ext cx="2071253" cy="497133"/>
              </a:xfrm>
              <a:prstGeom prst="rect">
                <a:avLst/>
              </a:prstGeom>
              <a:noFill/>
            </p:spPr>
            <p:txBody>
              <a:bodyPr wrap="none" rtlCol="0">
                <a:spAutoFit/>
              </a:bodyPr>
              <a:lstStyle/>
              <a:p>
                <a:r>
                  <a:rPr lang="en-US" altLang="ja-JP" sz="2400" dirty="0" smtClean="0">
                    <a:latin typeface="Times New Roman" panose="02020603050405020304" pitchFamily="18" charset="0"/>
                    <a:cs typeface="Times New Roman" panose="02020603050405020304" pitchFamily="18" charset="0"/>
                  </a:rPr>
                  <a:t>Transmittance</a:t>
                </a:r>
                <a:endParaRPr kumimoji="1" lang="ja-JP" altLang="en-US" sz="2400" dirty="0">
                  <a:latin typeface="Times New Roman" panose="02020603050405020304" pitchFamily="18" charset="0"/>
                  <a:cs typeface="Times New Roman" panose="02020603050405020304" pitchFamily="18" charset="0"/>
                </a:endParaRPr>
              </a:p>
            </p:txBody>
          </p:sp>
        </p:grpSp>
        <p:sp>
          <p:nvSpPr>
            <p:cNvPr id="58" name="テキスト ボックス 57"/>
            <p:cNvSpPr txBox="1"/>
            <p:nvPr/>
          </p:nvSpPr>
          <p:spPr>
            <a:xfrm>
              <a:off x="459967" y="5678942"/>
              <a:ext cx="613130" cy="495269"/>
            </a:xfrm>
            <a:prstGeom prst="rect">
              <a:avLst/>
            </a:prstGeom>
            <a:solidFill>
              <a:schemeClr val="bg1"/>
            </a:solidFill>
          </p:spPr>
          <p:txBody>
            <a:bodyPr wrap="none" rtlCol="0">
              <a:spAutoFit/>
            </a:bodyPr>
            <a:lstStyle/>
            <a:p>
              <a:r>
                <a:rPr lang="en-US" altLang="ja-JP" sz="2400" dirty="0" smtClean="0">
                  <a:latin typeface="Times New Roman" panose="02020603050405020304" pitchFamily="18" charset="0"/>
                  <a:cs typeface="Times New Roman" panose="02020603050405020304" pitchFamily="18" charset="0"/>
                </a:rPr>
                <a:t>0</a:t>
              </a:r>
              <a:r>
                <a:rPr lang="en-US" altLang="ja-JP" sz="2400" dirty="0">
                  <a:latin typeface="Times New Roman" panose="02020603050405020304" pitchFamily="18" charset="0"/>
                  <a:cs typeface="Times New Roman" panose="02020603050405020304" pitchFamily="18" charset="0"/>
                </a:rPr>
                <a:t>.0</a:t>
              </a:r>
              <a:endParaRPr kumimoji="1" lang="ja-JP" altLang="en-US" sz="2400" dirty="0">
                <a:latin typeface="Times New Roman" panose="02020603050405020304" pitchFamily="18" charset="0"/>
                <a:cs typeface="Times New Roman" panose="02020603050405020304" pitchFamily="18" charset="0"/>
              </a:endParaRPr>
            </a:p>
          </p:txBody>
        </p:sp>
      </p:grpSp>
      <p:sp>
        <p:nvSpPr>
          <p:cNvPr id="5" name="正方形/長方形 4"/>
          <p:cNvSpPr/>
          <p:nvPr/>
        </p:nvSpPr>
        <p:spPr>
          <a:xfrm>
            <a:off x="1403649" y="1972596"/>
            <a:ext cx="208103" cy="3004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125" name="テキスト ボックス 124"/>
          <p:cNvSpPr txBox="1"/>
          <p:nvPr/>
        </p:nvSpPr>
        <p:spPr>
          <a:xfrm>
            <a:off x="539553" y="8622"/>
            <a:ext cx="7947398" cy="646331"/>
          </a:xfrm>
          <a:prstGeom prst="rect">
            <a:avLst/>
          </a:prstGeom>
          <a:ln>
            <a:noFill/>
          </a:ln>
        </p:spPr>
        <p:txBody>
          <a:bodyPr wrap="square" rtlCol="0">
            <a:spAutoFit/>
          </a:bodyPr>
          <a:lstStyle/>
          <a:p>
            <a:pPr algn="ctr"/>
            <a:r>
              <a:rPr kumimoji="1" lang="ja-JP" altLang="en-US" sz="3600" u="sng" dirty="0" smtClean="0"/>
              <a:t>透過スペクトル測定</a:t>
            </a:r>
            <a:endParaRPr kumimoji="1" lang="ja-JP" altLang="en-US" sz="3600" u="sng" dirty="0"/>
          </a:p>
        </p:txBody>
      </p:sp>
      <p:grpSp>
        <p:nvGrpSpPr>
          <p:cNvPr id="283" name="グループ化 282"/>
          <p:cNvGrpSpPr/>
          <p:nvPr/>
        </p:nvGrpSpPr>
        <p:grpSpPr>
          <a:xfrm>
            <a:off x="5796136" y="896121"/>
            <a:ext cx="3276364" cy="5168695"/>
            <a:chOff x="5796136" y="1527175"/>
            <a:chExt cx="3276364" cy="5168695"/>
          </a:xfrm>
        </p:grpSpPr>
        <p:grpSp>
          <p:nvGrpSpPr>
            <p:cNvPr id="278" name="グループ化 277"/>
            <p:cNvGrpSpPr/>
            <p:nvPr/>
          </p:nvGrpSpPr>
          <p:grpSpPr>
            <a:xfrm>
              <a:off x="5863885" y="3861048"/>
              <a:ext cx="3131671" cy="1910093"/>
              <a:chOff x="5863885" y="4022928"/>
              <a:chExt cx="3131671" cy="1910093"/>
            </a:xfrm>
          </p:grpSpPr>
          <p:sp>
            <p:nvSpPr>
              <p:cNvPr id="110" name="Rectangle 35"/>
              <p:cNvSpPr>
                <a:spLocks noChangeArrowheads="1"/>
              </p:cNvSpPr>
              <p:nvPr/>
            </p:nvSpPr>
            <p:spPr bwMode="auto">
              <a:xfrm>
                <a:off x="6923583" y="5427084"/>
                <a:ext cx="3847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Times New Roman" pitchFamily="18" charset="0"/>
                    <a:ea typeface="ＭＳ Ｐゴシック" pitchFamily="50" charset="-128"/>
                    <a:cs typeface="ＭＳ Ｐゴシック" pitchFamily="50" charset="-128"/>
                  </a:rPr>
                  <a:t>620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2" name="Rectangle 37"/>
              <p:cNvSpPr>
                <a:spLocks noChangeArrowheads="1"/>
              </p:cNvSpPr>
              <p:nvPr/>
            </p:nvSpPr>
            <p:spPr bwMode="auto">
              <a:xfrm>
                <a:off x="7787679" y="5427084"/>
                <a:ext cx="3847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Times New Roman" pitchFamily="18" charset="0"/>
                    <a:ea typeface="ＭＳ Ｐゴシック" pitchFamily="50" charset="-128"/>
                    <a:cs typeface="ＭＳ Ｐゴシック" pitchFamily="50" charset="-128"/>
                  </a:rPr>
                  <a:t>640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4" name="Rectangle 39"/>
              <p:cNvSpPr>
                <a:spLocks noChangeArrowheads="1"/>
              </p:cNvSpPr>
              <p:nvPr/>
            </p:nvSpPr>
            <p:spPr bwMode="auto">
              <a:xfrm>
                <a:off x="8610835" y="5427084"/>
                <a:ext cx="3847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Times New Roman" pitchFamily="18" charset="0"/>
                    <a:ea typeface="ＭＳ Ｐゴシック" pitchFamily="50" charset="-128"/>
                    <a:cs typeface="ＭＳ Ｐゴシック" pitchFamily="50" charset="-128"/>
                  </a:rPr>
                  <a:t>660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70" name="Rectangle 93"/>
              <p:cNvSpPr>
                <a:spLocks noChangeArrowheads="1"/>
              </p:cNvSpPr>
              <p:nvPr/>
            </p:nvSpPr>
            <p:spPr bwMode="auto">
              <a:xfrm>
                <a:off x="6387976" y="5277053"/>
                <a:ext cx="128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Times New Roman" pitchFamily="18" charset="0"/>
                    <a:ea typeface="ＭＳ Ｐゴシック" pitchFamily="50" charset="-128"/>
                    <a:cs typeface="ＭＳ Ｐゴシック" pitchFamily="50" charset="-128"/>
                  </a:rPr>
                  <a:t>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72" name="Rectangle 95"/>
              <p:cNvSpPr>
                <a:spLocks noChangeArrowheads="1"/>
              </p:cNvSpPr>
              <p:nvPr/>
            </p:nvSpPr>
            <p:spPr bwMode="auto">
              <a:xfrm>
                <a:off x="6157143" y="4649990"/>
                <a:ext cx="320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0.5</a:t>
                </a:r>
                <a:endParaRPr kumimoji="1" lang="ja-JP" altLang="ja-JP"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74" name="Rectangle 97"/>
              <p:cNvSpPr>
                <a:spLocks noChangeArrowheads="1"/>
              </p:cNvSpPr>
              <p:nvPr/>
            </p:nvSpPr>
            <p:spPr bwMode="auto">
              <a:xfrm>
                <a:off x="6387976" y="4022928"/>
                <a:ext cx="128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a:t>
                </a:r>
                <a:endParaRPr kumimoji="1" lang="ja-JP" altLang="ja-JP"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63" name="グループ化 262"/>
              <p:cNvGrpSpPr/>
              <p:nvPr/>
            </p:nvGrpSpPr>
            <p:grpSpPr>
              <a:xfrm>
                <a:off x="6552220" y="4195656"/>
                <a:ext cx="2310880" cy="1255713"/>
                <a:chOff x="6240463" y="4141788"/>
                <a:chExt cx="2784476" cy="1255713"/>
              </a:xfrm>
            </p:grpSpPr>
            <p:sp>
              <p:nvSpPr>
                <p:cNvPr id="12" name="Line 5"/>
                <p:cNvSpPr>
                  <a:spLocks noChangeShapeType="1"/>
                </p:cNvSpPr>
                <p:nvPr/>
              </p:nvSpPr>
              <p:spPr bwMode="auto">
                <a:xfrm>
                  <a:off x="6240463" y="5397500"/>
                  <a:ext cx="2784475" cy="0"/>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Line 6"/>
                <p:cNvSpPr>
                  <a:spLocks noChangeShapeType="1"/>
                </p:cNvSpPr>
                <p:nvPr/>
              </p:nvSpPr>
              <p:spPr bwMode="auto">
                <a:xfrm flipV="1">
                  <a:off x="6240463"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Line 7"/>
                <p:cNvSpPr>
                  <a:spLocks noChangeShapeType="1"/>
                </p:cNvSpPr>
                <p:nvPr/>
              </p:nvSpPr>
              <p:spPr bwMode="auto">
                <a:xfrm flipV="1">
                  <a:off x="6340476"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Line 8"/>
                <p:cNvSpPr>
                  <a:spLocks noChangeShapeType="1"/>
                </p:cNvSpPr>
                <p:nvPr/>
              </p:nvSpPr>
              <p:spPr bwMode="auto">
                <a:xfrm flipV="1">
                  <a:off x="6438901" y="538003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Line 9"/>
                <p:cNvSpPr>
                  <a:spLocks noChangeShapeType="1"/>
                </p:cNvSpPr>
                <p:nvPr/>
              </p:nvSpPr>
              <p:spPr bwMode="auto">
                <a:xfrm flipV="1">
                  <a:off x="6538913"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10"/>
                <p:cNvSpPr>
                  <a:spLocks noChangeShapeType="1"/>
                </p:cNvSpPr>
                <p:nvPr/>
              </p:nvSpPr>
              <p:spPr bwMode="auto">
                <a:xfrm flipV="1">
                  <a:off x="6638926"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Line 11"/>
                <p:cNvSpPr>
                  <a:spLocks noChangeShapeType="1"/>
                </p:cNvSpPr>
                <p:nvPr/>
              </p:nvSpPr>
              <p:spPr bwMode="auto">
                <a:xfrm flipV="1">
                  <a:off x="6737351"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12"/>
                <p:cNvSpPr>
                  <a:spLocks noChangeShapeType="1"/>
                </p:cNvSpPr>
                <p:nvPr/>
              </p:nvSpPr>
              <p:spPr bwMode="auto">
                <a:xfrm flipV="1">
                  <a:off x="6837363"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13"/>
                <p:cNvSpPr>
                  <a:spLocks noChangeShapeType="1"/>
                </p:cNvSpPr>
                <p:nvPr/>
              </p:nvSpPr>
              <p:spPr bwMode="auto">
                <a:xfrm flipV="1">
                  <a:off x="6937376" y="538003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Line 14"/>
                <p:cNvSpPr>
                  <a:spLocks noChangeShapeType="1"/>
                </p:cNvSpPr>
                <p:nvPr/>
              </p:nvSpPr>
              <p:spPr bwMode="auto">
                <a:xfrm flipV="1">
                  <a:off x="7035801"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15"/>
                <p:cNvSpPr>
                  <a:spLocks noChangeShapeType="1"/>
                </p:cNvSpPr>
                <p:nvPr/>
              </p:nvSpPr>
              <p:spPr bwMode="auto">
                <a:xfrm flipV="1">
                  <a:off x="7135813"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16"/>
                <p:cNvSpPr>
                  <a:spLocks noChangeShapeType="1"/>
                </p:cNvSpPr>
                <p:nvPr/>
              </p:nvSpPr>
              <p:spPr bwMode="auto">
                <a:xfrm flipV="1">
                  <a:off x="7234238"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17"/>
                <p:cNvSpPr>
                  <a:spLocks noChangeShapeType="1"/>
                </p:cNvSpPr>
                <p:nvPr/>
              </p:nvSpPr>
              <p:spPr bwMode="auto">
                <a:xfrm flipV="1">
                  <a:off x="7334251"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18"/>
                <p:cNvSpPr>
                  <a:spLocks noChangeShapeType="1"/>
                </p:cNvSpPr>
                <p:nvPr/>
              </p:nvSpPr>
              <p:spPr bwMode="auto">
                <a:xfrm flipV="1">
                  <a:off x="7434263" y="538003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19"/>
                <p:cNvSpPr>
                  <a:spLocks noChangeShapeType="1"/>
                </p:cNvSpPr>
                <p:nvPr/>
              </p:nvSpPr>
              <p:spPr bwMode="auto">
                <a:xfrm flipV="1">
                  <a:off x="7532688"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20"/>
                <p:cNvSpPr>
                  <a:spLocks noChangeShapeType="1"/>
                </p:cNvSpPr>
                <p:nvPr/>
              </p:nvSpPr>
              <p:spPr bwMode="auto">
                <a:xfrm flipV="1">
                  <a:off x="7632701"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21"/>
                <p:cNvSpPr>
                  <a:spLocks noChangeShapeType="1"/>
                </p:cNvSpPr>
                <p:nvPr/>
              </p:nvSpPr>
              <p:spPr bwMode="auto">
                <a:xfrm flipV="1">
                  <a:off x="7732713"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22"/>
                <p:cNvSpPr>
                  <a:spLocks noChangeShapeType="1"/>
                </p:cNvSpPr>
                <p:nvPr/>
              </p:nvSpPr>
              <p:spPr bwMode="auto">
                <a:xfrm flipV="1">
                  <a:off x="7831138"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23"/>
                <p:cNvSpPr>
                  <a:spLocks noChangeShapeType="1"/>
                </p:cNvSpPr>
                <p:nvPr/>
              </p:nvSpPr>
              <p:spPr bwMode="auto">
                <a:xfrm flipV="1">
                  <a:off x="7931151" y="538003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Line 24"/>
                <p:cNvSpPr>
                  <a:spLocks noChangeShapeType="1"/>
                </p:cNvSpPr>
                <p:nvPr/>
              </p:nvSpPr>
              <p:spPr bwMode="auto">
                <a:xfrm flipV="1">
                  <a:off x="8031163"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25"/>
                <p:cNvSpPr>
                  <a:spLocks noChangeShapeType="1"/>
                </p:cNvSpPr>
                <p:nvPr/>
              </p:nvSpPr>
              <p:spPr bwMode="auto">
                <a:xfrm flipV="1">
                  <a:off x="8129588"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Line 26"/>
                <p:cNvSpPr>
                  <a:spLocks noChangeShapeType="1"/>
                </p:cNvSpPr>
                <p:nvPr/>
              </p:nvSpPr>
              <p:spPr bwMode="auto">
                <a:xfrm flipV="1">
                  <a:off x="8229601"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27"/>
                <p:cNvSpPr>
                  <a:spLocks noChangeShapeType="1"/>
                </p:cNvSpPr>
                <p:nvPr/>
              </p:nvSpPr>
              <p:spPr bwMode="auto">
                <a:xfrm flipV="1">
                  <a:off x="8329613"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Line 28"/>
                <p:cNvSpPr>
                  <a:spLocks noChangeShapeType="1"/>
                </p:cNvSpPr>
                <p:nvPr/>
              </p:nvSpPr>
              <p:spPr bwMode="auto">
                <a:xfrm flipV="1">
                  <a:off x="8428038" y="538003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29"/>
                <p:cNvSpPr>
                  <a:spLocks noChangeShapeType="1"/>
                </p:cNvSpPr>
                <p:nvPr/>
              </p:nvSpPr>
              <p:spPr bwMode="auto">
                <a:xfrm flipV="1">
                  <a:off x="8528051"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Line 30"/>
                <p:cNvSpPr>
                  <a:spLocks noChangeShapeType="1"/>
                </p:cNvSpPr>
                <p:nvPr/>
              </p:nvSpPr>
              <p:spPr bwMode="auto">
                <a:xfrm flipV="1">
                  <a:off x="8626476"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31"/>
                <p:cNvSpPr>
                  <a:spLocks noChangeShapeType="1"/>
                </p:cNvSpPr>
                <p:nvPr/>
              </p:nvSpPr>
              <p:spPr bwMode="auto">
                <a:xfrm flipV="1">
                  <a:off x="8726488"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Line 32"/>
                <p:cNvSpPr>
                  <a:spLocks noChangeShapeType="1"/>
                </p:cNvSpPr>
                <p:nvPr/>
              </p:nvSpPr>
              <p:spPr bwMode="auto">
                <a:xfrm flipV="1">
                  <a:off x="8826501"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33"/>
                <p:cNvSpPr>
                  <a:spLocks noChangeShapeType="1"/>
                </p:cNvSpPr>
                <p:nvPr/>
              </p:nvSpPr>
              <p:spPr bwMode="auto">
                <a:xfrm flipV="1">
                  <a:off x="8924926" y="538003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Line 34"/>
                <p:cNvSpPr>
                  <a:spLocks noChangeShapeType="1"/>
                </p:cNvSpPr>
                <p:nvPr/>
              </p:nvSpPr>
              <p:spPr bwMode="auto">
                <a:xfrm flipV="1">
                  <a:off x="9024938" y="5387975"/>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41"/>
                <p:cNvSpPr>
                  <a:spLocks noChangeShapeType="1"/>
                </p:cNvSpPr>
                <p:nvPr/>
              </p:nvSpPr>
              <p:spPr bwMode="auto">
                <a:xfrm flipV="1">
                  <a:off x="6240463" y="4141788"/>
                  <a:ext cx="0" cy="1255713"/>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Line 42"/>
                <p:cNvSpPr>
                  <a:spLocks noChangeShapeType="1"/>
                </p:cNvSpPr>
                <p:nvPr/>
              </p:nvSpPr>
              <p:spPr bwMode="auto">
                <a:xfrm>
                  <a:off x="6240463" y="5397500"/>
                  <a:ext cx="4603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43"/>
                <p:cNvSpPr>
                  <a:spLocks noChangeShapeType="1"/>
                </p:cNvSpPr>
                <p:nvPr/>
              </p:nvSpPr>
              <p:spPr bwMode="auto">
                <a:xfrm>
                  <a:off x="6240463" y="53721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Line 44"/>
                <p:cNvSpPr>
                  <a:spLocks noChangeShapeType="1"/>
                </p:cNvSpPr>
                <p:nvPr/>
              </p:nvSpPr>
              <p:spPr bwMode="auto">
                <a:xfrm>
                  <a:off x="6240463" y="53467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45"/>
                <p:cNvSpPr>
                  <a:spLocks noChangeShapeType="1"/>
                </p:cNvSpPr>
                <p:nvPr/>
              </p:nvSpPr>
              <p:spPr bwMode="auto">
                <a:xfrm>
                  <a:off x="6240463" y="53228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Line 46"/>
                <p:cNvSpPr>
                  <a:spLocks noChangeShapeType="1"/>
                </p:cNvSpPr>
                <p:nvPr/>
              </p:nvSpPr>
              <p:spPr bwMode="auto">
                <a:xfrm>
                  <a:off x="6240463" y="52974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47"/>
                <p:cNvSpPr>
                  <a:spLocks noChangeShapeType="1"/>
                </p:cNvSpPr>
                <p:nvPr/>
              </p:nvSpPr>
              <p:spPr bwMode="auto">
                <a:xfrm>
                  <a:off x="6240463" y="5272088"/>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Line 48"/>
                <p:cNvSpPr>
                  <a:spLocks noChangeShapeType="1"/>
                </p:cNvSpPr>
                <p:nvPr/>
              </p:nvSpPr>
              <p:spPr bwMode="auto">
                <a:xfrm>
                  <a:off x="6240463" y="52466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49"/>
                <p:cNvSpPr>
                  <a:spLocks noChangeShapeType="1"/>
                </p:cNvSpPr>
                <p:nvPr/>
              </p:nvSpPr>
              <p:spPr bwMode="auto">
                <a:xfrm>
                  <a:off x="6240463" y="52212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50"/>
                <p:cNvSpPr>
                  <a:spLocks noChangeShapeType="1"/>
                </p:cNvSpPr>
                <p:nvPr/>
              </p:nvSpPr>
              <p:spPr bwMode="auto">
                <a:xfrm>
                  <a:off x="6240463" y="51958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Line 51"/>
                <p:cNvSpPr>
                  <a:spLocks noChangeShapeType="1"/>
                </p:cNvSpPr>
                <p:nvPr/>
              </p:nvSpPr>
              <p:spPr bwMode="auto">
                <a:xfrm>
                  <a:off x="6240463" y="517207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52"/>
                <p:cNvSpPr>
                  <a:spLocks noChangeShapeType="1"/>
                </p:cNvSpPr>
                <p:nvPr/>
              </p:nvSpPr>
              <p:spPr bwMode="auto">
                <a:xfrm>
                  <a:off x="6240463" y="5146675"/>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53"/>
                <p:cNvSpPr>
                  <a:spLocks noChangeShapeType="1"/>
                </p:cNvSpPr>
                <p:nvPr/>
              </p:nvSpPr>
              <p:spPr bwMode="auto">
                <a:xfrm>
                  <a:off x="6240463" y="512127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54"/>
                <p:cNvSpPr>
                  <a:spLocks noChangeShapeType="1"/>
                </p:cNvSpPr>
                <p:nvPr/>
              </p:nvSpPr>
              <p:spPr bwMode="auto">
                <a:xfrm>
                  <a:off x="6240463" y="509587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55"/>
                <p:cNvSpPr>
                  <a:spLocks noChangeShapeType="1"/>
                </p:cNvSpPr>
                <p:nvPr/>
              </p:nvSpPr>
              <p:spPr bwMode="auto">
                <a:xfrm>
                  <a:off x="6240463" y="507047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Line 56"/>
                <p:cNvSpPr>
                  <a:spLocks noChangeShapeType="1"/>
                </p:cNvSpPr>
                <p:nvPr/>
              </p:nvSpPr>
              <p:spPr bwMode="auto">
                <a:xfrm>
                  <a:off x="6240463" y="504507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57"/>
                <p:cNvSpPr>
                  <a:spLocks noChangeShapeType="1"/>
                </p:cNvSpPr>
                <p:nvPr/>
              </p:nvSpPr>
              <p:spPr bwMode="auto">
                <a:xfrm>
                  <a:off x="6240463" y="5021263"/>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58"/>
                <p:cNvSpPr>
                  <a:spLocks noChangeShapeType="1"/>
                </p:cNvSpPr>
                <p:nvPr/>
              </p:nvSpPr>
              <p:spPr bwMode="auto">
                <a:xfrm>
                  <a:off x="6240463" y="499586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59"/>
                <p:cNvSpPr>
                  <a:spLocks noChangeShapeType="1"/>
                </p:cNvSpPr>
                <p:nvPr/>
              </p:nvSpPr>
              <p:spPr bwMode="auto">
                <a:xfrm>
                  <a:off x="6240463" y="497046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Line 60"/>
                <p:cNvSpPr>
                  <a:spLocks noChangeShapeType="1"/>
                </p:cNvSpPr>
                <p:nvPr/>
              </p:nvSpPr>
              <p:spPr bwMode="auto">
                <a:xfrm>
                  <a:off x="6240463" y="494506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61"/>
                <p:cNvSpPr>
                  <a:spLocks noChangeShapeType="1"/>
                </p:cNvSpPr>
                <p:nvPr/>
              </p:nvSpPr>
              <p:spPr bwMode="auto">
                <a:xfrm>
                  <a:off x="6240463" y="491966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Line 62"/>
                <p:cNvSpPr>
                  <a:spLocks noChangeShapeType="1"/>
                </p:cNvSpPr>
                <p:nvPr/>
              </p:nvSpPr>
              <p:spPr bwMode="auto">
                <a:xfrm>
                  <a:off x="6240463" y="4895850"/>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63"/>
                <p:cNvSpPr>
                  <a:spLocks noChangeShapeType="1"/>
                </p:cNvSpPr>
                <p:nvPr/>
              </p:nvSpPr>
              <p:spPr bwMode="auto">
                <a:xfrm>
                  <a:off x="6240463" y="487045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Line 64"/>
                <p:cNvSpPr>
                  <a:spLocks noChangeShapeType="1"/>
                </p:cNvSpPr>
                <p:nvPr/>
              </p:nvSpPr>
              <p:spPr bwMode="auto">
                <a:xfrm>
                  <a:off x="6240463" y="484505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65"/>
                <p:cNvSpPr>
                  <a:spLocks noChangeShapeType="1"/>
                </p:cNvSpPr>
                <p:nvPr/>
              </p:nvSpPr>
              <p:spPr bwMode="auto">
                <a:xfrm>
                  <a:off x="6240463" y="481965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Line 66"/>
                <p:cNvSpPr>
                  <a:spLocks noChangeShapeType="1"/>
                </p:cNvSpPr>
                <p:nvPr/>
              </p:nvSpPr>
              <p:spPr bwMode="auto">
                <a:xfrm>
                  <a:off x="6240463" y="479425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67"/>
                <p:cNvSpPr>
                  <a:spLocks noChangeShapeType="1"/>
                </p:cNvSpPr>
                <p:nvPr/>
              </p:nvSpPr>
              <p:spPr bwMode="auto">
                <a:xfrm>
                  <a:off x="6240463" y="4770438"/>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68"/>
                <p:cNvSpPr>
                  <a:spLocks noChangeShapeType="1"/>
                </p:cNvSpPr>
                <p:nvPr/>
              </p:nvSpPr>
              <p:spPr bwMode="auto">
                <a:xfrm>
                  <a:off x="6240463" y="474503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69"/>
                <p:cNvSpPr>
                  <a:spLocks noChangeShapeType="1"/>
                </p:cNvSpPr>
                <p:nvPr/>
              </p:nvSpPr>
              <p:spPr bwMode="auto">
                <a:xfrm>
                  <a:off x="6240463" y="471963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Line 70"/>
                <p:cNvSpPr>
                  <a:spLocks noChangeShapeType="1"/>
                </p:cNvSpPr>
                <p:nvPr/>
              </p:nvSpPr>
              <p:spPr bwMode="auto">
                <a:xfrm>
                  <a:off x="6240463" y="469423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71"/>
                <p:cNvSpPr>
                  <a:spLocks noChangeShapeType="1"/>
                </p:cNvSpPr>
                <p:nvPr/>
              </p:nvSpPr>
              <p:spPr bwMode="auto">
                <a:xfrm>
                  <a:off x="6240463" y="466883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72"/>
                <p:cNvSpPr>
                  <a:spLocks noChangeShapeType="1"/>
                </p:cNvSpPr>
                <p:nvPr/>
              </p:nvSpPr>
              <p:spPr bwMode="auto">
                <a:xfrm>
                  <a:off x="6240463" y="4643438"/>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73"/>
                <p:cNvSpPr>
                  <a:spLocks noChangeShapeType="1"/>
                </p:cNvSpPr>
                <p:nvPr/>
              </p:nvSpPr>
              <p:spPr bwMode="auto">
                <a:xfrm>
                  <a:off x="6240463" y="461962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74"/>
                <p:cNvSpPr>
                  <a:spLocks noChangeShapeType="1"/>
                </p:cNvSpPr>
                <p:nvPr/>
              </p:nvSpPr>
              <p:spPr bwMode="auto">
                <a:xfrm>
                  <a:off x="6240463" y="459422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75"/>
                <p:cNvSpPr>
                  <a:spLocks noChangeShapeType="1"/>
                </p:cNvSpPr>
                <p:nvPr/>
              </p:nvSpPr>
              <p:spPr bwMode="auto">
                <a:xfrm>
                  <a:off x="6240463" y="456882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76"/>
                <p:cNvSpPr>
                  <a:spLocks noChangeShapeType="1"/>
                </p:cNvSpPr>
                <p:nvPr/>
              </p:nvSpPr>
              <p:spPr bwMode="auto">
                <a:xfrm>
                  <a:off x="6240463" y="454342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77"/>
                <p:cNvSpPr>
                  <a:spLocks noChangeShapeType="1"/>
                </p:cNvSpPr>
                <p:nvPr/>
              </p:nvSpPr>
              <p:spPr bwMode="auto">
                <a:xfrm>
                  <a:off x="6240463" y="4518025"/>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Line 78"/>
                <p:cNvSpPr>
                  <a:spLocks noChangeShapeType="1"/>
                </p:cNvSpPr>
                <p:nvPr/>
              </p:nvSpPr>
              <p:spPr bwMode="auto">
                <a:xfrm>
                  <a:off x="6240463" y="449421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79"/>
                <p:cNvSpPr>
                  <a:spLocks noChangeShapeType="1"/>
                </p:cNvSpPr>
                <p:nvPr/>
              </p:nvSpPr>
              <p:spPr bwMode="auto">
                <a:xfrm>
                  <a:off x="6240463" y="446881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80"/>
                <p:cNvSpPr>
                  <a:spLocks noChangeShapeType="1"/>
                </p:cNvSpPr>
                <p:nvPr/>
              </p:nvSpPr>
              <p:spPr bwMode="auto">
                <a:xfrm>
                  <a:off x="6240463" y="444341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81"/>
                <p:cNvSpPr>
                  <a:spLocks noChangeShapeType="1"/>
                </p:cNvSpPr>
                <p:nvPr/>
              </p:nvSpPr>
              <p:spPr bwMode="auto">
                <a:xfrm>
                  <a:off x="6240463" y="441801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82"/>
                <p:cNvSpPr>
                  <a:spLocks noChangeShapeType="1"/>
                </p:cNvSpPr>
                <p:nvPr/>
              </p:nvSpPr>
              <p:spPr bwMode="auto">
                <a:xfrm>
                  <a:off x="6240463" y="4392613"/>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83"/>
                <p:cNvSpPr>
                  <a:spLocks noChangeShapeType="1"/>
                </p:cNvSpPr>
                <p:nvPr/>
              </p:nvSpPr>
              <p:spPr bwMode="auto">
                <a:xfrm>
                  <a:off x="6240463" y="436721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84"/>
                <p:cNvSpPr>
                  <a:spLocks noChangeShapeType="1"/>
                </p:cNvSpPr>
                <p:nvPr/>
              </p:nvSpPr>
              <p:spPr bwMode="auto">
                <a:xfrm>
                  <a:off x="6240463" y="43434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85"/>
                <p:cNvSpPr>
                  <a:spLocks noChangeShapeType="1"/>
                </p:cNvSpPr>
                <p:nvPr/>
              </p:nvSpPr>
              <p:spPr bwMode="auto">
                <a:xfrm>
                  <a:off x="6240463" y="43180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86"/>
                <p:cNvSpPr>
                  <a:spLocks noChangeShapeType="1"/>
                </p:cNvSpPr>
                <p:nvPr/>
              </p:nvSpPr>
              <p:spPr bwMode="auto">
                <a:xfrm>
                  <a:off x="6240463" y="42926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87"/>
                <p:cNvSpPr>
                  <a:spLocks noChangeShapeType="1"/>
                </p:cNvSpPr>
                <p:nvPr/>
              </p:nvSpPr>
              <p:spPr bwMode="auto">
                <a:xfrm>
                  <a:off x="6240463" y="4267200"/>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88"/>
                <p:cNvSpPr>
                  <a:spLocks noChangeShapeType="1"/>
                </p:cNvSpPr>
                <p:nvPr/>
              </p:nvSpPr>
              <p:spPr bwMode="auto">
                <a:xfrm>
                  <a:off x="6240463" y="42418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89"/>
                <p:cNvSpPr>
                  <a:spLocks noChangeShapeType="1"/>
                </p:cNvSpPr>
                <p:nvPr/>
              </p:nvSpPr>
              <p:spPr bwMode="auto">
                <a:xfrm>
                  <a:off x="6240463" y="42179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90"/>
                <p:cNvSpPr>
                  <a:spLocks noChangeShapeType="1"/>
                </p:cNvSpPr>
                <p:nvPr/>
              </p:nvSpPr>
              <p:spPr bwMode="auto">
                <a:xfrm>
                  <a:off x="6240463" y="41925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91"/>
                <p:cNvSpPr>
                  <a:spLocks noChangeShapeType="1"/>
                </p:cNvSpPr>
                <p:nvPr/>
              </p:nvSpPr>
              <p:spPr bwMode="auto">
                <a:xfrm>
                  <a:off x="6240463" y="41671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92"/>
                <p:cNvSpPr>
                  <a:spLocks noChangeShapeType="1"/>
                </p:cNvSpPr>
                <p:nvPr/>
              </p:nvSpPr>
              <p:spPr bwMode="auto">
                <a:xfrm>
                  <a:off x="6240463" y="4141788"/>
                  <a:ext cx="4603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99"/>
                <p:cNvSpPr>
                  <a:spLocks noChangeShapeType="1"/>
                </p:cNvSpPr>
                <p:nvPr/>
              </p:nvSpPr>
              <p:spPr bwMode="auto">
                <a:xfrm>
                  <a:off x="6240463" y="4141788"/>
                  <a:ext cx="2784475" cy="0"/>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100"/>
                <p:cNvSpPr>
                  <a:spLocks noChangeShapeType="1"/>
                </p:cNvSpPr>
                <p:nvPr/>
              </p:nvSpPr>
              <p:spPr bwMode="auto">
                <a:xfrm>
                  <a:off x="6240463"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101"/>
                <p:cNvSpPr>
                  <a:spLocks noChangeShapeType="1"/>
                </p:cNvSpPr>
                <p:nvPr/>
              </p:nvSpPr>
              <p:spPr bwMode="auto">
                <a:xfrm>
                  <a:off x="6340476"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Line 102"/>
                <p:cNvSpPr>
                  <a:spLocks noChangeShapeType="1"/>
                </p:cNvSpPr>
                <p:nvPr/>
              </p:nvSpPr>
              <p:spPr bwMode="auto">
                <a:xfrm>
                  <a:off x="6438901" y="414178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103"/>
                <p:cNvSpPr>
                  <a:spLocks noChangeShapeType="1"/>
                </p:cNvSpPr>
                <p:nvPr/>
              </p:nvSpPr>
              <p:spPr bwMode="auto">
                <a:xfrm>
                  <a:off x="6538913"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Line 104"/>
                <p:cNvSpPr>
                  <a:spLocks noChangeShapeType="1"/>
                </p:cNvSpPr>
                <p:nvPr/>
              </p:nvSpPr>
              <p:spPr bwMode="auto">
                <a:xfrm>
                  <a:off x="6638926"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105"/>
                <p:cNvSpPr>
                  <a:spLocks noChangeShapeType="1"/>
                </p:cNvSpPr>
                <p:nvPr/>
              </p:nvSpPr>
              <p:spPr bwMode="auto">
                <a:xfrm>
                  <a:off x="6737351"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Line 106"/>
                <p:cNvSpPr>
                  <a:spLocks noChangeShapeType="1"/>
                </p:cNvSpPr>
                <p:nvPr/>
              </p:nvSpPr>
              <p:spPr bwMode="auto">
                <a:xfrm>
                  <a:off x="6837363"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107"/>
                <p:cNvSpPr>
                  <a:spLocks noChangeShapeType="1"/>
                </p:cNvSpPr>
                <p:nvPr/>
              </p:nvSpPr>
              <p:spPr bwMode="auto">
                <a:xfrm>
                  <a:off x="6937376" y="414178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Line 108"/>
                <p:cNvSpPr>
                  <a:spLocks noChangeShapeType="1"/>
                </p:cNvSpPr>
                <p:nvPr/>
              </p:nvSpPr>
              <p:spPr bwMode="auto">
                <a:xfrm>
                  <a:off x="7035801"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109"/>
                <p:cNvSpPr>
                  <a:spLocks noChangeShapeType="1"/>
                </p:cNvSpPr>
                <p:nvPr/>
              </p:nvSpPr>
              <p:spPr bwMode="auto">
                <a:xfrm>
                  <a:off x="7135813"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110"/>
                <p:cNvSpPr>
                  <a:spLocks noChangeShapeType="1"/>
                </p:cNvSpPr>
                <p:nvPr/>
              </p:nvSpPr>
              <p:spPr bwMode="auto">
                <a:xfrm>
                  <a:off x="7234238"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111"/>
                <p:cNvSpPr>
                  <a:spLocks noChangeShapeType="1"/>
                </p:cNvSpPr>
                <p:nvPr/>
              </p:nvSpPr>
              <p:spPr bwMode="auto">
                <a:xfrm>
                  <a:off x="7334251"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Line 112"/>
                <p:cNvSpPr>
                  <a:spLocks noChangeShapeType="1"/>
                </p:cNvSpPr>
                <p:nvPr/>
              </p:nvSpPr>
              <p:spPr bwMode="auto">
                <a:xfrm>
                  <a:off x="7434263" y="414178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113"/>
                <p:cNvSpPr>
                  <a:spLocks noChangeShapeType="1"/>
                </p:cNvSpPr>
                <p:nvPr/>
              </p:nvSpPr>
              <p:spPr bwMode="auto">
                <a:xfrm>
                  <a:off x="7532688"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Line 114"/>
                <p:cNvSpPr>
                  <a:spLocks noChangeShapeType="1"/>
                </p:cNvSpPr>
                <p:nvPr/>
              </p:nvSpPr>
              <p:spPr bwMode="auto">
                <a:xfrm>
                  <a:off x="7632701"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Line 115"/>
                <p:cNvSpPr>
                  <a:spLocks noChangeShapeType="1"/>
                </p:cNvSpPr>
                <p:nvPr/>
              </p:nvSpPr>
              <p:spPr bwMode="auto">
                <a:xfrm>
                  <a:off x="7732713"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116"/>
                <p:cNvSpPr>
                  <a:spLocks noChangeShapeType="1"/>
                </p:cNvSpPr>
                <p:nvPr/>
              </p:nvSpPr>
              <p:spPr bwMode="auto">
                <a:xfrm>
                  <a:off x="7831138"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117"/>
                <p:cNvSpPr>
                  <a:spLocks noChangeShapeType="1"/>
                </p:cNvSpPr>
                <p:nvPr/>
              </p:nvSpPr>
              <p:spPr bwMode="auto">
                <a:xfrm>
                  <a:off x="7931151" y="414178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118"/>
                <p:cNvSpPr>
                  <a:spLocks noChangeShapeType="1"/>
                </p:cNvSpPr>
                <p:nvPr/>
              </p:nvSpPr>
              <p:spPr bwMode="auto">
                <a:xfrm>
                  <a:off x="8031163"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119"/>
                <p:cNvSpPr>
                  <a:spLocks noChangeShapeType="1"/>
                </p:cNvSpPr>
                <p:nvPr/>
              </p:nvSpPr>
              <p:spPr bwMode="auto">
                <a:xfrm>
                  <a:off x="8129588"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120"/>
                <p:cNvSpPr>
                  <a:spLocks noChangeShapeType="1"/>
                </p:cNvSpPr>
                <p:nvPr/>
              </p:nvSpPr>
              <p:spPr bwMode="auto">
                <a:xfrm>
                  <a:off x="8229601"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121"/>
                <p:cNvSpPr>
                  <a:spLocks noChangeShapeType="1"/>
                </p:cNvSpPr>
                <p:nvPr/>
              </p:nvSpPr>
              <p:spPr bwMode="auto">
                <a:xfrm>
                  <a:off x="8329613"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Line 122"/>
                <p:cNvSpPr>
                  <a:spLocks noChangeShapeType="1"/>
                </p:cNvSpPr>
                <p:nvPr/>
              </p:nvSpPr>
              <p:spPr bwMode="auto">
                <a:xfrm>
                  <a:off x="8428038" y="414178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123"/>
                <p:cNvSpPr>
                  <a:spLocks noChangeShapeType="1"/>
                </p:cNvSpPr>
                <p:nvPr/>
              </p:nvSpPr>
              <p:spPr bwMode="auto">
                <a:xfrm>
                  <a:off x="8528051"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Line 124"/>
                <p:cNvSpPr>
                  <a:spLocks noChangeShapeType="1"/>
                </p:cNvSpPr>
                <p:nvPr/>
              </p:nvSpPr>
              <p:spPr bwMode="auto">
                <a:xfrm>
                  <a:off x="8626476"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Line 125"/>
                <p:cNvSpPr>
                  <a:spLocks noChangeShapeType="1"/>
                </p:cNvSpPr>
                <p:nvPr/>
              </p:nvSpPr>
              <p:spPr bwMode="auto">
                <a:xfrm>
                  <a:off x="8726488"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Line 126"/>
                <p:cNvSpPr>
                  <a:spLocks noChangeShapeType="1"/>
                </p:cNvSpPr>
                <p:nvPr/>
              </p:nvSpPr>
              <p:spPr bwMode="auto">
                <a:xfrm>
                  <a:off x="8826501"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Line 127"/>
                <p:cNvSpPr>
                  <a:spLocks noChangeShapeType="1"/>
                </p:cNvSpPr>
                <p:nvPr/>
              </p:nvSpPr>
              <p:spPr bwMode="auto">
                <a:xfrm>
                  <a:off x="8924926" y="4141788"/>
                  <a:ext cx="0" cy="17463"/>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128"/>
                <p:cNvSpPr>
                  <a:spLocks noChangeShapeType="1"/>
                </p:cNvSpPr>
                <p:nvPr/>
              </p:nvSpPr>
              <p:spPr bwMode="auto">
                <a:xfrm>
                  <a:off x="9024938" y="4141788"/>
                  <a:ext cx="0" cy="9525"/>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Line 129"/>
                <p:cNvSpPr>
                  <a:spLocks noChangeShapeType="1"/>
                </p:cNvSpPr>
                <p:nvPr/>
              </p:nvSpPr>
              <p:spPr bwMode="auto">
                <a:xfrm flipV="1">
                  <a:off x="9024938" y="4141788"/>
                  <a:ext cx="0" cy="1255713"/>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Line 130"/>
                <p:cNvSpPr>
                  <a:spLocks noChangeShapeType="1"/>
                </p:cNvSpPr>
                <p:nvPr/>
              </p:nvSpPr>
              <p:spPr bwMode="auto">
                <a:xfrm flipH="1">
                  <a:off x="8978901" y="5397500"/>
                  <a:ext cx="4603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Line 131"/>
                <p:cNvSpPr>
                  <a:spLocks noChangeShapeType="1"/>
                </p:cNvSpPr>
                <p:nvPr/>
              </p:nvSpPr>
              <p:spPr bwMode="auto">
                <a:xfrm flipH="1">
                  <a:off x="9009063" y="53721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Line 132"/>
                <p:cNvSpPr>
                  <a:spLocks noChangeShapeType="1"/>
                </p:cNvSpPr>
                <p:nvPr/>
              </p:nvSpPr>
              <p:spPr bwMode="auto">
                <a:xfrm flipH="1">
                  <a:off x="9009063" y="53467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Line 133"/>
                <p:cNvSpPr>
                  <a:spLocks noChangeShapeType="1"/>
                </p:cNvSpPr>
                <p:nvPr/>
              </p:nvSpPr>
              <p:spPr bwMode="auto">
                <a:xfrm flipH="1" flipV="1">
                  <a:off x="9009063" y="5321300"/>
                  <a:ext cx="15875" cy="15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Line 134"/>
                <p:cNvSpPr>
                  <a:spLocks noChangeShapeType="1"/>
                </p:cNvSpPr>
                <p:nvPr/>
              </p:nvSpPr>
              <p:spPr bwMode="auto">
                <a:xfrm flipH="1">
                  <a:off x="9009063" y="52974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Line 135"/>
                <p:cNvSpPr>
                  <a:spLocks noChangeShapeType="1"/>
                </p:cNvSpPr>
                <p:nvPr/>
              </p:nvSpPr>
              <p:spPr bwMode="auto">
                <a:xfrm flipH="1">
                  <a:off x="8994776" y="5272088"/>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Line 136"/>
                <p:cNvSpPr>
                  <a:spLocks noChangeShapeType="1"/>
                </p:cNvSpPr>
                <p:nvPr/>
              </p:nvSpPr>
              <p:spPr bwMode="auto">
                <a:xfrm flipH="1">
                  <a:off x="9009063" y="52466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Line 137"/>
                <p:cNvSpPr>
                  <a:spLocks noChangeShapeType="1"/>
                </p:cNvSpPr>
                <p:nvPr/>
              </p:nvSpPr>
              <p:spPr bwMode="auto">
                <a:xfrm flipH="1">
                  <a:off x="9009063" y="52212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138"/>
                <p:cNvSpPr>
                  <a:spLocks noChangeShapeType="1"/>
                </p:cNvSpPr>
                <p:nvPr/>
              </p:nvSpPr>
              <p:spPr bwMode="auto">
                <a:xfrm flipH="1">
                  <a:off x="9009063" y="51958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Line 139"/>
                <p:cNvSpPr>
                  <a:spLocks noChangeShapeType="1"/>
                </p:cNvSpPr>
                <p:nvPr/>
              </p:nvSpPr>
              <p:spPr bwMode="auto">
                <a:xfrm flipH="1">
                  <a:off x="9009063" y="517207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Line 140"/>
                <p:cNvSpPr>
                  <a:spLocks noChangeShapeType="1"/>
                </p:cNvSpPr>
                <p:nvPr/>
              </p:nvSpPr>
              <p:spPr bwMode="auto">
                <a:xfrm flipH="1">
                  <a:off x="8994776" y="5146675"/>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Line 141"/>
                <p:cNvSpPr>
                  <a:spLocks noChangeShapeType="1"/>
                </p:cNvSpPr>
                <p:nvPr/>
              </p:nvSpPr>
              <p:spPr bwMode="auto">
                <a:xfrm flipH="1">
                  <a:off x="9009063" y="512127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Line 142"/>
                <p:cNvSpPr>
                  <a:spLocks noChangeShapeType="1"/>
                </p:cNvSpPr>
                <p:nvPr/>
              </p:nvSpPr>
              <p:spPr bwMode="auto">
                <a:xfrm flipH="1">
                  <a:off x="9009063" y="509587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Line 143"/>
                <p:cNvSpPr>
                  <a:spLocks noChangeShapeType="1"/>
                </p:cNvSpPr>
                <p:nvPr/>
              </p:nvSpPr>
              <p:spPr bwMode="auto">
                <a:xfrm flipH="1">
                  <a:off x="9009063" y="507047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Line 144"/>
                <p:cNvSpPr>
                  <a:spLocks noChangeShapeType="1"/>
                </p:cNvSpPr>
                <p:nvPr/>
              </p:nvSpPr>
              <p:spPr bwMode="auto">
                <a:xfrm flipH="1">
                  <a:off x="9009063" y="504507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Line 145"/>
                <p:cNvSpPr>
                  <a:spLocks noChangeShapeType="1"/>
                </p:cNvSpPr>
                <p:nvPr/>
              </p:nvSpPr>
              <p:spPr bwMode="auto">
                <a:xfrm flipH="1">
                  <a:off x="8994776" y="5021263"/>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Line 146"/>
                <p:cNvSpPr>
                  <a:spLocks noChangeShapeType="1"/>
                </p:cNvSpPr>
                <p:nvPr/>
              </p:nvSpPr>
              <p:spPr bwMode="auto">
                <a:xfrm flipH="1">
                  <a:off x="9009063" y="499586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Line 147"/>
                <p:cNvSpPr>
                  <a:spLocks noChangeShapeType="1"/>
                </p:cNvSpPr>
                <p:nvPr/>
              </p:nvSpPr>
              <p:spPr bwMode="auto">
                <a:xfrm flipH="1">
                  <a:off x="9009063" y="497046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Line 148"/>
                <p:cNvSpPr>
                  <a:spLocks noChangeShapeType="1"/>
                </p:cNvSpPr>
                <p:nvPr/>
              </p:nvSpPr>
              <p:spPr bwMode="auto">
                <a:xfrm flipH="1">
                  <a:off x="9009063" y="494506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Line 149"/>
                <p:cNvSpPr>
                  <a:spLocks noChangeShapeType="1"/>
                </p:cNvSpPr>
                <p:nvPr/>
              </p:nvSpPr>
              <p:spPr bwMode="auto">
                <a:xfrm flipH="1">
                  <a:off x="9009063" y="491966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Line 150"/>
                <p:cNvSpPr>
                  <a:spLocks noChangeShapeType="1"/>
                </p:cNvSpPr>
                <p:nvPr/>
              </p:nvSpPr>
              <p:spPr bwMode="auto">
                <a:xfrm flipH="1">
                  <a:off x="8994776" y="4895850"/>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Line 151"/>
                <p:cNvSpPr>
                  <a:spLocks noChangeShapeType="1"/>
                </p:cNvSpPr>
                <p:nvPr/>
              </p:nvSpPr>
              <p:spPr bwMode="auto">
                <a:xfrm flipH="1">
                  <a:off x="9009063" y="487045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Line 152"/>
                <p:cNvSpPr>
                  <a:spLocks noChangeShapeType="1"/>
                </p:cNvSpPr>
                <p:nvPr/>
              </p:nvSpPr>
              <p:spPr bwMode="auto">
                <a:xfrm flipH="1">
                  <a:off x="9009063" y="484505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Line 153"/>
                <p:cNvSpPr>
                  <a:spLocks noChangeShapeType="1"/>
                </p:cNvSpPr>
                <p:nvPr/>
              </p:nvSpPr>
              <p:spPr bwMode="auto">
                <a:xfrm flipH="1">
                  <a:off x="9009063" y="481965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Line 154"/>
                <p:cNvSpPr>
                  <a:spLocks noChangeShapeType="1"/>
                </p:cNvSpPr>
                <p:nvPr/>
              </p:nvSpPr>
              <p:spPr bwMode="auto">
                <a:xfrm flipH="1">
                  <a:off x="9009063" y="479425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155"/>
                <p:cNvSpPr>
                  <a:spLocks noChangeShapeType="1"/>
                </p:cNvSpPr>
                <p:nvPr/>
              </p:nvSpPr>
              <p:spPr bwMode="auto">
                <a:xfrm flipH="1" flipV="1">
                  <a:off x="8994776" y="4768850"/>
                  <a:ext cx="30163" cy="15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156"/>
                <p:cNvSpPr>
                  <a:spLocks noChangeShapeType="1"/>
                </p:cNvSpPr>
                <p:nvPr/>
              </p:nvSpPr>
              <p:spPr bwMode="auto">
                <a:xfrm flipH="1">
                  <a:off x="9009063" y="474503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Line 157"/>
                <p:cNvSpPr>
                  <a:spLocks noChangeShapeType="1"/>
                </p:cNvSpPr>
                <p:nvPr/>
              </p:nvSpPr>
              <p:spPr bwMode="auto">
                <a:xfrm flipH="1">
                  <a:off x="9009063" y="471963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158"/>
                <p:cNvSpPr>
                  <a:spLocks noChangeShapeType="1"/>
                </p:cNvSpPr>
                <p:nvPr/>
              </p:nvSpPr>
              <p:spPr bwMode="auto">
                <a:xfrm flipH="1">
                  <a:off x="9009063" y="469423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159"/>
                <p:cNvSpPr>
                  <a:spLocks noChangeShapeType="1"/>
                </p:cNvSpPr>
                <p:nvPr/>
              </p:nvSpPr>
              <p:spPr bwMode="auto">
                <a:xfrm flipH="1">
                  <a:off x="9009063" y="466883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Line 160"/>
                <p:cNvSpPr>
                  <a:spLocks noChangeShapeType="1"/>
                </p:cNvSpPr>
                <p:nvPr/>
              </p:nvSpPr>
              <p:spPr bwMode="auto">
                <a:xfrm flipH="1">
                  <a:off x="8994776" y="4643438"/>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Line 161"/>
                <p:cNvSpPr>
                  <a:spLocks noChangeShapeType="1"/>
                </p:cNvSpPr>
                <p:nvPr/>
              </p:nvSpPr>
              <p:spPr bwMode="auto">
                <a:xfrm flipH="1">
                  <a:off x="9009063" y="461962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Line 162"/>
                <p:cNvSpPr>
                  <a:spLocks noChangeShapeType="1"/>
                </p:cNvSpPr>
                <p:nvPr/>
              </p:nvSpPr>
              <p:spPr bwMode="auto">
                <a:xfrm flipH="1">
                  <a:off x="9009063" y="459422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Line 163"/>
                <p:cNvSpPr>
                  <a:spLocks noChangeShapeType="1"/>
                </p:cNvSpPr>
                <p:nvPr/>
              </p:nvSpPr>
              <p:spPr bwMode="auto">
                <a:xfrm flipH="1">
                  <a:off x="9009063" y="456882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Line 164"/>
                <p:cNvSpPr>
                  <a:spLocks noChangeShapeType="1"/>
                </p:cNvSpPr>
                <p:nvPr/>
              </p:nvSpPr>
              <p:spPr bwMode="auto">
                <a:xfrm flipH="1">
                  <a:off x="9009063" y="4543425"/>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165"/>
                <p:cNvSpPr>
                  <a:spLocks noChangeShapeType="1"/>
                </p:cNvSpPr>
                <p:nvPr/>
              </p:nvSpPr>
              <p:spPr bwMode="auto">
                <a:xfrm flipH="1">
                  <a:off x="8994776" y="4518025"/>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Line 166"/>
                <p:cNvSpPr>
                  <a:spLocks noChangeShapeType="1"/>
                </p:cNvSpPr>
                <p:nvPr/>
              </p:nvSpPr>
              <p:spPr bwMode="auto">
                <a:xfrm flipH="1" flipV="1">
                  <a:off x="9009063" y="4492625"/>
                  <a:ext cx="15875" cy="15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Line 167"/>
                <p:cNvSpPr>
                  <a:spLocks noChangeShapeType="1"/>
                </p:cNvSpPr>
                <p:nvPr/>
              </p:nvSpPr>
              <p:spPr bwMode="auto">
                <a:xfrm flipH="1">
                  <a:off x="9009063" y="446881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168"/>
                <p:cNvSpPr>
                  <a:spLocks noChangeShapeType="1"/>
                </p:cNvSpPr>
                <p:nvPr/>
              </p:nvSpPr>
              <p:spPr bwMode="auto">
                <a:xfrm flipH="1">
                  <a:off x="9009063" y="444341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Line 169"/>
                <p:cNvSpPr>
                  <a:spLocks noChangeShapeType="1"/>
                </p:cNvSpPr>
                <p:nvPr/>
              </p:nvSpPr>
              <p:spPr bwMode="auto">
                <a:xfrm flipH="1">
                  <a:off x="9009063" y="441801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Line 170"/>
                <p:cNvSpPr>
                  <a:spLocks noChangeShapeType="1"/>
                </p:cNvSpPr>
                <p:nvPr/>
              </p:nvSpPr>
              <p:spPr bwMode="auto">
                <a:xfrm flipH="1">
                  <a:off x="8994776" y="4392613"/>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171"/>
                <p:cNvSpPr>
                  <a:spLocks noChangeShapeType="1"/>
                </p:cNvSpPr>
                <p:nvPr/>
              </p:nvSpPr>
              <p:spPr bwMode="auto">
                <a:xfrm flipH="1">
                  <a:off x="9009063" y="4367213"/>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Line 172"/>
                <p:cNvSpPr>
                  <a:spLocks noChangeShapeType="1"/>
                </p:cNvSpPr>
                <p:nvPr/>
              </p:nvSpPr>
              <p:spPr bwMode="auto">
                <a:xfrm flipH="1">
                  <a:off x="9009063" y="43434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Line 173"/>
                <p:cNvSpPr>
                  <a:spLocks noChangeShapeType="1"/>
                </p:cNvSpPr>
                <p:nvPr/>
              </p:nvSpPr>
              <p:spPr bwMode="auto">
                <a:xfrm flipH="1">
                  <a:off x="9009063" y="43180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Line 174"/>
                <p:cNvSpPr>
                  <a:spLocks noChangeShapeType="1"/>
                </p:cNvSpPr>
                <p:nvPr/>
              </p:nvSpPr>
              <p:spPr bwMode="auto">
                <a:xfrm flipH="1">
                  <a:off x="9009063" y="42926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175"/>
                <p:cNvSpPr>
                  <a:spLocks noChangeShapeType="1"/>
                </p:cNvSpPr>
                <p:nvPr/>
              </p:nvSpPr>
              <p:spPr bwMode="auto">
                <a:xfrm flipH="1">
                  <a:off x="8994776" y="4267200"/>
                  <a:ext cx="30163"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176"/>
                <p:cNvSpPr>
                  <a:spLocks noChangeShapeType="1"/>
                </p:cNvSpPr>
                <p:nvPr/>
              </p:nvSpPr>
              <p:spPr bwMode="auto">
                <a:xfrm flipH="1">
                  <a:off x="9009063" y="4241800"/>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177"/>
                <p:cNvSpPr>
                  <a:spLocks noChangeShapeType="1"/>
                </p:cNvSpPr>
                <p:nvPr/>
              </p:nvSpPr>
              <p:spPr bwMode="auto">
                <a:xfrm flipH="1" flipV="1">
                  <a:off x="9009063" y="4216400"/>
                  <a:ext cx="15875" cy="15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178"/>
                <p:cNvSpPr>
                  <a:spLocks noChangeShapeType="1"/>
                </p:cNvSpPr>
                <p:nvPr/>
              </p:nvSpPr>
              <p:spPr bwMode="auto">
                <a:xfrm flipH="1">
                  <a:off x="9009063" y="41925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Line 179"/>
                <p:cNvSpPr>
                  <a:spLocks noChangeShapeType="1"/>
                </p:cNvSpPr>
                <p:nvPr/>
              </p:nvSpPr>
              <p:spPr bwMode="auto">
                <a:xfrm flipH="1">
                  <a:off x="9009063" y="4167188"/>
                  <a:ext cx="1587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Line 180"/>
                <p:cNvSpPr>
                  <a:spLocks noChangeShapeType="1"/>
                </p:cNvSpPr>
                <p:nvPr/>
              </p:nvSpPr>
              <p:spPr bwMode="auto">
                <a:xfrm flipH="1">
                  <a:off x="8978901" y="4141788"/>
                  <a:ext cx="4603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181"/>
                <p:cNvSpPr>
                  <a:spLocks/>
                </p:cNvSpPr>
                <p:nvPr/>
              </p:nvSpPr>
              <p:spPr bwMode="auto">
                <a:xfrm>
                  <a:off x="6389688" y="4227513"/>
                  <a:ext cx="2486025" cy="1154113"/>
                </a:xfrm>
                <a:custGeom>
                  <a:avLst/>
                  <a:gdLst>
                    <a:gd name="T0" fmla="*/ 15801 w 16072"/>
                    <a:gd name="T1" fmla="*/ 1344 h 12875"/>
                    <a:gd name="T2" fmla="*/ 15527 w 16072"/>
                    <a:gd name="T3" fmla="*/ 1361 h 12875"/>
                    <a:gd name="T4" fmla="*/ 15254 w 16072"/>
                    <a:gd name="T5" fmla="*/ 889 h 12875"/>
                    <a:gd name="T6" fmla="*/ 14981 w 16072"/>
                    <a:gd name="T7" fmla="*/ 395 h 12875"/>
                    <a:gd name="T8" fmla="*/ 14710 w 16072"/>
                    <a:gd name="T9" fmla="*/ 235 h 12875"/>
                    <a:gd name="T10" fmla="*/ 14439 w 16072"/>
                    <a:gd name="T11" fmla="*/ 228 h 12875"/>
                    <a:gd name="T12" fmla="*/ 14169 w 16072"/>
                    <a:gd name="T13" fmla="*/ 480 h 12875"/>
                    <a:gd name="T14" fmla="*/ 13899 w 16072"/>
                    <a:gd name="T15" fmla="*/ 1384 h 12875"/>
                    <a:gd name="T16" fmla="*/ 13630 w 16072"/>
                    <a:gd name="T17" fmla="*/ 2341 h 12875"/>
                    <a:gd name="T18" fmla="*/ 13362 w 16072"/>
                    <a:gd name="T19" fmla="*/ 2364 h 12875"/>
                    <a:gd name="T20" fmla="*/ 13095 w 16072"/>
                    <a:gd name="T21" fmla="*/ 1332 h 12875"/>
                    <a:gd name="T22" fmla="*/ 12828 w 16072"/>
                    <a:gd name="T23" fmla="*/ 298 h 12875"/>
                    <a:gd name="T24" fmla="*/ 12561 w 16072"/>
                    <a:gd name="T25" fmla="*/ 97 h 12875"/>
                    <a:gd name="T26" fmla="*/ 12296 w 16072"/>
                    <a:gd name="T27" fmla="*/ 99 h 12875"/>
                    <a:gd name="T28" fmla="*/ 12031 w 16072"/>
                    <a:gd name="T29" fmla="*/ 921 h 12875"/>
                    <a:gd name="T30" fmla="*/ 11767 w 16072"/>
                    <a:gd name="T31" fmla="*/ 3281 h 12875"/>
                    <a:gd name="T32" fmla="*/ 11504 w 16072"/>
                    <a:gd name="T33" fmla="*/ 4961 h 12875"/>
                    <a:gd name="T34" fmla="*/ 11241 w 16072"/>
                    <a:gd name="T35" fmla="*/ 4576 h 12875"/>
                    <a:gd name="T36" fmla="*/ 10979 w 16072"/>
                    <a:gd name="T37" fmla="*/ 2067 h 12875"/>
                    <a:gd name="T38" fmla="*/ 10717 w 16072"/>
                    <a:gd name="T39" fmla="*/ 78 h 12875"/>
                    <a:gd name="T40" fmla="*/ 10457 w 16072"/>
                    <a:gd name="T41" fmla="*/ 17 h 12875"/>
                    <a:gd name="T42" fmla="*/ 10197 w 16072"/>
                    <a:gd name="T43" fmla="*/ 3486 h 12875"/>
                    <a:gd name="T44" fmla="*/ 9937 w 16072"/>
                    <a:gd name="T45" fmla="*/ 10436 h 12875"/>
                    <a:gd name="T46" fmla="*/ 9678 w 16072"/>
                    <a:gd name="T47" fmla="*/ 12296 h 12875"/>
                    <a:gd name="T48" fmla="*/ 9420 w 16072"/>
                    <a:gd name="T49" fmla="*/ 12720 h 12875"/>
                    <a:gd name="T50" fmla="*/ 9163 w 16072"/>
                    <a:gd name="T51" fmla="*/ 12838 h 12875"/>
                    <a:gd name="T52" fmla="*/ 8906 w 16072"/>
                    <a:gd name="T53" fmla="*/ 12856 h 12875"/>
                    <a:gd name="T54" fmla="*/ 8649 w 16072"/>
                    <a:gd name="T55" fmla="*/ 12778 h 12875"/>
                    <a:gd name="T56" fmla="*/ 8394 w 16072"/>
                    <a:gd name="T57" fmla="*/ 12284 h 12875"/>
                    <a:gd name="T58" fmla="*/ 8139 w 16072"/>
                    <a:gd name="T59" fmla="*/ 1784 h 12875"/>
                    <a:gd name="T60" fmla="*/ 7885 w 16072"/>
                    <a:gd name="T61" fmla="*/ 12308 h 12875"/>
                    <a:gd name="T62" fmla="*/ 7631 w 16072"/>
                    <a:gd name="T63" fmla="*/ 12795 h 12875"/>
                    <a:gd name="T64" fmla="*/ 7378 w 16072"/>
                    <a:gd name="T65" fmla="*/ 12870 h 12875"/>
                    <a:gd name="T66" fmla="*/ 7125 w 16072"/>
                    <a:gd name="T67" fmla="*/ 12855 h 12875"/>
                    <a:gd name="T68" fmla="*/ 6874 w 16072"/>
                    <a:gd name="T69" fmla="*/ 12746 h 12875"/>
                    <a:gd name="T70" fmla="*/ 6622 w 16072"/>
                    <a:gd name="T71" fmla="*/ 12350 h 12875"/>
                    <a:gd name="T72" fmla="*/ 6372 w 16072"/>
                    <a:gd name="T73" fmla="*/ 10569 h 12875"/>
                    <a:gd name="T74" fmla="*/ 6122 w 16072"/>
                    <a:gd name="T75" fmla="*/ 3695 h 12875"/>
                    <a:gd name="T76" fmla="*/ 5873 w 16072"/>
                    <a:gd name="T77" fmla="*/ 52 h 12875"/>
                    <a:gd name="T78" fmla="*/ 5624 w 16072"/>
                    <a:gd name="T79" fmla="*/ 392 h 12875"/>
                    <a:gd name="T80" fmla="*/ 5376 w 16072"/>
                    <a:gd name="T81" fmla="*/ 3274 h 12875"/>
                    <a:gd name="T82" fmla="*/ 5128 w 16072"/>
                    <a:gd name="T83" fmla="*/ 5701 h 12875"/>
                    <a:gd name="T84" fmla="*/ 4882 w 16072"/>
                    <a:gd name="T85" fmla="*/ 5809 h 12875"/>
                    <a:gd name="T86" fmla="*/ 4635 w 16072"/>
                    <a:gd name="T87" fmla="*/ 3898 h 12875"/>
                    <a:gd name="T88" fmla="*/ 4390 w 16072"/>
                    <a:gd name="T89" fmla="*/ 1254 h 12875"/>
                    <a:gd name="T90" fmla="*/ 4144 w 16072"/>
                    <a:gd name="T91" fmla="*/ 206 h 12875"/>
                    <a:gd name="T92" fmla="*/ 3900 w 16072"/>
                    <a:gd name="T93" fmla="*/ 191 h 12875"/>
                    <a:gd name="T94" fmla="*/ 3656 w 16072"/>
                    <a:gd name="T95" fmla="*/ 660 h 12875"/>
                    <a:gd name="T96" fmla="*/ 3413 w 16072"/>
                    <a:gd name="T97" fmla="*/ 1935 h 12875"/>
                    <a:gd name="T98" fmla="*/ 3170 w 16072"/>
                    <a:gd name="T99" fmla="*/ 2949 h 12875"/>
                    <a:gd name="T100" fmla="*/ 2928 w 16072"/>
                    <a:gd name="T101" fmla="*/ 2929 h 12875"/>
                    <a:gd name="T102" fmla="*/ 2687 w 16072"/>
                    <a:gd name="T103" fmla="*/ 2300 h 12875"/>
                    <a:gd name="T104" fmla="*/ 2446 w 16072"/>
                    <a:gd name="T105" fmla="*/ 1950 h 12875"/>
                    <a:gd name="T106" fmla="*/ 2206 w 16072"/>
                    <a:gd name="T107" fmla="*/ 1960 h 12875"/>
                    <a:gd name="T108" fmla="*/ 1966 w 16072"/>
                    <a:gd name="T109" fmla="*/ 1973 h 12875"/>
                    <a:gd name="T110" fmla="*/ 1727 w 16072"/>
                    <a:gd name="T111" fmla="*/ 2271 h 12875"/>
                    <a:gd name="T112" fmla="*/ 1488 w 16072"/>
                    <a:gd name="T113" fmla="*/ 2985 h 12875"/>
                    <a:gd name="T114" fmla="*/ 1250 w 16072"/>
                    <a:gd name="T115" fmla="*/ 3457 h 12875"/>
                    <a:gd name="T116" fmla="*/ 1013 w 16072"/>
                    <a:gd name="T117" fmla="*/ 3311 h 12875"/>
                    <a:gd name="T118" fmla="*/ 776 w 16072"/>
                    <a:gd name="T119" fmla="*/ 2867 h 12875"/>
                    <a:gd name="T120" fmla="*/ 540 w 16072"/>
                    <a:gd name="T121" fmla="*/ 2567 h 12875"/>
                    <a:gd name="T122" fmla="*/ 304 w 16072"/>
                    <a:gd name="T123" fmla="*/ 2395 h 12875"/>
                    <a:gd name="T124" fmla="*/ 69 w 16072"/>
                    <a:gd name="T125" fmla="*/ 2250 h 12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72" h="12875">
                      <a:moveTo>
                        <a:pt x="16072" y="906"/>
                      </a:moveTo>
                      <a:lnTo>
                        <a:pt x="16068" y="913"/>
                      </a:lnTo>
                      <a:lnTo>
                        <a:pt x="16065" y="919"/>
                      </a:lnTo>
                      <a:lnTo>
                        <a:pt x="16061" y="926"/>
                      </a:lnTo>
                      <a:lnTo>
                        <a:pt x="16058" y="932"/>
                      </a:lnTo>
                      <a:lnTo>
                        <a:pt x="16054" y="939"/>
                      </a:lnTo>
                      <a:lnTo>
                        <a:pt x="16051" y="946"/>
                      </a:lnTo>
                      <a:lnTo>
                        <a:pt x="16047" y="953"/>
                      </a:lnTo>
                      <a:lnTo>
                        <a:pt x="16044" y="960"/>
                      </a:lnTo>
                      <a:lnTo>
                        <a:pt x="16041" y="966"/>
                      </a:lnTo>
                      <a:lnTo>
                        <a:pt x="16037" y="973"/>
                      </a:lnTo>
                      <a:lnTo>
                        <a:pt x="16033" y="980"/>
                      </a:lnTo>
                      <a:lnTo>
                        <a:pt x="16030" y="987"/>
                      </a:lnTo>
                      <a:lnTo>
                        <a:pt x="16026" y="994"/>
                      </a:lnTo>
                      <a:lnTo>
                        <a:pt x="16023" y="1000"/>
                      </a:lnTo>
                      <a:lnTo>
                        <a:pt x="16020" y="1007"/>
                      </a:lnTo>
                      <a:lnTo>
                        <a:pt x="16016" y="1013"/>
                      </a:lnTo>
                      <a:lnTo>
                        <a:pt x="16013" y="1019"/>
                      </a:lnTo>
                      <a:lnTo>
                        <a:pt x="16009" y="1025"/>
                      </a:lnTo>
                      <a:lnTo>
                        <a:pt x="16005" y="1031"/>
                      </a:lnTo>
                      <a:lnTo>
                        <a:pt x="16002" y="1037"/>
                      </a:lnTo>
                      <a:lnTo>
                        <a:pt x="15999" y="1043"/>
                      </a:lnTo>
                      <a:lnTo>
                        <a:pt x="15995" y="1049"/>
                      </a:lnTo>
                      <a:lnTo>
                        <a:pt x="15992" y="1055"/>
                      </a:lnTo>
                      <a:lnTo>
                        <a:pt x="15988" y="1061"/>
                      </a:lnTo>
                      <a:lnTo>
                        <a:pt x="15985" y="1067"/>
                      </a:lnTo>
                      <a:lnTo>
                        <a:pt x="15981" y="1073"/>
                      </a:lnTo>
                      <a:lnTo>
                        <a:pt x="15978" y="1079"/>
                      </a:lnTo>
                      <a:lnTo>
                        <a:pt x="15974" y="1085"/>
                      </a:lnTo>
                      <a:lnTo>
                        <a:pt x="15971" y="1091"/>
                      </a:lnTo>
                      <a:lnTo>
                        <a:pt x="15967" y="1097"/>
                      </a:lnTo>
                      <a:lnTo>
                        <a:pt x="15964" y="1103"/>
                      </a:lnTo>
                      <a:lnTo>
                        <a:pt x="15961" y="1110"/>
                      </a:lnTo>
                      <a:lnTo>
                        <a:pt x="15957" y="1116"/>
                      </a:lnTo>
                      <a:lnTo>
                        <a:pt x="15953" y="1122"/>
                      </a:lnTo>
                      <a:lnTo>
                        <a:pt x="15950" y="1129"/>
                      </a:lnTo>
                      <a:lnTo>
                        <a:pt x="15947" y="1135"/>
                      </a:lnTo>
                      <a:lnTo>
                        <a:pt x="15943" y="1142"/>
                      </a:lnTo>
                      <a:lnTo>
                        <a:pt x="15940" y="1148"/>
                      </a:lnTo>
                      <a:lnTo>
                        <a:pt x="15936" y="1154"/>
                      </a:lnTo>
                      <a:lnTo>
                        <a:pt x="15933" y="1161"/>
                      </a:lnTo>
                      <a:lnTo>
                        <a:pt x="15929" y="1167"/>
                      </a:lnTo>
                      <a:lnTo>
                        <a:pt x="15926" y="1173"/>
                      </a:lnTo>
                      <a:lnTo>
                        <a:pt x="15922" y="1178"/>
                      </a:lnTo>
                      <a:lnTo>
                        <a:pt x="15919" y="1184"/>
                      </a:lnTo>
                      <a:lnTo>
                        <a:pt x="15915" y="1190"/>
                      </a:lnTo>
                      <a:lnTo>
                        <a:pt x="15912" y="1195"/>
                      </a:lnTo>
                      <a:lnTo>
                        <a:pt x="15908" y="1200"/>
                      </a:lnTo>
                      <a:lnTo>
                        <a:pt x="15905" y="1205"/>
                      </a:lnTo>
                      <a:lnTo>
                        <a:pt x="15901" y="1210"/>
                      </a:lnTo>
                      <a:lnTo>
                        <a:pt x="15898" y="1215"/>
                      </a:lnTo>
                      <a:lnTo>
                        <a:pt x="15894" y="1220"/>
                      </a:lnTo>
                      <a:lnTo>
                        <a:pt x="15891" y="1225"/>
                      </a:lnTo>
                      <a:lnTo>
                        <a:pt x="15888" y="1230"/>
                      </a:lnTo>
                      <a:lnTo>
                        <a:pt x="15884" y="1235"/>
                      </a:lnTo>
                      <a:lnTo>
                        <a:pt x="15880" y="1240"/>
                      </a:lnTo>
                      <a:lnTo>
                        <a:pt x="15877" y="1245"/>
                      </a:lnTo>
                      <a:lnTo>
                        <a:pt x="15874" y="1250"/>
                      </a:lnTo>
                      <a:lnTo>
                        <a:pt x="15870" y="1255"/>
                      </a:lnTo>
                      <a:lnTo>
                        <a:pt x="15867" y="1260"/>
                      </a:lnTo>
                      <a:lnTo>
                        <a:pt x="15863" y="1265"/>
                      </a:lnTo>
                      <a:lnTo>
                        <a:pt x="15860" y="1270"/>
                      </a:lnTo>
                      <a:lnTo>
                        <a:pt x="15856" y="1275"/>
                      </a:lnTo>
                      <a:lnTo>
                        <a:pt x="15853" y="1280"/>
                      </a:lnTo>
                      <a:lnTo>
                        <a:pt x="15849" y="1285"/>
                      </a:lnTo>
                      <a:lnTo>
                        <a:pt x="15846" y="1291"/>
                      </a:lnTo>
                      <a:lnTo>
                        <a:pt x="15842" y="1295"/>
                      </a:lnTo>
                      <a:lnTo>
                        <a:pt x="15839" y="1300"/>
                      </a:lnTo>
                      <a:lnTo>
                        <a:pt x="15835" y="1305"/>
                      </a:lnTo>
                      <a:lnTo>
                        <a:pt x="15832" y="1310"/>
                      </a:lnTo>
                      <a:lnTo>
                        <a:pt x="15828" y="1314"/>
                      </a:lnTo>
                      <a:lnTo>
                        <a:pt x="15825" y="1318"/>
                      </a:lnTo>
                      <a:lnTo>
                        <a:pt x="15822" y="1322"/>
                      </a:lnTo>
                      <a:lnTo>
                        <a:pt x="15818" y="1326"/>
                      </a:lnTo>
                      <a:lnTo>
                        <a:pt x="15815" y="1330"/>
                      </a:lnTo>
                      <a:lnTo>
                        <a:pt x="15811" y="1334"/>
                      </a:lnTo>
                      <a:lnTo>
                        <a:pt x="15808" y="1337"/>
                      </a:lnTo>
                      <a:lnTo>
                        <a:pt x="15804" y="1341"/>
                      </a:lnTo>
                      <a:lnTo>
                        <a:pt x="15801" y="1344"/>
                      </a:lnTo>
                      <a:lnTo>
                        <a:pt x="15797" y="1347"/>
                      </a:lnTo>
                      <a:lnTo>
                        <a:pt x="15794" y="1350"/>
                      </a:lnTo>
                      <a:lnTo>
                        <a:pt x="15790" y="1353"/>
                      </a:lnTo>
                      <a:lnTo>
                        <a:pt x="15787" y="1356"/>
                      </a:lnTo>
                      <a:lnTo>
                        <a:pt x="15783" y="1359"/>
                      </a:lnTo>
                      <a:lnTo>
                        <a:pt x="15780" y="1362"/>
                      </a:lnTo>
                      <a:lnTo>
                        <a:pt x="15776" y="1365"/>
                      </a:lnTo>
                      <a:lnTo>
                        <a:pt x="15773" y="1368"/>
                      </a:lnTo>
                      <a:lnTo>
                        <a:pt x="15770" y="1371"/>
                      </a:lnTo>
                      <a:lnTo>
                        <a:pt x="15766" y="1375"/>
                      </a:lnTo>
                      <a:lnTo>
                        <a:pt x="15763" y="1378"/>
                      </a:lnTo>
                      <a:lnTo>
                        <a:pt x="15759" y="1381"/>
                      </a:lnTo>
                      <a:lnTo>
                        <a:pt x="15756" y="1384"/>
                      </a:lnTo>
                      <a:lnTo>
                        <a:pt x="15752" y="1387"/>
                      </a:lnTo>
                      <a:lnTo>
                        <a:pt x="15749" y="1390"/>
                      </a:lnTo>
                      <a:lnTo>
                        <a:pt x="15745" y="1393"/>
                      </a:lnTo>
                      <a:lnTo>
                        <a:pt x="15742" y="1395"/>
                      </a:lnTo>
                      <a:lnTo>
                        <a:pt x="15738" y="1398"/>
                      </a:lnTo>
                      <a:lnTo>
                        <a:pt x="15735" y="1400"/>
                      </a:lnTo>
                      <a:lnTo>
                        <a:pt x="15731" y="1403"/>
                      </a:lnTo>
                      <a:lnTo>
                        <a:pt x="15728" y="1405"/>
                      </a:lnTo>
                      <a:lnTo>
                        <a:pt x="15724" y="1407"/>
                      </a:lnTo>
                      <a:lnTo>
                        <a:pt x="15721" y="1408"/>
                      </a:lnTo>
                      <a:lnTo>
                        <a:pt x="15718" y="1410"/>
                      </a:lnTo>
                      <a:lnTo>
                        <a:pt x="15714" y="1411"/>
                      </a:lnTo>
                      <a:lnTo>
                        <a:pt x="15710" y="1412"/>
                      </a:lnTo>
                      <a:lnTo>
                        <a:pt x="15707" y="1413"/>
                      </a:lnTo>
                      <a:lnTo>
                        <a:pt x="15704" y="1414"/>
                      </a:lnTo>
                      <a:lnTo>
                        <a:pt x="15700" y="1415"/>
                      </a:lnTo>
                      <a:lnTo>
                        <a:pt x="15697" y="1416"/>
                      </a:lnTo>
                      <a:lnTo>
                        <a:pt x="15693" y="1416"/>
                      </a:lnTo>
                      <a:lnTo>
                        <a:pt x="15690" y="1417"/>
                      </a:lnTo>
                      <a:lnTo>
                        <a:pt x="15686" y="1418"/>
                      </a:lnTo>
                      <a:lnTo>
                        <a:pt x="15683" y="1418"/>
                      </a:lnTo>
                      <a:lnTo>
                        <a:pt x="15679" y="1419"/>
                      </a:lnTo>
                      <a:lnTo>
                        <a:pt x="15676" y="1419"/>
                      </a:lnTo>
                      <a:lnTo>
                        <a:pt x="15672" y="1420"/>
                      </a:lnTo>
                      <a:lnTo>
                        <a:pt x="15669" y="1421"/>
                      </a:lnTo>
                      <a:lnTo>
                        <a:pt x="15665" y="1421"/>
                      </a:lnTo>
                      <a:lnTo>
                        <a:pt x="15662" y="1422"/>
                      </a:lnTo>
                      <a:lnTo>
                        <a:pt x="15659" y="1422"/>
                      </a:lnTo>
                      <a:lnTo>
                        <a:pt x="15655" y="1423"/>
                      </a:lnTo>
                      <a:lnTo>
                        <a:pt x="15652" y="1423"/>
                      </a:lnTo>
                      <a:lnTo>
                        <a:pt x="15648" y="1424"/>
                      </a:lnTo>
                      <a:lnTo>
                        <a:pt x="15645" y="1424"/>
                      </a:lnTo>
                      <a:lnTo>
                        <a:pt x="15641" y="1424"/>
                      </a:lnTo>
                      <a:lnTo>
                        <a:pt x="15638" y="1424"/>
                      </a:lnTo>
                      <a:lnTo>
                        <a:pt x="15634" y="1424"/>
                      </a:lnTo>
                      <a:lnTo>
                        <a:pt x="15631" y="1423"/>
                      </a:lnTo>
                      <a:lnTo>
                        <a:pt x="15628" y="1422"/>
                      </a:lnTo>
                      <a:lnTo>
                        <a:pt x="15624" y="1421"/>
                      </a:lnTo>
                      <a:lnTo>
                        <a:pt x="15620" y="1420"/>
                      </a:lnTo>
                      <a:lnTo>
                        <a:pt x="15617" y="1419"/>
                      </a:lnTo>
                      <a:lnTo>
                        <a:pt x="15613" y="1418"/>
                      </a:lnTo>
                      <a:lnTo>
                        <a:pt x="15610" y="1416"/>
                      </a:lnTo>
                      <a:lnTo>
                        <a:pt x="15607" y="1414"/>
                      </a:lnTo>
                      <a:lnTo>
                        <a:pt x="15603" y="1412"/>
                      </a:lnTo>
                      <a:lnTo>
                        <a:pt x="15600" y="1410"/>
                      </a:lnTo>
                      <a:lnTo>
                        <a:pt x="15596" y="1408"/>
                      </a:lnTo>
                      <a:lnTo>
                        <a:pt x="15593" y="1406"/>
                      </a:lnTo>
                      <a:lnTo>
                        <a:pt x="15589" y="1404"/>
                      </a:lnTo>
                      <a:lnTo>
                        <a:pt x="15586" y="1402"/>
                      </a:lnTo>
                      <a:lnTo>
                        <a:pt x="15582" y="1400"/>
                      </a:lnTo>
                      <a:lnTo>
                        <a:pt x="15579" y="1398"/>
                      </a:lnTo>
                      <a:lnTo>
                        <a:pt x="15575" y="1396"/>
                      </a:lnTo>
                      <a:lnTo>
                        <a:pt x="15572" y="1394"/>
                      </a:lnTo>
                      <a:lnTo>
                        <a:pt x="15568" y="1392"/>
                      </a:lnTo>
                      <a:lnTo>
                        <a:pt x="15565" y="1390"/>
                      </a:lnTo>
                      <a:lnTo>
                        <a:pt x="15562" y="1388"/>
                      </a:lnTo>
                      <a:lnTo>
                        <a:pt x="15558" y="1386"/>
                      </a:lnTo>
                      <a:lnTo>
                        <a:pt x="15555" y="1384"/>
                      </a:lnTo>
                      <a:lnTo>
                        <a:pt x="15551" y="1382"/>
                      </a:lnTo>
                      <a:lnTo>
                        <a:pt x="15548" y="1379"/>
                      </a:lnTo>
                      <a:lnTo>
                        <a:pt x="15544" y="1377"/>
                      </a:lnTo>
                      <a:lnTo>
                        <a:pt x="15541" y="1374"/>
                      </a:lnTo>
                      <a:lnTo>
                        <a:pt x="15537" y="1371"/>
                      </a:lnTo>
                      <a:lnTo>
                        <a:pt x="15534" y="1368"/>
                      </a:lnTo>
                      <a:lnTo>
                        <a:pt x="15530" y="1365"/>
                      </a:lnTo>
                      <a:lnTo>
                        <a:pt x="15527" y="1361"/>
                      </a:lnTo>
                      <a:lnTo>
                        <a:pt x="15523" y="1357"/>
                      </a:lnTo>
                      <a:lnTo>
                        <a:pt x="15520" y="1354"/>
                      </a:lnTo>
                      <a:lnTo>
                        <a:pt x="15517" y="1350"/>
                      </a:lnTo>
                      <a:lnTo>
                        <a:pt x="15513" y="1345"/>
                      </a:lnTo>
                      <a:lnTo>
                        <a:pt x="15510" y="1341"/>
                      </a:lnTo>
                      <a:lnTo>
                        <a:pt x="15506" y="1337"/>
                      </a:lnTo>
                      <a:lnTo>
                        <a:pt x="15503" y="1332"/>
                      </a:lnTo>
                      <a:lnTo>
                        <a:pt x="15499" y="1328"/>
                      </a:lnTo>
                      <a:lnTo>
                        <a:pt x="15496" y="1323"/>
                      </a:lnTo>
                      <a:lnTo>
                        <a:pt x="15492" y="1319"/>
                      </a:lnTo>
                      <a:lnTo>
                        <a:pt x="15489" y="1314"/>
                      </a:lnTo>
                      <a:lnTo>
                        <a:pt x="15485" y="1310"/>
                      </a:lnTo>
                      <a:lnTo>
                        <a:pt x="15482" y="1305"/>
                      </a:lnTo>
                      <a:lnTo>
                        <a:pt x="15478" y="1301"/>
                      </a:lnTo>
                      <a:lnTo>
                        <a:pt x="15475" y="1296"/>
                      </a:lnTo>
                      <a:lnTo>
                        <a:pt x="15472" y="1292"/>
                      </a:lnTo>
                      <a:lnTo>
                        <a:pt x="15468" y="1288"/>
                      </a:lnTo>
                      <a:lnTo>
                        <a:pt x="15465" y="1283"/>
                      </a:lnTo>
                      <a:lnTo>
                        <a:pt x="15461" y="1279"/>
                      </a:lnTo>
                      <a:lnTo>
                        <a:pt x="15458" y="1274"/>
                      </a:lnTo>
                      <a:lnTo>
                        <a:pt x="15454" y="1270"/>
                      </a:lnTo>
                      <a:lnTo>
                        <a:pt x="15451" y="1265"/>
                      </a:lnTo>
                      <a:lnTo>
                        <a:pt x="15448" y="1260"/>
                      </a:lnTo>
                      <a:lnTo>
                        <a:pt x="15444" y="1255"/>
                      </a:lnTo>
                      <a:lnTo>
                        <a:pt x="15440" y="1250"/>
                      </a:lnTo>
                      <a:lnTo>
                        <a:pt x="15437" y="1245"/>
                      </a:lnTo>
                      <a:lnTo>
                        <a:pt x="15434" y="1239"/>
                      </a:lnTo>
                      <a:lnTo>
                        <a:pt x="15430" y="1234"/>
                      </a:lnTo>
                      <a:lnTo>
                        <a:pt x="15427" y="1228"/>
                      </a:lnTo>
                      <a:lnTo>
                        <a:pt x="15423" y="1222"/>
                      </a:lnTo>
                      <a:lnTo>
                        <a:pt x="15420" y="1216"/>
                      </a:lnTo>
                      <a:lnTo>
                        <a:pt x="15416" y="1210"/>
                      </a:lnTo>
                      <a:lnTo>
                        <a:pt x="15413" y="1203"/>
                      </a:lnTo>
                      <a:lnTo>
                        <a:pt x="15409" y="1197"/>
                      </a:lnTo>
                      <a:lnTo>
                        <a:pt x="15406" y="1190"/>
                      </a:lnTo>
                      <a:lnTo>
                        <a:pt x="15403" y="1184"/>
                      </a:lnTo>
                      <a:lnTo>
                        <a:pt x="15399" y="1177"/>
                      </a:lnTo>
                      <a:lnTo>
                        <a:pt x="15395" y="1171"/>
                      </a:lnTo>
                      <a:lnTo>
                        <a:pt x="15392" y="1164"/>
                      </a:lnTo>
                      <a:lnTo>
                        <a:pt x="15389" y="1158"/>
                      </a:lnTo>
                      <a:lnTo>
                        <a:pt x="15385" y="1152"/>
                      </a:lnTo>
                      <a:lnTo>
                        <a:pt x="15382" y="1145"/>
                      </a:lnTo>
                      <a:lnTo>
                        <a:pt x="15378" y="1139"/>
                      </a:lnTo>
                      <a:lnTo>
                        <a:pt x="15375" y="1133"/>
                      </a:lnTo>
                      <a:lnTo>
                        <a:pt x="15371" y="1127"/>
                      </a:lnTo>
                      <a:lnTo>
                        <a:pt x="15368" y="1121"/>
                      </a:lnTo>
                      <a:lnTo>
                        <a:pt x="15364" y="1115"/>
                      </a:lnTo>
                      <a:lnTo>
                        <a:pt x="15361" y="1109"/>
                      </a:lnTo>
                      <a:lnTo>
                        <a:pt x="15358" y="1102"/>
                      </a:lnTo>
                      <a:lnTo>
                        <a:pt x="15354" y="1096"/>
                      </a:lnTo>
                      <a:lnTo>
                        <a:pt x="15350" y="1090"/>
                      </a:lnTo>
                      <a:lnTo>
                        <a:pt x="15347" y="1083"/>
                      </a:lnTo>
                      <a:lnTo>
                        <a:pt x="15344" y="1077"/>
                      </a:lnTo>
                      <a:lnTo>
                        <a:pt x="15340" y="1070"/>
                      </a:lnTo>
                      <a:lnTo>
                        <a:pt x="15337" y="1063"/>
                      </a:lnTo>
                      <a:lnTo>
                        <a:pt x="15333" y="1056"/>
                      </a:lnTo>
                      <a:lnTo>
                        <a:pt x="15330" y="1049"/>
                      </a:lnTo>
                      <a:lnTo>
                        <a:pt x="15326" y="1041"/>
                      </a:lnTo>
                      <a:lnTo>
                        <a:pt x="15323" y="1034"/>
                      </a:lnTo>
                      <a:lnTo>
                        <a:pt x="15320" y="1026"/>
                      </a:lnTo>
                      <a:lnTo>
                        <a:pt x="15316" y="1019"/>
                      </a:lnTo>
                      <a:lnTo>
                        <a:pt x="15313" y="1011"/>
                      </a:lnTo>
                      <a:lnTo>
                        <a:pt x="15309" y="1003"/>
                      </a:lnTo>
                      <a:lnTo>
                        <a:pt x="15306" y="996"/>
                      </a:lnTo>
                      <a:lnTo>
                        <a:pt x="15302" y="988"/>
                      </a:lnTo>
                      <a:lnTo>
                        <a:pt x="15299" y="981"/>
                      </a:lnTo>
                      <a:lnTo>
                        <a:pt x="15295" y="973"/>
                      </a:lnTo>
                      <a:lnTo>
                        <a:pt x="15292" y="966"/>
                      </a:lnTo>
                      <a:lnTo>
                        <a:pt x="15288" y="958"/>
                      </a:lnTo>
                      <a:lnTo>
                        <a:pt x="15285" y="951"/>
                      </a:lnTo>
                      <a:lnTo>
                        <a:pt x="15282" y="944"/>
                      </a:lnTo>
                      <a:lnTo>
                        <a:pt x="15278" y="937"/>
                      </a:lnTo>
                      <a:lnTo>
                        <a:pt x="15275" y="930"/>
                      </a:lnTo>
                      <a:lnTo>
                        <a:pt x="15271" y="923"/>
                      </a:lnTo>
                      <a:lnTo>
                        <a:pt x="15268" y="916"/>
                      </a:lnTo>
                      <a:lnTo>
                        <a:pt x="15264" y="909"/>
                      </a:lnTo>
                      <a:lnTo>
                        <a:pt x="15261" y="903"/>
                      </a:lnTo>
                      <a:lnTo>
                        <a:pt x="15257" y="896"/>
                      </a:lnTo>
                      <a:lnTo>
                        <a:pt x="15254" y="889"/>
                      </a:lnTo>
                      <a:lnTo>
                        <a:pt x="15250" y="882"/>
                      </a:lnTo>
                      <a:lnTo>
                        <a:pt x="15247" y="875"/>
                      </a:lnTo>
                      <a:lnTo>
                        <a:pt x="15243" y="867"/>
                      </a:lnTo>
                      <a:lnTo>
                        <a:pt x="15240" y="860"/>
                      </a:lnTo>
                      <a:lnTo>
                        <a:pt x="15237" y="852"/>
                      </a:lnTo>
                      <a:lnTo>
                        <a:pt x="15233" y="845"/>
                      </a:lnTo>
                      <a:lnTo>
                        <a:pt x="15230" y="837"/>
                      </a:lnTo>
                      <a:lnTo>
                        <a:pt x="15226" y="830"/>
                      </a:lnTo>
                      <a:lnTo>
                        <a:pt x="15223" y="822"/>
                      </a:lnTo>
                      <a:lnTo>
                        <a:pt x="15219" y="814"/>
                      </a:lnTo>
                      <a:lnTo>
                        <a:pt x="15216" y="806"/>
                      </a:lnTo>
                      <a:lnTo>
                        <a:pt x="15213" y="798"/>
                      </a:lnTo>
                      <a:lnTo>
                        <a:pt x="15209" y="791"/>
                      </a:lnTo>
                      <a:lnTo>
                        <a:pt x="15205" y="783"/>
                      </a:lnTo>
                      <a:lnTo>
                        <a:pt x="15202" y="775"/>
                      </a:lnTo>
                      <a:lnTo>
                        <a:pt x="15199" y="768"/>
                      </a:lnTo>
                      <a:lnTo>
                        <a:pt x="15195" y="760"/>
                      </a:lnTo>
                      <a:lnTo>
                        <a:pt x="15192" y="753"/>
                      </a:lnTo>
                      <a:lnTo>
                        <a:pt x="15188" y="746"/>
                      </a:lnTo>
                      <a:lnTo>
                        <a:pt x="15185" y="739"/>
                      </a:lnTo>
                      <a:lnTo>
                        <a:pt x="15181" y="732"/>
                      </a:lnTo>
                      <a:lnTo>
                        <a:pt x="15178" y="725"/>
                      </a:lnTo>
                      <a:lnTo>
                        <a:pt x="15175" y="719"/>
                      </a:lnTo>
                      <a:lnTo>
                        <a:pt x="15171" y="712"/>
                      </a:lnTo>
                      <a:lnTo>
                        <a:pt x="15168" y="706"/>
                      </a:lnTo>
                      <a:lnTo>
                        <a:pt x="15164" y="699"/>
                      </a:lnTo>
                      <a:lnTo>
                        <a:pt x="15161" y="693"/>
                      </a:lnTo>
                      <a:lnTo>
                        <a:pt x="15157" y="686"/>
                      </a:lnTo>
                      <a:lnTo>
                        <a:pt x="15154" y="680"/>
                      </a:lnTo>
                      <a:lnTo>
                        <a:pt x="15151" y="673"/>
                      </a:lnTo>
                      <a:lnTo>
                        <a:pt x="15147" y="666"/>
                      </a:lnTo>
                      <a:lnTo>
                        <a:pt x="15143" y="660"/>
                      </a:lnTo>
                      <a:lnTo>
                        <a:pt x="15140" y="653"/>
                      </a:lnTo>
                      <a:lnTo>
                        <a:pt x="15137" y="646"/>
                      </a:lnTo>
                      <a:lnTo>
                        <a:pt x="15133" y="639"/>
                      </a:lnTo>
                      <a:lnTo>
                        <a:pt x="15130" y="632"/>
                      </a:lnTo>
                      <a:lnTo>
                        <a:pt x="15126" y="625"/>
                      </a:lnTo>
                      <a:lnTo>
                        <a:pt x="15123" y="618"/>
                      </a:lnTo>
                      <a:lnTo>
                        <a:pt x="15119" y="611"/>
                      </a:lnTo>
                      <a:lnTo>
                        <a:pt x="15116" y="604"/>
                      </a:lnTo>
                      <a:lnTo>
                        <a:pt x="15113" y="597"/>
                      </a:lnTo>
                      <a:lnTo>
                        <a:pt x="15109" y="590"/>
                      </a:lnTo>
                      <a:lnTo>
                        <a:pt x="15105" y="584"/>
                      </a:lnTo>
                      <a:lnTo>
                        <a:pt x="15102" y="577"/>
                      </a:lnTo>
                      <a:lnTo>
                        <a:pt x="15099" y="571"/>
                      </a:lnTo>
                      <a:lnTo>
                        <a:pt x="15095" y="564"/>
                      </a:lnTo>
                      <a:lnTo>
                        <a:pt x="15092" y="558"/>
                      </a:lnTo>
                      <a:lnTo>
                        <a:pt x="15088" y="552"/>
                      </a:lnTo>
                      <a:lnTo>
                        <a:pt x="15085" y="547"/>
                      </a:lnTo>
                      <a:lnTo>
                        <a:pt x="15081" y="541"/>
                      </a:lnTo>
                      <a:lnTo>
                        <a:pt x="15078" y="536"/>
                      </a:lnTo>
                      <a:lnTo>
                        <a:pt x="15075" y="530"/>
                      </a:lnTo>
                      <a:lnTo>
                        <a:pt x="15071" y="525"/>
                      </a:lnTo>
                      <a:lnTo>
                        <a:pt x="15068" y="520"/>
                      </a:lnTo>
                      <a:lnTo>
                        <a:pt x="15064" y="515"/>
                      </a:lnTo>
                      <a:lnTo>
                        <a:pt x="15061" y="509"/>
                      </a:lnTo>
                      <a:lnTo>
                        <a:pt x="15057" y="504"/>
                      </a:lnTo>
                      <a:lnTo>
                        <a:pt x="15054" y="499"/>
                      </a:lnTo>
                      <a:lnTo>
                        <a:pt x="15051" y="494"/>
                      </a:lnTo>
                      <a:lnTo>
                        <a:pt x="15047" y="489"/>
                      </a:lnTo>
                      <a:lnTo>
                        <a:pt x="15043" y="483"/>
                      </a:lnTo>
                      <a:lnTo>
                        <a:pt x="15040" y="478"/>
                      </a:lnTo>
                      <a:lnTo>
                        <a:pt x="15037" y="472"/>
                      </a:lnTo>
                      <a:lnTo>
                        <a:pt x="15033" y="467"/>
                      </a:lnTo>
                      <a:lnTo>
                        <a:pt x="15030" y="461"/>
                      </a:lnTo>
                      <a:lnTo>
                        <a:pt x="15026" y="456"/>
                      </a:lnTo>
                      <a:lnTo>
                        <a:pt x="15023" y="450"/>
                      </a:lnTo>
                      <a:lnTo>
                        <a:pt x="15019" y="445"/>
                      </a:lnTo>
                      <a:lnTo>
                        <a:pt x="15016" y="439"/>
                      </a:lnTo>
                      <a:lnTo>
                        <a:pt x="15013" y="434"/>
                      </a:lnTo>
                      <a:lnTo>
                        <a:pt x="15009" y="429"/>
                      </a:lnTo>
                      <a:lnTo>
                        <a:pt x="15006" y="424"/>
                      </a:lnTo>
                      <a:lnTo>
                        <a:pt x="15002" y="419"/>
                      </a:lnTo>
                      <a:lnTo>
                        <a:pt x="14999" y="415"/>
                      </a:lnTo>
                      <a:lnTo>
                        <a:pt x="14995" y="410"/>
                      </a:lnTo>
                      <a:lnTo>
                        <a:pt x="14992" y="406"/>
                      </a:lnTo>
                      <a:lnTo>
                        <a:pt x="14989" y="402"/>
                      </a:lnTo>
                      <a:lnTo>
                        <a:pt x="14985" y="398"/>
                      </a:lnTo>
                      <a:lnTo>
                        <a:pt x="14981" y="395"/>
                      </a:lnTo>
                      <a:lnTo>
                        <a:pt x="14978" y="391"/>
                      </a:lnTo>
                      <a:lnTo>
                        <a:pt x="14975" y="387"/>
                      </a:lnTo>
                      <a:lnTo>
                        <a:pt x="14971" y="384"/>
                      </a:lnTo>
                      <a:lnTo>
                        <a:pt x="14968" y="381"/>
                      </a:lnTo>
                      <a:lnTo>
                        <a:pt x="14964" y="377"/>
                      </a:lnTo>
                      <a:lnTo>
                        <a:pt x="14961" y="374"/>
                      </a:lnTo>
                      <a:lnTo>
                        <a:pt x="14957" y="370"/>
                      </a:lnTo>
                      <a:lnTo>
                        <a:pt x="14954" y="367"/>
                      </a:lnTo>
                      <a:lnTo>
                        <a:pt x="14951" y="363"/>
                      </a:lnTo>
                      <a:lnTo>
                        <a:pt x="14947" y="360"/>
                      </a:lnTo>
                      <a:lnTo>
                        <a:pt x="14944" y="356"/>
                      </a:lnTo>
                      <a:lnTo>
                        <a:pt x="14940" y="352"/>
                      </a:lnTo>
                      <a:lnTo>
                        <a:pt x="14937" y="349"/>
                      </a:lnTo>
                      <a:lnTo>
                        <a:pt x="14933" y="345"/>
                      </a:lnTo>
                      <a:lnTo>
                        <a:pt x="14930" y="341"/>
                      </a:lnTo>
                      <a:lnTo>
                        <a:pt x="14926" y="338"/>
                      </a:lnTo>
                      <a:lnTo>
                        <a:pt x="14923" y="334"/>
                      </a:lnTo>
                      <a:lnTo>
                        <a:pt x="14919" y="330"/>
                      </a:lnTo>
                      <a:lnTo>
                        <a:pt x="14916" y="327"/>
                      </a:lnTo>
                      <a:lnTo>
                        <a:pt x="14913" y="324"/>
                      </a:lnTo>
                      <a:lnTo>
                        <a:pt x="14909" y="320"/>
                      </a:lnTo>
                      <a:lnTo>
                        <a:pt x="14906" y="317"/>
                      </a:lnTo>
                      <a:lnTo>
                        <a:pt x="14902" y="315"/>
                      </a:lnTo>
                      <a:lnTo>
                        <a:pt x="14899" y="312"/>
                      </a:lnTo>
                      <a:lnTo>
                        <a:pt x="14896" y="309"/>
                      </a:lnTo>
                      <a:lnTo>
                        <a:pt x="14892" y="307"/>
                      </a:lnTo>
                      <a:lnTo>
                        <a:pt x="14889" y="305"/>
                      </a:lnTo>
                      <a:lnTo>
                        <a:pt x="14885" y="303"/>
                      </a:lnTo>
                      <a:lnTo>
                        <a:pt x="14882" y="301"/>
                      </a:lnTo>
                      <a:lnTo>
                        <a:pt x="14878" y="299"/>
                      </a:lnTo>
                      <a:lnTo>
                        <a:pt x="14875" y="297"/>
                      </a:lnTo>
                      <a:lnTo>
                        <a:pt x="14871" y="296"/>
                      </a:lnTo>
                      <a:lnTo>
                        <a:pt x="14868" y="294"/>
                      </a:lnTo>
                      <a:lnTo>
                        <a:pt x="14864" y="292"/>
                      </a:lnTo>
                      <a:lnTo>
                        <a:pt x="14861" y="291"/>
                      </a:lnTo>
                      <a:lnTo>
                        <a:pt x="14858" y="289"/>
                      </a:lnTo>
                      <a:lnTo>
                        <a:pt x="14854" y="287"/>
                      </a:lnTo>
                      <a:lnTo>
                        <a:pt x="14851" y="285"/>
                      </a:lnTo>
                      <a:lnTo>
                        <a:pt x="14847" y="283"/>
                      </a:lnTo>
                      <a:lnTo>
                        <a:pt x="14844" y="281"/>
                      </a:lnTo>
                      <a:lnTo>
                        <a:pt x="14840" y="279"/>
                      </a:lnTo>
                      <a:lnTo>
                        <a:pt x="14837" y="277"/>
                      </a:lnTo>
                      <a:lnTo>
                        <a:pt x="14834" y="274"/>
                      </a:lnTo>
                      <a:lnTo>
                        <a:pt x="14830" y="272"/>
                      </a:lnTo>
                      <a:lnTo>
                        <a:pt x="14827" y="270"/>
                      </a:lnTo>
                      <a:lnTo>
                        <a:pt x="14823" y="268"/>
                      </a:lnTo>
                      <a:lnTo>
                        <a:pt x="14820" y="266"/>
                      </a:lnTo>
                      <a:lnTo>
                        <a:pt x="14816" y="264"/>
                      </a:lnTo>
                      <a:lnTo>
                        <a:pt x="14813" y="262"/>
                      </a:lnTo>
                      <a:lnTo>
                        <a:pt x="14809" y="261"/>
                      </a:lnTo>
                      <a:lnTo>
                        <a:pt x="14806" y="259"/>
                      </a:lnTo>
                      <a:lnTo>
                        <a:pt x="14803" y="258"/>
                      </a:lnTo>
                      <a:lnTo>
                        <a:pt x="14799" y="257"/>
                      </a:lnTo>
                      <a:lnTo>
                        <a:pt x="14796" y="256"/>
                      </a:lnTo>
                      <a:lnTo>
                        <a:pt x="14792" y="255"/>
                      </a:lnTo>
                      <a:lnTo>
                        <a:pt x="14789" y="254"/>
                      </a:lnTo>
                      <a:lnTo>
                        <a:pt x="14785" y="254"/>
                      </a:lnTo>
                      <a:lnTo>
                        <a:pt x="14782" y="253"/>
                      </a:lnTo>
                      <a:lnTo>
                        <a:pt x="14779" y="253"/>
                      </a:lnTo>
                      <a:lnTo>
                        <a:pt x="14775" y="252"/>
                      </a:lnTo>
                      <a:lnTo>
                        <a:pt x="14772" y="252"/>
                      </a:lnTo>
                      <a:lnTo>
                        <a:pt x="14768" y="251"/>
                      </a:lnTo>
                      <a:lnTo>
                        <a:pt x="14765" y="251"/>
                      </a:lnTo>
                      <a:lnTo>
                        <a:pt x="14761" y="250"/>
                      </a:lnTo>
                      <a:lnTo>
                        <a:pt x="14758" y="249"/>
                      </a:lnTo>
                      <a:lnTo>
                        <a:pt x="14754" y="248"/>
                      </a:lnTo>
                      <a:lnTo>
                        <a:pt x="14751" y="247"/>
                      </a:lnTo>
                      <a:lnTo>
                        <a:pt x="14748" y="246"/>
                      </a:lnTo>
                      <a:lnTo>
                        <a:pt x="14744" y="245"/>
                      </a:lnTo>
                      <a:lnTo>
                        <a:pt x="14741" y="244"/>
                      </a:lnTo>
                      <a:lnTo>
                        <a:pt x="14737" y="243"/>
                      </a:lnTo>
                      <a:lnTo>
                        <a:pt x="14734" y="242"/>
                      </a:lnTo>
                      <a:lnTo>
                        <a:pt x="14730" y="241"/>
                      </a:lnTo>
                      <a:lnTo>
                        <a:pt x="14727" y="239"/>
                      </a:lnTo>
                      <a:lnTo>
                        <a:pt x="14724" y="238"/>
                      </a:lnTo>
                      <a:lnTo>
                        <a:pt x="14720" y="237"/>
                      </a:lnTo>
                      <a:lnTo>
                        <a:pt x="14717" y="236"/>
                      </a:lnTo>
                      <a:lnTo>
                        <a:pt x="14713" y="235"/>
                      </a:lnTo>
                      <a:lnTo>
                        <a:pt x="14710" y="235"/>
                      </a:lnTo>
                      <a:lnTo>
                        <a:pt x="14706" y="234"/>
                      </a:lnTo>
                      <a:lnTo>
                        <a:pt x="14703" y="234"/>
                      </a:lnTo>
                      <a:lnTo>
                        <a:pt x="14700" y="234"/>
                      </a:lnTo>
                      <a:lnTo>
                        <a:pt x="14696" y="233"/>
                      </a:lnTo>
                      <a:lnTo>
                        <a:pt x="14693" y="233"/>
                      </a:lnTo>
                      <a:lnTo>
                        <a:pt x="14689" y="233"/>
                      </a:lnTo>
                      <a:lnTo>
                        <a:pt x="14686" y="234"/>
                      </a:lnTo>
                      <a:lnTo>
                        <a:pt x="14683" y="234"/>
                      </a:lnTo>
                      <a:lnTo>
                        <a:pt x="14679" y="234"/>
                      </a:lnTo>
                      <a:lnTo>
                        <a:pt x="14675" y="234"/>
                      </a:lnTo>
                      <a:lnTo>
                        <a:pt x="14672" y="234"/>
                      </a:lnTo>
                      <a:lnTo>
                        <a:pt x="14669" y="234"/>
                      </a:lnTo>
                      <a:lnTo>
                        <a:pt x="14665" y="234"/>
                      </a:lnTo>
                      <a:lnTo>
                        <a:pt x="14662" y="234"/>
                      </a:lnTo>
                      <a:lnTo>
                        <a:pt x="14658" y="234"/>
                      </a:lnTo>
                      <a:lnTo>
                        <a:pt x="14655" y="233"/>
                      </a:lnTo>
                      <a:lnTo>
                        <a:pt x="14651" y="233"/>
                      </a:lnTo>
                      <a:lnTo>
                        <a:pt x="14648" y="232"/>
                      </a:lnTo>
                      <a:lnTo>
                        <a:pt x="14645" y="231"/>
                      </a:lnTo>
                      <a:lnTo>
                        <a:pt x="14641" y="230"/>
                      </a:lnTo>
                      <a:lnTo>
                        <a:pt x="14638" y="230"/>
                      </a:lnTo>
                      <a:lnTo>
                        <a:pt x="14634" y="229"/>
                      </a:lnTo>
                      <a:lnTo>
                        <a:pt x="14631" y="228"/>
                      </a:lnTo>
                      <a:lnTo>
                        <a:pt x="14628" y="227"/>
                      </a:lnTo>
                      <a:lnTo>
                        <a:pt x="14624" y="226"/>
                      </a:lnTo>
                      <a:lnTo>
                        <a:pt x="14620" y="226"/>
                      </a:lnTo>
                      <a:lnTo>
                        <a:pt x="14617" y="225"/>
                      </a:lnTo>
                      <a:lnTo>
                        <a:pt x="14614" y="225"/>
                      </a:lnTo>
                      <a:lnTo>
                        <a:pt x="14610" y="225"/>
                      </a:lnTo>
                      <a:lnTo>
                        <a:pt x="14607" y="225"/>
                      </a:lnTo>
                      <a:lnTo>
                        <a:pt x="14603" y="225"/>
                      </a:lnTo>
                      <a:lnTo>
                        <a:pt x="14600" y="225"/>
                      </a:lnTo>
                      <a:lnTo>
                        <a:pt x="14597" y="225"/>
                      </a:lnTo>
                      <a:lnTo>
                        <a:pt x="14593" y="225"/>
                      </a:lnTo>
                      <a:lnTo>
                        <a:pt x="14590" y="226"/>
                      </a:lnTo>
                      <a:lnTo>
                        <a:pt x="14586" y="226"/>
                      </a:lnTo>
                      <a:lnTo>
                        <a:pt x="14583" y="226"/>
                      </a:lnTo>
                      <a:lnTo>
                        <a:pt x="14579" y="227"/>
                      </a:lnTo>
                      <a:lnTo>
                        <a:pt x="14576" y="227"/>
                      </a:lnTo>
                      <a:lnTo>
                        <a:pt x="14573" y="227"/>
                      </a:lnTo>
                      <a:lnTo>
                        <a:pt x="14569" y="227"/>
                      </a:lnTo>
                      <a:lnTo>
                        <a:pt x="14566" y="227"/>
                      </a:lnTo>
                      <a:lnTo>
                        <a:pt x="14562" y="227"/>
                      </a:lnTo>
                      <a:lnTo>
                        <a:pt x="14559" y="227"/>
                      </a:lnTo>
                      <a:lnTo>
                        <a:pt x="14556" y="227"/>
                      </a:lnTo>
                      <a:lnTo>
                        <a:pt x="14552" y="226"/>
                      </a:lnTo>
                      <a:lnTo>
                        <a:pt x="14548" y="226"/>
                      </a:lnTo>
                      <a:lnTo>
                        <a:pt x="14545" y="225"/>
                      </a:lnTo>
                      <a:lnTo>
                        <a:pt x="14542" y="225"/>
                      </a:lnTo>
                      <a:lnTo>
                        <a:pt x="14538" y="224"/>
                      </a:lnTo>
                      <a:lnTo>
                        <a:pt x="14535" y="223"/>
                      </a:lnTo>
                      <a:lnTo>
                        <a:pt x="14531" y="223"/>
                      </a:lnTo>
                      <a:lnTo>
                        <a:pt x="14528" y="222"/>
                      </a:lnTo>
                      <a:lnTo>
                        <a:pt x="14525" y="222"/>
                      </a:lnTo>
                      <a:lnTo>
                        <a:pt x="14521" y="221"/>
                      </a:lnTo>
                      <a:lnTo>
                        <a:pt x="14518" y="221"/>
                      </a:lnTo>
                      <a:lnTo>
                        <a:pt x="14514" y="221"/>
                      </a:lnTo>
                      <a:lnTo>
                        <a:pt x="14511" y="221"/>
                      </a:lnTo>
                      <a:lnTo>
                        <a:pt x="14507" y="221"/>
                      </a:lnTo>
                      <a:lnTo>
                        <a:pt x="14504" y="222"/>
                      </a:lnTo>
                      <a:lnTo>
                        <a:pt x="14501" y="222"/>
                      </a:lnTo>
                      <a:lnTo>
                        <a:pt x="14497" y="223"/>
                      </a:lnTo>
                      <a:lnTo>
                        <a:pt x="14494" y="223"/>
                      </a:lnTo>
                      <a:lnTo>
                        <a:pt x="14490" y="224"/>
                      </a:lnTo>
                      <a:lnTo>
                        <a:pt x="14487" y="225"/>
                      </a:lnTo>
                      <a:lnTo>
                        <a:pt x="14484" y="225"/>
                      </a:lnTo>
                      <a:lnTo>
                        <a:pt x="14480" y="226"/>
                      </a:lnTo>
                      <a:lnTo>
                        <a:pt x="14476" y="227"/>
                      </a:lnTo>
                      <a:lnTo>
                        <a:pt x="14473" y="227"/>
                      </a:lnTo>
                      <a:lnTo>
                        <a:pt x="14470" y="228"/>
                      </a:lnTo>
                      <a:lnTo>
                        <a:pt x="14466" y="228"/>
                      </a:lnTo>
                      <a:lnTo>
                        <a:pt x="14463" y="228"/>
                      </a:lnTo>
                      <a:lnTo>
                        <a:pt x="14459" y="228"/>
                      </a:lnTo>
                      <a:lnTo>
                        <a:pt x="14456" y="228"/>
                      </a:lnTo>
                      <a:lnTo>
                        <a:pt x="14453" y="228"/>
                      </a:lnTo>
                      <a:lnTo>
                        <a:pt x="14449" y="228"/>
                      </a:lnTo>
                      <a:lnTo>
                        <a:pt x="14446" y="228"/>
                      </a:lnTo>
                      <a:lnTo>
                        <a:pt x="14442" y="228"/>
                      </a:lnTo>
                      <a:lnTo>
                        <a:pt x="14439" y="228"/>
                      </a:lnTo>
                      <a:lnTo>
                        <a:pt x="14435" y="228"/>
                      </a:lnTo>
                      <a:lnTo>
                        <a:pt x="14432" y="228"/>
                      </a:lnTo>
                      <a:lnTo>
                        <a:pt x="14429" y="228"/>
                      </a:lnTo>
                      <a:lnTo>
                        <a:pt x="14425" y="228"/>
                      </a:lnTo>
                      <a:lnTo>
                        <a:pt x="14422" y="229"/>
                      </a:lnTo>
                      <a:lnTo>
                        <a:pt x="14418" y="229"/>
                      </a:lnTo>
                      <a:lnTo>
                        <a:pt x="14415" y="230"/>
                      </a:lnTo>
                      <a:lnTo>
                        <a:pt x="14412" y="231"/>
                      </a:lnTo>
                      <a:lnTo>
                        <a:pt x="14408" y="232"/>
                      </a:lnTo>
                      <a:lnTo>
                        <a:pt x="14405" y="233"/>
                      </a:lnTo>
                      <a:lnTo>
                        <a:pt x="14401" y="235"/>
                      </a:lnTo>
                      <a:lnTo>
                        <a:pt x="14398" y="236"/>
                      </a:lnTo>
                      <a:lnTo>
                        <a:pt x="14394" y="238"/>
                      </a:lnTo>
                      <a:lnTo>
                        <a:pt x="14391" y="239"/>
                      </a:lnTo>
                      <a:lnTo>
                        <a:pt x="14387" y="241"/>
                      </a:lnTo>
                      <a:lnTo>
                        <a:pt x="14384" y="243"/>
                      </a:lnTo>
                      <a:lnTo>
                        <a:pt x="14381" y="244"/>
                      </a:lnTo>
                      <a:lnTo>
                        <a:pt x="14377" y="246"/>
                      </a:lnTo>
                      <a:lnTo>
                        <a:pt x="14374" y="247"/>
                      </a:lnTo>
                      <a:lnTo>
                        <a:pt x="14370" y="249"/>
                      </a:lnTo>
                      <a:lnTo>
                        <a:pt x="14367" y="250"/>
                      </a:lnTo>
                      <a:lnTo>
                        <a:pt x="14364" y="251"/>
                      </a:lnTo>
                      <a:lnTo>
                        <a:pt x="14360" y="253"/>
                      </a:lnTo>
                      <a:lnTo>
                        <a:pt x="14357" y="254"/>
                      </a:lnTo>
                      <a:lnTo>
                        <a:pt x="14353" y="255"/>
                      </a:lnTo>
                      <a:lnTo>
                        <a:pt x="14350" y="256"/>
                      </a:lnTo>
                      <a:lnTo>
                        <a:pt x="14346" y="258"/>
                      </a:lnTo>
                      <a:lnTo>
                        <a:pt x="14343" y="259"/>
                      </a:lnTo>
                      <a:lnTo>
                        <a:pt x="14340" y="260"/>
                      </a:lnTo>
                      <a:lnTo>
                        <a:pt x="14336" y="262"/>
                      </a:lnTo>
                      <a:lnTo>
                        <a:pt x="14333" y="263"/>
                      </a:lnTo>
                      <a:lnTo>
                        <a:pt x="14329" y="265"/>
                      </a:lnTo>
                      <a:lnTo>
                        <a:pt x="14326" y="267"/>
                      </a:lnTo>
                      <a:lnTo>
                        <a:pt x="14322" y="269"/>
                      </a:lnTo>
                      <a:lnTo>
                        <a:pt x="14319" y="272"/>
                      </a:lnTo>
                      <a:lnTo>
                        <a:pt x="14316" y="274"/>
                      </a:lnTo>
                      <a:lnTo>
                        <a:pt x="14312" y="277"/>
                      </a:lnTo>
                      <a:lnTo>
                        <a:pt x="14309" y="280"/>
                      </a:lnTo>
                      <a:lnTo>
                        <a:pt x="14305" y="284"/>
                      </a:lnTo>
                      <a:lnTo>
                        <a:pt x="14302" y="287"/>
                      </a:lnTo>
                      <a:lnTo>
                        <a:pt x="14298" y="290"/>
                      </a:lnTo>
                      <a:lnTo>
                        <a:pt x="14295" y="294"/>
                      </a:lnTo>
                      <a:lnTo>
                        <a:pt x="14292" y="298"/>
                      </a:lnTo>
                      <a:lnTo>
                        <a:pt x="14288" y="301"/>
                      </a:lnTo>
                      <a:lnTo>
                        <a:pt x="14285" y="305"/>
                      </a:lnTo>
                      <a:lnTo>
                        <a:pt x="14281" y="309"/>
                      </a:lnTo>
                      <a:lnTo>
                        <a:pt x="14278" y="312"/>
                      </a:lnTo>
                      <a:lnTo>
                        <a:pt x="14275" y="316"/>
                      </a:lnTo>
                      <a:lnTo>
                        <a:pt x="14271" y="320"/>
                      </a:lnTo>
                      <a:lnTo>
                        <a:pt x="14268" y="323"/>
                      </a:lnTo>
                      <a:lnTo>
                        <a:pt x="14264" y="327"/>
                      </a:lnTo>
                      <a:lnTo>
                        <a:pt x="14261" y="330"/>
                      </a:lnTo>
                      <a:lnTo>
                        <a:pt x="14258" y="334"/>
                      </a:lnTo>
                      <a:lnTo>
                        <a:pt x="14254" y="338"/>
                      </a:lnTo>
                      <a:lnTo>
                        <a:pt x="14250" y="341"/>
                      </a:lnTo>
                      <a:lnTo>
                        <a:pt x="14247" y="345"/>
                      </a:lnTo>
                      <a:lnTo>
                        <a:pt x="14244" y="349"/>
                      </a:lnTo>
                      <a:lnTo>
                        <a:pt x="14241" y="353"/>
                      </a:lnTo>
                      <a:lnTo>
                        <a:pt x="14237" y="357"/>
                      </a:lnTo>
                      <a:lnTo>
                        <a:pt x="14233" y="362"/>
                      </a:lnTo>
                      <a:lnTo>
                        <a:pt x="14230" y="366"/>
                      </a:lnTo>
                      <a:lnTo>
                        <a:pt x="14227" y="371"/>
                      </a:lnTo>
                      <a:lnTo>
                        <a:pt x="14223" y="376"/>
                      </a:lnTo>
                      <a:lnTo>
                        <a:pt x="14220" y="382"/>
                      </a:lnTo>
                      <a:lnTo>
                        <a:pt x="14216" y="388"/>
                      </a:lnTo>
                      <a:lnTo>
                        <a:pt x="14213" y="393"/>
                      </a:lnTo>
                      <a:lnTo>
                        <a:pt x="14210" y="399"/>
                      </a:lnTo>
                      <a:lnTo>
                        <a:pt x="14206" y="406"/>
                      </a:lnTo>
                      <a:lnTo>
                        <a:pt x="14203" y="412"/>
                      </a:lnTo>
                      <a:lnTo>
                        <a:pt x="14199" y="419"/>
                      </a:lnTo>
                      <a:lnTo>
                        <a:pt x="14196" y="425"/>
                      </a:lnTo>
                      <a:lnTo>
                        <a:pt x="14193" y="432"/>
                      </a:lnTo>
                      <a:lnTo>
                        <a:pt x="14189" y="439"/>
                      </a:lnTo>
                      <a:lnTo>
                        <a:pt x="14186" y="446"/>
                      </a:lnTo>
                      <a:lnTo>
                        <a:pt x="14182" y="453"/>
                      </a:lnTo>
                      <a:lnTo>
                        <a:pt x="14179" y="459"/>
                      </a:lnTo>
                      <a:lnTo>
                        <a:pt x="14176" y="466"/>
                      </a:lnTo>
                      <a:lnTo>
                        <a:pt x="14172" y="473"/>
                      </a:lnTo>
                      <a:lnTo>
                        <a:pt x="14169" y="480"/>
                      </a:lnTo>
                      <a:lnTo>
                        <a:pt x="14165" y="487"/>
                      </a:lnTo>
                      <a:lnTo>
                        <a:pt x="14162" y="494"/>
                      </a:lnTo>
                      <a:lnTo>
                        <a:pt x="14158" y="501"/>
                      </a:lnTo>
                      <a:lnTo>
                        <a:pt x="14155" y="508"/>
                      </a:lnTo>
                      <a:lnTo>
                        <a:pt x="14151" y="515"/>
                      </a:lnTo>
                      <a:lnTo>
                        <a:pt x="14148" y="522"/>
                      </a:lnTo>
                      <a:lnTo>
                        <a:pt x="14145" y="529"/>
                      </a:lnTo>
                      <a:lnTo>
                        <a:pt x="14141" y="537"/>
                      </a:lnTo>
                      <a:lnTo>
                        <a:pt x="14138" y="545"/>
                      </a:lnTo>
                      <a:lnTo>
                        <a:pt x="14134" y="553"/>
                      </a:lnTo>
                      <a:lnTo>
                        <a:pt x="14131" y="561"/>
                      </a:lnTo>
                      <a:lnTo>
                        <a:pt x="14128" y="570"/>
                      </a:lnTo>
                      <a:lnTo>
                        <a:pt x="14124" y="578"/>
                      </a:lnTo>
                      <a:lnTo>
                        <a:pt x="14121" y="588"/>
                      </a:lnTo>
                      <a:lnTo>
                        <a:pt x="14117" y="597"/>
                      </a:lnTo>
                      <a:lnTo>
                        <a:pt x="14114" y="606"/>
                      </a:lnTo>
                      <a:lnTo>
                        <a:pt x="14111" y="616"/>
                      </a:lnTo>
                      <a:lnTo>
                        <a:pt x="14107" y="626"/>
                      </a:lnTo>
                      <a:lnTo>
                        <a:pt x="14104" y="636"/>
                      </a:lnTo>
                      <a:lnTo>
                        <a:pt x="14100" y="646"/>
                      </a:lnTo>
                      <a:lnTo>
                        <a:pt x="14097" y="657"/>
                      </a:lnTo>
                      <a:lnTo>
                        <a:pt x="14094" y="667"/>
                      </a:lnTo>
                      <a:lnTo>
                        <a:pt x="14090" y="677"/>
                      </a:lnTo>
                      <a:lnTo>
                        <a:pt x="14087" y="688"/>
                      </a:lnTo>
                      <a:lnTo>
                        <a:pt x="14083" y="698"/>
                      </a:lnTo>
                      <a:lnTo>
                        <a:pt x="14080" y="708"/>
                      </a:lnTo>
                      <a:lnTo>
                        <a:pt x="14076" y="718"/>
                      </a:lnTo>
                      <a:lnTo>
                        <a:pt x="14073" y="729"/>
                      </a:lnTo>
                      <a:lnTo>
                        <a:pt x="14070" y="739"/>
                      </a:lnTo>
                      <a:lnTo>
                        <a:pt x="14066" y="749"/>
                      </a:lnTo>
                      <a:lnTo>
                        <a:pt x="14063" y="760"/>
                      </a:lnTo>
                      <a:lnTo>
                        <a:pt x="14059" y="770"/>
                      </a:lnTo>
                      <a:lnTo>
                        <a:pt x="14056" y="781"/>
                      </a:lnTo>
                      <a:lnTo>
                        <a:pt x="14053" y="791"/>
                      </a:lnTo>
                      <a:lnTo>
                        <a:pt x="14049" y="802"/>
                      </a:lnTo>
                      <a:lnTo>
                        <a:pt x="14046" y="813"/>
                      </a:lnTo>
                      <a:lnTo>
                        <a:pt x="14042" y="824"/>
                      </a:lnTo>
                      <a:lnTo>
                        <a:pt x="14039" y="835"/>
                      </a:lnTo>
                      <a:lnTo>
                        <a:pt x="14035" y="847"/>
                      </a:lnTo>
                      <a:lnTo>
                        <a:pt x="14032" y="859"/>
                      </a:lnTo>
                      <a:lnTo>
                        <a:pt x="14029" y="871"/>
                      </a:lnTo>
                      <a:lnTo>
                        <a:pt x="14025" y="883"/>
                      </a:lnTo>
                      <a:lnTo>
                        <a:pt x="14022" y="896"/>
                      </a:lnTo>
                      <a:lnTo>
                        <a:pt x="14018" y="908"/>
                      </a:lnTo>
                      <a:lnTo>
                        <a:pt x="14015" y="921"/>
                      </a:lnTo>
                      <a:lnTo>
                        <a:pt x="14012" y="934"/>
                      </a:lnTo>
                      <a:lnTo>
                        <a:pt x="14008" y="947"/>
                      </a:lnTo>
                      <a:lnTo>
                        <a:pt x="14005" y="960"/>
                      </a:lnTo>
                      <a:lnTo>
                        <a:pt x="14001" y="974"/>
                      </a:lnTo>
                      <a:lnTo>
                        <a:pt x="13998" y="987"/>
                      </a:lnTo>
                      <a:lnTo>
                        <a:pt x="13995" y="1000"/>
                      </a:lnTo>
                      <a:lnTo>
                        <a:pt x="13991" y="1013"/>
                      </a:lnTo>
                      <a:lnTo>
                        <a:pt x="13988" y="1027"/>
                      </a:lnTo>
                      <a:lnTo>
                        <a:pt x="13984" y="1040"/>
                      </a:lnTo>
                      <a:lnTo>
                        <a:pt x="13981" y="1053"/>
                      </a:lnTo>
                      <a:lnTo>
                        <a:pt x="13978" y="1066"/>
                      </a:lnTo>
                      <a:lnTo>
                        <a:pt x="13974" y="1079"/>
                      </a:lnTo>
                      <a:lnTo>
                        <a:pt x="13971" y="1092"/>
                      </a:lnTo>
                      <a:lnTo>
                        <a:pt x="13967" y="1105"/>
                      </a:lnTo>
                      <a:lnTo>
                        <a:pt x="13964" y="1117"/>
                      </a:lnTo>
                      <a:lnTo>
                        <a:pt x="13961" y="1130"/>
                      </a:lnTo>
                      <a:lnTo>
                        <a:pt x="13957" y="1143"/>
                      </a:lnTo>
                      <a:lnTo>
                        <a:pt x="13954" y="1157"/>
                      </a:lnTo>
                      <a:lnTo>
                        <a:pt x="13950" y="1170"/>
                      </a:lnTo>
                      <a:lnTo>
                        <a:pt x="13947" y="1183"/>
                      </a:lnTo>
                      <a:lnTo>
                        <a:pt x="13943" y="1197"/>
                      </a:lnTo>
                      <a:lnTo>
                        <a:pt x="13940" y="1210"/>
                      </a:lnTo>
                      <a:lnTo>
                        <a:pt x="13936" y="1224"/>
                      </a:lnTo>
                      <a:lnTo>
                        <a:pt x="13933" y="1238"/>
                      </a:lnTo>
                      <a:lnTo>
                        <a:pt x="13930" y="1252"/>
                      </a:lnTo>
                      <a:lnTo>
                        <a:pt x="13926" y="1267"/>
                      </a:lnTo>
                      <a:lnTo>
                        <a:pt x="13923" y="1281"/>
                      </a:lnTo>
                      <a:lnTo>
                        <a:pt x="13919" y="1296"/>
                      </a:lnTo>
                      <a:lnTo>
                        <a:pt x="13916" y="1311"/>
                      </a:lnTo>
                      <a:lnTo>
                        <a:pt x="13913" y="1325"/>
                      </a:lnTo>
                      <a:lnTo>
                        <a:pt x="13909" y="1340"/>
                      </a:lnTo>
                      <a:lnTo>
                        <a:pt x="13906" y="1355"/>
                      </a:lnTo>
                      <a:lnTo>
                        <a:pt x="13902" y="1370"/>
                      </a:lnTo>
                      <a:lnTo>
                        <a:pt x="13899" y="1384"/>
                      </a:lnTo>
                      <a:lnTo>
                        <a:pt x="13896" y="1399"/>
                      </a:lnTo>
                      <a:lnTo>
                        <a:pt x="13892" y="1413"/>
                      </a:lnTo>
                      <a:lnTo>
                        <a:pt x="13889" y="1428"/>
                      </a:lnTo>
                      <a:lnTo>
                        <a:pt x="13885" y="1442"/>
                      </a:lnTo>
                      <a:lnTo>
                        <a:pt x="13882" y="1456"/>
                      </a:lnTo>
                      <a:lnTo>
                        <a:pt x="13879" y="1470"/>
                      </a:lnTo>
                      <a:lnTo>
                        <a:pt x="13875" y="1484"/>
                      </a:lnTo>
                      <a:lnTo>
                        <a:pt x="13872" y="1498"/>
                      </a:lnTo>
                      <a:lnTo>
                        <a:pt x="13868" y="1511"/>
                      </a:lnTo>
                      <a:lnTo>
                        <a:pt x="13865" y="1525"/>
                      </a:lnTo>
                      <a:lnTo>
                        <a:pt x="13862" y="1539"/>
                      </a:lnTo>
                      <a:lnTo>
                        <a:pt x="13858" y="1552"/>
                      </a:lnTo>
                      <a:lnTo>
                        <a:pt x="13855" y="1566"/>
                      </a:lnTo>
                      <a:lnTo>
                        <a:pt x="13851" y="1580"/>
                      </a:lnTo>
                      <a:lnTo>
                        <a:pt x="13848" y="1594"/>
                      </a:lnTo>
                      <a:lnTo>
                        <a:pt x="13845" y="1608"/>
                      </a:lnTo>
                      <a:lnTo>
                        <a:pt x="13841" y="1622"/>
                      </a:lnTo>
                      <a:lnTo>
                        <a:pt x="13838" y="1636"/>
                      </a:lnTo>
                      <a:lnTo>
                        <a:pt x="13834" y="1650"/>
                      </a:lnTo>
                      <a:lnTo>
                        <a:pt x="13831" y="1664"/>
                      </a:lnTo>
                      <a:lnTo>
                        <a:pt x="13828" y="1679"/>
                      </a:lnTo>
                      <a:lnTo>
                        <a:pt x="13824" y="1693"/>
                      </a:lnTo>
                      <a:lnTo>
                        <a:pt x="13821" y="1708"/>
                      </a:lnTo>
                      <a:lnTo>
                        <a:pt x="13817" y="1722"/>
                      </a:lnTo>
                      <a:lnTo>
                        <a:pt x="13814" y="1737"/>
                      </a:lnTo>
                      <a:lnTo>
                        <a:pt x="13810" y="1751"/>
                      </a:lnTo>
                      <a:lnTo>
                        <a:pt x="13807" y="1765"/>
                      </a:lnTo>
                      <a:lnTo>
                        <a:pt x="13804" y="1779"/>
                      </a:lnTo>
                      <a:lnTo>
                        <a:pt x="13800" y="1793"/>
                      </a:lnTo>
                      <a:lnTo>
                        <a:pt x="13797" y="1807"/>
                      </a:lnTo>
                      <a:lnTo>
                        <a:pt x="13793" y="1820"/>
                      </a:lnTo>
                      <a:lnTo>
                        <a:pt x="13790" y="1834"/>
                      </a:lnTo>
                      <a:lnTo>
                        <a:pt x="13787" y="1847"/>
                      </a:lnTo>
                      <a:lnTo>
                        <a:pt x="13783" y="1860"/>
                      </a:lnTo>
                      <a:lnTo>
                        <a:pt x="13780" y="1872"/>
                      </a:lnTo>
                      <a:lnTo>
                        <a:pt x="13776" y="1885"/>
                      </a:lnTo>
                      <a:lnTo>
                        <a:pt x="13773" y="1897"/>
                      </a:lnTo>
                      <a:lnTo>
                        <a:pt x="13770" y="1910"/>
                      </a:lnTo>
                      <a:lnTo>
                        <a:pt x="13766" y="1922"/>
                      </a:lnTo>
                      <a:lnTo>
                        <a:pt x="13763" y="1934"/>
                      </a:lnTo>
                      <a:lnTo>
                        <a:pt x="13759" y="1946"/>
                      </a:lnTo>
                      <a:lnTo>
                        <a:pt x="13756" y="1959"/>
                      </a:lnTo>
                      <a:lnTo>
                        <a:pt x="13753" y="1971"/>
                      </a:lnTo>
                      <a:lnTo>
                        <a:pt x="13749" y="1983"/>
                      </a:lnTo>
                      <a:lnTo>
                        <a:pt x="13746" y="1995"/>
                      </a:lnTo>
                      <a:lnTo>
                        <a:pt x="13742" y="2007"/>
                      </a:lnTo>
                      <a:lnTo>
                        <a:pt x="13739" y="2020"/>
                      </a:lnTo>
                      <a:lnTo>
                        <a:pt x="13736" y="2032"/>
                      </a:lnTo>
                      <a:lnTo>
                        <a:pt x="13732" y="2044"/>
                      </a:lnTo>
                      <a:lnTo>
                        <a:pt x="13729" y="2056"/>
                      </a:lnTo>
                      <a:lnTo>
                        <a:pt x="13725" y="2069"/>
                      </a:lnTo>
                      <a:lnTo>
                        <a:pt x="13722" y="2081"/>
                      </a:lnTo>
                      <a:lnTo>
                        <a:pt x="13719" y="2093"/>
                      </a:lnTo>
                      <a:lnTo>
                        <a:pt x="13715" y="2105"/>
                      </a:lnTo>
                      <a:lnTo>
                        <a:pt x="13712" y="2116"/>
                      </a:lnTo>
                      <a:lnTo>
                        <a:pt x="13708" y="2128"/>
                      </a:lnTo>
                      <a:lnTo>
                        <a:pt x="13705" y="2139"/>
                      </a:lnTo>
                      <a:lnTo>
                        <a:pt x="13702" y="2150"/>
                      </a:lnTo>
                      <a:lnTo>
                        <a:pt x="13698" y="2161"/>
                      </a:lnTo>
                      <a:lnTo>
                        <a:pt x="13695" y="2171"/>
                      </a:lnTo>
                      <a:lnTo>
                        <a:pt x="13692" y="2182"/>
                      </a:lnTo>
                      <a:lnTo>
                        <a:pt x="13688" y="2192"/>
                      </a:lnTo>
                      <a:lnTo>
                        <a:pt x="13684" y="2201"/>
                      </a:lnTo>
                      <a:lnTo>
                        <a:pt x="13681" y="2211"/>
                      </a:lnTo>
                      <a:lnTo>
                        <a:pt x="13678" y="2220"/>
                      </a:lnTo>
                      <a:lnTo>
                        <a:pt x="13674" y="2229"/>
                      </a:lnTo>
                      <a:lnTo>
                        <a:pt x="13671" y="2238"/>
                      </a:lnTo>
                      <a:lnTo>
                        <a:pt x="13667" y="2247"/>
                      </a:lnTo>
                      <a:lnTo>
                        <a:pt x="13664" y="2256"/>
                      </a:lnTo>
                      <a:lnTo>
                        <a:pt x="13661" y="2265"/>
                      </a:lnTo>
                      <a:lnTo>
                        <a:pt x="13657" y="2273"/>
                      </a:lnTo>
                      <a:lnTo>
                        <a:pt x="13654" y="2282"/>
                      </a:lnTo>
                      <a:lnTo>
                        <a:pt x="13651" y="2291"/>
                      </a:lnTo>
                      <a:lnTo>
                        <a:pt x="13647" y="2299"/>
                      </a:lnTo>
                      <a:lnTo>
                        <a:pt x="13644" y="2308"/>
                      </a:lnTo>
                      <a:lnTo>
                        <a:pt x="13640" y="2316"/>
                      </a:lnTo>
                      <a:lnTo>
                        <a:pt x="13637" y="2325"/>
                      </a:lnTo>
                      <a:lnTo>
                        <a:pt x="13634" y="2333"/>
                      </a:lnTo>
                      <a:lnTo>
                        <a:pt x="13630" y="2341"/>
                      </a:lnTo>
                      <a:lnTo>
                        <a:pt x="13627" y="2350"/>
                      </a:lnTo>
                      <a:lnTo>
                        <a:pt x="13623" y="2358"/>
                      </a:lnTo>
                      <a:lnTo>
                        <a:pt x="13620" y="2365"/>
                      </a:lnTo>
                      <a:lnTo>
                        <a:pt x="13617" y="2373"/>
                      </a:lnTo>
                      <a:lnTo>
                        <a:pt x="13613" y="2380"/>
                      </a:lnTo>
                      <a:lnTo>
                        <a:pt x="13610" y="2387"/>
                      </a:lnTo>
                      <a:lnTo>
                        <a:pt x="13606" y="2394"/>
                      </a:lnTo>
                      <a:lnTo>
                        <a:pt x="13603" y="2401"/>
                      </a:lnTo>
                      <a:lnTo>
                        <a:pt x="13600" y="2407"/>
                      </a:lnTo>
                      <a:lnTo>
                        <a:pt x="13596" y="2413"/>
                      </a:lnTo>
                      <a:lnTo>
                        <a:pt x="13593" y="2418"/>
                      </a:lnTo>
                      <a:lnTo>
                        <a:pt x="13589" y="2424"/>
                      </a:lnTo>
                      <a:lnTo>
                        <a:pt x="13586" y="2429"/>
                      </a:lnTo>
                      <a:lnTo>
                        <a:pt x="13583" y="2434"/>
                      </a:lnTo>
                      <a:lnTo>
                        <a:pt x="13579" y="2438"/>
                      </a:lnTo>
                      <a:lnTo>
                        <a:pt x="13576" y="2442"/>
                      </a:lnTo>
                      <a:lnTo>
                        <a:pt x="13572" y="2447"/>
                      </a:lnTo>
                      <a:lnTo>
                        <a:pt x="13569" y="2451"/>
                      </a:lnTo>
                      <a:lnTo>
                        <a:pt x="13566" y="2455"/>
                      </a:lnTo>
                      <a:lnTo>
                        <a:pt x="13562" y="2459"/>
                      </a:lnTo>
                      <a:lnTo>
                        <a:pt x="13559" y="2462"/>
                      </a:lnTo>
                      <a:lnTo>
                        <a:pt x="13556" y="2466"/>
                      </a:lnTo>
                      <a:lnTo>
                        <a:pt x="13552" y="2470"/>
                      </a:lnTo>
                      <a:lnTo>
                        <a:pt x="13548" y="2474"/>
                      </a:lnTo>
                      <a:lnTo>
                        <a:pt x="13545" y="2477"/>
                      </a:lnTo>
                      <a:lnTo>
                        <a:pt x="13542" y="2481"/>
                      </a:lnTo>
                      <a:lnTo>
                        <a:pt x="13539" y="2484"/>
                      </a:lnTo>
                      <a:lnTo>
                        <a:pt x="13535" y="2487"/>
                      </a:lnTo>
                      <a:lnTo>
                        <a:pt x="13532" y="2490"/>
                      </a:lnTo>
                      <a:lnTo>
                        <a:pt x="13528" y="2493"/>
                      </a:lnTo>
                      <a:lnTo>
                        <a:pt x="13525" y="2496"/>
                      </a:lnTo>
                      <a:lnTo>
                        <a:pt x="13522" y="2499"/>
                      </a:lnTo>
                      <a:lnTo>
                        <a:pt x="13518" y="2501"/>
                      </a:lnTo>
                      <a:lnTo>
                        <a:pt x="13515" y="2503"/>
                      </a:lnTo>
                      <a:lnTo>
                        <a:pt x="13511" y="2504"/>
                      </a:lnTo>
                      <a:lnTo>
                        <a:pt x="13508" y="2506"/>
                      </a:lnTo>
                      <a:lnTo>
                        <a:pt x="13504" y="2507"/>
                      </a:lnTo>
                      <a:lnTo>
                        <a:pt x="13501" y="2507"/>
                      </a:lnTo>
                      <a:lnTo>
                        <a:pt x="13498" y="2508"/>
                      </a:lnTo>
                      <a:lnTo>
                        <a:pt x="13494" y="2508"/>
                      </a:lnTo>
                      <a:lnTo>
                        <a:pt x="13491" y="2507"/>
                      </a:lnTo>
                      <a:lnTo>
                        <a:pt x="13487" y="2507"/>
                      </a:lnTo>
                      <a:lnTo>
                        <a:pt x="13484" y="2506"/>
                      </a:lnTo>
                      <a:lnTo>
                        <a:pt x="13481" y="2505"/>
                      </a:lnTo>
                      <a:lnTo>
                        <a:pt x="13477" y="2504"/>
                      </a:lnTo>
                      <a:lnTo>
                        <a:pt x="13474" y="2502"/>
                      </a:lnTo>
                      <a:lnTo>
                        <a:pt x="13470" y="2501"/>
                      </a:lnTo>
                      <a:lnTo>
                        <a:pt x="13467" y="2499"/>
                      </a:lnTo>
                      <a:lnTo>
                        <a:pt x="13464" y="2498"/>
                      </a:lnTo>
                      <a:lnTo>
                        <a:pt x="13460" y="2496"/>
                      </a:lnTo>
                      <a:lnTo>
                        <a:pt x="13457" y="2494"/>
                      </a:lnTo>
                      <a:lnTo>
                        <a:pt x="13454" y="2492"/>
                      </a:lnTo>
                      <a:lnTo>
                        <a:pt x="13450" y="2490"/>
                      </a:lnTo>
                      <a:lnTo>
                        <a:pt x="13447" y="2488"/>
                      </a:lnTo>
                      <a:lnTo>
                        <a:pt x="13443" y="2486"/>
                      </a:lnTo>
                      <a:lnTo>
                        <a:pt x="13440" y="2484"/>
                      </a:lnTo>
                      <a:lnTo>
                        <a:pt x="13437" y="2482"/>
                      </a:lnTo>
                      <a:lnTo>
                        <a:pt x="13433" y="2479"/>
                      </a:lnTo>
                      <a:lnTo>
                        <a:pt x="13430" y="2476"/>
                      </a:lnTo>
                      <a:lnTo>
                        <a:pt x="13426" y="2473"/>
                      </a:lnTo>
                      <a:lnTo>
                        <a:pt x="13423" y="2470"/>
                      </a:lnTo>
                      <a:lnTo>
                        <a:pt x="13420" y="2466"/>
                      </a:lnTo>
                      <a:lnTo>
                        <a:pt x="13416" y="2462"/>
                      </a:lnTo>
                      <a:lnTo>
                        <a:pt x="13413" y="2458"/>
                      </a:lnTo>
                      <a:lnTo>
                        <a:pt x="13409" y="2454"/>
                      </a:lnTo>
                      <a:lnTo>
                        <a:pt x="13406" y="2449"/>
                      </a:lnTo>
                      <a:lnTo>
                        <a:pt x="13403" y="2443"/>
                      </a:lnTo>
                      <a:lnTo>
                        <a:pt x="13399" y="2438"/>
                      </a:lnTo>
                      <a:lnTo>
                        <a:pt x="13396" y="2432"/>
                      </a:lnTo>
                      <a:lnTo>
                        <a:pt x="13393" y="2426"/>
                      </a:lnTo>
                      <a:lnTo>
                        <a:pt x="13389" y="2420"/>
                      </a:lnTo>
                      <a:lnTo>
                        <a:pt x="13386" y="2413"/>
                      </a:lnTo>
                      <a:lnTo>
                        <a:pt x="13382" y="2406"/>
                      </a:lnTo>
                      <a:lnTo>
                        <a:pt x="13379" y="2399"/>
                      </a:lnTo>
                      <a:lnTo>
                        <a:pt x="13376" y="2392"/>
                      </a:lnTo>
                      <a:lnTo>
                        <a:pt x="13372" y="2385"/>
                      </a:lnTo>
                      <a:lnTo>
                        <a:pt x="13369" y="2378"/>
                      </a:lnTo>
                      <a:lnTo>
                        <a:pt x="13365" y="2371"/>
                      </a:lnTo>
                      <a:lnTo>
                        <a:pt x="13362" y="2364"/>
                      </a:lnTo>
                      <a:lnTo>
                        <a:pt x="13359" y="2356"/>
                      </a:lnTo>
                      <a:lnTo>
                        <a:pt x="13355" y="2349"/>
                      </a:lnTo>
                      <a:lnTo>
                        <a:pt x="13352" y="2341"/>
                      </a:lnTo>
                      <a:lnTo>
                        <a:pt x="13349" y="2334"/>
                      </a:lnTo>
                      <a:lnTo>
                        <a:pt x="13345" y="2326"/>
                      </a:lnTo>
                      <a:lnTo>
                        <a:pt x="13342" y="2319"/>
                      </a:lnTo>
                      <a:lnTo>
                        <a:pt x="13338" y="2311"/>
                      </a:lnTo>
                      <a:lnTo>
                        <a:pt x="13335" y="2302"/>
                      </a:lnTo>
                      <a:lnTo>
                        <a:pt x="13332" y="2294"/>
                      </a:lnTo>
                      <a:lnTo>
                        <a:pt x="13328" y="2285"/>
                      </a:lnTo>
                      <a:lnTo>
                        <a:pt x="13325" y="2277"/>
                      </a:lnTo>
                      <a:lnTo>
                        <a:pt x="13321" y="2267"/>
                      </a:lnTo>
                      <a:lnTo>
                        <a:pt x="13318" y="2258"/>
                      </a:lnTo>
                      <a:lnTo>
                        <a:pt x="13314" y="2248"/>
                      </a:lnTo>
                      <a:lnTo>
                        <a:pt x="13311" y="2238"/>
                      </a:lnTo>
                      <a:lnTo>
                        <a:pt x="13308" y="2228"/>
                      </a:lnTo>
                      <a:lnTo>
                        <a:pt x="13304" y="2217"/>
                      </a:lnTo>
                      <a:lnTo>
                        <a:pt x="13301" y="2206"/>
                      </a:lnTo>
                      <a:lnTo>
                        <a:pt x="13297" y="2195"/>
                      </a:lnTo>
                      <a:lnTo>
                        <a:pt x="13294" y="2183"/>
                      </a:lnTo>
                      <a:lnTo>
                        <a:pt x="13291" y="2172"/>
                      </a:lnTo>
                      <a:lnTo>
                        <a:pt x="13287" y="2160"/>
                      </a:lnTo>
                      <a:lnTo>
                        <a:pt x="13284" y="2148"/>
                      </a:lnTo>
                      <a:lnTo>
                        <a:pt x="13281" y="2136"/>
                      </a:lnTo>
                      <a:lnTo>
                        <a:pt x="13277" y="2124"/>
                      </a:lnTo>
                      <a:lnTo>
                        <a:pt x="13274" y="2112"/>
                      </a:lnTo>
                      <a:lnTo>
                        <a:pt x="13270" y="2100"/>
                      </a:lnTo>
                      <a:lnTo>
                        <a:pt x="13267" y="2088"/>
                      </a:lnTo>
                      <a:lnTo>
                        <a:pt x="13264" y="2076"/>
                      </a:lnTo>
                      <a:lnTo>
                        <a:pt x="13260" y="2064"/>
                      </a:lnTo>
                      <a:lnTo>
                        <a:pt x="13257" y="2052"/>
                      </a:lnTo>
                      <a:lnTo>
                        <a:pt x="13253" y="2039"/>
                      </a:lnTo>
                      <a:lnTo>
                        <a:pt x="13250" y="2027"/>
                      </a:lnTo>
                      <a:lnTo>
                        <a:pt x="13247" y="2015"/>
                      </a:lnTo>
                      <a:lnTo>
                        <a:pt x="13243" y="2003"/>
                      </a:lnTo>
                      <a:lnTo>
                        <a:pt x="13240" y="1990"/>
                      </a:lnTo>
                      <a:lnTo>
                        <a:pt x="13237" y="1977"/>
                      </a:lnTo>
                      <a:lnTo>
                        <a:pt x="13233" y="1964"/>
                      </a:lnTo>
                      <a:lnTo>
                        <a:pt x="13230" y="1951"/>
                      </a:lnTo>
                      <a:lnTo>
                        <a:pt x="13226" y="1938"/>
                      </a:lnTo>
                      <a:lnTo>
                        <a:pt x="13223" y="1924"/>
                      </a:lnTo>
                      <a:lnTo>
                        <a:pt x="13220" y="1910"/>
                      </a:lnTo>
                      <a:lnTo>
                        <a:pt x="13216" y="1896"/>
                      </a:lnTo>
                      <a:lnTo>
                        <a:pt x="13213" y="1882"/>
                      </a:lnTo>
                      <a:lnTo>
                        <a:pt x="13209" y="1867"/>
                      </a:lnTo>
                      <a:lnTo>
                        <a:pt x="13206" y="1852"/>
                      </a:lnTo>
                      <a:lnTo>
                        <a:pt x="13203" y="1837"/>
                      </a:lnTo>
                      <a:lnTo>
                        <a:pt x="13199" y="1822"/>
                      </a:lnTo>
                      <a:lnTo>
                        <a:pt x="13196" y="1806"/>
                      </a:lnTo>
                      <a:lnTo>
                        <a:pt x="13193" y="1791"/>
                      </a:lnTo>
                      <a:lnTo>
                        <a:pt x="13189" y="1775"/>
                      </a:lnTo>
                      <a:lnTo>
                        <a:pt x="13186" y="1760"/>
                      </a:lnTo>
                      <a:lnTo>
                        <a:pt x="13182" y="1744"/>
                      </a:lnTo>
                      <a:lnTo>
                        <a:pt x="13179" y="1729"/>
                      </a:lnTo>
                      <a:lnTo>
                        <a:pt x="13176" y="1714"/>
                      </a:lnTo>
                      <a:lnTo>
                        <a:pt x="13172" y="1698"/>
                      </a:lnTo>
                      <a:lnTo>
                        <a:pt x="13169" y="1683"/>
                      </a:lnTo>
                      <a:lnTo>
                        <a:pt x="13166" y="1668"/>
                      </a:lnTo>
                      <a:lnTo>
                        <a:pt x="13162" y="1653"/>
                      </a:lnTo>
                      <a:lnTo>
                        <a:pt x="13159" y="1638"/>
                      </a:lnTo>
                      <a:lnTo>
                        <a:pt x="13155" y="1622"/>
                      </a:lnTo>
                      <a:lnTo>
                        <a:pt x="13152" y="1607"/>
                      </a:lnTo>
                      <a:lnTo>
                        <a:pt x="13149" y="1592"/>
                      </a:lnTo>
                      <a:lnTo>
                        <a:pt x="13145" y="1577"/>
                      </a:lnTo>
                      <a:lnTo>
                        <a:pt x="13142" y="1562"/>
                      </a:lnTo>
                      <a:lnTo>
                        <a:pt x="13138" y="1546"/>
                      </a:lnTo>
                      <a:lnTo>
                        <a:pt x="13135" y="1531"/>
                      </a:lnTo>
                      <a:lnTo>
                        <a:pt x="13132" y="1515"/>
                      </a:lnTo>
                      <a:lnTo>
                        <a:pt x="13128" y="1499"/>
                      </a:lnTo>
                      <a:lnTo>
                        <a:pt x="13125" y="1483"/>
                      </a:lnTo>
                      <a:lnTo>
                        <a:pt x="13122" y="1467"/>
                      </a:lnTo>
                      <a:lnTo>
                        <a:pt x="13118" y="1450"/>
                      </a:lnTo>
                      <a:lnTo>
                        <a:pt x="13115" y="1434"/>
                      </a:lnTo>
                      <a:lnTo>
                        <a:pt x="13111" y="1417"/>
                      </a:lnTo>
                      <a:lnTo>
                        <a:pt x="13108" y="1400"/>
                      </a:lnTo>
                      <a:lnTo>
                        <a:pt x="13105" y="1383"/>
                      </a:lnTo>
                      <a:lnTo>
                        <a:pt x="13101" y="1366"/>
                      </a:lnTo>
                      <a:lnTo>
                        <a:pt x="13098" y="1349"/>
                      </a:lnTo>
                      <a:lnTo>
                        <a:pt x="13095" y="1332"/>
                      </a:lnTo>
                      <a:lnTo>
                        <a:pt x="13091" y="1315"/>
                      </a:lnTo>
                      <a:lnTo>
                        <a:pt x="13088" y="1298"/>
                      </a:lnTo>
                      <a:lnTo>
                        <a:pt x="13084" y="1282"/>
                      </a:lnTo>
                      <a:lnTo>
                        <a:pt x="13081" y="1265"/>
                      </a:lnTo>
                      <a:lnTo>
                        <a:pt x="13078" y="1249"/>
                      </a:lnTo>
                      <a:lnTo>
                        <a:pt x="13074" y="1233"/>
                      </a:lnTo>
                      <a:lnTo>
                        <a:pt x="13071" y="1217"/>
                      </a:lnTo>
                      <a:lnTo>
                        <a:pt x="13067" y="1201"/>
                      </a:lnTo>
                      <a:lnTo>
                        <a:pt x="13064" y="1185"/>
                      </a:lnTo>
                      <a:lnTo>
                        <a:pt x="13061" y="1170"/>
                      </a:lnTo>
                      <a:lnTo>
                        <a:pt x="13057" y="1154"/>
                      </a:lnTo>
                      <a:lnTo>
                        <a:pt x="13054" y="1139"/>
                      </a:lnTo>
                      <a:lnTo>
                        <a:pt x="13051" y="1123"/>
                      </a:lnTo>
                      <a:lnTo>
                        <a:pt x="13047" y="1108"/>
                      </a:lnTo>
                      <a:lnTo>
                        <a:pt x="13044" y="1093"/>
                      </a:lnTo>
                      <a:lnTo>
                        <a:pt x="13040" y="1077"/>
                      </a:lnTo>
                      <a:lnTo>
                        <a:pt x="13037" y="1062"/>
                      </a:lnTo>
                      <a:lnTo>
                        <a:pt x="13034" y="1046"/>
                      </a:lnTo>
                      <a:lnTo>
                        <a:pt x="13030" y="1030"/>
                      </a:lnTo>
                      <a:lnTo>
                        <a:pt x="13027" y="1015"/>
                      </a:lnTo>
                      <a:lnTo>
                        <a:pt x="13024" y="999"/>
                      </a:lnTo>
                      <a:lnTo>
                        <a:pt x="13020" y="983"/>
                      </a:lnTo>
                      <a:lnTo>
                        <a:pt x="13017" y="967"/>
                      </a:lnTo>
                      <a:lnTo>
                        <a:pt x="13013" y="951"/>
                      </a:lnTo>
                      <a:lnTo>
                        <a:pt x="13010" y="935"/>
                      </a:lnTo>
                      <a:lnTo>
                        <a:pt x="13007" y="919"/>
                      </a:lnTo>
                      <a:lnTo>
                        <a:pt x="13003" y="903"/>
                      </a:lnTo>
                      <a:lnTo>
                        <a:pt x="13000" y="887"/>
                      </a:lnTo>
                      <a:lnTo>
                        <a:pt x="12997" y="872"/>
                      </a:lnTo>
                      <a:lnTo>
                        <a:pt x="12993" y="856"/>
                      </a:lnTo>
                      <a:lnTo>
                        <a:pt x="12990" y="841"/>
                      </a:lnTo>
                      <a:lnTo>
                        <a:pt x="12986" y="826"/>
                      </a:lnTo>
                      <a:lnTo>
                        <a:pt x="12983" y="811"/>
                      </a:lnTo>
                      <a:lnTo>
                        <a:pt x="12980" y="797"/>
                      </a:lnTo>
                      <a:lnTo>
                        <a:pt x="12976" y="783"/>
                      </a:lnTo>
                      <a:lnTo>
                        <a:pt x="12973" y="769"/>
                      </a:lnTo>
                      <a:lnTo>
                        <a:pt x="12969" y="756"/>
                      </a:lnTo>
                      <a:lnTo>
                        <a:pt x="12966" y="742"/>
                      </a:lnTo>
                      <a:lnTo>
                        <a:pt x="12963" y="729"/>
                      </a:lnTo>
                      <a:lnTo>
                        <a:pt x="12959" y="716"/>
                      </a:lnTo>
                      <a:lnTo>
                        <a:pt x="12956" y="703"/>
                      </a:lnTo>
                      <a:lnTo>
                        <a:pt x="12953" y="690"/>
                      </a:lnTo>
                      <a:lnTo>
                        <a:pt x="12949" y="677"/>
                      </a:lnTo>
                      <a:lnTo>
                        <a:pt x="12946" y="665"/>
                      </a:lnTo>
                      <a:lnTo>
                        <a:pt x="12942" y="652"/>
                      </a:lnTo>
                      <a:lnTo>
                        <a:pt x="12939" y="639"/>
                      </a:lnTo>
                      <a:lnTo>
                        <a:pt x="12936" y="626"/>
                      </a:lnTo>
                      <a:lnTo>
                        <a:pt x="12932" y="614"/>
                      </a:lnTo>
                      <a:lnTo>
                        <a:pt x="12929" y="601"/>
                      </a:lnTo>
                      <a:lnTo>
                        <a:pt x="12926" y="588"/>
                      </a:lnTo>
                      <a:lnTo>
                        <a:pt x="12922" y="575"/>
                      </a:lnTo>
                      <a:lnTo>
                        <a:pt x="12919" y="563"/>
                      </a:lnTo>
                      <a:lnTo>
                        <a:pt x="12915" y="550"/>
                      </a:lnTo>
                      <a:lnTo>
                        <a:pt x="12912" y="537"/>
                      </a:lnTo>
                      <a:lnTo>
                        <a:pt x="12909" y="525"/>
                      </a:lnTo>
                      <a:lnTo>
                        <a:pt x="12905" y="513"/>
                      </a:lnTo>
                      <a:lnTo>
                        <a:pt x="12902" y="501"/>
                      </a:lnTo>
                      <a:lnTo>
                        <a:pt x="12899" y="489"/>
                      </a:lnTo>
                      <a:lnTo>
                        <a:pt x="12895" y="478"/>
                      </a:lnTo>
                      <a:lnTo>
                        <a:pt x="12892" y="467"/>
                      </a:lnTo>
                      <a:lnTo>
                        <a:pt x="12888" y="456"/>
                      </a:lnTo>
                      <a:lnTo>
                        <a:pt x="12885" y="446"/>
                      </a:lnTo>
                      <a:lnTo>
                        <a:pt x="12882" y="435"/>
                      </a:lnTo>
                      <a:lnTo>
                        <a:pt x="12878" y="426"/>
                      </a:lnTo>
                      <a:lnTo>
                        <a:pt x="12875" y="416"/>
                      </a:lnTo>
                      <a:lnTo>
                        <a:pt x="12872" y="407"/>
                      </a:lnTo>
                      <a:lnTo>
                        <a:pt x="12868" y="398"/>
                      </a:lnTo>
                      <a:lnTo>
                        <a:pt x="12865" y="389"/>
                      </a:lnTo>
                      <a:lnTo>
                        <a:pt x="12861" y="381"/>
                      </a:lnTo>
                      <a:lnTo>
                        <a:pt x="12858" y="372"/>
                      </a:lnTo>
                      <a:lnTo>
                        <a:pt x="12855" y="364"/>
                      </a:lnTo>
                      <a:lnTo>
                        <a:pt x="12851" y="356"/>
                      </a:lnTo>
                      <a:lnTo>
                        <a:pt x="12848" y="347"/>
                      </a:lnTo>
                      <a:lnTo>
                        <a:pt x="12845" y="339"/>
                      </a:lnTo>
                      <a:lnTo>
                        <a:pt x="12841" y="331"/>
                      </a:lnTo>
                      <a:lnTo>
                        <a:pt x="12838" y="323"/>
                      </a:lnTo>
                      <a:lnTo>
                        <a:pt x="12834" y="315"/>
                      </a:lnTo>
                      <a:lnTo>
                        <a:pt x="12831" y="306"/>
                      </a:lnTo>
                      <a:lnTo>
                        <a:pt x="12828" y="298"/>
                      </a:lnTo>
                      <a:lnTo>
                        <a:pt x="12824" y="290"/>
                      </a:lnTo>
                      <a:lnTo>
                        <a:pt x="12821" y="282"/>
                      </a:lnTo>
                      <a:lnTo>
                        <a:pt x="12818" y="274"/>
                      </a:lnTo>
                      <a:lnTo>
                        <a:pt x="12814" y="267"/>
                      </a:lnTo>
                      <a:lnTo>
                        <a:pt x="12811" y="259"/>
                      </a:lnTo>
                      <a:lnTo>
                        <a:pt x="12807" y="252"/>
                      </a:lnTo>
                      <a:lnTo>
                        <a:pt x="12804" y="245"/>
                      </a:lnTo>
                      <a:lnTo>
                        <a:pt x="12801" y="238"/>
                      </a:lnTo>
                      <a:lnTo>
                        <a:pt x="12797" y="232"/>
                      </a:lnTo>
                      <a:lnTo>
                        <a:pt x="12794" y="225"/>
                      </a:lnTo>
                      <a:lnTo>
                        <a:pt x="12791" y="220"/>
                      </a:lnTo>
                      <a:lnTo>
                        <a:pt x="12787" y="214"/>
                      </a:lnTo>
                      <a:lnTo>
                        <a:pt x="12784" y="209"/>
                      </a:lnTo>
                      <a:lnTo>
                        <a:pt x="12781" y="204"/>
                      </a:lnTo>
                      <a:lnTo>
                        <a:pt x="12777" y="200"/>
                      </a:lnTo>
                      <a:lnTo>
                        <a:pt x="12774" y="195"/>
                      </a:lnTo>
                      <a:lnTo>
                        <a:pt x="12770" y="191"/>
                      </a:lnTo>
                      <a:lnTo>
                        <a:pt x="12767" y="187"/>
                      </a:lnTo>
                      <a:lnTo>
                        <a:pt x="12764" y="183"/>
                      </a:lnTo>
                      <a:lnTo>
                        <a:pt x="12760" y="180"/>
                      </a:lnTo>
                      <a:lnTo>
                        <a:pt x="12757" y="176"/>
                      </a:lnTo>
                      <a:lnTo>
                        <a:pt x="12754" y="172"/>
                      </a:lnTo>
                      <a:lnTo>
                        <a:pt x="12750" y="169"/>
                      </a:lnTo>
                      <a:lnTo>
                        <a:pt x="12747" y="165"/>
                      </a:lnTo>
                      <a:lnTo>
                        <a:pt x="12743" y="161"/>
                      </a:lnTo>
                      <a:lnTo>
                        <a:pt x="12740" y="158"/>
                      </a:lnTo>
                      <a:lnTo>
                        <a:pt x="12737" y="154"/>
                      </a:lnTo>
                      <a:lnTo>
                        <a:pt x="12733" y="150"/>
                      </a:lnTo>
                      <a:lnTo>
                        <a:pt x="12730" y="146"/>
                      </a:lnTo>
                      <a:lnTo>
                        <a:pt x="12727" y="142"/>
                      </a:lnTo>
                      <a:lnTo>
                        <a:pt x="12723" y="139"/>
                      </a:lnTo>
                      <a:lnTo>
                        <a:pt x="12720" y="135"/>
                      </a:lnTo>
                      <a:lnTo>
                        <a:pt x="12716" y="132"/>
                      </a:lnTo>
                      <a:lnTo>
                        <a:pt x="12713" y="128"/>
                      </a:lnTo>
                      <a:lnTo>
                        <a:pt x="12710" y="125"/>
                      </a:lnTo>
                      <a:lnTo>
                        <a:pt x="12706" y="122"/>
                      </a:lnTo>
                      <a:lnTo>
                        <a:pt x="12703" y="120"/>
                      </a:lnTo>
                      <a:lnTo>
                        <a:pt x="12700" y="117"/>
                      </a:lnTo>
                      <a:lnTo>
                        <a:pt x="12696" y="115"/>
                      </a:lnTo>
                      <a:lnTo>
                        <a:pt x="12693" y="114"/>
                      </a:lnTo>
                      <a:lnTo>
                        <a:pt x="12689" y="112"/>
                      </a:lnTo>
                      <a:lnTo>
                        <a:pt x="12686" y="111"/>
                      </a:lnTo>
                      <a:lnTo>
                        <a:pt x="12683" y="110"/>
                      </a:lnTo>
                      <a:lnTo>
                        <a:pt x="12679" y="109"/>
                      </a:lnTo>
                      <a:lnTo>
                        <a:pt x="12676" y="108"/>
                      </a:lnTo>
                      <a:lnTo>
                        <a:pt x="12673" y="108"/>
                      </a:lnTo>
                      <a:lnTo>
                        <a:pt x="12669" y="107"/>
                      </a:lnTo>
                      <a:lnTo>
                        <a:pt x="12666" y="107"/>
                      </a:lnTo>
                      <a:lnTo>
                        <a:pt x="12663" y="106"/>
                      </a:lnTo>
                      <a:lnTo>
                        <a:pt x="12659" y="106"/>
                      </a:lnTo>
                      <a:lnTo>
                        <a:pt x="12656" y="105"/>
                      </a:lnTo>
                      <a:lnTo>
                        <a:pt x="12652" y="104"/>
                      </a:lnTo>
                      <a:lnTo>
                        <a:pt x="12649" y="104"/>
                      </a:lnTo>
                      <a:lnTo>
                        <a:pt x="12646" y="103"/>
                      </a:lnTo>
                      <a:lnTo>
                        <a:pt x="12642" y="102"/>
                      </a:lnTo>
                      <a:lnTo>
                        <a:pt x="12639" y="101"/>
                      </a:lnTo>
                      <a:lnTo>
                        <a:pt x="12636" y="99"/>
                      </a:lnTo>
                      <a:lnTo>
                        <a:pt x="12632" y="98"/>
                      </a:lnTo>
                      <a:lnTo>
                        <a:pt x="12629" y="97"/>
                      </a:lnTo>
                      <a:lnTo>
                        <a:pt x="12625" y="96"/>
                      </a:lnTo>
                      <a:lnTo>
                        <a:pt x="12622" y="94"/>
                      </a:lnTo>
                      <a:lnTo>
                        <a:pt x="12619" y="93"/>
                      </a:lnTo>
                      <a:lnTo>
                        <a:pt x="12615" y="92"/>
                      </a:lnTo>
                      <a:lnTo>
                        <a:pt x="12612" y="92"/>
                      </a:lnTo>
                      <a:lnTo>
                        <a:pt x="12609" y="91"/>
                      </a:lnTo>
                      <a:lnTo>
                        <a:pt x="12605" y="91"/>
                      </a:lnTo>
                      <a:lnTo>
                        <a:pt x="12602" y="90"/>
                      </a:lnTo>
                      <a:lnTo>
                        <a:pt x="12599" y="90"/>
                      </a:lnTo>
                      <a:lnTo>
                        <a:pt x="12595" y="91"/>
                      </a:lnTo>
                      <a:lnTo>
                        <a:pt x="12592" y="91"/>
                      </a:lnTo>
                      <a:lnTo>
                        <a:pt x="12588" y="91"/>
                      </a:lnTo>
                      <a:lnTo>
                        <a:pt x="12585" y="92"/>
                      </a:lnTo>
                      <a:lnTo>
                        <a:pt x="12582" y="93"/>
                      </a:lnTo>
                      <a:lnTo>
                        <a:pt x="12578" y="94"/>
                      </a:lnTo>
                      <a:lnTo>
                        <a:pt x="12575" y="94"/>
                      </a:lnTo>
                      <a:lnTo>
                        <a:pt x="12572" y="95"/>
                      </a:lnTo>
                      <a:lnTo>
                        <a:pt x="12568" y="96"/>
                      </a:lnTo>
                      <a:lnTo>
                        <a:pt x="12565" y="97"/>
                      </a:lnTo>
                      <a:lnTo>
                        <a:pt x="12561" y="97"/>
                      </a:lnTo>
                      <a:lnTo>
                        <a:pt x="12558" y="97"/>
                      </a:lnTo>
                      <a:lnTo>
                        <a:pt x="12555" y="98"/>
                      </a:lnTo>
                      <a:lnTo>
                        <a:pt x="12551" y="98"/>
                      </a:lnTo>
                      <a:lnTo>
                        <a:pt x="12548" y="97"/>
                      </a:lnTo>
                      <a:lnTo>
                        <a:pt x="12545" y="97"/>
                      </a:lnTo>
                      <a:lnTo>
                        <a:pt x="12541" y="96"/>
                      </a:lnTo>
                      <a:lnTo>
                        <a:pt x="12538" y="96"/>
                      </a:lnTo>
                      <a:lnTo>
                        <a:pt x="12535" y="95"/>
                      </a:lnTo>
                      <a:lnTo>
                        <a:pt x="12531" y="94"/>
                      </a:lnTo>
                      <a:lnTo>
                        <a:pt x="12528" y="94"/>
                      </a:lnTo>
                      <a:lnTo>
                        <a:pt x="12524" y="93"/>
                      </a:lnTo>
                      <a:lnTo>
                        <a:pt x="12521" y="92"/>
                      </a:lnTo>
                      <a:lnTo>
                        <a:pt x="12518" y="92"/>
                      </a:lnTo>
                      <a:lnTo>
                        <a:pt x="12514" y="91"/>
                      </a:lnTo>
                      <a:lnTo>
                        <a:pt x="12511" y="91"/>
                      </a:lnTo>
                      <a:lnTo>
                        <a:pt x="12508" y="91"/>
                      </a:lnTo>
                      <a:lnTo>
                        <a:pt x="12504" y="91"/>
                      </a:lnTo>
                      <a:lnTo>
                        <a:pt x="12501" y="91"/>
                      </a:lnTo>
                      <a:lnTo>
                        <a:pt x="12498" y="92"/>
                      </a:lnTo>
                      <a:lnTo>
                        <a:pt x="12494" y="92"/>
                      </a:lnTo>
                      <a:lnTo>
                        <a:pt x="12491" y="93"/>
                      </a:lnTo>
                      <a:lnTo>
                        <a:pt x="12487" y="94"/>
                      </a:lnTo>
                      <a:lnTo>
                        <a:pt x="12484" y="94"/>
                      </a:lnTo>
                      <a:lnTo>
                        <a:pt x="12481" y="95"/>
                      </a:lnTo>
                      <a:lnTo>
                        <a:pt x="12477" y="96"/>
                      </a:lnTo>
                      <a:lnTo>
                        <a:pt x="12474" y="96"/>
                      </a:lnTo>
                      <a:lnTo>
                        <a:pt x="12471" y="97"/>
                      </a:lnTo>
                      <a:lnTo>
                        <a:pt x="12467" y="97"/>
                      </a:lnTo>
                      <a:lnTo>
                        <a:pt x="12464" y="97"/>
                      </a:lnTo>
                      <a:lnTo>
                        <a:pt x="12461" y="97"/>
                      </a:lnTo>
                      <a:lnTo>
                        <a:pt x="12457" y="97"/>
                      </a:lnTo>
                      <a:lnTo>
                        <a:pt x="12454" y="96"/>
                      </a:lnTo>
                      <a:lnTo>
                        <a:pt x="12451" y="96"/>
                      </a:lnTo>
                      <a:lnTo>
                        <a:pt x="12447" y="95"/>
                      </a:lnTo>
                      <a:lnTo>
                        <a:pt x="12444" y="94"/>
                      </a:lnTo>
                      <a:lnTo>
                        <a:pt x="12441" y="93"/>
                      </a:lnTo>
                      <a:lnTo>
                        <a:pt x="12437" y="92"/>
                      </a:lnTo>
                      <a:lnTo>
                        <a:pt x="12434" y="91"/>
                      </a:lnTo>
                      <a:lnTo>
                        <a:pt x="12430" y="90"/>
                      </a:lnTo>
                      <a:lnTo>
                        <a:pt x="12427" y="89"/>
                      </a:lnTo>
                      <a:lnTo>
                        <a:pt x="12424" y="88"/>
                      </a:lnTo>
                      <a:lnTo>
                        <a:pt x="12420" y="87"/>
                      </a:lnTo>
                      <a:lnTo>
                        <a:pt x="12417" y="86"/>
                      </a:lnTo>
                      <a:lnTo>
                        <a:pt x="12414" y="86"/>
                      </a:lnTo>
                      <a:lnTo>
                        <a:pt x="12410" y="86"/>
                      </a:lnTo>
                      <a:lnTo>
                        <a:pt x="12407" y="86"/>
                      </a:lnTo>
                      <a:lnTo>
                        <a:pt x="12404" y="86"/>
                      </a:lnTo>
                      <a:lnTo>
                        <a:pt x="12400" y="86"/>
                      </a:lnTo>
                      <a:lnTo>
                        <a:pt x="12397" y="86"/>
                      </a:lnTo>
                      <a:lnTo>
                        <a:pt x="12393" y="87"/>
                      </a:lnTo>
                      <a:lnTo>
                        <a:pt x="12390" y="88"/>
                      </a:lnTo>
                      <a:lnTo>
                        <a:pt x="12387" y="88"/>
                      </a:lnTo>
                      <a:lnTo>
                        <a:pt x="12383" y="89"/>
                      </a:lnTo>
                      <a:lnTo>
                        <a:pt x="12380" y="89"/>
                      </a:lnTo>
                      <a:lnTo>
                        <a:pt x="12377" y="90"/>
                      </a:lnTo>
                      <a:lnTo>
                        <a:pt x="12373" y="90"/>
                      </a:lnTo>
                      <a:lnTo>
                        <a:pt x="12370" y="90"/>
                      </a:lnTo>
                      <a:lnTo>
                        <a:pt x="12367" y="91"/>
                      </a:lnTo>
                      <a:lnTo>
                        <a:pt x="12363" y="90"/>
                      </a:lnTo>
                      <a:lnTo>
                        <a:pt x="12360" y="90"/>
                      </a:lnTo>
                      <a:lnTo>
                        <a:pt x="12357" y="90"/>
                      </a:lnTo>
                      <a:lnTo>
                        <a:pt x="12353" y="89"/>
                      </a:lnTo>
                      <a:lnTo>
                        <a:pt x="12350" y="89"/>
                      </a:lnTo>
                      <a:lnTo>
                        <a:pt x="12346" y="88"/>
                      </a:lnTo>
                      <a:lnTo>
                        <a:pt x="12343" y="88"/>
                      </a:lnTo>
                      <a:lnTo>
                        <a:pt x="12340" y="87"/>
                      </a:lnTo>
                      <a:lnTo>
                        <a:pt x="12336" y="87"/>
                      </a:lnTo>
                      <a:lnTo>
                        <a:pt x="12333" y="87"/>
                      </a:lnTo>
                      <a:lnTo>
                        <a:pt x="12330" y="86"/>
                      </a:lnTo>
                      <a:lnTo>
                        <a:pt x="12326" y="87"/>
                      </a:lnTo>
                      <a:lnTo>
                        <a:pt x="12323" y="87"/>
                      </a:lnTo>
                      <a:lnTo>
                        <a:pt x="12320" y="87"/>
                      </a:lnTo>
                      <a:lnTo>
                        <a:pt x="12316" y="88"/>
                      </a:lnTo>
                      <a:lnTo>
                        <a:pt x="12313" y="89"/>
                      </a:lnTo>
                      <a:lnTo>
                        <a:pt x="12309" y="91"/>
                      </a:lnTo>
                      <a:lnTo>
                        <a:pt x="12306" y="92"/>
                      </a:lnTo>
                      <a:lnTo>
                        <a:pt x="12303" y="94"/>
                      </a:lnTo>
                      <a:lnTo>
                        <a:pt x="12299" y="96"/>
                      </a:lnTo>
                      <a:lnTo>
                        <a:pt x="12296" y="99"/>
                      </a:lnTo>
                      <a:lnTo>
                        <a:pt x="12293" y="101"/>
                      </a:lnTo>
                      <a:lnTo>
                        <a:pt x="12289" y="104"/>
                      </a:lnTo>
                      <a:lnTo>
                        <a:pt x="12286" y="106"/>
                      </a:lnTo>
                      <a:lnTo>
                        <a:pt x="12283" y="109"/>
                      </a:lnTo>
                      <a:lnTo>
                        <a:pt x="12279" y="111"/>
                      </a:lnTo>
                      <a:lnTo>
                        <a:pt x="12276" y="114"/>
                      </a:lnTo>
                      <a:lnTo>
                        <a:pt x="12272" y="116"/>
                      </a:lnTo>
                      <a:lnTo>
                        <a:pt x="12269" y="119"/>
                      </a:lnTo>
                      <a:lnTo>
                        <a:pt x="12266" y="121"/>
                      </a:lnTo>
                      <a:lnTo>
                        <a:pt x="12262" y="124"/>
                      </a:lnTo>
                      <a:lnTo>
                        <a:pt x="12259" y="126"/>
                      </a:lnTo>
                      <a:lnTo>
                        <a:pt x="12256" y="129"/>
                      </a:lnTo>
                      <a:lnTo>
                        <a:pt x="12252" y="131"/>
                      </a:lnTo>
                      <a:lnTo>
                        <a:pt x="12249" y="134"/>
                      </a:lnTo>
                      <a:lnTo>
                        <a:pt x="12246" y="137"/>
                      </a:lnTo>
                      <a:lnTo>
                        <a:pt x="12243" y="140"/>
                      </a:lnTo>
                      <a:lnTo>
                        <a:pt x="12239" y="143"/>
                      </a:lnTo>
                      <a:lnTo>
                        <a:pt x="12236" y="146"/>
                      </a:lnTo>
                      <a:lnTo>
                        <a:pt x="12232" y="150"/>
                      </a:lnTo>
                      <a:lnTo>
                        <a:pt x="12229" y="154"/>
                      </a:lnTo>
                      <a:lnTo>
                        <a:pt x="12225" y="159"/>
                      </a:lnTo>
                      <a:lnTo>
                        <a:pt x="12222" y="164"/>
                      </a:lnTo>
                      <a:lnTo>
                        <a:pt x="12219" y="169"/>
                      </a:lnTo>
                      <a:lnTo>
                        <a:pt x="12216" y="175"/>
                      </a:lnTo>
                      <a:lnTo>
                        <a:pt x="12212" y="181"/>
                      </a:lnTo>
                      <a:lnTo>
                        <a:pt x="12209" y="188"/>
                      </a:lnTo>
                      <a:lnTo>
                        <a:pt x="12206" y="195"/>
                      </a:lnTo>
                      <a:lnTo>
                        <a:pt x="12202" y="202"/>
                      </a:lnTo>
                      <a:lnTo>
                        <a:pt x="12199" y="210"/>
                      </a:lnTo>
                      <a:lnTo>
                        <a:pt x="12195" y="218"/>
                      </a:lnTo>
                      <a:lnTo>
                        <a:pt x="12192" y="225"/>
                      </a:lnTo>
                      <a:lnTo>
                        <a:pt x="12189" y="234"/>
                      </a:lnTo>
                      <a:lnTo>
                        <a:pt x="12185" y="242"/>
                      </a:lnTo>
                      <a:lnTo>
                        <a:pt x="12182" y="250"/>
                      </a:lnTo>
                      <a:lnTo>
                        <a:pt x="12179" y="259"/>
                      </a:lnTo>
                      <a:lnTo>
                        <a:pt x="12175" y="267"/>
                      </a:lnTo>
                      <a:lnTo>
                        <a:pt x="12172" y="276"/>
                      </a:lnTo>
                      <a:lnTo>
                        <a:pt x="12169" y="285"/>
                      </a:lnTo>
                      <a:lnTo>
                        <a:pt x="12165" y="293"/>
                      </a:lnTo>
                      <a:lnTo>
                        <a:pt x="12162" y="302"/>
                      </a:lnTo>
                      <a:lnTo>
                        <a:pt x="12159" y="312"/>
                      </a:lnTo>
                      <a:lnTo>
                        <a:pt x="12155" y="321"/>
                      </a:lnTo>
                      <a:lnTo>
                        <a:pt x="12152" y="331"/>
                      </a:lnTo>
                      <a:lnTo>
                        <a:pt x="12148" y="341"/>
                      </a:lnTo>
                      <a:lnTo>
                        <a:pt x="12145" y="351"/>
                      </a:lnTo>
                      <a:lnTo>
                        <a:pt x="12142" y="362"/>
                      </a:lnTo>
                      <a:lnTo>
                        <a:pt x="12138" y="373"/>
                      </a:lnTo>
                      <a:lnTo>
                        <a:pt x="12135" y="384"/>
                      </a:lnTo>
                      <a:lnTo>
                        <a:pt x="12132" y="396"/>
                      </a:lnTo>
                      <a:lnTo>
                        <a:pt x="12128" y="409"/>
                      </a:lnTo>
                      <a:lnTo>
                        <a:pt x="12125" y="422"/>
                      </a:lnTo>
                      <a:lnTo>
                        <a:pt x="12122" y="436"/>
                      </a:lnTo>
                      <a:lnTo>
                        <a:pt x="12118" y="450"/>
                      </a:lnTo>
                      <a:lnTo>
                        <a:pt x="12115" y="464"/>
                      </a:lnTo>
                      <a:lnTo>
                        <a:pt x="12112" y="479"/>
                      </a:lnTo>
                      <a:lnTo>
                        <a:pt x="12108" y="495"/>
                      </a:lnTo>
                      <a:lnTo>
                        <a:pt x="12105" y="511"/>
                      </a:lnTo>
                      <a:lnTo>
                        <a:pt x="12102" y="527"/>
                      </a:lnTo>
                      <a:lnTo>
                        <a:pt x="12098" y="543"/>
                      </a:lnTo>
                      <a:lnTo>
                        <a:pt x="12095" y="560"/>
                      </a:lnTo>
                      <a:lnTo>
                        <a:pt x="12091" y="577"/>
                      </a:lnTo>
                      <a:lnTo>
                        <a:pt x="12088" y="594"/>
                      </a:lnTo>
                      <a:lnTo>
                        <a:pt x="12085" y="611"/>
                      </a:lnTo>
                      <a:lnTo>
                        <a:pt x="12082" y="629"/>
                      </a:lnTo>
                      <a:lnTo>
                        <a:pt x="12078" y="647"/>
                      </a:lnTo>
                      <a:lnTo>
                        <a:pt x="12075" y="664"/>
                      </a:lnTo>
                      <a:lnTo>
                        <a:pt x="12072" y="682"/>
                      </a:lnTo>
                      <a:lnTo>
                        <a:pt x="12068" y="700"/>
                      </a:lnTo>
                      <a:lnTo>
                        <a:pt x="12065" y="719"/>
                      </a:lnTo>
                      <a:lnTo>
                        <a:pt x="12062" y="737"/>
                      </a:lnTo>
                      <a:lnTo>
                        <a:pt x="12058" y="756"/>
                      </a:lnTo>
                      <a:lnTo>
                        <a:pt x="12055" y="775"/>
                      </a:lnTo>
                      <a:lnTo>
                        <a:pt x="12051" y="795"/>
                      </a:lnTo>
                      <a:lnTo>
                        <a:pt x="12048" y="814"/>
                      </a:lnTo>
                      <a:lnTo>
                        <a:pt x="12045" y="835"/>
                      </a:lnTo>
                      <a:lnTo>
                        <a:pt x="12041" y="856"/>
                      </a:lnTo>
                      <a:lnTo>
                        <a:pt x="12038" y="877"/>
                      </a:lnTo>
                      <a:lnTo>
                        <a:pt x="12035" y="899"/>
                      </a:lnTo>
                      <a:lnTo>
                        <a:pt x="12031" y="921"/>
                      </a:lnTo>
                      <a:lnTo>
                        <a:pt x="12028" y="944"/>
                      </a:lnTo>
                      <a:lnTo>
                        <a:pt x="12025" y="967"/>
                      </a:lnTo>
                      <a:lnTo>
                        <a:pt x="12021" y="991"/>
                      </a:lnTo>
                      <a:lnTo>
                        <a:pt x="12018" y="1016"/>
                      </a:lnTo>
                      <a:lnTo>
                        <a:pt x="12015" y="1040"/>
                      </a:lnTo>
                      <a:lnTo>
                        <a:pt x="12011" y="1065"/>
                      </a:lnTo>
                      <a:lnTo>
                        <a:pt x="12008" y="1091"/>
                      </a:lnTo>
                      <a:lnTo>
                        <a:pt x="12004" y="1116"/>
                      </a:lnTo>
                      <a:lnTo>
                        <a:pt x="12001" y="1142"/>
                      </a:lnTo>
                      <a:lnTo>
                        <a:pt x="11998" y="1168"/>
                      </a:lnTo>
                      <a:lnTo>
                        <a:pt x="11994" y="1194"/>
                      </a:lnTo>
                      <a:lnTo>
                        <a:pt x="11991" y="1221"/>
                      </a:lnTo>
                      <a:lnTo>
                        <a:pt x="11988" y="1247"/>
                      </a:lnTo>
                      <a:lnTo>
                        <a:pt x="11984" y="1273"/>
                      </a:lnTo>
                      <a:lnTo>
                        <a:pt x="11981" y="1300"/>
                      </a:lnTo>
                      <a:lnTo>
                        <a:pt x="11978" y="1327"/>
                      </a:lnTo>
                      <a:lnTo>
                        <a:pt x="11974" y="1353"/>
                      </a:lnTo>
                      <a:lnTo>
                        <a:pt x="11971" y="1380"/>
                      </a:lnTo>
                      <a:lnTo>
                        <a:pt x="11968" y="1407"/>
                      </a:lnTo>
                      <a:lnTo>
                        <a:pt x="11964" y="1434"/>
                      </a:lnTo>
                      <a:lnTo>
                        <a:pt x="11961" y="1462"/>
                      </a:lnTo>
                      <a:lnTo>
                        <a:pt x="11958" y="1489"/>
                      </a:lnTo>
                      <a:lnTo>
                        <a:pt x="11954" y="1517"/>
                      </a:lnTo>
                      <a:lnTo>
                        <a:pt x="11951" y="1545"/>
                      </a:lnTo>
                      <a:lnTo>
                        <a:pt x="11948" y="1574"/>
                      </a:lnTo>
                      <a:lnTo>
                        <a:pt x="11944" y="1603"/>
                      </a:lnTo>
                      <a:lnTo>
                        <a:pt x="11941" y="1632"/>
                      </a:lnTo>
                      <a:lnTo>
                        <a:pt x="11938" y="1662"/>
                      </a:lnTo>
                      <a:lnTo>
                        <a:pt x="11934" y="1692"/>
                      </a:lnTo>
                      <a:lnTo>
                        <a:pt x="11931" y="1722"/>
                      </a:lnTo>
                      <a:lnTo>
                        <a:pt x="11928" y="1753"/>
                      </a:lnTo>
                      <a:lnTo>
                        <a:pt x="11924" y="1784"/>
                      </a:lnTo>
                      <a:lnTo>
                        <a:pt x="11921" y="1816"/>
                      </a:lnTo>
                      <a:lnTo>
                        <a:pt x="11918" y="1847"/>
                      </a:lnTo>
                      <a:lnTo>
                        <a:pt x="11914" y="1879"/>
                      </a:lnTo>
                      <a:lnTo>
                        <a:pt x="11911" y="1911"/>
                      </a:lnTo>
                      <a:lnTo>
                        <a:pt x="11908" y="1943"/>
                      </a:lnTo>
                      <a:lnTo>
                        <a:pt x="11904" y="1975"/>
                      </a:lnTo>
                      <a:lnTo>
                        <a:pt x="11901" y="2007"/>
                      </a:lnTo>
                      <a:lnTo>
                        <a:pt x="11897" y="2039"/>
                      </a:lnTo>
                      <a:lnTo>
                        <a:pt x="11894" y="2071"/>
                      </a:lnTo>
                      <a:lnTo>
                        <a:pt x="11891" y="2103"/>
                      </a:lnTo>
                      <a:lnTo>
                        <a:pt x="11887" y="2134"/>
                      </a:lnTo>
                      <a:lnTo>
                        <a:pt x="11884" y="2166"/>
                      </a:lnTo>
                      <a:lnTo>
                        <a:pt x="11881" y="2197"/>
                      </a:lnTo>
                      <a:lnTo>
                        <a:pt x="11877" y="2229"/>
                      </a:lnTo>
                      <a:lnTo>
                        <a:pt x="11874" y="2260"/>
                      </a:lnTo>
                      <a:lnTo>
                        <a:pt x="11871" y="2292"/>
                      </a:lnTo>
                      <a:lnTo>
                        <a:pt x="11867" y="2323"/>
                      </a:lnTo>
                      <a:lnTo>
                        <a:pt x="11864" y="2354"/>
                      </a:lnTo>
                      <a:lnTo>
                        <a:pt x="11861" y="2386"/>
                      </a:lnTo>
                      <a:lnTo>
                        <a:pt x="11857" y="2418"/>
                      </a:lnTo>
                      <a:lnTo>
                        <a:pt x="11854" y="2450"/>
                      </a:lnTo>
                      <a:lnTo>
                        <a:pt x="11851" y="2482"/>
                      </a:lnTo>
                      <a:lnTo>
                        <a:pt x="11848" y="2514"/>
                      </a:lnTo>
                      <a:lnTo>
                        <a:pt x="11844" y="2546"/>
                      </a:lnTo>
                      <a:lnTo>
                        <a:pt x="11841" y="2579"/>
                      </a:lnTo>
                      <a:lnTo>
                        <a:pt x="11837" y="2612"/>
                      </a:lnTo>
                      <a:lnTo>
                        <a:pt x="11834" y="2644"/>
                      </a:lnTo>
                      <a:lnTo>
                        <a:pt x="11831" y="2677"/>
                      </a:lnTo>
                      <a:lnTo>
                        <a:pt x="11827" y="2711"/>
                      </a:lnTo>
                      <a:lnTo>
                        <a:pt x="11824" y="2744"/>
                      </a:lnTo>
                      <a:lnTo>
                        <a:pt x="11821" y="2777"/>
                      </a:lnTo>
                      <a:lnTo>
                        <a:pt x="11817" y="2810"/>
                      </a:lnTo>
                      <a:lnTo>
                        <a:pt x="11814" y="2843"/>
                      </a:lnTo>
                      <a:lnTo>
                        <a:pt x="11811" y="2876"/>
                      </a:lnTo>
                      <a:lnTo>
                        <a:pt x="11807" y="2908"/>
                      </a:lnTo>
                      <a:lnTo>
                        <a:pt x="11804" y="2941"/>
                      </a:lnTo>
                      <a:lnTo>
                        <a:pt x="11801" y="2973"/>
                      </a:lnTo>
                      <a:lnTo>
                        <a:pt x="11797" y="3005"/>
                      </a:lnTo>
                      <a:lnTo>
                        <a:pt x="11794" y="3036"/>
                      </a:lnTo>
                      <a:lnTo>
                        <a:pt x="11791" y="3068"/>
                      </a:lnTo>
                      <a:lnTo>
                        <a:pt x="11787" y="3099"/>
                      </a:lnTo>
                      <a:lnTo>
                        <a:pt x="11784" y="3129"/>
                      </a:lnTo>
                      <a:lnTo>
                        <a:pt x="11781" y="3160"/>
                      </a:lnTo>
                      <a:lnTo>
                        <a:pt x="11777" y="3190"/>
                      </a:lnTo>
                      <a:lnTo>
                        <a:pt x="11774" y="3221"/>
                      </a:lnTo>
                      <a:lnTo>
                        <a:pt x="11770" y="3251"/>
                      </a:lnTo>
                      <a:lnTo>
                        <a:pt x="11767" y="3281"/>
                      </a:lnTo>
                      <a:lnTo>
                        <a:pt x="11764" y="3311"/>
                      </a:lnTo>
                      <a:lnTo>
                        <a:pt x="11760" y="3340"/>
                      </a:lnTo>
                      <a:lnTo>
                        <a:pt x="11757" y="3370"/>
                      </a:lnTo>
                      <a:lnTo>
                        <a:pt x="11754" y="3400"/>
                      </a:lnTo>
                      <a:lnTo>
                        <a:pt x="11750" y="3430"/>
                      </a:lnTo>
                      <a:lnTo>
                        <a:pt x="11747" y="3460"/>
                      </a:lnTo>
                      <a:lnTo>
                        <a:pt x="11744" y="3490"/>
                      </a:lnTo>
                      <a:lnTo>
                        <a:pt x="11740" y="3520"/>
                      </a:lnTo>
                      <a:lnTo>
                        <a:pt x="11737" y="3550"/>
                      </a:lnTo>
                      <a:lnTo>
                        <a:pt x="11734" y="3580"/>
                      </a:lnTo>
                      <a:lnTo>
                        <a:pt x="11731" y="3610"/>
                      </a:lnTo>
                      <a:lnTo>
                        <a:pt x="11727" y="3639"/>
                      </a:lnTo>
                      <a:lnTo>
                        <a:pt x="11724" y="3669"/>
                      </a:lnTo>
                      <a:lnTo>
                        <a:pt x="11721" y="3698"/>
                      </a:lnTo>
                      <a:lnTo>
                        <a:pt x="11717" y="3726"/>
                      </a:lnTo>
                      <a:lnTo>
                        <a:pt x="11714" y="3755"/>
                      </a:lnTo>
                      <a:lnTo>
                        <a:pt x="11711" y="3783"/>
                      </a:lnTo>
                      <a:lnTo>
                        <a:pt x="11707" y="3811"/>
                      </a:lnTo>
                      <a:lnTo>
                        <a:pt x="11704" y="3838"/>
                      </a:lnTo>
                      <a:lnTo>
                        <a:pt x="11700" y="3865"/>
                      </a:lnTo>
                      <a:lnTo>
                        <a:pt x="11697" y="3892"/>
                      </a:lnTo>
                      <a:lnTo>
                        <a:pt x="11694" y="3918"/>
                      </a:lnTo>
                      <a:lnTo>
                        <a:pt x="11690" y="3943"/>
                      </a:lnTo>
                      <a:lnTo>
                        <a:pt x="11687" y="3969"/>
                      </a:lnTo>
                      <a:lnTo>
                        <a:pt x="11684" y="3994"/>
                      </a:lnTo>
                      <a:lnTo>
                        <a:pt x="11680" y="4019"/>
                      </a:lnTo>
                      <a:lnTo>
                        <a:pt x="11677" y="4043"/>
                      </a:lnTo>
                      <a:lnTo>
                        <a:pt x="11674" y="4067"/>
                      </a:lnTo>
                      <a:lnTo>
                        <a:pt x="11670" y="4091"/>
                      </a:lnTo>
                      <a:lnTo>
                        <a:pt x="11667" y="4115"/>
                      </a:lnTo>
                      <a:lnTo>
                        <a:pt x="11664" y="4139"/>
                      </a:lnTo>
                      <a:lnTo>
                        <a:pt x="11660" y="4163"/>
                      </a:lnTo>
                      <a:lnTo>
                        <a:pt x="11657" y="4187"/>
                      </a:lnTo>
                      <a:lnTo>
                        <a:pt x="11654" y="4210"/>
                      </a:lnTo>
                      <a:lnTo>
                        <a:pt x="11650" y="4234"/>
                      </a:lnTo>
                      <a:lnTo>
                        <a:pt x="11647" y="4257"/>
                      </a:lnTo>
                      <a:lnTo>
                        <a:pt x="11644" y="4280"/>
                      </a:lnTo>
                      <a:lnTo>
                        <a:pt x="11640" y="4303"/>
                      </a:lnTo>
                      <a:lnTo>
                        <a:pt x="11637" y="4326"/>
                      </a:lnTo>
                      <a:lnTo>
                        <a:pt x="11634" y="4349"/>
                      </a:lnTo>
                      <a:lnTo>
                        <a:pt x="11630" y="4371"/>
                      </a:lnTo>
                      <a:lnTo>
                        <a:pt x="11627" y="4393"/>
                      </a:lnTo>
                      <a:lnTo>
                        <a:pt x="11624" y="4415"/>
                      </a:lnTo>
                      <a:lnTo>
                        <a:pt x="11620" y="4436"/>
                      </a:lnTo>
                      <a:lnTo>
                        <a:pt x="11617" y="4457"/>
                      </a:lnTo>
                      <a:lnTo>
                        <a:pt x="11614" y="4477"/>
                      </a:lnTo>
                      <a:lnTo>
                        <a:pt x="11610" y="4497"/>
                      </a:lnTo>
                      <a:lnTo>
                        <a:pt x="11607" y="4517"/>
                      </a:lnTo>
                      <a:lnTo>
                        <a:pt x="11604" y="4535"/>
                      </a:lnTo>
                      <a:lnTo>
                        <a:pt x="11600" y="4554"/>
                      </a:lnTo>
                      <a:lnTo>
                        <a:pt x="11597" y="4572"/>
                      </a:lnTo>
                      <a:lnTo>
                        <a:pt x="11594" y="4589"/>
                      </a:lnTo>
                      <a:lnTo>
                        <a:pt x="11590" y="4606"/>
                      </a:lnTo>
                      <a:lnTo>
                        <a:pt x="11587" y="4623"/>
                      </a:lnTo>
                      <a:lnTo>
                        <a:pt x="11584" y="4640"/>
                      </a:lnTo>
                      <a:lnTo>
                        <a:pt x="11580" y="4656"/>
                      </a:lnTo>
                      <a:lnTo>
                        <a:pt x="11577" y="4672"/>
                      </a:lnTo>
                      <a:lnTo>
                        <a:pt x="11574" y="4688"/>
                      </a:lnTo>
                      <a:lnTo>
                        <a:pt x="11570" y="4703"/>
                      </a:lnTo>
                      <a:lnTo>
                        <a:pt x="11567" y="4719"/>
                      </a:lnTo>
                      <a:lnTo>
                        <a:pt x="11564" y="4734"/>
                      </a:lnTo>
                      <a:lnTo>
                        <a:pt x="11560" y="4749"/>
                      </a:lnTo>
                      <a:lnTo>
                        <a:pt x="11557" y="4764"/>
                      </a:lnTo>
                      <a:lnTo>
                        <a:pt x="11554" y="4779"/>
                      </a:lnTo>
                      <a:lnTo>
                        <a:pt x="11550" y="4794"/>
                      </a:lnTo>
                      <a:lnTo>
                        <a:pt x="11547" y="4808"/>
                      </a:lnTo>
                      <a:lnTo>
                        <a:pt x="11544" y="4822"/>
                      </a:lnTo>
                      <a:lnTo>
                        <a:pt x="11541" y="4836"/>
                      </a:lnTo>
                      <a:lnTo>
                        <a:pt x="11537" y="4850"/>
                      </a:lnTo>
                      <a:lnTo>
                        <a:pt x="11534" y="4863"/>
                      </a:lnTo>
                      <a:lnTo>
                        <a:pt x="11530" y="4876"/>
                      </a:lnTo>
                      <a:lnTo>
                        <a:pt x="11527" y="4888"/>
                      </a:lnTo>
                      <a:lnTo>
                        <a:pt x="11524" y="4900"/>
                      </a:lnTo>
                      <a:lnTo>
                        <a:pt x="11520" y="4911"/>
                      </a:lnTo>
                      <a:lnTo>
                        <a:pt x="11517" y="4922"/>
                      </a:lnTo>
                      <a:lnTo>
                        <a:pt x="11514" y="4933"/>
                      </a:lnTo>
                      <a:lnTo>
                        <a:pt x="11510" y="4942"/>
                      </a:lnTo>
                      <a:lnTo>
                        <a:pt x="11507" y="4952"/>
                      </a:lnTo>
                      <a:lnTo>
                        <a:pt x="11504" y="4961"/>
                      </a:lnTo>
                      <a:lnTo>
                        <a:pt x="11500" y="4969"/>
                      </a:lnTo>
                      <a:lnTo>
                        <a:pt x="11497" y="4977"/>
                      </a:lnTo>
                      <a:lnTo>
                        <a:pt x="11494" y="4985"/>
                      </a:lnTo>
                      <a:lnTo>
                        <a:pt x="11490" y="4992"/>
                      </a:lnTo>
                      <a:lnTo>
                        <a:pt x="11487" y="4999"/>
                      </a:lnTo>
                      <a:lnTo>
                        <a:pt x="11484" y="5005"/>
                      </a:lnTo>
                      <a:lnTo>
                        <a:pt x="11480" y="5012"/>
                      </a:lnTo>
                      <a:lnTo>
                        <a:pt x="11477" y="5018"/>
                      </a:lnTo>
                      <a:lnTo>
                        <a:pt x="11474" y="5024"/>
                      </a:lnTo>
                      <a:lnTo>
                        <a:pt x="11470" y="5030"/>
                      </a:lnTo>
                      <a:lnTo>
                        <a:pt x="11467" y="5036"/>
                      </a:lnTo>
                      <a:lnTo>
                        <a:pt x="11464" y="5041"/>
                      </a:lnTo>
                      <a:lnTo>
                        <a:pt x="11461" y="5047"/>
                      </a:lnTo>
                      <a:lnTo>
                        <a:pt x="11457" y="5052"/>
                      </a:lnTo>
                      <a:lnTo>
                        <a:pt x="11454" y="5057"/>
                      </a:lnTo>
                      <a:lnTo>
                        <a:pt x="11451" y="5061"/>
                      </a:lnTo>
                      <a:lnTo>
                        <a:pt x="11447" y="5066"/>
                      </a:lnTo>
                      <a:lnTo>
                        <a:pt x="11444" y="5070"/>
                      </a:lnTo>
                      <a:lnTo>
                        <a:pt x="11441" y="5073"/>
                      </a:lnTo>
                      <a:lnTo>
                        <a:pt x="11437" y="5076"/>
                      </a:lnTo>
                      <a:lnTo>
                        <a:pt x="11434" y="5079"/>
                      </a:lnTo>
                      <a:lnTo>
                        <a:pt x="11431" y="5081"/>
                      </a:lnTo>
                      <a:lnTo>
                        <a:pt x="11427" y="5083"/>
                      </a:lnTo>
                      <a:lnTo>
                        <a:pt x="11424" y="5084"/>
                      </a:lnTo>
                      <a:lnTo>
                        <a:pt x="11421" y="5085"/>
                      </a:lnTo>
                      <a:lnTo>
                        <a:pt x="11417" y="5085"/>
                      </a:lnTo>
                      <a:lnTo>
                        <a:pt x="11414" y="5084"/>
                      </a:lnTo>
                      <a:lnTo>
                        <a:pt x="11411" y="5083"/>
                      </a:lnTo>
                      <a:lnTo>
                        <a:pt x="11407" y="5082"/>
                      </a:lnTo>
                      <a:lnTo>
                        <a:pt x="11404" y="5080"/>
                      </a:lnTo>
                      <a:lnTo>
                        <a:pt x="11400" y="5078"/>
                      </a:lnTo>
                      <a:lnTo>
                        <a:pt x="11397" y="5075"/>
                      </a:lnTo>
                      <a:lnTo>
                        <a:pt x="11394" y="5072"/>
                      </a:lnTo>
                      <a:lnTo>
                        <a:pt x="11390" y="5069"/>
                      </a:lnTo>
                      <a:lnTo>
                        <a:pt x="11387" y="5065"/>
                      </a:lnTo>
                      <a:lnTo>
                        <a:pt x="11384" y="5062"/>
                      </a:lnTo>
                      <a:lnTo>
                        <a:pt x="11380" y="5058"/>
                      </a:lnTo>
                      <a:lnTo>
                        <a:pt x="11377" y="5054"/>
                      </a:lnTo>
                      <a:lnTo>
                        <a:pt x="11374" y="5049"/>
                      </a:lnTo>
                      <a:lnTo>
                        <a:pt x="11371" y="5045"/>
                      </a:lnTo>
                      <a:lnTo>
                        <a:pt x="11367" y="5040"/>
                      </a:lnTo>
                      <a:lnTo>
                        <a:pt x="11364" y="5035"/>
                      </a:lnTo>
                      <a:lnTo>
                        <a:pt x="11361" y="5030"/>
                      </a:lnTo>
                      <a:lnTo>
                        <a:pt x="11357" y="5025"/>
                      </a:lnTo>
                      <a:lnTo>
                        <a:pt x="11354" y="5019"/>
                      </a:lnTo>
                      <a:lnTo>
                        <a:pt x="11351" y="5013"/>
                      </a:lnTo>
                      <a:lnTo>
                        <a:pt x="11347" y="5006"/>
                      </a:lnTo>
                      <a:lnTo>
                        <a:pt x="11344" y="4999"/>
                      </a:lnTo>
                      <a:lnTo>
                        <a:pt x="11341" y="4992"/>
                      </a:lnTo>
                      <a:lnTo>
                        <a:pt x="11337" y="4984"/>
                      </a:lnTo>
                      <a:lnTo>
                        <a:pt x="11334" y="4975"/>
                      </a:lnTo>
                      <a:lnTo>
                        <a:pt x="11331" y="4966"/>
                      </a:lnTo>
                      <a:lnTo>
                        <a:pt x="11327" y="4957"/>
                      </a:lnTo>
                      <a:lnTo>
                        <a:pt x="11324" y="4947"/>
                      </a:lnTo>
                      <a:lnTo>
                        <a:pt x="11321" y="4936"/>
                      </a:lnTo>
                      <a:lnTo>
                        <a:pt x="11317" y="4925"/>
                      </a:lnTo>
                      <a:lnTo>
                        <a:pt x="11314" y="4913"/>
                      </a:lnTo>
                      <a:lnTo>
                        <a:pt x="11311" y="4900"/>
                      </a:lnTo>
                      <a:lnTo>
                        <a:pt x="11308" y="4888"/>
                      </a:lnTo>
                      <a:lnTo>
                        <a:pt x="11304" y="4875"/>
                      </a:lnTo>
                      <a:lnTo>
                        <a:pt x="11301" y="4861"/>
                      </a:lnTo>
                      <a:lnTo>
                        <a:pt x="11298" y="4848"/>
                      </a:lnTo>
                      <a:lnTo>
                        <a:pt x="11294" y="4834"/>
                      </a:lnTo>
                      <a:lnTo>
                        <a:pt x="11291" y="4820"/>
                      </a:lnTo>
                      <a:lnTo>
                        <a:pt x="11288" y="4805"/>
                      </a:lnTo>
                      <a:lnTo>
                        <a:pt x="11284" y="4791"/>
                      </a:lnTo>
                      <a:lnTo>
                        <a:pt x="11281" y="4776"/>
                      </a:lnTo>
                      <a:lnTo>
                        <a:pt x="11278" y="4761"/>
                      </a:lnTo>
                      <a:lnTo>
                        <a:pt x="11274" y="4746"/>
                      </a:lnTo>
                      <a:lnTo>
                        <a:pt x="11271" y="4730"/>
                      </a:lnTo>
                      <a:lnTo>
                        <a:pt x="11268" y="4715"/>
                      </a:lnTo>
                      <a:lnTo>
                        <a:pt x="11264" y="4699"/>
                      </a:lnTo>
                      <a:lnTo>
                        <a:pt x="11261" y="4683"/>
                      </a:lnTo>
                      <a:lnTo>
                        <a:pt x="11258" y="4666"/>
                      </a:lnTo>
                      <a:lnTo>
                        <a:pt x="11254" y="4649"/>
                      </a:lnTo>
                      <a:lnTo>
                        <a:pt x="11251" y="4632"/>
                      </a:lnTo>
                      <a:lnTo>
                        <a:pt x="11248" y="4614"/>
                      </a:lnTo>
                      <a:lnTo>
                        <a:pt x="11244" y="4595"/>
                      </a:lnTo>
                      <a:lnTo>
                        <a:pt x="11241" y="4576"/>
                      </a:lnTo>
                      <a:lnTo>
                        <a:pt x="11238" y="4557"/>
                      </a:lnTo>
                      <a:lnTo>
                        <a:pt x="11234" y="4537"/>
                      </a:lnTo>
                      <a:lnTo>
                        <a:pt x="11231" y="4516"/>
                      </a:lnTo>
                      <a:lnTo>
                        <a:pt x="11228" y="4495"/>
                      </a:lnTo>
                      <a:lnTo>
                        <a:pt x="11224" y="4473"/>
                      </a:lnTo>
                      <a:lnTo>
                        <a:pt x="11221" y="4450"/>
                      </a:lnTo>
                      <a:lnTo>
                        <a:pt x="11218" y="4427"/>
                      </a:lnTo>
                      <a:lnTo>
                        <a:pt x="11214" y="4404"/>
                      </a:lnTo>
                      <a:lnTo>
                        <a:pt x="11211" y="4381"/>
                      </a:lnTo>
                      <a:lnTo>
                        <a:pt x="11208" y="4357"/>
                      </a:lnTo>
                      <a:lnTo>
                        <a:pt x="11204" y="4332"/>
                      </a:lnTo>
                      <a:lnTo>
                        <a:pt x="11201" y="4308"/>
                      </a:lnTo>
                      <a:lnTo>
                        <a:pt x="11198" y="4283"/>
                      </a:lnTo>
                      <a:lnTo>
                        <a:pt x="11194" y="4258"/>
                      </a:lnTo>
                      <a:lnTo>
                        <a:pt x="11191" y="4233"/>
                      </a:lnTo>
                      <a:lnTo>
                        <a:pt x="11188" y="4208"/>
                      </a:lnTo>
                      <a:lnTo>
                        <a:pt x="11184" y="4183"/>
                      </a:lnTo>
                      <a:lnTo>
                        <a:pt x="11181" y="4157"/>
                      </a:lnTo>
                      <a:lnTo>
                        <a:pt x="11178" y="4131"/>
                      </a:lnTo>
                      <a:lnTo>
                        <a:pt x="11174" y="4106"/>
                      </a:lnTo>
                      <a:lnTo>
                        <a:pt x="11171" y="4079"/>
                      </a:lnTo>
                      <a:lnTo>
                        <a:pt x="11168" y="4053"/>
                      </a:lnTo>
                      <a:lnTo>
                        <a:pt x="11164" y="4026"/>
                      </a:lnTo>
                      <a:lnTo>
                        <a:pt x="11161" y="3999"/>
                      </a:lnTo>
                      <a:lnTo>
                        <a:pt x="11158" y="3972"/>
                      </a:lnTo>
                      <a:lnTo>
                        <a:pt x="11155" y="3943"/>
                      </a:lnTo>
                      <a:lnTo>
                        <a:pt x="11151" y="3915"/>
                      </a:lnTo>
                      <a:lnTo>
                        <a:pt x="11148" y="3886"/>
                      </a:lnTo>
                      <a:lnTo>
                        <a:pt x="11145" y="3856"/>
                      </a:lnTo>
                      <a:lnTo>
                        <a:pt x="11141" y="3826"/>
                      </a:lnTo>
                      <a:lnTo>
                        <a:pt x="11138" y="3795"/>
                      </a:lnTo>
                      <a:lnTo>
                        <a:pt x="11135" y="3764"/>
                      </a:lnTo>
                      <a:lnTo>
                        <a:pt x="11131" y="3733"/>
                      </a:lnTo>
                      <a:lnTo>
                        <a:pt x="11128" y="3700"/>
                      </a:lnTo>
                      <a:lnTo>
                        <a:pt x="11125" y="3668"/>
                      </a:lnTo>
                      <a:lnTo>
                        <a:pt x="11121" y="3635"/>
                      </a:lnTo>
                      <a:lnTo>
                        <a:pt x="11118" y="3602"/>
                      </a:lnTo>
                      <a:lnTo>
                        <a:pt x="11115" y="3568"/>
                      </a:lnTo>
                      <a:lnTo>
                        <a:pt x="11111" y="3534"/>
                      </a:lnTo>
                      <a:lnTo>
                        <a:pt x="11108" y="3501"/>
                      </a:lnTo>
                      <a:lnTo>
                        <a:pt x="11105" y="3467"/>
                      </a:lnTo>
                      <a:lnTo>
                        <a:pt x="11101" y="3433"/>
                      </a:lnTo>
                      <a:lnTo>
                        <a:pt x="11098" y="3398"/>
                      </a:lnTo>
                      <a:lnTo>
                        <a:pt x="11095" y="3364"/>
                      </a:lnTo>
                      <a:lnTo>
                        <a:pt x="11091" y="3330"/>
                      </a:lnTo>
                      <a:lnTo>
                        <a:pt x="11088" y="3296"/>
                      </a:lnTo>
                      <a:lnTo>
                        <a:pt x="11085" y="3262"/>
                      </a:lnTo>
                      <a:lnTo>
                        <a:pt x="11082" y="3227"/>
                      </a:lnTo>
                      <a:lnTo>
                        <a:pt x="11078" y="3193"/>
                      </a:lnTo>
                      <a:lnTo>
                        <a:pt x="11075" y="3158"/>
                      </a:lnTo>
                      <a:lnTo>
                        <a:pt x="11072" y="3124"/>
                      </a:lnTo>
                      <a:lnTo>
                        <a:pt x="11068" y="3088"/>
                      </a:lnTo>
                      <a:lnTo>
                        <a:pt x="11065" y="3053"/>
                      </a:lnTo>
                      <a:lnTo>
                        <a:pt x="11062" y="3018"/>
                      </a:lnTo>
                      <a:lnTo>
                        <a:pt x="11058" y="2982"/>
                      </a:lnTo>
                      <a:lnTo>
                        <a:pt x="11055" y="2945"/>
                      </a:lnTo>
                      <a:lnTo>
                        <a:pt x="11052" y="2908"/>
                      </a:lnTo>
                      <a:lnTo>
                        <a:pt x="11048" y="2871"/>
                      </a:lnTo>
                      <a:lnTo>
                        <a:pt x="11045" y="2834"/>
                      </a:lnTo>
                      <a:lnTo>
                        <a:pt x="11042" y="2796"/>
                      </a:lnTo>
                      <a:lnTo>
                        <a:pt x="11038" y="2758"/>
                      </a:lnTo>
                      <a:lnTo>
                        <a:pt x="11035" y="2719"/>
                      </a:lnTo>
                      <a:lnTo>
                        <a:pt x="11032" y="2680"/>
                      </a:lnTo>
                      <a:lnTo>
                        <a:pt x="11029" y="2641"/>
                      </a:lnTo>
                      <a:lnTo>
                        <a:pt x="11025" y="2602"/>
                      </a:lnTo>
                      <a:lnTo>
                        <a:pt x="11022" y="2563"/>
                      </a:lnTo>
                      <a:lnTo>
                        <a:pt x="11019" y="2524"/>
                      </a:lnTo>
                      <a:lnTo>
                        <a:pt x="11015" y="2485"/>
                      </a:lnTo>
                      <a:lnTo>
                        <a:pt x="11012" y="2446"/>
                      </a:lnTo>
                      <a:lnTo>
                        <a:pt x="11009" y="2407"/>
                      </a:lnTo>
                      <a:lnTo>
                        <a:pt x="11005" y="2368"/>
                      </a:lnTo>
                      <a:lnTo>
                        <a:pt x="11002" y="2330"/>
                      </a:lnTo>
                      <a:lnTo>
                        <a:pt x="10999" y="2292"/>
                      </a:lnTo>
                      <a:lnTo>
                        <a:pt x="10995" y="2254"/>
                      </a:lnTo>
                      <a:lnTo>
                        <a:pt x="10992" y="2216"/>
                      </a:lnTo>
                      <a:lnTo>
                        <a:pt x="10989" y="2178"/>
                      </a:lnTo>
                      <a:lnTo>
                        <a:pt x="10985" y="2141"/>
                      </a:lnTo>
                      <a:lnTo>
                        <a:pt x="10982" y="2104"/>
                      </a:lnTo>
                      <a:lnTo>
                        <a:pt x="10979" y="2067"/>
                      </a:lnTo>
                      <a:lnTo>
                        <a:pt x="10975" y="2030"/>
                      </a:lnTo>
                      <a:lnTo>
                        <a:pt x="10972" y="1993"/>
                      </a:lnTo>
                      <a:lnTo>
                        <a:pt x="10969" y="1955"/>
                      </a:lnTo>
                      <a:lnTo>
                        <a:pt x="10965" y="1918"/>
                      </a:lnTo>
                      <a:lnTo>
                        <a:pt x="10962" y="1881"/>
                      </a:lnTo>
                      <a:lnTo>
                        <a:pt x="10959" y="1844"/>
                      </a:lnTo>
                      <a:lnTo>
                        <a:pt x="10956" y="1806"/>
                      </a:lnTo>
                      <a:lnTo>
                        <a:pt x="10952" y="1769"/>
                      </a:lnTo>
                      <a:lnTo>
                        <a:pt x="10949" y="1731"/>
                      </a:lnTo>
                      <a:lnTo>
                        <a:pt x="10946" y="1693"/>
                      </a:lnTo>
                      <a:lnTo>
                        <a:pt x="10942" y="1655"/>
                      </a:lnTo>
                      <a:lnTo>
                        <a:pt x="10939" y="1618"/>
                      </a:lnTo>
                      <a:lnTo>
                        <a:pt x="10936" y="1580"/>
                      </a:lnTo>
                      <a:lnTo>
                        <a:pt x="10932" y="1543"/>
                      </a:lnTo>
                      <a:lnTo>
                        <a:pt x="10929" y="1506"/>
                      </a:lnTo>
                      <a:lnTo>
                        <a:pt x="10926" y="1469"/>
                      </a:lnTo>
                      <a:lnTo>
                        <a:pt x="10922" y="1432"/>
                      </a:lnTo>
                      <a:lnTo>
                        <a:pt x="10919" y="1396"/>
                      </a:lnTo>
                      <a:lnTo>
                        <a:pt x="10916" y="1361"/>
                      </a:lnTo>
                      <a:lnTo>
                        <a:pt x="10912" y="1326"/>
                      </a:lnTo>
                      <a:lnTo>
                        <a:pt x="10909" y="1292"/>
                      </a:lnTo>
                      <a:lnTo>
                        <a:pt x="10906" y="1258"/>
                      </a:lnTo>
                      <a:lnTo>
                        <a:pt x="10903" y="1225"/>
                      </a:lnTo>
                      <a:lnTo>
                        <a:pt x="10899" y="1192"/>
                      </a:lnTo>
                      <a:lnTo>
                        <a:pt x="10896" y="1160"/>
                      </a:lnTo>
                      <a:lnTo>
                        <a:pt x="10893" y="1128"/>
                      </a:lnTo>
                      <a:lnTo>
                        <a:pt x="10889" y="1097"/>
                      </a:lnTo>
                      <a:lnTo>
                        <a:pt x="10886" y="1067"/>
                      </a:lnTo>
                      <a:lnTo>
                        <a:pt x="10883" y="1037"/>
                      </a:lnTo>
                      <a:lnTo>
                        <a:pt x="10879" y="1007"/>
                      </a:lnTo>
                      <a:lnTo>
                        <a:pt x="10876" y="977"/>
                      </a:lnTo>
                      <a:lnTo>
                        <a:pt x="10873" y="948"/>
                      </a:lnTo>
                      <a:lnTo>
                        <a:pt x="10870" y="919"/>
                      </a:lnTo>
                      <a:lnTo>
                        <a:pt x="10866" y="890"/>
                      </a:lnTo>
                      <a:lnTo>
                        <a:pt x="10863" y="861"/>
                      </a:lnTo>
                      <a:lnTo>
                        <a:pt x="10860" y="833"/>
                      </a:lnTo>
                      <a:lnTo>
                        <a:pt x="10856" y="804"/>
                      </a:lnTo>
                      <a:lnTo>
                        <a:pt x="10853" y="776"/>
                      </a:lnTo>
                      <a:lnTo>
                        <a:pt x="10850" y="748"/>
                      </a:lnTo>
                      <a:lnTo>
                        <a:pt x="10846" y="721"/>
                      </a:lnTo>
                      <a:lnTo>
                        <a:pt x="10843" y="694"/>
                      </a:lnTo>
                      <a:lnTo>
                        <a:pt x="10840" y="667"/>
                      </a:lnTo>
                      <a:lnTo>
                        <a:pt x="10837" y="641"/>
                      </a:lnTo>
                      <a:lnTo>
                        <a:pt x="10833" y="615"/>
                      </a:lnTo>
                      <a:lnTo>
                        <a:pt x="10830" y="590"/>
                      </a:lnTo>
                      <a:lnTo>
                        <a:pt x="10827" y="566"/>
                      </a:lnTo>
                      <a:lnTo>
                        <a:pt x="10823" y="542"/>
                      </a:lnTo>
                      <a:lnTo>
                        <a:pt x="10820" y="519"/>
                      </a:lnTo>
                      <a:lnTo>
                        <a:pt x="10817" y="497"/>
                      </a:lnTo>
                      <a:lnTo>
                        <a:pt x="10813" y="475"/>
                      </a:lnTo>
                      <a:lnTo>
                        <a:pt x="10810" y="455"/>
                      </a:lnTo>
                      <a:lnTo>
                        <a:pt x="10807" y="435"/>
                      </a:lnTo>
                      <a:lnTo>
                        <a:pt x="10804" y="416"/>
                      </a:lnTo>
                      <a:lnTo>
                        <a:pt x="10800" y="398"/>
                      </a:lnTo>
                      <a:lnTo>
                        <a:pt x="10797" y="380"/>
                      </a:lnTo>
                      <a:lnTo>
                        <a:pt x="10794" y="363"/>
                      </a:lnTo>
                      <a:lnTo>
                        <a:pt x="10790" y="347"/>
                      </a:lnTo>
                      <a:lnTo>
                        <a:pt x="10787" y="331"/>
                      </a:lnTo>
                      <a:lnTo>
                        <a:pt x="10784" y="316"/>
                      </a:lnTo>
                      <a:lnTo>
                        <a:pt x="10780" y="301"/>
                      </a:lnTo>
                      <a:lnTo>
                        <a:pt x="10777" y="286"/>
                      </a:lnTo>
                      <a:lnTo>
                        <a:pt x="10774" y="271"/>
                      </a:lnTo>
                      <a:lnTo>
                        <a:pt x="10770" y="257"/>
                      </a:lnTo>
                      <a:lnTo>
                        <a:pt x="10767" y="243"/>
                      </a:lnTo>
                      <a:lnTo>
                        <a:pt x="10764" y="229"/>
                      </a:lnTo>
                      <a:lnTo>
                        <a:pt x="10760" y="216"/>
                      </a:lnTo>
                      <a:lnTo>
                        <a:pt x="10757" y="202"/>
                      </a:lnTo>
                      <a:lnTo>
                        <a:pt x="10754" y="189"/>
                      </a:lnTo>
                      <a:lnTo>
                        <a:pt x="10750" y="177"/>
                      </a:lnTo>
                      <a:lnTo>
                        <a:pt x="10747" y="164"/>
                      </a:lnTo>
                      <a:lnTo>
                        <a:pt x="10744" y="152"/>
                      </a:lnTo>
                      <a:lnTo>
                        <a:pt x="10740" y="141"/>
                      </a:lnTo>
                      <a:lnTo>
                        <a:pt x="10737" y="130"/>
                      </a:lnTo>
                      <a:lnTo>
                        <a:pt x="10734" y="120"/>
                      </a:lnTo>
                      <a:lnTo>
                        <a:pt x="10731" y="110"/>
                      </a:lnTo>
                      <a:lnTo>
                        <a:pt x="10727" y="101"/>
                      </a:lnTo>
                      <a:lnTo>
                        <a:pt x="10724" y="93"/>
                      </a:lnTo>
                      <a:lnTo>
                        <a:pt x="10721" y="85"/>
                      </a:lnTo>
                      <a:lnTo>
                        <a:pt x="10717" y="78"/>
                      </a:lnTo>
                      <a:lnTo>
                        <a:pt x="10714" y="72"/>
                      </a:lnTo>
                      <a:lnTo>
                        <a:pt x="10711" y="66"/>
                      </a:lnTo>
                      <a:lnTo>
                        <a:pt x="10707" y="61"/>
                      </a:lnTo>
                      <a:lnTo>
                        <a:pt x="10704" y="57"/>
                      </a:lnTo>
                      <a:lnTo>
                        <a:pt x="10701" y="53"/>
                      </a:lnTo>
                      <a:lnTo>
                        <a:pt x="10697" y="49"/>
                      </a:lnTo>
                      <a:lnTo>
                        <a:pt x="10694" y="46"/>
                      </a:lnTo>
                      <a:lnTo>
                        <a:pt x="10691" y="43"/>
                      </a:lnTo>
                      <a:lnTo>
                        <a:pt x="10688" y="40"/>
                      </a:lnTo>
                      <a:lnTo>
                        <a:pt x="10684" y="38"/>
                      </a:lnTo>
                      <a:lnTo>
                        <a:pt x="10681" y="35"/>
                      </a:lnTo>
                      <a:lnTo>
                        <a:pt x="10678" y="32"/>
                      </a:lnTo>
                      <a:lnTo>
                        <a:pt x="10675" y="30"/>
                      </a:lnTo>
                      <a:lnTo>
                        <a:pt x="10671" y="27"/>
                      </a:lnTo>
                      <a:lnTo>
                        <a:pt x="10668" y="24"/>
                      </a:lnTo>
                      <a:lnTo>
                        <a:pt x="10665" y="22"/>
                      </a:lnTo>
                      <a:lnTo>
                        <a:pt x="10661" y="19"/>
                      </a:lnTo>
                      <a:lnTo>
                        <a:pt x="10658" y="16"/>
                      </a:lnTo>
                      <a:lnTo>
                        <a:pt x="10655" y="13"/>
                      </a:lnTo>
                      <a:lnTo>
                        <a:pt x="10651" y="11"/>
                      </a:lnTo>
                      <a:lnTo>
                        <a:pt x="10648" y="8"/>
                      </a:lnTo>
                      <a:lnTo>
                        <a:pt x="10645" y="6"/>
                      </a:lnTo>
                      <a:lnTo>
                        <a:pt x="10641" y="4"/>
                      </a:lnTo>
                      <a:lnTo>
                        <a:pt x="10638" y="3"/>
                      </a:lnTo>
                      <a:lnTo>
                        <a:pt x="10635" y="1"/>
                      </a:lnTo>
                      <a:lnTo>
                        <a:pt x="10632" y="1"/>
                      </a:lnTo>
                      <a:lnTo>
                        <a:pt x="10628" y="0"/>
                      </a:lnTo>
                      <a:lnTo>
                        <a:pt x="10625" y="0"/>
                      </a:lnTo>
                      <a:lnTo>
                        <a:pt x="10622" y="1"/>
                      </a:lnTo>
                      <a:lnTo>
                        <a:pt x="10618" y="1"/>
                      </a:lnTo>
                      <a:lnTo>
                        <a:pt x="10615" y="2"/>
                      </a:lnTo>
                      <a:lnTo>
                        <a:pt x="10612" y="4"/>
                      </a:lnTo>
                      <a:lnTo>
                        <a:pt x="10608" y="5"/>
                      </a:lnTo>
                      <a:lnTo>
                        <a:pt x="10605" y="7"/>
                      </a:lnTo>
                      <a:lnTo>
                        <a:pt x="10602" y="9"/>
                      </a:lnTo>
                      <a:lnTo>
                        <a:pt x="10598" y="11"/>
                      </a:lnTo>
                      <a:lnTo>
                        <a:pt x="10595" y="12"/>
                      </a:lnTo>
                      <a:lnTo>
                        <a:pt x="10592" y="14"/>
                      </a:lnTo>
                      <a:lnTo>
                        <a:pt x="10588" y="15"/>
                      </a:lnTo>
                      <a:lnTo>
                        <a:pt x="10585" y="16"/>
                      </a:lnTo>
                      <a:lnTo>
                        <a:pt x="10582" y="17"/>
                      </a:lnTo>
                      <a:lnTo>
                        <a:pt x="10579" y="18"/>
                      </a:lnTo>
                      <a:lnTo>
                        <a:pt x="10575" y="18"/>
                      </a:lnTo>
                      <a:lnTo>
                        <a:pt x="10572" y="18"/>
                      </a:lnTo>
                      <a:lnTo>
                        <a:pt x="10569" y="17"/>
                      </a:lnTo>
                      <a:lnTo>
                        <a:pt x="10566" y="16"/>
                      </a:lnTo>
                      <a:lnTo>
                        <a:pt x="10562" y="16"/>
                      </a:lnTo>
                      <a:lnTo>
                        <a:pt x="10559" y="14"/>
                      </a:lnTo>
                      <a:lnTo>
                        <a:pt x="10556" y="13"/>
                      </a:lnTo>
                      <a:lnTo>
                        <a:pt x="10552" y="12"/>
                      </a:lnTo>
                      <a:lnTo>
                        <a:pt x="10549" y="11"/>
                      </a:lnTo>
                      <a:lnTo>
                        <a:pt x="10546" y="10"/>
                      </a:lnTo>
                      <a:lnTo>
                        <a:pt x="10543" y="9"/>
                      </a:lnTo>
                      <a:lnTo>
                        <a:pt x="10539" y="9"/>
                      </a:lnTo>
                      <a:lnTo>
                        <a:pt x="10536" y="8"/>
                      </a:lnTo>
                      <a:lnTo>
                        <a:pt x="10533" y="8"/>
                      </a:lnTo>
                      <a:lnTo>
                        <a:pt x="10529" y="8"/>
                      </a:lnTo>
                      <a:lnTo>
                        <a:pt x="10526" y="9"/>
                      </a:lnTo>
                      <a:lnTo>
                        <a:pt x="10523" y="10"/>
                      </a:lnTo>
                      <a:lnTo>
                        <a:pt x="10519" y="11"/>
                      </a:lnTo>
                      <a:lnTo>
                        <a:pt x="10516" y="12"/>
                      </a:lnTo>
                      <a:lnTo>
                        <a:pt x="10513" y="13"/>
                      </a:lnTo>
                      <a:lnTo>
                        <a:pt x="10509" y="14"/>
                      </a:lnTo>
                      <a:lnTo>
                        <a:pt x="10506" y="16"/>
                      </a:lnTo>
                      <a:lnTo>
                        <a:pt x="10503" y="17"/>
                      </a:lnTo>
                      <a:lnTo>
                        <a:pt x="10499" y="18"/>
                      </a:lnTo>
                      <a:lnTo>
                        <a:pt x="10496" y="19"/>
                      </a:lnTo>
                      <a:lnTo>
                        <a:pt x="10493" y="20"/>
                      </a:lnTo>
                      <a:lnTo>
                        <a:pt x="10489" y="20"/>
                      </a:lnTo>
                      <a:lnTo>
                        <a:pt x="10486" y="21"/>
                      </a:lnTo>
                      <a:lnTo>
                        <a:pt x="10483" y="21"/>
                      </a:lnTo>
                      <a:lnTo>
                        <a:pt x="10480" y="20"/>
                      </a:lnTo>
                      <a:lnTo>
                        <a:pt x="10476" y="20"/>
                      </a:lnTo>
                      <a:lnTo>
                        <a:pt x="10473" y="19"/>
                      </a:lnTo>
                      <a:lnTo>
                        <a:pt x="10470" y="19"/>
                      </a:lnTo>
                      <a:lnTo>
                        <a:pt x="10467" y="18"/>
                      </a:lnTo>
                      <a:lnTo>
                        <a:pt x="10463" y="18"/>
                      </a:lnTo>
                      <a:lnTo>
                        <a:pt x="10460" y="17"/>
                      </a:lnTo>
                      <a:lnTo>
                        <a:pt x="10457" y="17"/>
                      </a:lnTo>
                      <a:lnTo>
                        <a:pt x="10453" y="18"/>
                      </a:lnTo>
                      <a:lnTo>
                        <a:pt x="10450" y="18"/>
                      </a:lnTo>
                      <a:lnTo>
                        <a:pt x="10447" y="20"/>
                      </a:lnTo>
                      <a:lnTo>
                        <a:pt x="10444" y="21"/>
                      </a:lnTo>
                      <a:lnTo>
                        <a:pt x="10440" y="24"/>
                      </a:lnTo>
                      <a:lnTo>
                        <a:pt x="10437" y="27"/>
                      </a:lnTo>
                      <a:lnTo>
                        <a:pt x="10434" y="31"/>
                      </a:lnTo>
                      <a:lnTo>
                        <a:pt x="10430" y="35"/>
                      </a:lnTo>
                      <a:lnTo>
                        <a:pt x="10427" y="41"/>
                      </a:lnTo>
                      <a:lnTo>
                        <a:pt x="10424" y="47"/>
                      </a:lnTo>
                      <a:lnTo>
                        <a:pt x="10420" y="53"/>
                      </a:lnTo>
                      <a:lnTo>
                        <a:pt x="10417" y="61"/>
                      </a:lnTo>
                      <a:lnTo>
                        <a:pt x="10414" y="69"/>
                      </a:lnTo>
                      <a:lnTo>
                        <a:pt x="10410" y="77"/>
                      </a:lnTo>
                      <a:lnTo>
                        <a:pt x="10407" y="86"/>
                      </a:lnTo>
                      <a:lnTo>
                        <a:pt x="10404" y="96"/>
                      </a:lnTo>
                      <a:lnTo>
                        <a:pt x="10401" y="106"/>
                      </a:lnTo>
                      <a:lnTo>
                        <a:pt x="10397" y="117"/>
                      </a:lnTo>
                      <a:lnTo>
                        <a:pt x="10394" y="128"/>
                      </a:lnTo>
                      <a:lnTo>
                        <a:pt x="10391" y="139"/>
                      </a:lnTo>
                      <a:lnTo>
                        <a:pt x="10388" y="152"/>
                      </a:lnTo>
                      <a:lnTo>
                        <a:pt x="10384" y="164"/>
                      </a:lnTo>
                      <a:lnTo>
                        <a:pt x="10381" y="178"/>
                      </a:lnTo>
                      <a:lnTo>
                        <a:pt x="10378" y="192"/>
                      </a:lnTo>
                      <a:lnTo>
                        <a:pt x="10374" y="207"/>
                      </a:lnTo>
                      <a:lnTo>
                        <a:pt x="10371" y="223"/>
                      </a:lnTo>
                      <a:lnTo>
                        <a:pt x="10368" y="240"/>
                      </a:lnTo>
                      <a:lnTo>
                        <a:pt x="10364" y="258"/>
                      </a:lnTo>
                      <a:lnTo>
                        <a:pt x="10361" y="277"/>
                      </a:lnTo>
                      <a:lnTo>
                        <a:pt x="10358" y="298"/>
                      </a:lnTo>
                      <a:lnTo>
                        <a:pt x="10354" y="320"/>
                      </a:lnTo>
                      <a:lnTo>
                        <a:pt x="10351" y="344"/>
                      </a:lnTo>
                      <a:lnTo>
                        <a:pt x="10348" y="370"/>
                      </a:lnTo>
                      <a:lnTo>
                        <a:pt x="10345" y="397"/>
                      </a:lnTo>
                      <a:lnTo>
                        <a:pt x="10341" y="427"/>
                      </a:lnTo>
                      <a:lnTo>
                        <a:pt x="10338" y="457"/>
                      </a:lnTo>
                      <a:lnTo>
                        <a:pt x="10335" y="490"/>
                      </a:lnTo>
                      <a:lnTo>
                        <a:pt x="10331" y="525"/>
                      </a:lnTo>
                      <a:lnTo>
                        <a:pt x="10328" y="562"/>
                      </a:lnTo>
                      <a:lnTo>
                        <a:pt x="10325" y="600"/>
                      </a:lnTo>
                      <a:lnTo>
                        <a:pt x="10322" y="640"/>
                      </a:lnTo>
                      <a:lnTo>
                        <a:pt x="10318" y="682"/>
                      </a:lnTo>
                      <a:lnTo>
                        <a:pt x="10315" y="726"/>
                      </a:lnTo>
                      <a:lnTo>
                        <a:pt x="10312" y="771"/>
                      </a:lnTo>
                      <a:lnTo>
                        <a:pt x="10309" y="818"/>
                      </a:lnTo>
                      <a:lnTo>
                        <a:pt x="10305" y="866"/>
                      </a:lnTo>
                      <a:lnTo>
                        <a:pt x="10302" y="917"/>
                      </a:lnTo>
                      <a:lnTo>
                        <a:pt x="10299" y="968"/>
                      </a:lnTo>
                      <a:lnTo>
                        <a:pt x="10295" y="1022"/>
                      </a:lnTo>
                      <a:lnTo>
                        <a:pt x="10292" y="1077"/>
                      </a:lnTo>
                      <a:lnTo>
                        <a:pt x="10289" y="1133"/>
                      </a:lnTo>
                      <a:lnTo>
                        <a:pt x="10285" y="1191"/>
                      </a:lnTo>
                      <a:lnTo>
                        <a:pt x="10282" y="1251"/>
                      </a:lnTo>
                      <a:lnTo>
                        <a:pt x="10279" y="1313"/>
                      </a:lnTo>
                      <a:lnTo>
                        <a:pt x="10275" y="1377"/>
                      </a:lnTo>
                      <a:lnTo>
                        <a:pt x="10272" y="1442"/>
                      </a:lnTo>
                      <a:lnTo>
                        <a:pt x="10269" y="1510"/>
                      </a:lnTo>
                      <a:lnTo>
                        <a:pt x="10266" y="1580"/>
                      </a:lnTo>
                      <a:lnTo>
                        <a:pt x="10262" y="1651"/>
                      </a:lnTo>
                      <a:lnTo>
                        <a:pt x="10259" y="1725"/>
                      </a:lnTo>
                      <a:lnTo>
                        <a:pt x="10256" y="1801"/>
                      </a:lnTo>
                      <a:lnTo>
                        <a:pt x="10253" y="1879"/>
                      </a:lnTo>
                      <a:lnTo>
                        <a:pt x="10249" y="1960"/>
                      </a:lnTo>
                      <a:lnTo>
                        <a:pt x="10246" y="2042"/>
                      </a:lnTo>
                      <a:lnTo>
                        <a:pt x="10243" y="2127"/>
                      </a:lnTo>
                      <a:lnTo>
                        <a:pt x="10239" y="2214"/>
                      </a:lnTo>
                      <a:lnTo>
                        <a:pt x="10236" y="2303"/>
                      </a:lnTo>
                      <a:lnTo>
                        <a:pt x="10233" y="2394"/>
                      </a:lnTo>
                      <a:lnTo>
                        <a:pt x="10229" y="2486"/>
                      </a:lnTo>
                      <a:lnTo>
                        <a:pt x="10226" y="2580"/>
                      </a:lnTo>
                      <a:lnTo>
                        <a:pt x="10223" y="2676"/>
                      </a:lnTo>
                      <a:lnTo>
                        <a:pt x="10219" y="2773"/>
                      </a:lnTo>
                      <a:lnTo>
                        <a:pt x="10216" y="2872"/>
                      </a:lnTo>
                      <a:lnTo>
                        <a:pt x="10213" y="2972"/>
                      </a:lnTo>
                      <a:lnTo>
                        <a:pt x="10210" y="3073"/>
                      </a:lnTo>
                      <a:lnTo>
                        <a:pt x="10206" y="3175"/>
                      </a:lnTo>
                      <a:lnTo>
                        <a:pt x="10203" y="3278"/>
                      </a:lnTo>
                      <a:lnTo>
                        <a:pt x="10200" y="3382"/>
                      </a:lnTo>
                      <a:lnTo>
                        <a:pt x="10197" y="3486"/>
                      </a:lnTo>
                      <a:lnTo>
                        <a:pt x="10193" y="3591"/>
                      </a:lnTo>
                      <a:lnTo>
                        <a:pt x="10190" y="3697"/>
                      </a:lnTo>
                      <a:lnTo>
                        <a:pt x="10187" y="3804"/>
                      </a:lnTo>
                      <a:lnTo>
                        <a:pt x="10183" y="3911"/>
                      </a:lnTo>
                      <a:lnTo>
                        <a:pt x="10180" y="4019"/>
                      </a:lnTo>
                      <a:lnTo>
                        <a:pt x="10177" y="4127"/>
                      </a:lnTo>
                      <a:lnTo>
                        <a:pt x="10174" y="4236"/>
                      </a:lnTo>
                      <a:lnTo>
                        <a:pt x="10170" y="4345"/>
                      </a:lnTo>
                      <a:lnTo>
                        <a:pt x="10167" y="4455"/>
                      </a:lnTo>
                      <a:lnTo>
                        <a:pt x="10164" y="4566"/>
                      </a:lnTo>
                      <a:lnTo>
                        <a:pt x="10160" y="4677"/>
                      </a:lnTo>
                      <a:lnTo>
                        <a:pt x="10157" y="4788"/>
                      </a:lnTo>
                      <a:lnTo>
                        <a:pt x="10154" y="4900"/>
                      </a:lnTo>
                      <a:lnTo>
                        <a:pt x="10150" y="5013"/>
                      </a:lnTo>
                      <a:lnTo>
                        <a:pt x="10147" y="5125"/>
                      </a:lnTo>
                      <a:lnTo>
                        <a:pt x="10144" y="5238"/>
                      </a:lnTo>
                      <a:lnTo>
                        <a:pt x="10141" y="5350"/>
                      </a:lnTo>
                      <a:lnTo>
                        <a:pt x="10137" y="5463"/>
                      </a:lnTo>
                      <a:lnTo>
                        <a:pt x="10134" y="5575"/>
                      </a:lnTo>
                      <a:lnTo>
                        <a:pt x="10131" y="5687"/>
                      </a:lnTo>
                      <a:lnTo>
                        <a:pt x="10128" y="5799"/>
                      </a:lnTo>
                      <a:lnTo>
                        <a:pt x="10124" y="5910"/>
                      </a:lnTo>
                      <a:lnTo>
                        <a:pt x="10121" y="6021"/>
                      </a:lnTo>
                      <a:lnTo>
                        <a:pt x="10118" y="6130"/>
                      </a:lnTo>
                      <a:lnTo>
                        <a:pt x="10114" y="6239"/>
                      </a:lnTo>
                      <a:lnTo>
                        <a:pt x="10111" y="6347"/>
                      </a:lnTo>
                      <a:lnTo>
                        <a:pt x="10108" y="6454"/>
                      </a:lnTo>
                      <a:lnTo>
                        <a:pt x="10104" y="6559"/>
                      </a:lnTo>
                      <a:lnTo>
                        <a:pt x="10101" y="6664"/>
                      </a:lnTo>
                      <a:lnTo>
                        <a:pt x="10098" y="6768"/>
                      </a:lnTo>
                      <a:lnTo>
                        <a:pt x="10095" y="6870"/>
                      </a:lnTo>
                      <a:lnTo>
                        <a:pt x="10091" y="6971"/>
                      </a:lnTo>
                      <a:lnTo>
                        <a:pt x="10088" y="7071"/>
                      </a:lnTo>
                      <a:lnTo>
                        <a:pt x="10085" y="7170"/>
                      </a:lnTo>
                      <a:lnTo>
                        <a:pt x="10082" y="7268"/>
                      </a:lnTo>
                      <a:lnTo>
                        <a:pt x="10078" y="7365"/>
                      </a:lnTo>
                      <a:lnTo>
                        <a:pt x="10075" y="7461"/>
                      </a:lnTo>
                      <a:lnTo>
                        <a:pt x="10072" y="7555"/>
                      </a:lnTo>
                      <a:lnTo>
                        <a:pt x="10068" y="7649"/>
                      </a:lnTo>
                      <a:lnTo>
                        <a:pt x="10065" y="7742"/>
                      </a:lnTo>
                      <a:lnTo>
                        <a:pt x="10062" y="7834"/>
                      </a:lnTo>
                      <a:lnTo>
                        <a:pt x="10058" y="7925"/>
                      </a:lnTo>
                      <a:lnTo>
                        <a:pt x="10055" y="8015"/>
                      </a:lnTo>
                      <a:lnTo>
                        <a:pt x="10052" y="8103"/>
                      </a:lnTo>
                      <a:lnTo>
                        <a:pt x="10049" y="8191"/>
                      </a:lnTo>
                      <a:lnTo>
                        <a:pt x="10045" y="8278"/>
                      </a:lnTo>
                      <a:lnTo>
                        <a:pt x="10042" y="8364"/>
                      </a:lnTo>
                      <a:lnTo>
                        <a:pt x="10039" y="8448"/>
                      </a:lnTo>
                      <a:lnTo>
                        <a:pt x="10036" y="8531"/>
                      </a:lnTo>
                      <a:lnTo>
                        <a:pt x="10032" y="8613"/>
                      </a:lnTo>
                      <a:lnTo>
                        <a:pt x="10029" y="8694"/>
                      </a:lnTo>
                      <a:lnTo>
                        <a:pt x="10026" y="8773"/>
                      </a:lnTo>
                      <a:lnTo>
                        <a:pt x="10022" y="8851"/>
                      </a:lnTo>
                      <a:lnTo>
                        <a:pt x="10019" y="8927"/>
                      </a:lnTo>
                      <a:lnTo>
                        <a:pt x="10016" y="9002"/>
                      </a:lnTo>
                      <a:lnTo>
                        <a:pt x="10012" y="9075"/>
                      </a:lnTo>
                      <a:lnTo>
                        <a:pt x="10009" y="9147"/>
                      </a:lnTo>
                      <a:lnTo>
                        <a:pt x="10006" y="9218"/>
                      </a:lnTo>
                      <a:lnTo>
                        <a:pt x="10003" y="9287"/>
                      </a:lnTo>
                      <a:lnTo>
                        <a:pt x="9999" y="9354"/>
                      </a:lnTo>
                      <a:lnTo>
                        <a:pt x="9996" y="9420"/>
                      </a:lnTo>
                      <a:lnTo>
                        <a:pt x="9993" y="9486"/>
                      </a:lnTo>
                      <a:lnTo>
                        <a:pt x="9990" y="9549"/>
                      </a:lnTo>
                      <a:lnTo>
                        <a:pt x="9986" y="9612"/>
                      </a:lnTo>
                      <a:lnTo>
                        <a:pt x="9983" y="9673"/>
                      </a:lnTo>
                      <a:lnTo>
                        <a:pt x="9980" y="9734"/>
                      </a:lnTo>
                      <a:lnTo>
                        <a:pt x="9976" y="9793"/>
                      </a:lnTo>
                      <a:lnTo>
                        <a:pt x="9973" y="9852"/>
                      </a:lnTo>
                      <a:lnTo>
                        <a:pt x="9970" y="9909"/>
                      </a:lnTo>
                      <a:lnTo>
                        <a:pt x="9966" y="9966"/>
                      </a:lnTo>
                      <a:lnTo>
                        <a:pt x="9963" y="10022"/>
                      </a:lnTo>
                      <a:lnTo>
                        <a:pt x="9960" y="10077"/>
                      </a:lnTo>
                      <a:lnTo>
                        <a:pt x="9957" y="10131"/>
                      </a:lnTo>
                      <a:lnTo>
                        <a:pt x="9953" y="10184"/>
                      </a:lnTo>
                      <a:lnTo>
                        <a:pt x="9950" y="10236"/>
                      </a:lnTo>
                      <a:lnTo>
                        <a:pt x="9947" y="10288"/>
                      </a:lnTo>
                      <a:lnTo>
                        <a:pt x="9944" y="10338"/>
                      </a:lnTo>
                      <a:lnTo>
                        <a:pt x="9940" y="10387"/>
                      </a:lnTo>
                      <a:lnTo>
                        <a:pt x="9937" y="10436"/>
                      </a:lnTo>
                      <a:lnTo>
                        <a:pt x="9934" y="10483"/>
                      </a:lnTo>
                      <a:lnTo>
                        <a:pt x="9931" y="10530"/>
                      </a:lnTo>
                      <a:lnTo>
                        <a:pt x="9927" y="10575"/>
                      </a:lnTo>
                      <a:lnTo>
                        <a:pt x="9924" y="10619"/>
                      </a:lnTo>
                      <a:lnTo>
                        <a:pt x="9921" y="10662"/>
                      </a:lnTo>
                      <a:lnTo>
                        <a:pt x="9917" y="10705"/>
                      </a:lnTo>
                      <a:lnTo>
                        <a:pt x="9914" y="10746"/>
                      </a:lnTo>
                      <a:lnTo>
                        <a:pt x="9911" y="10786"/>
                      </a:lnTo>
                      <a:lnTo>
                        <a:pt x="9908" y="10825"/>
                      </a:lnTo>
                      <a:lnTo>
                        <a:pt x="9904" y="10863"/>
                      </a:lnTo>
                      <a:lnTo>
                        <a:pt x="9901" y="10901"/>
                      </a:lnTo>
                      <a:lnTo>
                        <a:pt x="9898" y="10937"/>
                      </a:lnTo>
                      <a:lnTo>
                        <a:pt x="9894" y="10973"/>
                      </a:lnTo>
                      <a:lnTo>
                        <a:pt x="9891" y="11008"/>
                      </a:lnTo>
                      <a:lnTo>
                        <a:pt x="9888" y="11043"/>
                      </a:lnTo>
                      <a:lnTo>
                        <a:pt x="9885" y="11077"/>
                      </a:lnTo>
                      <a:lnTo>
                        <a:pt x="9881" y="11110"/>
                      </a:lnTo>
                      <a:lnTo>
                        <a:pt x="9878" y="11143"/>
                      </a:lnTo>
                      <a:lnTo>
                        <a:pt x="9875" y="11175"/>
                      </a:lnTo>
                      <a:lnTo>
                        <a:pt x="9871" y="11207"/>
                      </a:lnTo>
                      <a:lnTo>
                        <a:pt x="9868" y="11238"/>
                      </a:lnTo>
                      <a:lnTo>
                        <a:pt x="9865" y="11269"/>
                      </a:lnTo>
                      <a:lnTo>
                        <a:pt x="9862" y="11300"/>
                      </a:lnTo>
                      <a:lnTo>
                        <a:pt x="9858" y="11329"/>
                      </a:lnTo>
                      <a:lnTo>
                        <a:pt x="9855" y="11359"/>
                      </a:lnTo>
                      <a:lnTo>
                        <a:pt x="9852" y="11388"/>
                      </a:lnTo>
                      <a:lnTo>
                        <a:pt x="9849" y="11416"/>
                      </a:lnTo>
                      <a:lnTo>
                        <a:pt x="9845" y="11443"/>
                      </a:lnTo>
                      <a:lnTo>
                        <a:pt x="9842" y="11471"/>
                      </a:lnTo>
                      <a:lnTo>
                        <a:pt x="9839" y="11497"/>
                      </a:lnTo>
                      <a:lnTo>
                        <a:pt x="9835" y="11523"/>
                      </a:lnTo>
                      <a:lnTo>
                        <a:pt x="9832" y="11548"/>
                      </a:lnTo>
                      <a:lnTo>
                        <a:pt x="9829" y="11572"/>
                      </a:lnTo>
                      <a:lnTo>
                        <a:pt x="9826" y="11596"/>
                      </a:lnTo>
                      <a:lnTo>
                        <a:pt x="9822" y="11619"/>
                      </a:lnTo>
                      <a:lnTo>
                        <a:pt x="9819" y="11642"/>
                      </a:lnTo>
                      <a:lnTo>
                        <a:pt x="9816" y="11664"/>
                      </a:lnTo>
                      <a:lnTo>
                        <a:pt x="9813" y="11685"/>
                      </a:lnTo>
                      <a:lnTo>
                        <a:pt x="9809" y="11706"/>
                      </a:lnTo>
                      <a:lnTo>
                        <a:pt x="9806" y="11727"/>
                      </a:lnTo>
                      <a:lnTo>
                        <a:pt x="9803" y="11747"/>
                      </a:lnTo>
                      <a:lnTo>
                        <a:pt x="9799" y="11766"/>
                      </a:lnTo>
                      <a:lnTo>
                        <a:pt x="9796" y="11786"/>
                      </a:lnTo>
                      <a:lnTo>
                        <a:pt x="9793" y="11805"/>
                      </a:lnTo>
                      <a:lnTo>
                        <a:pt x="9789" y="11824"/>
                      </a:lnTo>
                      <a:lnTo>
                        <a:pt x="9786" y="11842"/>
                      </a:lnTo>
                      <a:lnTo>
                        <a:pt x="9783" y="11861"/>
                      </a:lnTo>
                      <a:lnTo>
                        <a:pt x="9780" y="11879"/>
                      </a:lnTo>
                      <a:lnTo>
                        <a:pt x="9777" y="11897"/>
                      </a:lnTo>
                      <a:lnTo>
                        <a:pt x="9773" y="11914"/>
                      </a:lnTo>
                      <a:lnTo>
                        <a:pt x="9770" y="11932"/>
                      </a:lnTo>
                      <a:lnTo>
                        <a:pt x="9767" y="11949"/>
                      </a:lnTo>
                      <a:lnTo>
                        <a:pt x="9763" y="11966"/>
                      </a:lnTo>
                      <a:lnTo>
                        <a:pt x="9760" y="11982"/>
                      </a:lnTo>
                      <a:lnTo>
                        <a:pt x="9757" y="11999"/>
                      </a:lnTo>
                      <a:lnTo>
                        <a:pt x="9753" y="12015"/>
                      </a:lnTo>
                      <a:lnTo>
                        <a:pt x="9750" y="12030"/>
                      </a:lnTo>
                      <a:lnTo>
                        <a:pt x="9747" y="12046"/>
                      </a:lnTo>
                      <a:lnTo>
                        <a:pt x="9744" y="12060"/>
                      </a:lnTo>
                      <a:lnTo>
                        <a:pt x="9741" y="12075"/>
                      </a:lnTo>
                      <a:lnTo>
                        <a:pt x="9737" y="12089"/>
                      </a:lnTo>
                      <a:lnTo>
                        <a:pt x="9734" y="12103"/>
                      </a:lnTo>
                      <a:lnTo>
                        <a:pt x="9731" y="12116"/>
                      </a:lnTo>
                      <a:lnTo>
                        <a:pt x="9727" y="12129"/>
                      </a:lnTo>
                      <a:lnTo>
                        <a:pt x="9724" y="12141"/>
                      </a:lnTo>
                      <a:lnTo>
                        <a:pt x="9721" y="12153"/>
                      </a:lnTo>
                      <a:lnTo>
                        <a:pt x="9717" y="12165"/>
                      </a:lnTo>
                      <a:lnTo>
                        <a:pt x="9714" y="12177"/>
                      </a:lnTo>
                      <a:lnTo>
                        <a:pt x="9711" y="12188"/>
                      </a:lnTo>
                      <a:lnTo>
                        <a:pt x="9708" y="12200"/>
                      </a:lnTo>
                      <a:lnTo>
                        <a:pt x="9705" y="12211"/>
                      </a:lnTo>
                      <a:lnTo>
                        <a:pt x="9701" y="12222"/>
                      </a:lnTo>
                      <a:lnTo>
                        <a:pt x="9698" y="12233"/>
                      </a:lnTo>
                      <a:lnTo>
                        <a:pt x="9695" y="12243"/>
                      </a:lnTo>
                      <a:lnTo>
                        <a:pt x="9691" y="12254"/>
                      </a:lnTo>
                      <a:lnTo>
                        <a:pt x="9688" y="12265"/>
                      </a:lnTo>
                      <a:lnTo>
                        <a:pt x="9685" y="12275"/>
                      </a:lnTo>
                      <a:lnTo>
                        <a:pt x="9681" y="12286"/>
                      </a:lnTo>
                      <a:lnTo>
                        <a:pt x="9678" y="12296"/>
                      </a:lnTo>
                      <a:lnTo>
                        <a:pt x="9675" y="12306"/>
                      </a:lnTo>
                      <a:lnTo>
                        <a:pt x="9672" y="12317"/>
                      </a:lnTo>
                      <a:lnTo>
                        <a:pt x="9669" y="12327"/>
                      </a:lnTo>
                      <a:lnTo>
                        <a:pt x="9665" y="12336"/>
                      </a:lnTo>
                      <a:lnTo>
                        <a:pt x="9662" y="12346"/>
                      </a:lnTo>
                      <a:lnTo>
                        <a:pt x="9659" y="12355"/>
                      </a:lnTo>
                      <a:lnTo>
                        <a:pt x="9655" y="12364"/>
                      </a:lnTo>
                      <a:lnTo>
                        <a:pt x="9652" y="12373"/>
                      </a:lnTo>
                      <a:lnTo>
                        <a:pt x="9649" y="12382"/>
                      </a:lnTo>
                      <a:lnTo>
                        <a:pt x="9645" y="12390"/>
                      </a:lnTo>
                      <a:lnTo>
                        <a:pt x="9642" y="12398"/>
                      </a:lnTo>
                      <a:lnTo>
                        <a:pt x="9639" y="12406"/>
                      </a:lnTo>
                      <a:lnTo>
                        <a:pt x="9636" y="12414"/>
                      </a:lnTo>
                      <a:lnTo>
                        <a:pt x="9633" y="12421"/>
                      </a:lnTo>
                      <a:lnTo>
                        <a:pt x="9629" y="12428"/>
                      </a:lnTo>
                      <a:lnTo>
                        <a:pt x="9626" y="12435"/>
                      </a:lnTo>
                      <a:lnTo>
                        <a:pt x="9623" y="12442"/>
                      </a:lnTo>
                      <a:lnTo>
                        <a:pt x="9619" y="12448"/>
                      </a:lnTo>
                      <a:lnTo>
                        <a:pt x="9616" y="12455"/>
                      </a:lnTo>
                      <a:lnTo>
                        <a:pt x="9613" y="12462"/>
                      </a:lnTo>
                      <a:lnTo>
                        <a:pt x="9609" y="12468"/>
                      </a:lnTo>
                      <a:lnTo>
                        <a:pt x="9606" y="12475"/>
                      </a:lnTo>
                      <a:lnTo>
                        <a:pt x="9603" y="12481"/>
                      </a:lnTo>
                      <a:lnTo>
                        <a:pt x="9600" y="12488"/>
                      </a:lnTo>
                      <a:lnTo>
                        <a:pt x="9597" y="12494"/>
                      </a:lnTo>
                      <a:lnTo>
                        <a:pt x="9593" y="12501"/>
                      </a:lnTo>
                      <a:lnTo>
                        <a:pt x="9590" y="12507"/>
                      </a:lnTo>
                      <a:lnTo>
                        <a:pt x="9587" y="12514"/>
                      </a:lnTo>
                      <a:lnTo>
                        <a:pt x="9583" y="12520"/>
                      </a:lnTo>
                      <a:lnTo>
                        <a:pt x="9580" y="12526"/>
                      </a:lnTo>
                      <a:lnTo>
                        <a:pt x="9577" y="12533"/>
                      </a:lnTo>
                      <a:lnTo>
                        <a:pt x="9574" y="12539"/>
                      </a:lnTo>
                      <a:lnTo>
                        <a:pt x="9570" y="12545"/>
                      </a:lnTo>
                      <a:lnTo>
                        <a:pt x="9567" y="12551"/>
                      </a:lnTo>
                      <a:lnTo>
                        <a:pt x="9564" y="12556"/>
                      </a:lnTo>
                      <a:lnTo>
                        <a:pt x="9561" y="12562"/>
                      </a:lnTo>
                      <a:lnTo>
                        <a:pt x="9557" y="12567"/>
                      </a:lnTo>
                      <a:lnTo>
                        <a:pt x="9554" y="12572"/>
                      </a:lnTo>
                      <a:lnTo>
                        <a:pt x="9551" y="12577"/>
                      </a:lnTo>
                      <a:lnTo>
                        <a:pt x="9547" y="12582"/>
                      </a:lnTo>
                      <a:lnTo>
                        <a:pt x="9544" y="12586"/>
                      </a:lnTo>
                      <a:lnTo>
                        <a:pt x="9541" y="12590"/>
                      </a:lnTo>
                      <a:lnTo>
                        <a:pt x="9538" y="12595"/>
                      </a:lnTo>
                      <a:lnTo>
                        <a:pt x="9534" y="12599"/>
                      </a:lnTo>
                      <a:lnTo>
                        <a:pt x="9531" y="12603"/>
                      </a:lnTo>
                      <a:lnTo>
                        <a:pt x="9528" y="12607"/>
                      </a:lnTo>
                      <a:lnTo>
                        <a:pt x="9525" y="12611"/>
                      </a:lnTo>
                      <a:lnTo>
                        <a:pt x="9521" y="12615"/>
                      </a:lnTo>
                      <a:lnTo>
                        <a:pt x="9518" y="12619"/>
                      </a:lnTo>
                      <a:lnTo>
                        <a:pt x="9515" y="12623"/>
                      </a:lnTo>
                      <a:lnTo>
                        <a:pt x="9511" y="12627"/>
                      </a:lnTo>
                      <a:lnTo>
                        <a:pt x="9508" y="12631"/>
                      </a:lnTo>
                      <a:lnTo>
                        <a:pt x="9505" y="12635"/>
                      </a:lnTo>
                      <a:lnTo>
                        <a:pt x="9502" y="12640"/>
                      </a:lnTo>
                      <a:lnTo>
                        <a:pt x="9498" y="12644"/>
                      </a:lnTo>
                      <a:lnTo>
                        <a:pt x="9495" y="12648"/>
                      </a:lnTo>
                      <a:lnTo>
                        <a:pt x="9492" y="12652"/>
                      </a:lnTo>
                      <a:lnTo>
                        <a:pt x="9489" y="12656"/>
                      </a:lnTo>
                      <a:lnTo>
                        <a:pt x="9485" y="12660"/>
                      </a:lnTo>
                      <a:lnTo>
                        <a:pt x="9482" y="12664"/>
                      </a:lnTo>
                      <a:lnTo>
                        <a:pt x="9479" y="12668"/>
                      </a:lnTo>
                      <a:lnTo>
                        <a:pt x="9476" y="12672"/>
                      </a:lnTo>
                      <a:lnTo>
                        <a:pt x="9472" y="12676"/>
                      </a:lnTo>
                      <a:lnTo>
                        <a:pt x="9469" y="12679"/>
                      </a:lnTo>
                      <a:lnTo>
                        <a:pt x="9466" y="12682"/>
                      </a:lnTo>
                      <a:lnTo>
                        <a:pt x="9462" y="12686"/>
                      </a:lnTo>
                      <a:lnTo>
                        <a:pt x="9459" y="12689"/>
                      </a:lnTo>
                      <a:lnTo>
                        <a:pt x="9456" y="12691"/>
                      </a:lnTo>
                      <a:lnTo>
                        <a:pt x="9453" y="12694"/>
                      </a:lnTo>
                      <a:lnTo>
                        <a:pt x="9449" y="12697"/>
                      </a:lnTo>
                      <a:lnTo>
                        <a:pt x="9446" y="12699"/>
                      </a:lnTo>
                      <a:lnTo>
                        <a:pt x="9443" y="12702"/>
                      </a:lnTo>
                      <a:lnTo>
                        <a:pt x="9440" y="12704"/>
                      </a:lnTo>
                      <a:lnTo>
                        <a:pt x="9436" y="12707"/>
                      </a:lnTo>
                      <a:lnTo>
                        <a:pt x="9433" y="12709"/>
                      </a:lnTo>
                      <a:lnTo>
                        <a:pt x="9430" y="12712"/>
                      </a:lnTo>
                      <a:lnTo>
                        <a:pt x="9426" y="12714"/>
                      </a:lnTo>
                      <a:lnTo>
                        <a:pt x="9423" y="12717"/>
                      </a:lnTo>
                      <a:lnTo>
                        <a:pt x="9420" y="12720"/>
                      </a:lnTo>
                      <a:lnTo>
                        <a:pt x="9417" y="12722"/>
                      </a:lnTo>
                      <a:lnTo>
                        <a:pt x="9414" y="12725"/>
                      </a:lnTo>
                      <a:lnTo>
                        <a:pt x="9410" y="12728"/>
                      </a:lnTo>
                      <a:lnTo>
                        <a:pt x="9407" y="12731"/>
                      </a:lnTo>
                      <a:lnTo>
                        <a:pt x="9404" y="12734"/>
                      </a:lnTo>
                      <a:lnTo>
                        <a:pt x="9400" y="12736"/>
                      </a:lnTo>
                      <a:lnTo>
                        <a:pt x="9397" y="12739"/>
                      </a:lnTo>
                      <a:lnTo>
                        <a:pt x="9394" y="12742"/>
                      </a:lnTo>
                      <a:lnTo>
                        <a:pt x="9391" y="12745"/>
                      </a:lnTo>
                      <a:lnTo>
                        <a:pt x="9387" y="12747"/>
                      </a:lnTo>
                      <a:lnTo>
                        <a:pt x="9384" y="12750"/>
                      </a:lnTo>
                      <a:lnTo>
                        <a:pt x="9381" y="12752"/>
                      </a:lnTo>
                      <a:lnTo>
                        <a:pt x="9378" y="12754"/>
                      </a:lnTo>
                      <a:lnTo>
                        <a:pt x="9374" y="12756"/>
                      </a:lnTo>
                      <a:lnTo>
                        <a:pt x="9371" y="12758"/>
                      </a:lnTo>
                      <a:lnTo>
                        <a:pt x="9368" y="12760"/>
                      </a:lnTo>
                      <a:lnTo>
                        <a:pt x="9364" y="12762"/>
                      </a:lnTo>
                      <a:lnTo>
                        <a:pt x="9361" y="12763"/>
                      </a:lnTo>
                      <a:lnTo>
                        <a:pt x="9358" y="12765"/>
                      </a:lnTo>
                      <a:lnTo>
                        <a:pt x="9355" y="12767"/>
                      </a:lnTo>
                      <a:lnTo>
                        <a:pt x="9352" y="12768"/>
                      </a:lnTo>
                      <a:lnTo>
                        <a:pt x="9348" y="12770"/>
                      </a:lnTo>
                      <a:lnTo>
                        <a:pt x="9345" y="12771"/>
                      </a:lnTo>
                      <a:lnTo>
                        <a:pt x="9342" y="12773"/>
                      </a:lnTo>
                      <a:lnTo>
                        <a:pt x="9338" y="12774"/>
                      </a:lnTo>
                      <a:lnTo>
                        <a:pt x="9335" y="12776"/>
                      </a:lnTo>
                      <a:lnTo>
                        <a:pt x="9332" y="12778"/>
                      </a:lnTo>
                      <a:lnTo>
                        <a:pt x="9329" y="12779"/>
                      </a:lnTo>
                      <a:lnTo>
                        <a:pt x="9326" y="12781"/>
                      </a:lnTo>
                      <a:lnTo>
                        <a:pt x="9322" y="12783"/>
                      </a:lnTo>
                      <a:lnTo>
                        <a:pt x="9319" y="12785"/>
                      </a:lnTo>
                      <a:lnTo>
                        <a:pt x="9316" y="12787"/>
                      </a:lnTo>
                      <a:lnTo>
                        <a:pt x="9312" y="12789"/>
                      </a:lnTo>
                      <a:lnTo>
                        <a:pt x="9309" y="12791"/>
                      </a:lnTo>
                      <a:lnTo>
                        <a:pt x="9306" y="12793"/>
                      </a:lnTo>
                      <a:lnTo>
                        <a:pt x="9303" y="12795"/>
                      </a:lnTo>
                      <a:lnTo>
                        <a:pt x="9299" y="12797"/>
                      </a:lnTo>
                      <a:lnTo>
                        <a:pt x="9296" y="12798"/>
                      </a:lnTo>
                      <a:lnTo>
                        <a:pt x="9293" y="12800"/>
                      </a:lnTo>
                      <a:lnTo>
                        <a:pt x="9290" y="12802"/>
                      </a:lnTo>
                      <a:lnTo>
                        <a:pt x="9286" y="12803"/>
                      </a:lnTo>
                      <a:lnTo>
                        <a:pt x="9283" y="12804"/>
                      </a:lnTo>
                      <a:lnTo>
                        <a:pt x="9280" y="12805"/>
                      </a:lnTo>
                      <a:lnTo>
                        <a:pt x="9276" y="12806"/>
                      </a:lnTo>
                      <a:lnTo>
                        <a:pt x="9273" y="12807"/>
                      </a:lnTo>
                      <a:lnTo>
                        <a:pt x="9270" y="12808"/>
                      </a:lnTo>
                      <a:lnTo>
                        <a:pt x="9267" y="12809"/>
                      </a:lnTo>
                      <a:lnTo>
                        <a:pt x="9264" y="12810"/>
                      </a:lnTo>
                      <a:lnTo>
                        <a:pt x="9260" y="12811"/>
                      </a:lnTo>
                      <a:lnTo>
                        <a:pt x="9257" y="12812"/>
                      </a:lnTo>
                      <a:lnTo>
                        <a:pt x="9254" y="12812"/>
                      </a:lnTo>
                      <a:lnTo>
                        <a:pt x="9250" y="12813"/>
                      </a:lnTo>
                      <a:lnTo>
                        <a:pt x="9247" y="12814"/>
                      </a:lnTo>
                      <a:lnTo>
                        <a:pt x="9244" y="12815"/>
                      </a:lnTo>
                      <a:lnTo>
                        <a:pt x="9241" y="12817"/>
                      </a:lnTo>
                      <a:lnTo>
                        <a:pt x="9238" y="12818"/>
                      </a:lnTo>
                      <a:lnTo>
                        <a:pt x="9234" y="12819"/>
                      </a:lnTo>
                      <a:lnTo>
                        <a:pt x="9231" y="12821"/>
                      </a:lnTo>
                      <a:lnTo>
                        <a:pt x="9228" y="12822"/>
                      </a:lnTo>
                      <a:lnTo>
                        <a:pt x="9224" y="12823"/>
                      </a:lnTo>
                      <a:lnTo>
                        <a:pt x="9221" y="12825"/>
                      </a:lnTo>
                      <a:lnTo>
                        <a:pt x="9218" y="12826"/>
                      </a:lnTo>
                      <a:lnTo>
                        <a:pt x="9215" y="12828"/>
                      </a:lnTo>
                      <a:lnTo>
                        <a:pt x="9211" y="12829"/>
                      </a:lnTo>
                      <a:lnTo>
                        <a:pt x="9208" y="12830"/>
                      </a:lnTo>
                      <a:lnTo>
                        <a:pt x="9205" y="12831"/>
                      </a:lnTo>
                      <a:lnTo>
                        <a:pt x="9201" y="12832"/>
                      </a:lnTo>
                      <a:lnTo>
                        <a:pt x="9198" y="12833"/>
                      </a:lnTo>
                      <a:lnTo>
                        <a:pt x="9195" y="12834"/>
                      </a:lnTo>
                      <a:lnTo>
                        <a:pt x="9192" y="12835"/>
                      </a:lnTo>
                      <a:lnTo>
                        <a:pt x="9189" y="12835"/>
                      </a:lnTo>
                      <a:lnTo>
                        <a:pt x="9185" y="12836"/>
                      </a:lnTo>
                      <a:lnTo>
                        <a:pt x="9182" y="12836"/>
                      </a:lnTo>
                      <a:lnTo>
                        <a:pt x="9179" y="12837"/>
                      </a:lnTo>
                      <a:lnTo>
                        <a:pt x="9175" y="12837"/>
                      </a:lnTo>
                      <a:lnTo>
                        <a:pt x="9172" y="12837"/>
                      </a:lnTo>
                      <a:lnTo>
                        <a:pt x="9169" y="12838"/>
                      </a:lnTo>
                      <a:lnTo>
                        <a:pt x="9166" y="12838"/>
                      </a:lnTo>
                      <a:lnTo>
                        <a:pt x="9163" y="12838"/>
                      </a:lnTo>
                      <a:lnTo>
                        <a:pt x="9159" y="12839"/>
                      </a:lnTo>
                      <a:lnTo>
                        <a:pt x="9156" y="12840"/>
                      </a:lnTo>
                      <a:lnTo>
                        <a:pt x="9153" y="12840"/>
                      </a:lnTo>
                      <a:lnTo>
                        <a:pt x="9149" y="12841"/>
                      </a:lnTo>
                      <a:lnTo>
                        <a:pt x="9146" y="12842"/>
                      </a:lnTo>
                      <a:lnTo>
                        <a:pt x="9143" y="12843"/>
                      </a:lnTo>
                      <a:lnTo>
                        <a:pt x="9140" y="12844"/>
                      </a:lnTo>
                      <a:lnTo>
                        <a:pt x="9137" y="12845"/>
                      </a:lnTo>
                      <a:lnTo>
                        <a:pt x="9133" y="12846"/>
                      </a:lnTo>
                      <a:lnTo>
                        <a:pt x="9130" y="12847"/>
                      </a:lnTo>
                      <a:lnTo>
                        <a:pt x="9127" y="12848"/>
                      </a:lnTo>
                      <a:lnTo>
                        <a:pt x="9123" y="12849"/>
                      </a:lnTo>
                      <a:lnTo>
                        <a:pt x="9120" y="12850"/>
                      </a:lnTo>
                      <a:lnTo>
                        <a:pt x="9117" y="12850"/>
                      </a:lnTo>
                      <a:lnTo>
                        <a:pt x="9114" y="12851"/>
                      </a:lnTo>
                      <a:lnTo>
                        <a:pt x="9111" y="12852"/>
                      </a:lnTo>
                      <a:lnTo>
                        <a:pt x="9107" y="12852"/>
                      </a:lnTo>
                      <a:lnTo>
                        <a:pt x="9104" y="12852"/>
                      </a:lnTo>
                      <a:lnTo>
                        <a:pt x="9101" y="12853"/>
                      </a:lnTo>
                      <a:lnTo>
                        <a:pt x="9097" y="12853"/>
                      </a:lnTo>
                      <a:lnTo>
                        <a:pt x="9094" y="12853"/>
                      </a:lnTo>
                      <a:lnTo>
                        <a:pt x="9091" y="12853"/>
                      </a:lnTo>
                      <a:lnTo>
                        <a:pt x="9088" y="12853"/>
                      </a:lnTo>
                      <a:lnTo>
                        <a:pt x="9084" y="12853"/>
                      </a:lnTo>
                      <a:lnTo>
                        <a:pt x="9081" y="12853"/>
                      </a:lnTo>
                      <a:lnTo>
                        <a:pt x="9078" y="12853"/>
                      </a:lnTo>
                      <a:lnTo>
                        <a:pt x="9075" y="12853"/>
                      </a:lnTo>
                      <a:lnTo>
                        <a:pt x="9071" y="12853"/>
                      </a:lnTo>
                      <a:lnTo>
                        <a:pt x="9068" y="12853"/>
                      </a:lnTo>
                      <a:lnTo>
                        <a:pt x="9065" y="12853"/>
                      </a:lnTo>
                      <a:lnTo>
                        <a:pt x="9062" y="12854"/>
                      </a:lnTo>
                      <a:lnTo>
                        <a:pt x="9058" y="12854"/>
                      </a:lnTo>
                      <a:lnTo>
                        <a:pt x="9055" y="12855"/>
                      </a:lnTo>
                      <a:lnTo>
                        <a:pt x="9052" y="12855"/>
                      </a:lnTo>
                      <a:lnTo>
                        <a:pt x="9048" y="12856"/>
                      </a:lnTo>
                      <a:lnTo>
                        <a:pt x="9045" y="12857"/>
                      </a:lnTo>
                      <a:lnTo>
                        <a:pt x="9042" y="12858"/>
                      </a:lnTo>
                      <a:lnTo>
                        <a:pt x="9039" y="12858"/>
                      </a:lnTo>
                      <a:lnTo>
                        <a:pt x="9036" y="12859"/>
                      </a:lnTo>
                      <a:lnTo>
                        <a:pt x="9032" y="12860"/>
                      </a:lnTo>
                      <a:lnTo>
                        <a:pt x="9029" y="12860"/>
                      </a:lnTo>
                      <a:lnTo>
                        <a:pt x="9026" y="12860"/>
                      </a:lnTo>
                      <a:lnTo>
                        <a:pt x="9023" y="12861"/>
                      </a:lnTo>
                      <a:lnTo>
                        <a:pt x="9019" y="12861"/>
                      </a:lnTo>
                      <a:lnTo>
                        <a:pt x="9016" y="12861"/>
                      </a:lnTo>
                      <a:lnTo>
                        <a:pt x="9013" y="12861"/>
                      </a:lnTo>
                      <a:lnTo>
                        <a:pt x="9010" y="12861"/>
                      </a:lnTo>
                      <a:lnTo>
                        <a:pt x="9006" y="12860"/>
                      </a:lnTo>
                      <a:lnTo>
                        <a:pt x="9003" y="12860"/>
                      </a:lnTo>
                      <a:lnTo>
                        <a:pt x="9000" y="12860"/>
                      </a:lnTo>
                      <a:lnTo>
                        <a:pt x="8997" y="12859"/>
                      </a:lnTo>
                      <a:lnTo>
                        <a:pt x="8994" y="12859"/>
                      </a:lnTo>
                      <a:lnTo>
                        <a:pt x="8990" y="12858"/>
                      </a:lnTo>
                      <a:lnTo>
                        <a:pt x="8987" y="12858"/>
                      </a:lnTo>
                      <a:lnTo>
                        <a:pt x="8984" y="12858"/>
                      </a:lnTo>
                      <a:lnTo>
                        <a:pt x="8980" y="12858"/>
                      </a:lnTo>
                      <a:lnTo>
                        <a:pt x="8977" y="12858"/>
                      </a:lnTo>
                      <a:lnTo>
                        <a:pt x="8974" y="12858"/>
                      </a:lnTo>
                      <a:lnTo>
                        <a:pt x="8971" y="12858"/>
                      </a:lnTo>
                      <a:lnTo>
                        <a:pt x="8967" y="12858"/>
                      </a:lnTo>
                      <a:lnTo>
                        <a:pt x="8964" y="12858"/>
                      </a:lnTo>
                      <a:lnTo>
                        <a:pt x="8961" y="12859"/>
                      </a:lnTo>
                      <a:lnTo>
                        <a:pt x="8958" y="12859"/>
                      </a:lnTo>
                      <a:lnTo>
                        <a:pt x="8954" y="12860"/>
                      </a:lnTo>
                      <a:lnTo>
                        <a:pt x="8951" y="12860"/>
                      </a:lnTo>
                      <a:lnTo>
                        <a:pt x="8948" y="12861"/>
                      </a:lnTo>
                      <a:lnTo>
                        <a:pt x="8945" y="12861"/>
                      </a:lnTo>
                      <a:lnTo>
                        <a:pt x="8941" y="12861"/>
                      </a:lnTo>
                      <a:lnTo>
                        <a:pt x="8938" y="12861"/>
                      </a:lnTo>
                      <a:lnTo>
                        <a:pt x="8935" y="12861"/>
                      </a:lnTo>
                      <a:lnTo>
                        <a:pt x="8931" y="12861"/>
                      </a:lnTo>
                      <a:lnTo>
                        <a:pt x="8928" y="12861"/>
                      </a:lnTo>
                      <a:lnTo>
                        <a:pt x="8925" y="12860"/>
                      </a:lnTo>
                      <a:lnTo>
                        <a:pt x="8922" y="12860"/>
                      </a:lnTo>
                      <a:lnTo>
                        <a:pt x="8919" y="12859"/>
                      </a:lnTo>
                      <a:lnTo>
                        <a:pt x="8915" y="12859"/>
                      </a:lnTo>
                      <a:lnTo>
                        <a:pt x="8912" y="12858"/>
                      </a:lnTo>
                      <a:lnTo>
                        <a:pt x="8909" y="12857"/>
                      </a:lnTo>
                      <a:lnTo>
                        <a:pt x="8906" y="12856"/>
                      </a:lnTo>
                      <a:lnTo>
                        <a:pt x="8903" y="12856"/>
                      </a:lnTo>
                      <a:lnTo>
                        <a:pt x="8899" y="12855"/>
                      </a:lnTo>
                      <a:lnTo>
                        <a:pt x="8896" y="12854"/>
                      </a:lnTo>
                      <a:lnTo>
                        <a:pt x="8893" y="12854"/>
                      </a:lnTo>
                      <a:lnTo>
                        <a:pt x="8889" y="12853"/>
                      </a:lnTo>
                      <a:lnTo>
                        <a:pt x="8886" y="12853"/>
                      </a:lnTo>
                      <a:lnTo>
                        <a:pt x="8883" y="12853"/>
                      </a:lnTo>
                      <a:lnTo>
                        <a:pt x="8880" y="12853"/>
                      </a:lnTo>
                      <a:lnTo>
                        <a:pt x="8877" y="12853"/>
                      </a:lnTo>
                      <a:lnTo>
                        <a:pt x="8873" y="12853"/>
                      </a:lnTo>
                      <a:lnTo>
                        <a:pt x="8870" y="12853"/>
                      </a:lnTo>
                      <a:lnTo>
                        <a:pt x="8867" y="12853"/>
                      </a:lnTo>
                      <a:lnTo>
                        <a:pt x="8863" y="12853"/>
                      </a:lnTo>
                      <a:lnTo>
                        <a:pt x="8860" y="12853"/>
                      </a:lnTo>
                      <a:lnTo>
                        <a:pt x="8857" y="12853"/>
                      </a:lnTo>
                      <a:lnTo>
                        <a:pt x="8854" y="12853"/>
                      </a:lnTo>
                      <a:lnTo>
                        <a:pt x="8850" y="12853"/>
                      </a:lnTo>
                      <a:lnTo>
                        <a:pt x="8847" y="12853"/>
                      </a:lnTo>
                      <a:lnTo>
                        <a:pt x="8844" y="12852"/>
                      </a:lnTo>
                      <a:lnTo>
                        <a:pt x="8841" y="12852"/>
                      </a:lnTo>
                      <a:lnTo>
                        <a:pt x="8838" y="12851"/>
                      </a:lnTo>
                      <a:lnTo>
                        <a:pt x="8834" y="12850"/>
                      </a:lnTo>
                      <a:lnTo>
                        <a:pt x="8831" y="12849"/>
                      </a:lnTo>
                      <a:lnTo>
                        <a:pt x="8828" y="12848"/>
                      </a:lnTo>
                      <a:lnTo>
                        <a:pt x="8824" y="12847"/>
                      </a:lnTo>
                      <a:lnTo>
                        <a:pt x="8821" y="12845"/>
                      </a:lnTo>
                      <a:lnTo>
                        <a:pt x="8818" y="12844"/>
                      </a:lnTo>
                      <a:lnTo>
                        <a:pt x="8815" y="12843"/>
                      </a:lnTo>
                      <a:lnTo>
                        <a:pt x="8812" y="12842"/>
                      </a:lnTo>
                      <a:lnTo>
                        <a:pt x="8808" y="12840"/>
                      </a:lnTo>
                      <a:lnTo>
                        <a:pt x="8805" y="12839"/>
                      </a:lnTo>
                      <a:lnTo>
                        <a:pt x="8802" y="12838"/>
                      </a:lnTo>
                      <a:lnTo>
                        <a:pt x="8798" y="12838"/>
                      </a:lnTo>
                      <a:lnTo>
                        <a:pt x="8795" y="12837"/>
                      </a:lnTo>
                      <a:lnTo>
                        <a:pt x="8792" y="12836"/>
                      </a:lnTo>
                      <a:lnTo>
                        <a:pt x="8789" y="12836"/>
                      </a:lnTo>
                      <a:lnTo>
                        <a:pt x="8786" y="12836"/>
                      </a:lnTo>
                      <a:lnTo>
                        <a:pt x="8782" y="12835"/>
                      </a:lnTo>
                      <a:lnTo>
                        <a:pt x="8779" y="12835"/>
                      </a:lnTo>
                      <a:lnTo>
                        <a:pt x="8776" y="12835"/>
                      </a:lnTo>
                      <a:lnTo>
                        <a:pt x="8773" y="12835"/>
                      </a:lnTo>
                      <a:lnTo>
                        <a:pt x="8770" y="12834"/>
                      </a:lnTo>
                      <a:lnTo>
                        <a:pt x="8766" y="12834"/>
                      </a:lnTo>
                      <a:lnTo>
                        <a:pt x="8763" y="12833"/>
                      </a:lnTo>
                      <a:lnTo>
                        <a:pt x="8760" y="12833"/>
                      </a:lnTo>
                      <a:lnTo>
                        <a:pt x="8756" y="12832"/>
                      </a:lnTo>
                      <a:lnTo>
                        <a:pt x="8753" y="12831"/>
                      </a:lnTo>
                      <a:lnTo>
                        <a:pt x="8750" y="12829"/>
                      </a:lnTo>
                      <a:lnTo>
                        <a:pt x="8747" y="12828"/>
                      </a:lnTo>
                      <a:lnTo>
                        <a:pt x="8743" y="12826"/>
                      </a:lnTo>
                      <a:lnTo>
                        <a:pt x="8740" y="12824"/>
                      </a:lnTo>
                      <a:lnTo>
                        <a:pt x="8737" y="12822"/>
                      </a:lnTo>
                      <a:lnTo>
                        <a:pt x="8734" y="12820"/>
                      </a:lnTo>
                      <a:lnTo>
                        <a:pt x="8731" y="12818"/>
                      </a:lnTo>
                      <a:lnTo>
                        <a:pt x="8727" y="12816"/>
                      </a:lnTo>
                      <a:lnTo>
                        <a:pt x="8724" y="12814"/>
                      </a:lnTo>
                      <a:lnTo>
                        <a:pt x="8721" y="12812"/>
                      </a:lnTo>
                      <a:lnTo>
                        <a:pt x="8717" y="12811"/>
                      </a:lnTo>
                      <a:lnTo>
                        <a:pt x="8714" y="12809"/>
                      </a:lnTo>
                      <a:lnTo>
                        <a:pt x="8711" y="12807"/>
                      </a:lnTo>
                      <a:lnTo>
                        <a:pt x="8708" y="12806"/>
                      </a:lnTo>
                      <a:lnTo>
                        <a:pt x="8705" y="12805"/>
                      </a:lnTo>
                      <a:lnTo>
                        <a:pt x="8701" y="12804"/>
                      </a:lnTo>
                      <a:lnTo>
                        <a:pt x="8698" y="12803"/>
                      </a:lnTo>
                      <a:lnTo>
                        <a:pt x="8695" y="12802"/>
                      </a:lnTo>
                      <a:lnTo>
                        <a:pt x="8691" y="12801"/>
                      </a:lnTo>
                      <a:lnTo>
                        <a:pt x="8688" y="12800"/>
                      </a:lnTo>
                      <a:lnTo>
                        <a:pt x="8685" y="12799"/>
                      </a:lnTo>
                      <a:lnTo>
                        <a:pt x="8682" y="12799"/>
                      </a:lnTo>
                      <a:lnTo>
                        <a:pt x="8679" y="12797"/>
                      </a:lnTo>
                      <a:lnTo>
                        <a:pt x="8675" y="12796"/>
                      </a:lnTo>
                      <a:lnTo>
                        <a:pt x="8672" y="12795"/>
                      </a:lnTo>
                      <a:lnTo>
                        <a:pt x="8669" y="12793"/>
                      </a:lnTo>
                      <a:lnTo>
                        <a:pt x="8666" y="12791"/>
                      </a:lnTo>
                      <a:lnTo>
                        <a:pt x="8662" y="12789"/>
                      </a:lnTo>
                      <a:lnTo>
                        <a:pt x="8659" y="12787"/>
                      </a:lnTo>
                      <a:lnTo>
                        <a:pt x="8656" y="12784"/>
                      </a:lnTo>
                      <a:lnTo>
                        <a:pt x="8653" y="12781"/>
                      </a:lnTo>
                      <a:lnTo>
                        <a:pt x="8649" y="12778"/>
                      </a:lnTo>
                      <a:lnTo>
                        <a:pt x="8646" y="12775"/>
                      </a:lnTo>
                      <a:lnTo>
                        <a:pt x="8643" y="12772"/>
                      </a:lnTo>
                      <a:lnTo>
                        <a:pt x="8640" y="12769"/>
                      </a:lnTo>
                      <a:lnTo>
                        <a:pt x="8636" y="12765"/>
                      </a:lnTo>
                      <a:lnTo>
                        <a:pt x="8633" y="12762"/>
                      </a:lnTo>
                      <a:lnTo>
                        <a:pt x="8630" y="12759"/>
                      </a:lnTo>
                      <a:lnTo>
                        <a:pt x="8627" y="12756"/>
                      </a:lnTo>
                      <a:lnTo>
                        <a:pt x="8624" y="12754"/>
                      </a:lnTo>
                      <a:lnTo>
                        <a:pt x="8620" y="12751"/>
                      </a:lnTo>
                      <a:lnTo>
                        <a:pt x="8617" y="12749"/>
                      </a:lnTo>
                      <a:lnTo>
                        <a:pt x="8614" y="12747"/>
                      </a:lnTo>
                      <a:lnTo>
                        <a:pt x="8611" y="12745"/>
                      </a:lnTo>
                      <a:lnTo>
                        <a:pt x="8607" y="12743"/>
                      </a:lnTo>
                      <a:lnTo>
                        <a:pt x="8604" y="12741"/>
                      </a:lnTo>
                      <a:lnTo>
                        <a:pt x="8601" y="12740"/>
                      </a:lnTo>
                      <a:lnTo>
                        <a:pt x="8598" y="12738"/>
                      </a:lnTo>
                      <a:lnTo>
                        <a:pt x="8594" y="12736"/>
                      </a:lnTo>
                      <a:lnTo>
                        <a:pt x="8591" y="12734"/>
                      </a:lnTo>
                      <a:lnTo>
                        <a:pt x="8588" y="12732"/>
                      </a:lnTo>
                      <a:lnTo>
                        <a:pt x="8585" y="12730"/>
                      </a:lnTo>
                      <a:lnTo>
                        <a:pt x="8581" y="12727"/>
                      </a:lnTo>
                      <a:lnTo>
                        <a:pt x="8578" y="12724"/>
                      </a:lnTo>
                      <a:lnTo>
                        <a:pt x="8575" y="12720"/>
                      </a:lnTo>
                      <a:lnTo>
                        <a:pt x="8572" y="12716"/>
                      </a:lnTo>
                      <a:lnTo>
                        <a:pt x="8569" y="12712"/>
                      </a:lnTo>
                      <a:lnTo>
                        <a:pt x="8565" y="12708"/>
                      </a:lnTo>
                      <a:lnTo>
                        <a:pt x="8562" y="12703"/>
                      </a:lnTo>
                      <a:lnTo>
                        <a:pt x="8559" y="12698"/>
                      </a:lnTo>
                      <a:lnTo>
                        <a:pt x="8555" y="12692"/>
                      </a:lnTo>
                      <a:lnTo>
                        <a:pt x="8552" y="12687"/>
                      </a:lnTo>
                      <a:lnTo>
                        <a:pt x="8549" y="12682"/>
                      </a:lnTo>
                      <a:lnTo>
                        <a:pt x="8546" y="12676"/>
                      </a:lnTo>
                      <a:lnTo>
                        <a:pt x="8543" y="12671"/>
                      </a:lnTo>
                      <a:lnTo>
                        <a:pt x="8539" y="12666"/>
                      </a:lnTo>
                      <a:lnTo>
                        <a:pt x="8536" y="12661"/>
                      </a:lnTo>
                      <a:lnTo>
                        <a:pt x="8533" y="12657"/>
                      </a:lnTo>
                      <a:lnTo>
                        <a:pt x="8530" y="12652"/>
                      </a:lnTo>
                      <a:lnTo>
                        <a:pt x="8527" y="12648"/>
                      </a:lnTo>
                      <a:lnTo>
                        <a:pt x="8523" y="12644"/>
                      </a:lnTo>
                      <a:lnTo>
                        <a:pt x="8520" y="12640"/>
                      </a:lnTo>
                      <a:lnTo>
                        <a:pt x="8517" y="12636"/>
                      </a:lnTo>
                      <a:lnTo>
                        <a:pt x="8513" y="12632"/>
                      </a:lnTo>
                      <a:lnTo>
                        <a:pt x="8510" y="12629"/>
                      </a:lnTo>
                      <a:lnTo>
                        <a:pt x="8507" y="12625"/>
                      </a:lnTo>
                      <a:lnTo>
                        <a:pt x="8504" y="12620"/>
                      </a:lnTo>
                      <a:lnTo>
                        <a:pt x="8500" y="12616"/>
                      </a:lnTo>
                      <a:lnTo>
                        <a:pt x="8497" y="12610"/>
                      </a:lnTo>
                      <a:lnTo>
                        <a:pt x="8494" y="12605"/>
                      </a:lnTo>
                      <a:lnTo>
                        <a:pt x="8491" y="12599"/>
                      </a:lnTo>
                      <a:lnTo>
                        <a:pt x="8488" y="12592"/>
                      </a:lnTo>
                      <a:lnTo>
                        <a:pt x="8484" y="12585"/>
                      </a:lnTo>
                      <a:lnTo>
                        <a:pt x="8481" y="12577"/>
                      </a:lnTo>
                      <a:lnTo>
                        <a:pt x="8478" y="12568"/>
                      </a:lnTo>
                      <a:lnTo>
                        <a:pt x="8475" y="12559"/>
                      </a:lnTo>
                      <a:lnTo>
                        <a:pt x="8472" y="12549"/>
                      </a:lnTo>
                      <a:lnTo>
                        <a:pt x="8468" y="12539"/>
                      </a:lnTo>
                      <a:lnTo>
                        <a:pt x="8465" y="12529"/>
                      </a:lnTo>
                      <a:lnTo>
                        <a:pt x="8462" y="12519"/>
                      </a:lnTo>
                      <a:lnTo>
                        <a:pt x="8458" y="12508"/>
                      </a:lnTo>
                      <a:lnTo>
                        <a:pt x="8455" y="12498"/>
                      </a:lnTo>
                      <a:lnTo>
                        <a:pt x="8452" y="12488"/>
                      </a:lnTo>
                      <a:lnTo>
                        <a:pt x="8449" y="12477"/>
                      </a:lnTo>
                      <a:lnTo>
                        <a:pt x="8446" y="12467"/>
                      </a:lnTo>
                      <a:lnTo>
                        <a:pt x="8442" y="12458"/>
                      </a:lnTo>
                      <a:lnTo>
                        <a:pt x="8439" y="12448"/>
                      </a:lnTo>
                      <a:lnTo>
                        <a:pt x="8436" y="12439"/>
                      </a:lnTo>
                      <a:lnTo>
                        <a:pt x="8433" y="12430"/>
                      </a:lnTo>
                      <a:lnTo>
                        <a:pt x="8429" y="12421"/>
                      </a:lnTo>
                      <a:lnTo>
                        <a:pt x="8426" y="12412"/>
                      </a:lnTo>
                      <a:lnTo>
                        <a:pt x="8423" y="12402"/>
                      </a:lnTo>
                      <a:lnTo>
                        <a:pt x="8420" y="12393"/>
                      </a:lnTo>
                      <a:lnTo>
                        <a:pt x="8417" y="12382"/>
                      </a:lnTo>
                      <a:lnTo>
                        <a:pt x="8413" y="12371"/>
                      </a:lnTo>
                      <a:lnTo>
                        <a:pt x="8410" y="12360"/>
                      </a:lnTo>
                      <a:lnTo>
                        <a:pt x="8407" y="12347"/>
                      </a:lnTo>
                      <a:lnTo>
                        <a:pt x="8403" y="12333"/>
                      </a:lnTo>
                      <a:lnTo>
                        <a:pt x="8400" y="12318"/>
                      </a:lnTo>
                      <a:lnTo>
                        <a:pt x="8397" y="12301"/>
                      </a:lnTo>
                      <a:lnTo>
                        <a:pt x="8394" y="12284"/>
                      </a:lnTo>
                      <a:lnTo>
                        <a:pt x="8391" y="12265"/>
                      </a:lnTo>
                      <a:lnTo>
                        <a:pt x="8387" y="12245"/>
                      </a:lnTo>
                      <a:lnTo>
                        <a:pt x="8384" y="12223"/>
                      </a:lnTo>
                      <a:lnTo>
                        <a:pt x="8381" y="12201"/>
                      </a:lnTo>
                      <a:lnTo>
                        <a:pt x="8378" y="12178"/>
                      </a:lnTo>
                      <a:lnTo>
                        <a:pt x="8374" y="12154"/>
                      </a:lnTo>
                      <a:lnTo>
                        <a:pt x="8371" y="12130"/>
                      </a:lnTo>
                      <a:lnTo>
                        <a:pt x="8368" y="12105"/>
                      </a:lnTo>
                      <a:lnTo>
                        <a:pt x="8365" y="12080"/>
                      </a:lnTo>
                      <a:lnTo>
                        <a:pt x="8362" y="12055"/>
                      </a:lnTo>
                      <a:lnTo>
                        <a:pt x="8358" y="12029"/>
                      </a:lnTo>
                      <a:lnTo>
                        <a:pt x="8355" y="12004"/>
                      </a:lnTo>
                      <a:lnTo>
                        <a:pt x="8352" y="11979"/>
                      </a:lnTo>
                      <a:lnTo>
                        <a:pt x="8349" y="11954"/>
                      </a:lnTo>
                      <a:lnTo>
                        <a:pt x="8346" y="11928"/>
                      </a:lnTo>
                      <a:lnTo>
                        <a:pt x="8342" y="11902"/>
                      </a:lnTo>
                      <a:lnTo>
                        <a:pt x="8339" y="11875"/>
                      </a:lnTo>
                      <a:lnTo>
                        <a:pt x="8336" y="11848"/>
                      </a:lnTo>
                      <a:lnTo>
                        <a:pt x="8332" y="11819"/>
                      </a:lnTo>
                      <a:lnTo>
                        <a:pt x="8329" y="11789"/>
                      </a:lnTo>
                      <a:lnTo>
                        <a:pt x="8326" y="11756"/>
                      </a:lnTo>
                      <a:lnTo>
                        <a:pt x="8323" y="11722"/>
                      </a:lnTo>
                      <a:lnTo>
                        <a:pt x="8319" y="11684"/>
                      </a:lnTo>
                      <a:lnTo>
                        <a:pt x="8316" y="11644"/>
                      </a:lnTo>
                      <a:lnTo>
                        <a:pt x="8313" y="11600"/>
                      </a:lnTo>
                      <a:lnTo>
                        <a:pt x="8310" y="11553"/>
                      </a:lnTo>
                      <a:lnTo>
                        <a:pt x="8307" y="11502"/>
                      </a:lnTo>
                      <a:lnTo>
                        <a:pt x="8303" y="11447"/>
                      </a:lnTo>
                      <a:lnTo>
                        <a:pt x="8300" y="11388"/>
                      </a:lnTo>
                      <a:lnTo>
                        <a:pt x="8297" y="11325"/>
                      </a:lnTo>
                      <a:lnTo>
                        <a:pt x="8294" y="11259"/>
                      </a:lnTo>
                      <a:lnTo>
                        <a:pt x="8291" y="11188"/>
                      </a:lnTo>
                      <a:lnTo>
                        <a:pt x="8287" y="11114"/>
                      </a:lnTo>
                      <a:lnTo>
                        <a:pt x="8284" y="11037"/>
                      </a:lnTo>
                      <a:lnTo>
                        <a:pt x="8281" y="10957"/>
                      </a:lnTo>
                      <a:lnTo>
                        <a:pt x="8278" y="10874"/>
                      </a:lnTo>
                      <a:lnTo>
                        <a:pt x="8275" y="10788"/>
                      </a:lnTo>
                      <a:lnTo>
                        <a:pt x="8271" y="10700"/>
                      </a:lnTo>
                      <a:lnTo>
                        <a:pt x="8268" y="10609"/>
                      </a:lnTo>
                      <a:lnTo>
                        <a:pt x="8265" y="10516"/>
                      </a:lnTo>
                      <a:lnTo>
                        <a:pt x="8261" y="10420"/>
                      </a:lnTo>
                      <a:lnTo>
                        <a:pt x="8258" y="10320"/>
                      </a:lnTo>
                      <a:lnTo>
                        <a:pt x="8255" y="10217"/>
                      </a:lnTo>
                      <a:lnTo>
                        <a:pt x="8252" y="10109"/>
                      </a:lnTo>
                      <a:lnTo>
                        <a:pt x="8248" y="9996"/>
                      </a:lnTo>
                      <a:lnTo>
                        <a:pt x="8245" y="9876"/>
                      </a:lnTo>
                      <a:lnTo>
                        <a:pt x="8242" y="9749"/>
                      </a:lnTo>
                      <a:lnTo>
                        <a:pt x="8239" y="9613"/>
                      </a:lnTo>
                      <a:lnTo>
                        <a:pt x="8236" y="9466"/>
                      </a:lnTo>
                      <a:lnTo>
                        <a:pt x="8232" y="9308"/>
                      </a:lnTo>
                      <a:lnTo>
                        <a:pt x="8229" y="9137"/>
                      </a:lnTo>
                      <a:lnTo>
                        <a:pt x="8226" y="8952"/>
                      </a:lnTo>
                      <a:lnTo>
                        <a:pt x="8223" y="8751"/>
                      </a:lnTo>
                      <a:lnTo>
                        <a:pt x="8220" y="8533"/>
                      </a:lnTo>
                      <a:lnTo>
                        <a:pt x="8216" y="8299"/>
                      </a:lnTo>
                      <a:lnTo>
                        <a:pt x="8213" y="8046"/>
                      </a:lnTo>
                      <a:lnTo>
                        <a:pt x="8210" y="7776"/>
                      </a:lnTo>
                      <a:lnTo>
                        <a:pt x="8207" y="7488"/>
                      </a:lnTo>
                      <a:lnTo>
                        <a:pt x="8203" y="7183"/>
                      </a:lnTo>
                      <a:lnTo>
                        <a:pt x="8200" y="6862"/>
                      </a:lnTo>
                      <a:lnTo>
                        <a:pt x="8197" y="6527"/>
                      </a:lnTo>
                      <a:lnTo>
                        <a:pt x="8194" y="6179"/>
                      </a:lnTo>
                      <a:lnTo>
                        <a:pt x="8191" y="5822"/>
                      </a:lnTo>
                      <a:lnTo>
                        <a:pt x="8187" y="5458"/>
                      </a:lnTo>
                      <a:lnTo>
                        <a:pt x="8184" y="5090"/>
                      </a:lnTo>
                      <a:lnTo>
                        <a:pt x="8181" y="4723"/>
                      </a:lnTo>
                      <a:lnTo>
                        <a:pt x="8177" y="4359"/>
                      </a:lnTo>
                      <a:lnTo>
                        <a:pt x="8174" y="4004"/>
                      </a:lnTo>
                      <a:lnTo>
                        <a:pt x="8171" y="3661"/>
                      </a:lnTo>
                      <a:lnTo>
                        <a:pt x="8168" y="3335"/>
                      </a:lnTo>
                      <a:lnTo>
                        <a:pt x="8165" y="3031"/>
                      </a:lnTo>
                      <a:lnTo>
                        <a:pt x="8161" y="2752"/>
                      </a:lnTo>
                      <a:lnTo>
                        <a:pt x="8158" y="2502"/>
                      </a:lnTo>
                      <a:lnTo>
                        <a:pt x="8155" y="2284"/>
                      </a:lnTo>
                      <a:lnTo>
                        <a:pt x="8152" y="2103"/>
                      </a:lnTo>
                      <a:lnTo>
                        <a:pt x="8149" y="1961"/>
                      </a:lnTo>
                      <a:lnTo>
                        <a:pt x="8145" y="1859"/>
                      </a:lnTo>
                      <a:lnTo>
                        <a:pt x="8142" y="1800"/>
                      </a:lnTo>
                      <a:lnTo>
                        <a:pt x="8139" y="1784"/>
                      </a:lnTo>
                      <a:lnTo>
                        <a:pt x="8136" y="1812"/>
                      </a:lnTo>
                      <a:lnTo>
                        <a:pt x="8132" y="1883"/>
                      </a:lnTo>
                      <a:lnTo>
                        <a:pt x="8129" y="1996"/>
                      </a:lnTo>
                      <a:lnTo>
                        <a:pt x="8126" y="2150"/>
                      </a:lnTo>
                      <a:lnTo>
                        <a:pt x="8123" y="2341"/>
                      </a:lnTo>
                      <a:lnTo>
                        <a:pt x="8120" y="2568"/>
                      </a:lnTo>
                      <a:lnTo>
                        <a:pt x="8116" y="2827"/>
                      </a:lnTo>
                      <a:lnTo>
                        <a:pt x="8113" y="3114"/>
                      </a:lnTo>
                      <a:lnTo>
                        <a:pt x="8110" y="3425"/>
                      </a:lnTo>
                      <a:lnTo>
                        <a:pt x="8107" y="3757"/>
                      </a:lnTo>
                      <a:lnTo>
                        <a:pt x="8104" y="4104"/>
                      </a:lnTo>
                      <a:lnTo>
                        <a:pt x="8100" y="4463"/>
                      </a:lnTo>
                      <a:lnTo>
                        <a:pt x="8097" y="4829"/>
                      </a:lnTo>
                      <a:lnTo>
                        <a:pt x="8094" y="5198"/>
                      </a:lnTo>
                      <a:lnTo>
                        <a:pt x="8091" y="5566"/>
                      </a:lnTo>
                      <a:lnTo>
                        <a:pt x="8087" y="5930"/>
                      </a:lnTo>
                      <a:lnTo>
                        <a:pt x="8084" y="6286"/>
                      </a:lnTo>
                      <a:lnTo>
                        <a:pt x="8081" y="6632"/>
                      </a:lnTo>
                      <a:lnTo>
                        <a:pt x="8078" y="6965"/>
                      </a:lnTo>
                      <a:lnTo>
                        <a:pt x="8075" y="7283"/>
                      </a:lnTo>
                      <a:lnTo>
                        <a:pt x="8071" y="7584"/>
                      </a:lnTo>
                      <a:lnTo>
                        <a:pt x="8068" y="7869"/>
                      </a:lnTo>
                      <a:lnTo>
                        <a:pt x="8065" y="8135"/>
                      </a:lnTo>
                      <a:lnTo>
                        <a:pt x="8062" y="8384"/>
                      </a:lnTo>
                      <a:lnTo>
                        <a:pt x="8059" y="8615"/>
                      </a:lnTo>
                      <a:lnTo>
                        <a:pt x="8055" y="8829"/>
                      </a:lnTo>
                      <a:lnTo>
                        <a:pt x="8052" y="9026"/>
                      </a:lnTo>
                      <a:lnTo>
                        <a:pt x="8049" y="9208"/>
                      </a:lnTo>
                      <a:lnTo>
                        <a:pt x="8045" y="9376"/>
                      </a:lnTo>
                      <a:lnTo>
                        <a:pt x="8042" y="9532"/>
                      </a:lnTo>
                      <a:lnTo>
                        <a:pt x="8039" y="9676"/>
                      </a:lnTo>
                      <a:lnTo>
                        <a:pt x="8036" y="9810"/>
                      </a:lnTo>
                      <a:lnTo>
                        <a:pt x="8032" y="9935"/>
                      </a:lnTo>
                      <a:lnTo>
                        <a:pt x="8029" y="10053"/>
                      </a:lnTo>
                      <a:lnTo>
                        <a:pt x="8026" y="10165"/>
                      </a:lnTo>
                      <a:lnTo>
                        <a:pt x="8023" y="10271"/>
                      </a:lnTo>
                      <a:lnTo>
                        <a:pt x="8020" y="10374"/>
                      </a:lnTo>
                      <a:lnTo>
                        <a:pt x="8016" y="10472"/>
                      </a:lnTo>
                      <a:lnTo>
                        <a:pt x="8013" y="10567"/>
                      </a:lnTo>
                      <a:lnTo>
                        <a:pt x="8010" y="10660"/>
                      </a:lnTo>
                      <a:lnTo>
                        <a:pt x="8007" y="10750"/>
                      </a:lnTo>
                      <a:lnTo>
                        <a:pt x="8004" y="10837"/>
                      </a:lnTo>
                      <a:lnTo>
                        <a:pt x="8000" y="10922"/>
                      </a:lnTo>
                      <a:lnTo>
                        <a:pt x="7997" y="11004"/>
                      </a:lnTo>
                      <a:lnTo>
                        <a:pt x="7994" y="11083"/>
                      </a:lnTo>
                      <a:lnTo>
                        <a:pt x="7991" y="11159"/>
                      </a:lnTo>
                      <a:lnTo>
                        <a:pt x="7987" y="11232"/>
                      </a:lnTo>
                      <a:lnTo>
                        <a:pt x="7984" y="11301"/>
                      </a:lnTo>
                      <a:lnTo>
                        <a:pt x="7981" y="11366"/>
                      </a:lnTo>
                      <a:lnTo>
                        <a:pt x="7978" y="11428"/>
                      </a:lnTo>
                      <a:lnTo>
                        <a:pt x="7975" y="11486"/>
                      </a:lnTo>
                      <a:lnTo>
                        <a:pt x="7971" y="11540"/>
                      </a:lnTo>
                      <a:lnTo>
                        <a:pt x="7968" y="11590"/>
                      </a:lnTo>
                      <a:lnTo>
                        <a:pt x="7965" y="11636"/>
                      </a:lnTo>
                      <a:lnTo>
                        <a:pt x="7962" y="11678"/>
                      </a:lnTo>
                      <a:lnTo>
                        <a:pt x="7959" y="11718"/>
                      </a:lnTo>
                      <a:lnTo>
                        <a:pt x="7955" y="11754"/>
                      </a:lnTo>
                      <a:lnTo>
                        <a:pt x="7952" y="11788"/>
                      </a:lnTo>
                      <a:lnTo>
                        <a:pt x="7949" y="11820"/>
                      </a:lnTo>
                      <a:lnTo>
                        <a:pt x="7946" y="11850"/>
                      </a:lnTo>
                      <a:lnTo>
                        <a:pt x="7942" y="11878"/>
                      </a:lnTo>
                      <a:lnTo>
                        <a:pt x="7939" y="11905"/>
                      </a:lnTo>
                      <a:lnTo>
                        <a:pt x="7936" y="11931"/>
                      </a:lnTo>
                      <a:lnTo>
                        <a:pt x="7933" y="11957"/>
                      </a:lnTo>
                      <a:lnTo>
                        <a:pt x="7930" y="11982"/>
                      </a:lnTo>
                      <a:lnTo>
                        <a:pt x="7926" y="12007"/>
                      </a:lnTo>
                      <a:lnTo>
                        <a:pt x="7923" y="12033"/>
                      </a:lnTo>
                      <a:lnTo>
                        <a:pt x="7920" y="12058"/>
                      </a:lnTo>
                      <a:lnTo>
                        <a:pt x="7917" y="12083"/>
                      </a:lnTo>
                      <a:lnTo>
                        <a:pt x="7914" y="12108"/>
                      </a:lnTo>
                      <a:lnTo>
                        <a:pt x="7910" y="12132"/>
                      </a:lnTo>
                      <a:lnTo>
                        <a:pt x="7907" y="12157"/>
                      </a:lnTo>
                      <a:lnTo>
                        <a:pt x="7904" y="12181"/>
                      </a:lnTo>
                      <a:lnTo>
                        <a:pt x="7901" y="12204"/>
                      </a:lnTo>
                      <a:lnTo>
                        <a:pt x="7897" y="12227"/>
                      </a:lnTo>
                      <a:lnTo>
                        <a:pt x="7894" y="12249"/>
                      </a:lnTo>
                      <a:lnTo>
                        <a:pt x="7891" y="12270"/>
                      </a:lnTo>
                      <a:lnTo>
                        <a:pt x="7888" y="12289"/>
                      </a:lnTo>
                      <a:lnTo>
                        <a:pt x="7885" y="12308"/>
                      </a:lnTo>
                      <a:lnTo>
                        <a:pt x="7881" y="12325"/>
                      </a:lnTo>
                      <a:lnTo>
                        <a:pt x="7878" y="12341"/>
                      </a:lnTo>
                      <a:lnTo>
                        <a:pt x="7875" y="12356"/>
                      </a:lnTo>
                      <a:lnTo>
                        <a:pt x="7872" y="12369"/>
                      </a:lnTo>
                      <a:lnTo>
                        <a:pt x="7869" y="12382"/>
                      </a:lnTo>
                      <a:lnTo>
                        <a:pt x="7865" y="12393"/>
                      </a:lnTo>
                      <a:lnTo>
                        <a:pt x="7862" y="12404"/>
                      </a:lnTo>
                      <a:lnTo>
                        <a:pt x="7859" y="12414"/>
                      </a:lnTo>
                      <a:lnTo>
                        <a:pt x="7856" y="12423"/>
                      </a:lnTo>
                      <a:lnTo>
                        <a:pt x="7852" y="12433"/>
                      </a:lnTo>
                      <a:lnTo>
                        <a:pt x="7849" y="12442"/>
                      </a:lnTo>
                      <a:lnTo>
                        <a:pt x="7846" y="12451"/>
                      </a:lnTo>
                      <a:lnTo>
                        <a:pt x="7843" y="12460"/>
                      </a:lnTo>
                      <a:lnTo>
                        <a:pt x="7840" y="12469"/>
                      </a:lnTo>
                      <a:lnTo>
                        <a:pt x="7836" y="12478"/>
                      </a:lnTo>
                      <a:lnTo>
                        <a:pt x="7833" y="12488"/>
                      </a:lnTo>
                      <a:lnTo>
                        <a:pt x="7830" y="12498"/>
                      </a:lnTo>
                      <a:lnTo>
                        <a:pt x="7827" y="12508"/>
                      </a:lnTo>
                      <a:lnTo>
                        <a:pt x="7824" y="12518"/>
                      </a:lnTo>
                      <a:lnTo>
                        <a:pt x="7820" y="12528"/>
                      </a:lnTo>
                      <a:lnTo>
                        <a:pt x="7817" y="12539"/>
                      </a:lnTo>
                      <a:lnTo>
                        <a:pt x="7814" y="12549"/>
                      </a:lnTo>
                      <a:lnTo>
                        <a:pt x="7811" y="12559"/>
                      </a:lnTo>
                      <a:lnTo>
                        <a:pt x="7807" y="12569"/>
                      </a:lnTo>
                      <a:lnTo>
                        <a:pt x="7804" y="12578"/>
                      </a:lnTo>
                      <a:lnTo>
                        <a:pt x="7801" y="12587"/>
                      </a:lnTo>
                      <a:lnTo>
                        <a:pt x="7798" y="12595"/>
                      </a:lnTo>
                      <a:lnTo>
                        <a:pt x="7795" y="12603"/>
                      </a:lnTo>
                      <a:lnTo>
                        <a:pt x="7791" y="12610"/>
                      </a:lnTo>
                      <a:lnTo>
                        <a:pt x="7788" y="12617"/>
                      </a:lnTo>
                      <a:lnTo>
                        <a:pt x="7785" y="12623"/>
                      </a:lnTo>
                      <a:lnTo>
                        <a:pt x="7782" y="12628"/>
                      </a:lnTo>
                      <a:lnTo>
                        <a:pt x="7779" y="12633"/>
                      </a:lnTo>
                      <a:lnTo>
                        <a:pt x="7775" y="12638"/>
                      </a:lnTo>
                      <a:lnTo>
                        <a:pt x="7772" y="12642"/>
                      </a:lnTo>
                      <a:lnTo>
                        <a:pt x="7769" y="12646"/>
                      </a:lnTo>
                      <a:lnTo>
                        <a:pt x="7766" y="12650"/>
                      </a:lnTo>
                      <a:lnTo>
                        <a:pt x="7762" y="12654"/>
                      </a:lnTo>
                      <a:lnTo>
                        <a:pt x="7759" y="12657"/>
                      </a:lnTo>
                      <a:lnTo>
                        <a:pt x="7756" y="12661"/>
                      </a:lnTo>
                      <a:lnTo>
                        <a:pt x="7753" y="12665"/>
                      </a:lnTo>
                      <a:lnTo>
                        <a:pt x="7750" y="12670"/>
                      </a:lnTo>
                      <a:lnTo>
                        <a:pt x="7746" y="12674"/>
                      </a:lnTo>
                      <a:lnTo>
                        <a:pt x="7743" y="12679"/>
                      </a:lnTo>
                      <a:lnTo>
                        <a:pt x="7740" y="12684"/>
                      </a:lnTo>
                      <a:lnTo>
                        <a:pt x="7737" y="12689"/>
                      </a:lnTo>
                      <a:lnTo>
                        <a:pt x="7734" y="12694"/>
                      </a:lnTo>
                      <a:lnTo>
                        <a:pt x="7730" y="12699"/>
                      </a:lnTo>
                      <a:lnTo>
                        <a:pt x="7727" y="12705"/>
                      </a:lnTo>
                      <a:lnTo>
                        <a:pt x="7724" y="12710"/>
                      </a:lnTo>
                      <a:lnTo>
                        <a:pt x="7721" y="12715"/>
                      </a:lnTo>
                      <a:lnTo>
                        <a:pt x="7717" y="12720"/>
                      </a:lnTo>
                      <a:lnTo>
                        <a:pt x="7714" y="12725"/>
                      </a:lnTo>
                      <a:lnTo>
                        <a:pt x="7711" y="12729"/>
                      </a:lnTo>
                      <a:lnTo>
                        <a:pt x="7708" y="12734"/>
                      </a:lnTo>
                      <a:lnTo>
                        <a:pt x="7705" y="12737"/>
                      </a:lnTo>
                      <a:lnTo>
                        <a:pt x="7701" y="12741"/>
                      </a:lnTo>
                      <a:lnTo>
                        <a:pt x="7698" y="12744"/>
                      </a:lnTo>
                      <a:lnTo>
                        <a:pt x="7695" y="12747"/>
                      </a:lnTo>
                      <a:lnTo>
                        <a:pt x="7692" y="12749"/>
                      </a:lnTo>
                      <a:lnTo>
                        <a:pt x="7689" y="12751"/>
                      </a:lnTo>
                      <a:lnTo>
                        <a:pt x="7685" y="12753"/>
                      </a:lnTo>
                      <a:lnTo>
                        <a:pt x="7682" y="12755"/>
                      </a:lnTo>
                      <a:lnTo>
                        <a:pt x="7679" y="12757"/>
                      </a:lnTo>
                      <a:lnTo>
                        <a:pt x="7676" y="12759"/>
                      </a:lnTo>
                      <a:lnTo>
                        <a:pt x="7672" y="12760"/>
                      </a:lnTo>
                      <a:lnTo>
                        <a:pt x="7669" y="12762"/>
                      </a:lnTo>
                      <a:lnTo>
                        <a:pt x="7666" y="12764"/>
                      </a:lnTo>
                      <a:lnTo>
                        <a:pt x="7663" y="12766"/>
                      </a:lnTo>
                      <a:lnTo>
                        <a:pt x="7660" y="12768"/>
                      </a:lnTo>
                      <a:lnTo>
                        <a:pt x="7657" y="12771"/>
                      </a:lnTo>
                      <a:lnTo>
                        <a:pt x="7653" y="12774"/>
                      </a:lnTo>
                      <a:lnTo>
                        <a:pt x="7650" y="12776"/>
                      </a:lnTo>
                      <a:lnTo>
                        <a:pt x="7647" y="12779"/>
                      </a:lnTo>
                      <a:lnTo>
                        <a:pt x="7644" y="12782"/>
                      </a:lnTo>
                      <a:lnTo>
                        <a:pt x="7641" y="12786"/>
                      </a:lnTo>
                      <a:lnTo>
                        <a:pt x="7637" y="12789"/>
                      </a:lnTo>
                      <a:lnTo>
                        <a:pt x="7634" y="12792"/>
                      </a:lnTo>
                      <a:lnTo>
                        <a:pt x="7631" y="12795"/>
                      </a:lnTo>
                      <a:lnTo>
                        <a:pt x="7628" y="12798"/>
                      </a:lnTo>
                      <a:lnTo>
                        <a:pt x="7625" y="12800"/>
                      </a:lnTo>
                      <a:lnTo>
                        <a:pt x="7621" y="12803"/>
                      </a:lnTo>
                      <a:lnTo>
                        <a:pt x="7618" y="12805"/>
                      </a:lnTo>
                      <a:lnTo>
                        <a:pt x="7615" y="12807"/>
                      </a:lnTo>
                      <a:lnTo>
                        <a:pt x="7612" y="12809"/>
                      </a:lnTo>
                      <a:lnTo>
                        <a:pt x="7608" y="12810"/>
                      </a:lnTo>
                      <a:lnTo>
                        <a:pt x="7605" y="12812"/>
                      </a:lnTo>
                      <a:lnTo>
                        <a:pt x="7602" y="12813"/>
                      </a:lnTo>
                      <a:lnTo>
                        <a:pt x="7599" y="12814"/>
                      </a:lnTo>
                      <a:lnTo>
                        <a:pt x="7596" y="12814"/>
                      </a:lnTo>
                      <a:lnTo>
                        <a:pt x="7592" y="12815"/>
                      </a:lnTo>
                      <a:lnTo>
                        <a:pt x="7589" y="12816"/>
                      </a:lnTo>
                      <a:lnTo>
                        <a:pt x="7586" y="12817"/>
                      </a:lnTo>
                      <a:lnTo>
                        <a:pt x="7583" y="12818"/>
                      </a:lnTo>
                      <a:lnTo>
                        <a:pt x="7580" y="12818"/>
                      </a:lnTo>
                      <a:lnTo>
                        <a:pt x="7576" y="12819"/>
                      </a:lnTo>
                      <a:lnTo>
                        <a:pt x="7573" y="12821"/>
                      </a:lnTo>
                      <a:lnTo>
                        <a:pt x="7570" y="12822"/>
                      </a:lnTo>
                      <a:lnTo>
                        <a:pt x="7567" y="12824"/>
                      </a:lnTo>
                      <a:lnTo>
                        <a:pt x="7564" y="12825"/>
                      </a:lnTo>
                      <a:lnTo>
                        <a:pt x="7560" y="12827"/>
                      </a:lnTo>
                      <a:lnTo>
                        <a:pt x="7557" y="12829"/>
                      </a:lnTo>
                      <a:lnTo>
                        <a:pt x="7554" y="12831"/>
                      </a:lnTo>
                      <a:lnTo>
                        <a:pt x="7551" y="12833"/>
                      </a:lnTo>
                      <a:lnTo>
                        <a:pt x="7547" y="12835"/>
                      </a:lnTo>
                      <a:lnTo>
                        <a:pt x="7544" y="12837"/>
                      </a:lnTo>
                      <a:lnTo>
                        <a:pt x="7541" y="12838"/>
                      </a:lnTo>
                      <a:lnTo>
                        <a:pt x="7538" y="12840"/>
                      </a:lnTo>
                      <a:lnTo>
                        <a:pt x="7535" y="12842"/>
                      </a:lnTo>
                      <a:lnTo>
                        <a:pt x="7532" y="12843"/>
                      </a:lnTo>
                      <a:lnTo>
                        <a:pt x="7528" y="12844"/>
                      </a:lnTo>
                      <a:lnTo>
                        <a:pt x="7525" y="12845"/>
                      </a:lnTo>
                      <a:lnTo>
                        <a:pt x="7522" y="12846"/>
                      </a:lnTo>
                      <a:lnTo>
                        <a:pt x="7519" y="12847"/>
                      </a:lnTo>
                      <a:lnTo>
                        <a:pt x="7516" y="12847"/>
                      </a:lnTo>
                      <a:lnTo>
                        <a:pt x="7512" y="12848"/>
                      </a:lnTo>
                      <a:lnTo>
                        <a:pt x="7509" y="12848"/>
                      </a:lnTo>
                      <a:lnTo>
                        <a:pt x="7506" y="12848"/>
                      </a:lnTo>
                      <a:lnTo>
                        <a:pt x="7503" y="12848"/>
                      </a:lnTo>
                      <a:lnTo>
                        <a:pt x="7500" y="12849"/>
                      </a:lnTo>
                      <a:lnTo>
                        <a:pt x="7496" y="12849"/>
                      </a:lnTo>
                      <a:lnTo>
                        <a:pt x="7493" y="12849"/>
                      </a:lnTo>
                      <a:lnTo>
                        <a:pt x="7490" y="12850"/>
                      </a:lnTo>
                      <a:lnTo>
                        <a:pt x="7487" y="12850"/>
                      </a:lnTo>
                      <a:lnTo>
                        <a:pt x="7483" y="12851"/>
                      </a:lnTo>
                      <a:lnTo>
                        <a:pt x="7480" y="12852"/>
                      </a:lnTo>
                      <a:lnTo>
                        <a:pt x="7477" y="12853"/>
                      </a:lnTo>
                      <a:lnTo>
                        <a:pt x="7474" y="12854"/>
                      </a:lnTo>
                      <a:lnTo>
                        <a:pt x="7471" y="12855"/>
                      </a:lnTo>
                      <a:lnTo>
                        <a:pt x="7467" y="12856"/>
                      </a:lnTo>
                      <a:lnTo>
                        <a:pt x="7464" y="12857"/>
                      </a:lnTo>
                      <a:lnTo>
                        <a:pt x="7461" y="12859"/>
                      </a:lnTo>
                      <a:lnTo>
                        <a:pt x="7458" y="12860"/>
                      </a:lnTo>
                      <a:lnTo>
                        <a:pt x="7455" y="12861"/>
                      </a:lnTo>
                      <a:lnTo>
                        <a:pt x="7451" y="12862"/>
                      </a:lnTo>
                      <a:lnTo>
                        <a:pt x="7448" y="12863"/>
                      </a:lnTo>
                      <a:lnTo>
                        <a:pt x="7445" y="12864"/>
                      </a:lnTo>
                      <a:lnTo>
                        <a:pt x="7442" y="12865"/>
                      </a:lnTo>
                      <a:lnTo>
                        <a:pt x="7439" y="12865"/>
                      </a:lnTo>
                      <a:lnTo>
                        <a:pt x="7436" y="12866"/>
                      </a:lnTo>
                      <a:lnTo>
                        <a:pt x="7432" y="12866"/>
                      </a:lnTo>
                      <a:lnTo>
                        <a:pt x="7429" y="12866"/>
                      </a:lnTo>
                      <a:lnTo>
                        <a:pt x="7426" y="12866"/>
                      </a:lnTo>
                      <a:lnTo>
                        <a:pt x="7423" y="12866"/>
                      </a:lnTo>
                      <a:lnTo>
                        <a:pt x="7419" y="12866"/>
                      </a:lnTo>
                      <a:lnTo>
                        <a:pt x="7416" y="12866"/>
                      </a:lnTo>
                      <a:lnTo>
                        <a:pt x="7413" y="12866"/>
                      </a:lnTo>
                      <a:lnTo>
                        <a:pt x="7410" y="12866"/>
                      </a:lnTo>
                      <a:lnTo>
                        <a:pt x="7407" y="12866"/>
                      </a:lnTo>
                      <a:lnTo>
                        <a:pt x="7403" y="12866"/>
                      </a:lnTo>
                      <a:lnTo>
                        <a:pt x="7400" y="12866"/>
                      </a:lnTo>
                      <a:lnTo>
                        <a:pt x="7397" y="12866"/>
                      </a:lnTo>
                      <a:lnTo>
                        <a:pt x="7394" y="12866"/>
                      </a:lnTo>
                      <a:lnTo>
                        <a:pt x="7391" y="12867"/>
                      </a:lnTo>
                      <a:lnTo>
                        <a:pt x="7387" y="12867"/>
                      </a:lnTo>
                      <a:lnTo>
                        <a:pt x="7384" y="12868"/>
                      </a:lnTo>
                      <a:lnTo>
                        <a:pt x="7381" y="12869"/>
                      </a:lnTo>
                      <a:lnTo>
                        <a:pt x="7378" y="12870"/>
                      </a:lnTo>
                      <a:lnTo>
                        <a:pt x="7375" y="12870"/>
                      </a:lnTo>
                      <a:lnTo>
                        <a:pt x="7372" y="12871"/>
                      </a:lnTo>
                      <a:lnTo>
                        <a:pt x="7368" y="12872"/>
                      </a:lnTo>
                      <a:lnTo>
                        <a:pt x="7365" y="12873"/>
                      </a:lnTo>
                      <a:lnTo>
                        <a:pt x="7362" y="12873"/>
                      </a:lnTo>
                      <a:lnTo>
                        <a:pt x="7359" y="12874"/>
                      </a:lnTo>
                      <a:lnTo>
                        <a:pt x="7356" y="12874"/>
                      </a:lnTo>
                      <a:lnTo>
                        <a:pt x="7352" y="12874"/>
                      </a:lnTo>
                      <a:lnTo>
                        <a:pt x="7349" y="12874"/>
                      </a:lnTo>
                      <a:lnTo>
                        <a:pt x="7346" y="12874"/>
                      </a:lnTo>
                      <a:lnTo>
                        <a:pt x="7343" y="12874"/>
                      </a:lnTo>
                      <a:lnTo>
                        <a:pt x="7339" y="12874"/>
                      </a:lnTo>
                      <a:lnTo>
                        <a:pt x="7336" y="12874"/>
                      </a:lnTo>
                      <a:lnTo>
                        <a:pt x="7333" y="12873"/>
                      </a:lnTo>
                      <a:lnTo>
                        <a:pt x="7330" y="12873"/>
                      </a:lnTo>
                      <a:lnTo>
                        <a:pt x="7327" y="12873"/>
                      </a:lnTo>
                      <a:lnTo>
                        <a:pt x="7323" y="12872"/>
                      </a:lnTo>
                      <a:lnTo>
                        <a:pt x="7320" y="12872"/>
                      </a:lnTo>
                      <a:lnTo>
                        <a:pt x="7317" y="12872"/>
                      </a:lnTo>
                      <a:lnTo>
                        <a:pt x="7314" y="12871"/>
                      </a:lnTo>
                      <a:lnTo>
                        <a:pt x="7311" y="12871"/>
                      </a:lnTo>
                      <a:lnTo>
                        <a:pt x="7308" y="12871"/>
                      </a:lnTo>
                      <a:lnTo>
                        <a:pt x="7304" y="12872"/>
                      </a:lnTo>
                      <a:lnTo>
                        <a:pt x="7301" y="12872"/>
                      </a:lnTo>
                      <a:lnTo>
                        <a:pt x="7298" y="12872"/>
                      </a:lnTo>
                      <a:lnTo>
                        <a:pt x="7295" y="12872"/>
                      </a:lnTo>
                      <a:lnTo>
                        <a:pt x="7292" y="12873"/>
                      </a:lnTo>
                      <a:lnTo>
                        <a:pt x="7288" y="12873"/>
                      </a:lnTo>
                      <a:lnTo>
                        <a:pt x="7285" y="12874"/>
                      </a:lnTo>
                      <a:lnTo>
                        <a:pt x="7282" y="12874"/>
                      </a:lnTo>
                      <a:lnTo>
                        <a:pt x="7279" y="12874"/>
                      </a:lnTo>
                      <a:lnTo>
                        <a:pt x="7276" y="12875"/>
                      </a:lnTo>
                      <a:lnTo>
                        <a:pt x="7272" y="12875"/>
                      </a:lnTo>
                      <a:lnTo>
                        <a:pt x="7269" y="12875"/>
                      </a:lnTo>
                      <a:lnTo>
                        <a:pt x="7266" y="12875"/>
                      </a:lnTo>
                      <a:lnTo>
                        <a:pt x="7263" y="12875"/>
                      </a:lnTo>
                      <a:lnTo>
                        <a:pt x="7259" y="12874"/>
                      </a:lnTo>
                      <a:lnTo>
                        <a:pt x="7256" y="12874"/>
                      </a:lnTo>
                      <a:lnTo>
                        <a:pt x="7253" y="12874"/>
                      </a:lnTo>
                      <a:lnTo>
                        <a:pt x="7250" y="12873"/>
                      </a:lnTo>
                      <a:lnTo>
                        <a:pt x="7247" y="12872"/>
                      </a:lnTo>
                      <a:lnTo>
                        <a:pt x="7244" y="12872"/>
                      </a:lnTo>
                      <a:lnTo>
                        <a:pt x="7240" y="12871"/>
                      </a:lnTo>
                      <a:lnTo>
                        <a:pt x="7237" y="12870"/>
                      </a:lnTo>
                      <a:lnTo>
                        <a:pt x="7234" y="12870"/>
                      </a:lnTo>
                      <a:lnTo>
                        <a:pt x="7231" y="12869"/>
                      </a:lnTo>
                      <a:lnTo>
                        <a:pt x="7228" y="12869"/>
                      </a:lnTo>
                      <a:lnTo>
                        <a:pt x="7224" y="12868"/>
                      </a:lnTo>
                      <a:lnTo>
                        <a:pt x="7221" y="12868"/>
                      </a:lnTo>
                      <a:lnTo>
                        <a:pt x="7218" y="12868"/>
                      </a:lnTo>
                      <a:lnTo>
                        <a:pt x="7215" y="12868"/>
                      </a:lnTo>
                      <a:lnTo>
                        <a:pt x="7212" y="12868"/>
                      </a:lnTo>
                      <a:lnTo>
                        <a:pt x="7208" y="12868"/>
                      </a:lnTo>
                      <a:lnTo>
                        <a:pt x="7205" y="12868"/>
                      </a:lnTo>
                      <a:lnTo>
                        <a:pt x="7202" y="12868"/>
                      </a:lnTo>
                      <a:lnTo>
                        <a:pt x="7199" y="12868"/>
                      </a:lnTo>
                      <a:lnTo>
                        <a:pt x="7196" y="12868"/>
                      </a:lnTo>
                      <a:lnTo>
                        <a:pt x="7193" y="12868"/>
                      </a:lnTo>
                      <a:lnTo>
                        <a:pt x="7189" y="12868"/>
                      </a:lnTo>
                      <a:lnTo>
                        <a:pt x="7186" y="12868"/>
                      </a:lnTo>
                      <a:lnTo>
                        <a:pt x="7183" y="12868"/>
                      </a:lnTo>
                      <a:lnTo>
                        <a:pt x="7180" y="12867"/>
                      </a:lnTo>
                      <a:lnTo>
                        <a:pt x="7177" y="12867"/>
                      </a:lnTo>
                      <a:lnTo>
                        <a:pt x="7173" y="12866"/>
                      </a:lnTo>
                      <a:lnTo>
                        <a:pt x="7170" y="12866"/>
                      </a:lnTo>
                      <a:lnTo>
                        <a:pt x="7167" y="12865"/>
                      </a:lnTo>
                      <a:lnTo>
                        <a:pt x="7164" y="12864"/>
                      </a:lnTo>
                      <a:lnTo>
                        <a:pt x="7160" y="12863"/>
                      </a:lnTo>
                      <a:lnTo>
                        <a:pt x="7157" y="12862"/>
                      </a:lnTo>
                      <a:lnTo>
                        <a:pt x="7154" y="12861"/>
                      </a:lnTo>
                      <a:lnTo>
                        <a:pt x="7151" y="12861"/>
                      </a:lnTo>
                      <a:lnTo>
                        <a:pt x="7148" y="12860"/>
                      </a:lnTo>
                      <a:lnTo>
                        <a:pt x="7145" y="12859"/>
                      </a:lnTo>
                      <a:lnTo>
                        <a:pt x="7141" y="12858"/>
                      </a:lnTo>
                      <a:lnTo>
                        <a:pt x="7138" y="12857"/>
                      </a:lnTo>
                      <a:lnTo>
                        <a:pt x="7135" y="12857"/>
                      </a:lnTo>
                      <a:lnTo>
                        <a:pt x="7132" y="12856"/>
                      </a:lnTo>
                      <a:lnTo>
                        <a:pt x="7129" y="12855"/>
                      </a:lnTo>
                      <a:lnTo>
                        <a:pt x="7125" y="12855"/>
                      </a:lnTo>
                      <a:lnTo>
                        <a:pt x="7122" y="12855"/>
                      </a:lnTo>
                      <a:lnTo>
                        <a:pt x="7119" y="12854"/>
                      </a:lnTo>
                      <a:lnTo>
                        <a:pt x="7116" y="12854"/>
                      </a:lnTo>
                      <a:lnTo>
                        <a:pt x="7113" y="12854"/>
                      </a:lnTo>
                      <a:lnTo>
                        <a:pt x="7109" y="12853"/>
                      </a:lnTo>
                      <a:lnTo>
                        <a:pt x="7106" y="12853"/>
                      </a:lnTo>
                      <a:lnTo>
                        <a:pt x="7103" y="12853"/>
                      </a:lnTo>
                      <a:lnTo>
                        <a:pt x="7100" y="12852"/>
                      </a:lnTo>
                      <a:lnTo>
                        <a:pt x="7097" y="12852"/>
                      </a:lnTo>
                      <a:lnTo>
                        <a:pt x="7094" y="12851"/>
                      </a:lnTo>
                      <a:lnTo>
                        <a:pt x="7090" y="12850"/>
                      </a:lnTo>
                      <a:lnTo>
                        <a:pt x="7087" y="12850"/>
                      </a:lnTo>
                      <a:lnTo>
                        <a:pt x="7084" y="12849"/>
                      </a:lnTo>
                      <a:lnTo>
                        <a:pt x="7081" y="12848"/>
                      </a:lnTo>
                      <a:lnTo>
                        <a:pt x="7077" y="12846"/>
                      </a:lnTo>
                      <a:lnTo>
                        <a:pt x="7074" y="12845"/>
                      </a:lnTo>
                      <a:lnTo>
                        <a:pt x="7071" y="12844"/>
                      </a:lnTo>
                      <a:lnTo>
                        <a:pt x="7068" y="12843"/>
                      </a:lnTo>
                      <a:lnTo>
                        <a:pt x="7065" y="12841"/>
                      </a:lnTo>
                      <a:lnTo>
                        <a:pt x="7062" y="12840"/>
                      </a:lnTo>
                      <a:lnTo>
                        <a:pt x="7059" y="12839"/>
                      </a:lnTo>
                      <a:lnTo>
                        <a:pt x="7055" y="12837"/>
                      </a:lnTo>
                      <a:lnTo>
                        <a:pt x="7052" y="12836"/>
                      </a:lnTo>
                      <a:lnTo>
                        <a:pt x="7049" y="12835"/>
                      </a:lnTo>
                      <a:lnTo>
                        <a:pt x="7046" y="12834"/>
                      </a:lnTo>
                      <a:lnTo>
                        <a:pt x="7042" y="12833"/>
                      </a:lnTo>
                      <a:lnTo>
                        <a:pt x="7039" y="12832"/>
                      </a:lnTo>
                      <a:lnTo>
                        <a:pt x="7036" y="12832"/>
                      </a:lnTo>
                      <a:lnTo>
                        <a:pt x="7033" y="12831"/>
                      </a:lnTo>
                      <a:lnTo>
                        <a:pt x="7030" y="12830"/>
                      </a:lnTo>
                      <a:lnTo>
                        <a:pt x="7026" y="12829"/>
                      </a:lnTo>
                      <a:lnTo>
                        <a:pt x="7024" y="12829"/>
                      </a:lnTo>
                      <a:lnTo>
                        <a:pt x="7020" y="12828"/>
                      </a:lnTo>
                      <a:lnTo>
                        <a:pt x="7017" y="12827"/>
                      </a:lnTo>
                      <a:lnTo>
                        <a:pt x="7014" y="12826"/>
                      </a:lnTo>
                      <a:lnTo>
                        <a:pt x="7011" y="12825"/>
                      </a:lnTo>
                      <a:lnTo>
                        <a:pt x="7007" y="12824"/>
                      </a:lnTo>
                      <a:lnTo>
                        <a:pt x="7004" y="12823"/>
                      </a:lnTo>
                      <a:lnTo>
                        <a:pt x="7001" y="12822"/>
                      </a:lnTo>
                      <a:lnTo>
                        <a:pt x="6998" y="12820"/>
                      </a:lnTo>
                      <a:lnTo>
                        <a:pt x="6995" y="12819"/>
                      </a:lnTo>
                      <a:lnTo>
                        <a:pt x="6991" y="12817"/>
                      </a:lnTo>
                      <a:lnTo>
                        <a:pt x="6988" y="12815"/>
                      </a:lnTo>
                      <a:lnTo>
                        <a:pt x="6985" y="12814"/>
                      </a:lnTo>
                      <a:lnTo>
                        <a:pt x="6982" y="12812"/>
                      </a:lnTo>
                      <a:lnTo>
                        <a:pt x="6979" y="12810"/>
                      </a:lnTo>
                      <a:lnTo>
                        <a:pt x="6976" y="12808"/>
                      </a:lnTo>
                      <a:lnTo>
                        <a:pt x="6972" y="12806"/>
                      </a:lnTo>
                      <a:lnTo>
                        <a:pt x="6969" y="12805"/>
                      </a:lnTo>
                      <a:lnTo>
                        <a:pt x="6966" y="12803"/>
                      </a:lnTo>
                      <a:lnTo>
                        <a:pt x="6963" y="12801"/>
                      </a:lnTo>
                      <a:lnTo>
                        <a:pt x="6960" y="12800"/>
                      </a:lnTo>
                      <a:lnTo>
                        <a:pt x="6956" y="12798"/>
                      </a:lnTo>
                      <a:lnTo>
                        <a:pt x="6953" y="12796"/>
                      </a:lnTo>
                      <a:lnTo>
                        <a:pt x="6950" y="12795"/>
                      </a:lnTo>
                      <a:lnTo>
                        <a:pt x="6947" y="12794"/>
                      </a:lnTo>
                      <a:lnTo>
                        <a:pt x="6944" y="12792"/>
                      </a:lnTo>
                      <a:lnTo>
                        <a:pt x="6941" y="12791"/>
                      </a:lnTo>
                      <a:lnTo>
                        <a:pt x="6937" y="12790"/>
                      </a:lnTo>
                      <a:lnTo>
                        <a:pt x="6934" y="12788"/>
                      </a:lnTo>
                      <a:lnTo>
                        <a:pt x="6931" y="12787"/>
                      </a:lnTo>
                      <a:lnTo>
                        <a:pt x="6928" y="12785"/>
                      </a:lnTo>
                      <a:lnTo>
                        <a:pt x="6925" y="12784"/>
                      </a:lnTo>
                      <a:lnTo>
                        <a:pt x="6921" y="12782"/>
                      </a:lnTo>
                      <a:lnTo>
                        <a:pt x="6918" y="12780"/>
                      </a:lnTo>
                      <a:lnTo>
                        <a:pt x="6915" y="12778"/>
                      </a:lnTo>
                      <a:lnTo>
                        <a:pt x="6912" y="12776"/>
                      </a:lnTo>
                      <a:lnTo>
                        <a:pt x="6909" y="12774"/>
                      </a:lnTo>
                      <a:lnTo>
                        <a:pt x="6906" y="12772"/>
                      </a:lnTo>
                      <a:lnTo>
                        <a:pt x="6902" y="12769"/>
                      </a:lnTo>
                      <a:lnTo>
                        <a:pt x="6899" y="12767"/>
                      </a:lnTo>
                      <a:lnTo>
                        <a:pt x="6896" y="12764"/>
                      </a:lnTo>
                      <a:lnTo>
                        <a:pt x="6893" y="12762"/>
                      </a:lnTo>
                      <a:lnTo>
                        <a:pt x="6889" y="12759"/>
                      </a:lnTo>
                      <a:lnTo>
                        <a:pt x="6886" y="12756"/>
                      </a:lnTo>
                      <a:lnTo>
                        <a:pt x="6883" y="12754"/>
                      </a:lnTo>
                      <a:lnTo>
                        <a:pt x="6880" y="12751"/>
                      </a:lnTo>
                      <a:lnTo>
                        <a:pt x="6877" y="12749"/>
                      </a:lnTo>
                      <a:lnTo>
                        <a:pt x="6874" y="12746"/>
                      </a:lnTo>
                      <a:lnTo>
                        <a:pt x="6871" y="12744"/>
                      </a:lnTo>
                      <a:lnTo>
                        <a:pt x="6867" y="12741"/>
                      </a:lnTo>
                      <a:lnTo>
                        <a:pt x="6864" y="12739"/>
                      </a:lnTo>
                      <a:lnTo>
                        <a:pt x="6861" y="12737"/>
                      </a:lnTo>
                      <a:lnTo>
                        <a:pt x="6858" y="12734"/>
                      </a:lnTo>
                      <a:lnTo>
                        <a:pt x="6854" y="12732"/>
                      </a:lnTo>
                      <a:lnTo>
                        <a:pt x="6851" y="12730"/>
                      </a:lnTo>
                      <a:lnTo>
                        <a:pt x="6848" y="12728"/>
                      </a:lnTo>
                      <a:lnTo>
                        <a:pt x="6845" y="12725"/>
                      </a:lnTo>
                      <a:lnTo>
                        <a:pt x="6842" y="12723"/>
                      </a:lnTo>
                      <a:lnTo>
                        <a:pt x="6839" y="12720"/>
                      </a:lnTo>
                      <a:lnTo>
                        <a:pt x="6835" y="12718"/>
                      </a:lnTo>
                      <a:lnTo>
                        <a:pt x="6832" y="12715"/>
                      </a:lnTo>
                      <a:lnTo>
                        <a:pt x="6829" y="12712"/>
                      </a:lnTo>
                      <a:lnTo>
                        <a:pt x="6826" y="12709"/>
                      </a:lnTo>
                      <a:lnTo>
                        <a:pt x="6823" y="12705"/>
                      </a:lnTo>
                      <a:lnTo>
                        <a:pt x="6819" y="12702"/>
                      </a:lnTo>
                      <a:lnTo>
                        <a:pt x="6817" y="12699"/>
                      </a:lnTo>
                      <a:lnTo>
                        <a:pt x="6813" y="12695"/>
                      </a:lnTo>
                      <a:lnTo>
                        <a:pt x="6810" y="12691"/>
                      </a:lnTo>
                      <a:lnTo>
                        <a:pt x="6807" y="12687"/>
                      </a:lnTo>
                      <a:lnTo>
                        <a:pt x="6804" y="12684"/>
                      </a:lnTo>
                      <a:lnTo>
                        <a:pt x="6800" y="12680"/>
                      </a:lnTo>
                      <a:lnTo>
                        <a:pt x="6797" y="12676"/>
                      </a:lnTo>
                      <a:lnTo>
                        <a:pt x="6794" y="12672"/>
                      </a:lnTo>
                      <a:lnTo>
                        <a:pt x="6791" y="12668"/>
                      </a:lnTo>
                      <a:lnTo>
                        <a:pt x="6788" y="12664"/>
                      </a:lnTo>
                      <a:lnTo>
                        <a:pt x="6785" y="12660"/>
                      </a:lnTo>
                      <a:lnTo>
                        <a:pt x="6781" y="12657"/>
                      </a:lnTo>
                      <a:lnTo>
                        <a:pt x="6778" y="12653"/>
                      </a:lnTo>
                      <a:lnTo>
                        <a:pt x="6775" y="12649"/>
                      </a:lnTo>
                      <a:lnTo>
                        <a:pt x="6772" y="12645"/>
                      </a:lnTo>
                      <a:lnTo>
                        <a:pt x="6769" y="12642"/>
                      </a:lnTo>
                      <a:lnTo>
                        <a:pt x="6765" y="12638"/>
                      </a:lnTo>
                      <a:lnTo>
                        <a:pt x="6762" y="12634"/>
                      </a:lnTo>
                      <a:lnTo>
                        <a:pt x="6759" y="12630"/>
                      </a:lnTo>
                      <a:lnTo>
                        <a:pt x="6756" y="12626"/>
                      </a:lnTo>
                      <a:lnTo>
                        <a:pt x="6753" y="12622"/>
                      </a:lnTo>
                      <a:lnTo>
                        <a:pt x="6750" y="12618"/>
                      </a:lnTo>
                      <a:lnTo>
                        <a:pt x="6746" y="12614"/>
                      </a:lnTo>
                      <a:lnTo>
                        <a:pt x="6743" y="12609"/>
                      </a:lnTo>
                      <a:lnTo>
                        <a:pt x="6740" y="12604"/>
                      </a:lnTo>
                      <a:lnTo>
                        <a:pt x="6737" y="12599"/>
                      </a:lnTo>
                      <a:lnTo>
                        <a:pt x="6734" y="12594"/>
                      </a:lnTo>
                      <a:lnTo>
                        <a:pt x="6730" y="12589"/>
                      </a:lnTo>
                      <a:lnTo>
                        <a:pt x="6727" y="12583"/>
                      </a:lnTo>
                      <a:lnTo>
                        <a:pt x="6724" y="12578"/>
                      </a:lnTo>
                      <a:lnTo>
                        <a:pt x="6721" y="12572"/>
                      </a:lnTo>
                      <a:lnTo>
                        <a:pt x="6718" y="12566"/>
                      </a:lnTo>
                      <a:lnTo>
                        <a:pt x="6715" y="12560"/>
                      </a:lnTo>
                      <a:lnTo>
                        <a:pt x="6711" y="12554"/>
                      </a:lnTo>
                      <a:lnTo>
                        <a:pt x="6708" y="12548"/>
                      </a:lnTo>
                      <a:lnTo>
                        <a:pt x="6705" y="12542"/>
                      </a:lnTo>
                      <a:lnTo>
                        <a:pt x="6702" y="12536"/>
                      </a:lnTo>
                      <a:lnTo>
                        <a:pt x="6699" y="12530"/>
                      </a:lnTo>
                      <a:lnTo>
                        <a:pt x="6696" y="12524"/>
                      </a:lnTo>
                      <a:lnTo>
                        <a:pt x="6692" y="12518"/>
                      </a:lnTo>
                      <a:lnTo>
                        <a:pt x="6689" y="12512"/>
                      </a:lnTo>
                      <a:lnTo>
                        <a:pt x="6686" y="12506"/>
                      </a:lnTo>
                      <a:lnTo>
                        <a:pt x="6683" y="12500"/>
                      </a:lnTo>
                      <a:lnTo>
                        <a:pt x="6680" y="12494"/>
                      </a:lnTo>
                      <a:lnTo>
                        <a:pt x="6676" y="12487"/>
                      </a:lnTo>
                      <a:lnTo>
                        <a:pt x="6673" y="12481"/>
                      </a:lnTo>
                      <a:lnTo>
                        <a:pt x="6670" y="12474"/>
                      </a:lnTo>
                      <a:lnTo>
                        <a:pt x="6667" y="12468"/>
                      </a:lnTo>
                      <a:lnTo>
                        <a:pt x="6664" y="12461"/>
                      </a:lnTo>
                      <a:lnTo>
                        <a:pt x="6661" y="12454"/>
                      </a:lnTo>
                      <a:lnTo>
                        <a:pt x="6657" y="12446"/>
                      </a:lnTo>
                      <a:lnTo>
                        <a:pt x="6654" y="12439"/>
                      </a:lnTo>
                      <a:lnTo>
                        <a:pt x="6651" y="12431"/>
                      </a:lnTo>
                      <a:lnTo>
                        <a:pt x="6648" y="12423"/>
                      </a:lnTo>
                      <a:lnTo>
                        <a:pt x="6645" y="12414"/>
                      </a:lnTo>
                      <a:lnTo>
                        <a:pt x="6642" y="12406"/>
                      </a:lnTo>
                      <a:lnTo>
                        <a:pt x="6638" y="12397"/>
                      </a:lnTo>
                      <a:lnTo>
                        <a:pt x="6635" y="12388"/>
                      </a:lnTo>
                      <a:lnTo>
                        <a:pt x="6632" y="12379"/>
                      </a:lnTo>
                      <a:lnTo>
                        <a:pt x="6629" y="12369"/>
                      </a:lnTo>
                      <a:lnTo>
                        <a:pt x="6626" y="12360"/>
                      </a:lnTo>
                      <a:lnTo>
                        <a:pt x="6622" y="12350"/>
                      </a:lnTo>
                      <a:lnTo>
                        <a:pt x="6619" y="12341"/>
                      </a:lnTo>
                      <a:lnTo>
                        <a:pt x="6616" y="12331"/>
                      </a:lnTo>
                      <a:lnTo>
                        <a:pt x="6613" y="12321"/>
                      </a:lnTo>
                      <a:lnTo>
                        <a:pt x="6610" y="12311"/>
                      </a:lnTo>
                      <a:lnTo>
                        <a:pt x="6607" y="12301"/>
                      </a:lnTo>
                      <a:lnTo>
                        <a:pt x="6603" y="12291"/>
                      </a:lnTo>
                      <a:lnTo>
                        <a:pt x="6600" y="12281"/>
                      </a:lnTo>
                      <a:lnTo>
                        <a:pt x="6597" y="12270"/>
                      </a:lnTo>
                      <a:lnTo>
                        <a:pt x="6594" y="12260"/>
                      </a:lnTo>
                      <a:lnTo>
                        <a:pt x="6591" y="12249"/>
                      </a:lnTo>
                      <a:lnTo>
                        <a:pt x="6588" y="12238"/>
                      </a:lnTo>
                      <a:lnTo>
                        <a:pt x="6584" y="12227"/>
                      </a:lnTo>
                      <a:lnTo>
                        <a:pt x="6581" y="12216"/>
                      </a:lnTo>
                      <a:lnTo>
                        <a:pt x="6578" y="12205"/>
                      </a:lnTo>
                      <a:lnTo>
                        <a:pt x="6575" y="12193"/>
                      </a:lnTo>
                      <a:lnTo>
                        <a:pt x="6572" y="12181"/>
                      </a:lnTo>
                      <a:lnTo>
                        <a:pt x="6568" y="12168"/>
                      </a:lnTo>
                      <a:lnTo>
                        <a:pt x="6565" y="12155"/>
                      </a:lnTo>
                      <a:lnTo>
                        <a:pt x="6562" y="12142"/>
                      </a:lnTo>
                      <a:lnTo>
                        <a:pt x="6559" y="12128"/>
                      </a:lnTo>
                      <a:lnTo>
                        <a:pt x="6556" y="12114"/>
                      </a:lnTo>
                      <a:lnTo>
                        <a:pt x="6553" y="12099"/>
                      </a:lnTo>
                      <a:lnTo>
                        <a:pt x="6549" y="12085"/>
                      </a:lnTo>
                      <a:lnTo>
                        <a:pt x="6546" y="12069"/>
                      </a:lnTo>
                      <a:lnTo>
                        <a:pt x="6543" y="12054"/>
                      </a:lnTo>
                      <a:lnTo>
                        <a:pt x="6540" y="12038"/>
                      </a:lnTo>
                      <a:lnTo>
                        <a:pt x="6537" y="12022"/>
                      </a:lnTo>
                      <a:lnTo>
                        <a:pt x="6534" y="12006"/>
                      </a:lnTo>
                      <a:lnTo>
                        <a:pt x="6530" y="11989"/>
                      </a:lnTo>
                      <a:lnTo>
                        <a:pt x="6527" y="11973"/>
                      </a:lnTo>
                      <a:lnTo>
                        <a:pt x="6524" y="11956"/>
                      </a:lnTo>
                      <a:lnTo>
                        <a:pt x="6521" y="11939"/>
                      </a:lnTo>
                      <a:lnTo>
                        <a:pt x="6518" y="11921"/>
                      </a:lnTo>
                      <a:lnTo>
                        <a:pt x="6515" y="11904"/>
                      </a:lnTo>
                      <a:lnTo>
                        <a:pt x="6511" y="11886"/>
                      </a:lnTo>
                      <a:lnTo>
                        <a:pt x="6508" y="11868"/>
                      </a:lnTo>
                      <a:lnTo>
                        <a:pt x="6505" y="11849"/>
                      </a:lnTo>
                      <a:lnTo>
                        <a:pt x="6502" y="11830"/>
                      </a:lnTo>
                      <a:lnTo>
                        <a:pt x="6499" y="11811"/>
                      </a:lnTo>
                      <a:lnTo>
                        <a:pt x="6495" y="11792"/>
                      </a:lnTo>
                      <a:lnTo>
                        <a:pt x="6492" y="11772"/>
                      </a:lnTo>
                      <a:lnTo>
                        <a:pt x="6489" y="11751"/>
                      </a:lnTo>
                      <a:lnTo>
                        <a:pt x="6486" y="11730"/>
                      </a:lnTo>
                      <a:lnTo>
                        <a:pt x="6483" y="11709"/>
                      </a:lnTo>
                      <a:lnTo>
                        <a:pt x="6480" y="11687"/>
                      </a:lnTo>
                      <a:lnTo>
                        <a:pt x="6476" y="11664"/>
                      </a:lnTo>
                      <a:lnTo>
                        <a:pt x="6473" y="11640"/>
                      </a:lnTo>
                      <a:lnTo>
                        <a:pt x="6470" y="11616"/>
                      </a:lnTo>
                      <a:lnTo>
                        <a:pt x="6467" y="11592"/>
                      </a:lnTo>
                      <a:lnTo>
                        <a:pt x="6464" y="11566"/>
                      </a:lnTo>
                      <a:lnTo>
                        <a:pt x="6461" y="11540"/>
                      </a:lnTo>
                      <a:lnTo>
                        <a:pt x="6457" y="11514"/>
                      </a:lnTo>
                      <a:lnTo>
                        <a:pt x="6454" y="11487"/>
                      </a:lnTo>
                      <a:lnTo>
                        <a:pt x="6451" y="11459"/>
                      </a:lnTo>
                      <a:lnTo>
                        <a:pt x="6448" y="11431"/>
                      </a:lnTo>
                      <a:lnTo>
                        <a:pt x="6445" y="11402"/>
                      </a:lnTo>
                      <a:lnTo>
                        <a:pt x="6442" y="11373"/>
                      </a:lnTo>
                      <a:lnTo>
                        <a:pt x="6438" y="11344"/>
                      </a:lnTo>
                      <a:lnTo>
                        <a:pt x="6435" y="11314"/>
                      </a:lnTo>
                      <a:lnTo>
                        <a:pt x="6432" y="11283"/>
                      </a:lnTo>
                      <a:lnTo>
                        <a:pt x="6429" y="11252"/>
                      </a:lnTo>
                      <a:lnTo>
                        <a:pt x="6426" y="11221"/>
                      </a:lnTo>
                      <a:lnTo>
                        <a:pt x="6423" y="11189"/>
                      </a:lnTo>
                      <a:lnTo>
                        <a:pt x="6420" y="11156"/>
                      </a:lnTo>
                      <a:lnTo>
                        <a:pt x="6416" y="11123"/>
                      </a:lnTo>
                      <a:lnTo>
                        <a:pt x="6413" y="11089"/>
                      </a:lnTo>
                      <a:lnTo>
                        <a:pt x="6410" y="11054"/>
                      </a:lnTo>
                      <a:lnTo>
                        <a:pt x="6407" y="11019"/>
                      </a:lnTo>
                      <a:lnTo>
                        <a:pt x="6403" y="10983"/>
                      </a:lnTo>
                      <a:lnTo>
                        <a:pt x="6401" y="10946"/>
                      </a:lnTo>
                      <a:lnTo>
                        <a:pt x="6397" y="10908"/>
                      </a:lnTo>
                      <a:lnTo>
                        <a:pt x="6394" y="10869"/>
                      </a:lnTo>
                      <a:lnTo>
                        <a:pt x="6391" y="10829"/>
                      </a:lnTo>
                      <a:lnTo>
                        <a:pt x="6388" y="10788"/>
                      </a:lnTo>
                      <a:lnTo>
                        <a:pt x="6385" y="10747"/>
                      </a:lnTo>
                      <a:lnTo>
                        <a:pt x="6381" y="10704"/>
                      </a:lnTo>
                      <a:lnTo>
                        <a:pt x="6378" y="10660"/>
                      </a:lnTo>
                      <a:lnTo>
                        <a:pt x="6375" y="10615"/>
                      </a:lnTo>
                      <a:lnTo>
                        <a:pt x="6372" y="10569"/>
                      </a:lnTo>
                      <a:lnTo>
                        <a:pt x="6369" y="10522"/>
                      </a:lnTo>
                      <a:lnTo>
                        <a:pt x="6366" y="10474"/>
                      </a:lnTo>
                      <a:lnTo>
                        <a:pt x="6362" y="10425"/>
                      </a:lnTo>
                      <a:lnTo>
                        <a:pt x="6359" y="10375"/>
                      </a:lnTo>
                      <a:lnTo>
                        <a:pt x="6356" y="10324"/>
                      </a:lnTo>
                      <a:lnTo>
                        <a:pt x="6353" y="10272"/>
                      </a:lnTo>
                      <a:lnTo>
                        <a:pt x="6350" y="10220"/>
                      </a:lnTo>
                      <a:lnTo>
                        <a:pt x="6347" y="10166"/>
                      </a:lnTo>
                      <a:lnTo>
                        <a:pt x="6343" y="10112"/>
                      </a:lnTo>
                      <a:lnTo>
                        <a:pt x="6340" y="10057"/>
                      </a:lnTo>
                      <a:lnTo>
                        <a:pt x="6337" y="10001"/>
                      </a:lnTo>
                      <a:lnTo>
                        <a:pt x="6334" y="9944"/>
                      </a:lnTo>
                      <a:lnTo>
                        <a:pt x="6331" y="9886"/>
                      </a:lnTo>
                      <a:lnTo>
                        <a:pt x="6328" y="9827"/>
                      </a:lnTo>
                      <a:lnTo>
                        <a:pt x="6324" y="9767"/>
                      </a:lnTo>
                      <a:lnTo>
                        <a:pt x="6321" y="9706"/>
                      </a:lnTo>
                      <a:lnTo>
                        <a:pt x="6318" y="9643"/>
                      </a:lnTo>
                      <a:lnTo>
                        <a:pt x="6315" y="9580"/>
                      </a:lnTo>
                      <a:lnTo>
                        <a:pt x="6312" y="9515"/>
                      </a:lnTo>
                      <a:lnTo>
                        <a:pt x="6309" y="9448"/>
                      </a:lnTo>
                      <a:lnTo>
                        <a:pt x="6305" y="9381"/>
                      </a:lnTo>
                      <a:lnTo>
                        <a:pt x="6302" y="9312"/>
                      </a:lnTo>
                      <a:lnTo>
                        <a:pt x="6299" y="9241"/>
                      </a:lnTo>
                      <a:lnTo>
                        <a:pt x="6296" y="9169"/>
                      </a:lnTo>
                      <a:lnTo>
                        <a:pt x="6293" y="9095"/>
                      </a:lnTo>
                      <a:lnTo>
                        <a:pt x="6290" y="9020"/>
                      </a:lnTo>
                      <a:lnTo>
                        <a:pt x="6286" y="8944"/>
                      </a:lnTo>
                      <a:lnTo>
                        <a:pt x="6283" y="8866"/>
                      </a:lnTo>
                      <a:lnTo>
                        <a:pt x="6280" y="8787"/>
                      </a:lnTo>
                      <a:lnTo>
                        <a:pt x="6277" y="8706"/>
                      </a:lnTo>
                      <a:lnTo>
                        <a:pt x="6274" y="8624"/>
                      </a:lnTo>
                      <a:lnTo>
                        <a:pt x="6271" y="8541"/>
                      </a:lnTo>
                      <a:lnTo>
                        <a:pt x="6268" y="8457"/>
                      </a:lnTo>
                      <a:lnTo>
                        <a:pt x="6264" y="8372"/>
                      </a:lnTo>
                      <a:lnTo>
                        <a:pt x="6261" y="8285"/>
                      </a:lnTo>
                      <a:lnTo>
                        <a:pt x="6258" y="8198"/>
                      </a:lnTo>
                      <a:lnTo>
                        <a:pt x="6255" y="8109"/>
                      </a:lnTo>
                      <a:lnTo>
                        <a:pt x="6252" y="8019"/>
                      </a:lnTo>
                      <a:lnTo>
                        <a:pt x="6249" y="7929"/>
                      </a:lnTo>
                      <a:lnTo>
                        <a:pt x="6245" y="7837"/>
                      </a:lnTo>
                      <a:lnTo>
                        <a:pt x="6242" y="7744"/>
                      </a:lnTo>
                      <a:lnTo>
                        <a:pt x="6239" y="7651"/>
                      </a:lnTo>
                      <a:lnTo>
                        <a:pt x="6236" y="7556"/>
                      </a:lnTo>
                      <a:lnTo>
                        <a:pt x="6233" y="7460"/>
                      </a:lnTo>
                      <a:lnTo>
                        <a:pt x="6230" y="7363"/>
                      </a:lnTo>
                      <a:lnTo>
                        <a:pt x="6226" y="7265"/>
                      </a:lnTo>
                      <a:lnTo>
                        <a:pt x="6223" y="7166"/>
                      </a:lnTo>
                      <a:lnTo>
                        <a:pt x="6220" y="7066"/>
                      </a:lnTo>
                      <a:lnTo>
                        <a:pt x="6217" y="6964"/>
                      </a:lnTo>
                      <a:lnTo>
                        <a:pt x="6214" y="6862"/>
                      </a:lnTo>
                      <a:lnTo>
                        <a:pt x="6211" y="6758"/>
                      </a:lnTo>
                      <a:lnTo>
                        <a:pt x="6207" y="6653"/>
                      </a:lnTo>
                      <a:lnTo>
                        <a:pt x="6204" y="6547"/>
                      </a:lnTo>
                      <a:lnTo>
                        <a:pt x="6201" y="6439"/>
                      </a:lnTo>
                      <a:lnTo>
                        <a:pt x="6198" y="6331"/>
                      </a:lnTo>
                      <a:lnTo>
                        <a:pt x="6195" y="6222"/>
                      </a:lnTo>
                      <a:lnTo>
                        <a:pt x="6192" y="6113"/>
                      </a:lnTo>
                      <a:lnTo>
                        <a:pt x="6188" y="6002"/>
                      </a:lnTo>
                      <a:lnTo>
                        <a:pt x="6185" y="5891"/>
                      </a:lnTo>
                      <a:lnTo>
                        <a:pt x="6182" y="5780"/>
                      </a:lnTo>
                      <a:lnTo>
                        <a:pt x="6179" y="5668"/>
                      </a:lnTo>
                      <a:lnTo>
                        <a:pt x="6176" y="5556"/>
                      </a:lnTo>
                      <a:lnTo>
                        <a:pt x="6173" y="5444"/>
                      </a:lnTo>
                      <a:lnTo>
                        <a:pt x="6169" y="5332"/>
                      </a:lnTo>
                      <a:lnTo>
                        <a:pt x="6166" y="5220"/>
                      </a:lnTo>
                      <a:lnTo>
                        <a:pt x="6163" y="5108"/>
                      </a:lnTo>
                      <a:lnTo>
                        <a:pt x="6160" y="4996"/>
                      </a:lnTo>
                      <a:lnTo>
                        <a:pt x="6157" y="4885"/>
                      </a:lnTo>
                      <a:lnTo>
                        <a:pt x="6154" y="4774"/>
                      </a:lnTo>
                      <a:lnTo>
                        <a:pt x="6151" y="4664"/>
                      </a:lnTo>
                      <a:lnTo>
                        <a:pt x="6147" y="4554"/>
                      </a:lnTo>
                      <a:lnTo>
                        <a:pt x="6144" y="4445"/>
                      </a:lnTo>
                      <a:lnTo>
                        <a:pt x="6141" y="4336"/>
                      </a:lnTo>
                      <a:lnTo>
                        <a:pt x="6138" y="4228"/>
                      </a:lnTo>
                      <a:lnTo>
                        <a:pt x="6135" y="4120"/>
                      </a:lnTo>
                      <a:lnTo>
                        <a:pt x="6132" y="4013"/>
                      </a:lnTo>
                      <a:lnTo>
                        <a:pt x="6128" y="3906"/>
                      </a:lnTo>
                      <a:lnTo>
                        <a:pt x="6125" y="3800"/>
                      </a:lnTo>
                      <a:lnTo>
                        <a:pt x="6122" y="3695"/>
                      </a:lnTo>
                      <a:lnTo>
                        <a:pt x="6119" y="3590"/>
                      </a:lnTo>
                      <a:lnTo>
                        <a:pt x="6116" y="3486"/>
                      </a:lnTo>
                      <a:lnTo>
                        <a:pt x="6113" y="3383"/>
                      </a:lnTo>
                      <a:lnTo>
                        <a:pt x="6109" y="3280"/>
                      </a:lnTo>
                      <a:lnTo>
                        <a:pt x="6106" y="3179"/>
                      </a:lnTo>
                      <a:lnTo>
                        <a:pt x="6103" y="3079"/>
                      </a:lnTo>
                      <a:lnTo>
                        <a:pt x="6100" y="2979"/>
                      </a:lnTo>
                      <a:lnTo>
                        <a:pt x="6097" y="2882"/>
                      </a:lnTo>
                      <a:lnTo>
                        <a:pt x="6094" y="2785"/>
                      </a:lnTo>
                      <a:lnTo>
                        <a:pt x="6090" y="2690"/>
                      </a:lnTo>
                      <a:lnTo>
                        <a:pt x="6087" y="2597"/>
                      </a:lnTo>
                      <a:lnTo>
                        <a:pt x="6084" y="2506"/>
                      </a:lnTo>
                      <a:lnTo>
                        <a:pt x="6081" y="2416"/>
                      </a:lnTo>
                      <a:lnTo>
                        <a:pt x="6078" y="2329"/>
                      </a:lnTo>
                      <a:lnTo>
                        <a:pt x="6075" y="2243"/>
                      </a:lnTo>
                      <a:lnTo>
                        <a:pt x="6071" y="2160"/>
                      </a:lnTo>
                      <a:lnTo>
                        <a:pt x="6068" y="2078"/>
                      </a:lnTo>
                      <a:lnTo>
                        <a:pt x="6065" y="1999"/>
                      </a:lnTo>
                      <a:lnTo>
                        <a:pt x="6062" y="1922"/>
                      </a:lnTo>
                      <a:lnTo>
                        <a:pt x="6059" y="1847"/>
                      </a:lnTo>
                      <a:lnTo>
                        <a:pt x="6056" y="1774"/>
                      </a:lnTo>
                      <a:lnTo>
                        <a:pt x="6052" y="1703"/>
                      </a:lnTo>
                      <a:lnTo>
                        <a:pt x="6049" y="1634"/>
                      </a:lnTo>
                      <a:lnTo>
                        <a:pt x="6046" y="1567"/>
                      </a:lnTo>
                      <a:lnTo>
                        <a:pt x="6043" y="1501"/>
                      </a:lnTo>
                      <a:lnTo>
                        <a:pt x="6040" y="1438"/>
                      </a:lnTo>
                      <a:lnTo>
                        <a:pt x="6037" y="1376"/>
                      </a:lnTo>
                      <a:lnTo>
                        <a:pt x="6034" y="1316"/>
                      </a:lnTo>
                      <a:lnTo>
                        <a:pt x="6030" y="1257"/>
                      </a:lnTo>
                      <a:lnTo>
                        <a:pt x="6027" y="1201"/>
                      </a:lnTo>
                      <a:lnTo>
                        <a:pt x="6024" y="1145"/>
                      </a:lnTo>
                      <a:lnTo>
                        <a:pt x="6021" y="1091"/>
                      </a:lnTo>
                      <a:lnTo>
                        <a:pt x="6018" y="1039"/>
                      </a:lnTo>
                      <a:lnTo>
                        <a:pt x="6015" y="988"/>
                      </a:lnTo>
                      <a:lnTo>
                        <a:pt x="6011" y="939"/>
                      </a:lnTo>
                      <a:lnTo>
                        <a:pt x="6008" y="891"/>
                      </a:lnTo>
                      <a:lnTo>
                        <a:pt x="6005" y="845"/>
                      </a:lnTo>
                      <a:lnTo>
                        <a:pt x="6002" y="801"/>
                      </a:lnTo>
                      <a:lnTo>
                        <a:pt x="5999" y="758"/>
                      </a:lnTo>
                      <a:lnTo>
                        <a:pt x="5996" y="717"/>
                      </a:lnTo>
                      <a:lnTo>
                        <a:pt x="5993" y="678"/>
                      </a:lnTo>
                      <a:lnTo>
                        <a:pt x="5989" y="641"/>
                      </a:lnTo>
                      <a:lnTo>
                        <a:pt x="5986" y="605"/>
                      </a:lnTo>
                      <a:lnTo>
                        <a:pt x="5983" y="572"/>
                      </a:lnTo>
                      <a:lnTo>
                        <a:pt x="5980" y="540"/>
                      </a:lnTo>
                      <a:lnTo>
                        <a:pt x="5977" y="510"/>
                      </a:lnTo>
                      <a:lnTo>
                        <a:pt x="5974" y="481"/>
                      </a:lnTo>
                      <a:lnTo>
                        <a:pt x="5970" y="454"/>
                      </a:lnTo>
                      <a:lnTo>
                        <a:pt x="5967" y="429"/>
                      </a:lnTo>
                      <a:lnTo>
                        <a:pt x="5964" y="405"/>
                      </a:lnTo>
                      <a:lnTo>
                        <a:pt x="5961" y="382"/>
                      </a:lnTo>
                      <a:lnTo>
                        <a:pt x="5958" y="361"/>
                      </a:lnTo>
                      <a:lnTo>
                        <a:pt x="5955" y="341"/>
                      </a:lnTo>
                      <a:lnTo>
                        <a:pt x="5952" y="321"/>
                      </a:lnTo>
                      <a:lnTo>
                        <a:pt x="5948" y="303"/>
                      </a:lnTo>
                      <a:lnTo>
                        <a:pt x="5945" y="286"/>
                      </a:lnTo>
                      <a:lnTo>
                        <a:pt x="5942" y="269"/>
                      </a:lnTo>
                      <a:lnTo>
                        <a:pt x="5939" y="253"/>
                      </a:lnTo>
                      <a:lnTo>
                        <a:pt x="5936" y="237"/>
                      </a:lnTo>
                      <a:lnTo>
                        <a:pt x="5933" y="222"/>
                      </a:lnTo>
                      <a:lnTo>
                        <a:pt x="5929" y="208"/>
                      </a:lnTo>
                      <a:lnTo>
                        <a:pt x="5926" y="194"/>
                      </a:lnTo>
                      <a:lnTo>
                        <a:pt x="5923" y="180"/>
                      </a:lnTo>
                      <a:lnTo>
                        <a:pt x="5920" y="167"/>
                      </a:lnTo>
                      <a:lnTo>
                        <a:pt x="5917" y="155"/>
                      </a:lnTo>
                      <a:lnTo>
                        <a:pt x="5914" y="143"/>
                      </a:lnTo>
                      <a:lnTo>
                        <a:pt x="5910" y="132"/>
                      </a:lnTo>
                      <a:lnTo>
                        <a:pt x="5908" y="121"/>
                      </a:lnTo>
                      <a:lnTo>
                        <a:pt x="5904" y="111"/>
                      </a:lnTo>
                      <a:lnTo>
                        <a:pt x="5901" y="102"/>
                      </a:lnTo>
                      <a:lnTo>
                        <a:pt x="5898" y="94"/>
                      </a:lnTo>
                      <a:lnTo>
                        <a:pt x="5895" y="86"/>
                      </a:lnTo>
                      <a:lnTo>
                        <a:pt x="5892" y="79"/>
                      </a:lnTo>
                      <a:lnTo>
                        <a:pt x="5889" y="73"/>
                      </a:lnTo>
                      <a:lnTo>
                        <a:pt x="5885" y="67"/>
                      </a:lnTo>
                      <a:lnTo>
                        <a:pt x="5882" y="63"/>
                      </a:lnTo>
                      <a:lnTo>
                        <a:pt x="5879" y="59"/>
                      </a:lnTo>
                      <a:lnTo>
                        <a:pt x="5876" y="55"/>
                      </a:lnTo>
                      <a:lnTo>
                        <a:pt x="5873" y="52"/>
                      </a:lnTo>
                      <a:lnTo>
                        <a:pt x="5870" y="49"/>
                      </a:lnTo>
                      <a:lnTo>
                        <a:pt x="5866" y="47"/>
                      </a:lnTo>
                      <a:lnTo>
                        <a:pt x="5863" y="45"/>
                      </a:lnTo>
                      <a:lnTo>
                        <a:pt x="5860" y="43"/>
                      </a:lnTo>
                      <a:lnTo>
                        <a:pt x="5857" y="41"/>
                      </a:lnTo>
                      <a:lnTo>
                        <a:pt x="5854" y="39"/>
                      </a:lnTo>
                      <a:lnTo>
                        <a:pt x="5851" y="37"/>
                      </a:lnTo>
                      <a:lnTo>
                        <a:pt x="5847" y="35"/>
                      </a:lnTo>
                      <a:lnTo>
                        <a:pt x="5844" y="33"/>
                      </a:lnTo>
                      <a:lnTo>
                        <a:pt x="5841" y="31"/>
                      </a:lnTo>
                      <a:lnTo>
                        <a:pt x="5838" y="28"/>
                      </a:lnTo>
                      <a:lnTo>
                        <a:pt x="5835" y="26"/>
                      </a:lnTo>
                      <a:lnTo>
                        <a:pt x="5832" y="23"/>
                      </a:lnTo>
                      <a:lnTo>
                        <a:pt x="5828" y="21"/>
                      </a:lnTo>
                      <a:lnTo>
                        <a:pt x="5826" y="18"/>
                      </a:lnTo>
                      <a:lnTo>
                        <a:pt x="5822" y="15"/>
                      </a:lnTo>
                      <a:lnTo>
                        <a:pt x="5819" y="13"/>
                      </a:lnTo>
                      <a:lnTo>
                        <a:pt x="5816" y="11"/>
                      </a:lnTo>
                      <a:lnTo>
                        <a:pt x="5813" y="9"/>
                      </a:lnTo>
                      <a:lnTo>
                        <a:pt x="5810" y="7"/>
                      </a:lnTo>
                      <a:lnTo>
                        <a:pt x="5807" y="6"/>
                      </a:lnTo>
                      <a:lnTo>
                        <a:pt x="5803" y="5"/>
                      </a:lnTo>
                      <a:lnTo>
                        <a:pt x="5800" y="5"/>
                      </a:lnTo>
                      <a:lnTo>
                        <a:pt x="5797" y="5"/>
                      </a:lnTo>
                      <a:lnTo>
                        <a:pt x="5794" y="5"/>
                      </a:lnTo>
                      <a:lnTo>
                        <a:pt x="5791" y="6"/>
                      </a:lnTo>
                      <a:lnTo>
                        <a:pt x="5788" y="7"/>
                      </a:lnTo>
                      <a:lnTo>
                        <a:pt x="5784" y="9"/>
                      </a:lnTo>
                      <a:lnTo>
                        <a:pt x="5781" y="11"/>
                      </a:lnTo>
                      <a:lnTo>
                        <a:pt x="5778" y="13"/>
                      </a:lnTo>
                      <a:lnTo>
                        <a:pt x="5775" y="15"/>
                      </a:lnTo>
                      <a:lnTo>
                        <a:pt x="5772" y="17"/>
                      </a:lnTo>
                      <a:lnTo>
                        <a:pt x="5769" y="20"/>
                      </a:lnTo>
                      <a:lnTo>
                        <a:pt x="5765" y="22"/>
                      </a:lnTo>
                      <a:lnTo>
                        <a:pt x="5763" y="24"/>
                      </a:lnTo>
                      <a:lnTo>
                        <a:pt x="5759" y="26"/>
                      </a:lnTo>
                      <a:lnTo>
                        <a:pt x="5756" y="29"/>
                      </a:lnTo>
                      <a:lnTo>
                        <a:pt x="5753" y="31"/>
                      </a:lnTo>
                      <a:lnTo>
                        <a:pt x="5750" y="33"/>
                      </a:lnTo>
                      <a:lnTo>
                        <a:pt x="5747" y="34"/>
                      </a:lnTo>
                      <a:lnTo>
                        <a:pt x="5744" y="36"/>
                      </a:lnTo>
                      <a:lnTo>
                        <a:pt x="5740" y="38"/>
                      </a:lnTo>
                      <a:lnTo>
                        <a:pt x="5737" y="40"/>
                      </a:lnTo>
                      <a:lnTo>
                        <a:pt x="5734" y="42"/>
                      </a:lnTo>
                      <a:lnTo>
                        <a:pt x="5731" y="44"/>
                      </a:lnTo>
                      <a:lnTo>
                        <a:pt x="5728" y="47"/>
                      </a:lnTo>
                      <a:lnTo>
                        <a:pt x="5725" y="50"/>
                      </a:lnTo>
                      <a:lnTo>
                        <a:pt x="5721" y="53"/>
                      </a:lnTo>
                      <a:lnTo>
                        <a:pt x="5718" y="57"/>
                      </a:lnTo>
                      <a:lnTo>
                        <a:pt x="5715" y="62"/>
                      </a:lnTo>
                      <a:lnTo>
                        <a:pt x="5712" y="67"/>
                      </a:lnTo>
                      <a:lnTo>
                        <a:pt x="5709" y="73"/>
                      </a:lnTo>
                      <a:lnTo>
                        <a:pt x="5706" y="79"/>
                      </a:lnTo>
                      <a:lnTo>
                        <a:pt x="5703" y="86"/>
                      </a:lnTo>
                      <a:lnTo>
                        <a:pt x="5700" y="93"/>
                      </a:lnTo>
                      <a:lnTo>
                        <a:pt x="5696" y="102"/>
                      </a:lnTo>
                      <a:lnTo>
                        <a:pt x="5693" y="110"/>
                      </a:lnTo>
                      <a:lnTo>
                        <a:pt x="5690" y="120"/>
                      </a:lnTo>
                      <a:lnTo>
                        <a:pt x="5687" y="129"/>
                      </a:lnTo>
                      <a:lnTo>
                        <a:pt x="5684" y="140"/>
                      </a:lnTo>
                      <a:lnTo>
                        <a:pt x="5681" y="150"/>
                      </a:lnTo>
                      <a:lnTo>
                        <a:pt x="5677" y="161"/>
                      </a:lnTo>
                      <a:lnTo>
                        <a:pt x="5674" y="172"/>
                      </a:lnTo>
                      <a:lnTo>
                        <a:pt x="5671" y="183"/>
                      </a:lnTo>
                      <a:lnTo>
                        <a:pt x="5668" y="195"/>
                      </a:lnTo>
                      <a:lnTo>
                        <a:pt x="5665" y="206"/>
                      </a:lnTo>
                      <a:lnTo>
                        <a:pt x="5662" y="218"/>
                      </a:lnTo>
                      <a:lnTo>
                        <a:pt x="5659" y="230"/>
                      </a:lnTo>
                      <a:lnTo>
                        <a:pt x="5655" y="243"/>
                      </a:lnTo>
                      <a:lnTo>
                        <a:pt x="5652" y="255"/>
                      </a:lnTo>
                      <a:lnTo>
                        <a:pt x="5649" y="268"/>
                      </a:lnTo>
                      <a:lnTo>
                        <a:pt x="5646" y="282"/>
                      </a:lnTo>
                      <a:lnTo>
                        <a:pt x="5643" y="296"/>
                      </a:lnTo>
                      <a:lnTo>
                        <a:pt x="5640" y="310"/>
                      </a:lnTo>
                      <a:lnTo>
                        <a:pt x="5637" y="325"/>
                      </a:lnTo>
                      <a:lnTo>
                        <a:pt x="5633" y="340"/>
                      </a:lnTo>
                      <a:lnTo>
                        <a:pt x="5630" y="357"/>
                      </a:lnTo>
                      <a:lnTo>
                        <a:pt x="5627" y="374"/>
                      </a:lnTo>
                      <a:lnTo>
                        <a:pt x="5624" y="392"/>
                      </a:lnTo>
                      <a:lnTo>
                        <a:pt x="5621" y="411"/>
                      </a:lnTo>
                      <a:lnTo>
                        <a:pt x="5618" y="430"/>
                      </a:lnTo>
                      <a:lnTo>
                        <a:pt x="5615" y="451"/>
                      </a:lnTo>
                      <a:lnTo>
                        <a:pt x="5611" y="472"/>
                      </a:lnTo>
                      <a:lnTo>
                        <a:pt x="5608" y="495"/>
                      </a:lnTo>
                      <a:lnTo>
                        <a:pt x="5605" y="518"/>
                      </a:lnTo>
                      <a:lnTo>
                        <a:pt x="5602" y="541"/>
                      </a:lnTo>
                      <a:lnTo>
                        <a:pt x="5599" y="566"/>
                      </a:lnTo>
                      <a:lnTo>
                        <a:pt x="5596" y="591"/>
                      </a:lnTo>
                      <a:lnTo>
                        <a:pt x="5593" y="616"/>
                      </a:lnTo>
                      <a:lnTo>
                        <a:pt x="5589" y="642"/>
                      </a:lnTo>
                      <a:lnTo>
                        <a:pt x="5586" y="669"/>
                      </a:lnTo>
                      <a:lnTo>
                        <a:pt x="5583" y="696"/>
                      </a:lnTo>
                      <a:lnTo>
                        <a:pt x="5580" y="723"/>
                      </a:lnTo>
                      <a:lnTo>
                        <a:pt x="5577" y="750"/>
                      </a:lnTo>
                      <a:lnTo>
                        <a:pt x="5574" y="778"/>
                      </a:lnTo>
                      <a:lnTo>
                        <a:pt x="5571" y="806"/>
                      </a:lnTo>
                      <a:lnTo>
                        <a:pt x="5567" y="835"/>
                      </a:lnTo>
                      <a:lnTo>
                        <a:pt x="5564" y="863"/>
                      </a:lnTo>
                      <a:lnTo>
                        <a:pt x="5561" y="893"/>
                      </a:lnTo>
                      <a:lnTo>
                        <a:pt x="5558" y="922"/>
                      </a:lnTo>
                      <a:lnTo>
                        <a:pt x="5555" y="952"/>
                      </a:lnTo>
                      <a:lnTo>
                        <a:pt x="5552" y="983"/>
                      </a:lnTo>
                      <a:lnTo>
                        <a:pt x="5548" y="1014"/>
                      </a:lnTo>
                      <a:lnTo>
                        <a:pt x="5545" y="1045"/>
                      </a:lnTo>
                      <a:lnTo>
                        <a:pt x="5542" y="1078"/>
                      </a:lnTo>
                      <a:lnTo>
                        <a:pt x="5539" y="1111"/>
                      </a:lnTo>
                      <a:lnTo>
                        <a:pt x="5536" y="1144"/>
                      </a:lnTo>
                      <a:lnTo>
                        <a:pt x="5533" y="1179"/>
                      </a:lnTo>
                      <a:lnTo>
                        <a:pt x="5530" y="1214"/>
                      </a:lnTo>
                      <a:lnTo>
                        <a:pt x="5527" y="1250"/>
                      </a:lnTo>
                      <a:lnTo>
                        <a:pt x="5523" y="1287"/>
                      </a:lnTo>
                      <a:lnTo>
                        <a:pt x="5520" y="1324"/>
                      </a:lnTo>
                      <a:lnTo>
                        <a:pt x="5517" y="1362"/>
                      </a:lnTo>
                      <a:lnTo>
                        <a:pt x="5514" y="1400"/>
                      </a:lnTo>
                      <a:lnTo>
                        <a:pt x="5511" y="1440"/>
                      </a:lnTo>
                      <a:lnTo>
                        <a:pt x="5508" y="1479"/>
                      </a:lnTo>
                      <a:lnTo>
                        <a:pt x="5504" y="1519"/>
                      </a:lnTo>
                      <a:lnTo>
                        <a:pt x="5502" y="1559"/>
                      </a:lnTo>
                      <a:lnTo>
                        <a:pt x="5498" y="1600"/>
                      </a:lnTo>
                      <a:lnTo>
                        <a:pt x="5495" y="1640"/>
                      </a:lnTo>
                      <a:lnTo>
                        <a:pt x="5492" y="1681"/>
                      </a:lnTo>
                      <a:lnTo>
                        <a:pt x="5489" y="1722"/>
                      </a:lnTo>
                      <a:lnTo>
                        <a:pt x="5486" y="1763"/>
                      </a:lnTo>
                      <a:lnTo>
                        <a:pt x="5483" y="1804"/>
                      </a:lnTo>
                      <a:lnTo>
                        <a:pt x="5479" y="1845"/>
                      </a:lnTo>
                      <a:lnTo>
                        <a:pt x="5476" y="1886"/>
                      </a:lnTo>
                      <a:lnTo>
                        <a:pt x="5473" y="1927"/>
                      </a:lnTo>
                      <a:lnTo>
                        <a:pt x="5470" y="1968"/>
                      </a:lnTo>
                      <a:lnTo>
                        <a:pt x="5467" y="2010"/>
                      </a:lnTo>
                      <a:lnTo>
                        <a:pt x="5464" y="2051"/>
                      </a:lnTo>
                      <a:lnTo>
                        <a:pt x="5461" y="2093"/>
                      </a:lnTo>
                      <a:lnTo>
                        <a:pt x="5458" y="2135"/>
                      </a:lnTo>
                      <a:lnTo>
                        <a:pt x="5454" y="2177"/>
                      </a:lnTo>
                      <a:lnTo>
                        <a:pt x="5451" y="2219"/>
                      </a:lnTo>
                      <a:lnTo>
                        <a:pt x="5448" y="2262"/>
                      </a:lnTo>
                      <a:lnTo>
                        <a:pt x="5445" y="2305"/>
                      </a:lnTo>
                      <a:lnTo>
                        <a:pt x="5442" y="2349"/>
                      </a:lnTo>
                      <a:lnTo>
                        <a:pt x="5439" y="2393"/>
                      </a:lnTo>
                      <a:lnTo>
                        <a:pt x="5436" y="2437"/>
                      </a:lnTo>
                      <a:lnTo>
                        <a:pt x="5432" y="2481"/>
                      </a:lnTo>
                      <a:lnTo>
                        <a:pt x="5429" y="2526"/>
                      </a:lnTo>
                      <a:lnTo>
                        <a:pt x="5426" y="2571"/>
                      </a:lnTo>
                      <a:lnTo>
                        <a:pt x="5423" y="2616"/>
                      </a:lnTo>
                      <a:lnTo>
                        <a:pt x="5420" y="2661"/>
                      </a:lnTo>
                      <a:lnTo>
                        <a:pt x="5417" y="2706"/>
                      </a:lnTo>
                      <a:lnTo>
                        <a:pt x="5413" y="2751"/>
                      </a:lnTo>
                      <a:lnTo>
                        <a:pt x="5410" y="2796"/>
                      </a:lnTo>
                      <a:lnTo>
                        <a:pt x="5407" y="2841"/>
                      </a:lnTo>
                      <a:lnTo>
                        <a:pt x="5404" y="2886"/>
                      </a:lnTo>
                      <a:lnTo>
                        <a:pt x="5401" y="2930"/>
                      </a:lnTo>
                      <a:lnTo>
                        <a:pt x="5398" y="2974"/>
                      </a:lnTo>
                      <a:lnTo>
                        <a:pt x="5395" y="3018"/>
                      </a:lnTo>
                      <a:lnTo>
                        <a:pt x="5392" y="3062"/>
                      </a:lnTo>
                      <a:lnTo>
                        <a:pt x="5388" y="3105"/>
                      </a:lnTo>
                      <a:lnTo>
                        <a:pt x="5385" y="3148"/>
                      </a:lnTo>
                      <a:lnTo>
                        <a:pt x="5382" y="3190"/>
                      </a:lnTo>
                      <a:lnTo>
                        <a:pt x="5379" y="3232"/>
                      </a:lnTo>
                      <a:lnTo>
                        <a:pt x="5376" y="3274"/>
                      </a:lnTo>
                      <a:lnTo>
                        <a:pt x="5373" y="3316"/>
                      </a:lnTo>
                      <a:lnTo>
                        <a:pt x="5370" y="3358"/>
                      </a:lnTo>
                      <a:lnTo>
                        <a:pt x="5367" y="3400"/>
                      </a:lnTo>
                      <a:lnTo>
                        <a:pt x="5363" y="3441"/>
                      </a:lnTo>
                      <a:lnTo>
                        <a:pt x="5360" y="3483"/>
                      </a:lnTo>
                      <a:lnTo>
                        <a:pt x="5357" y="3524"/>
                      </a:lnTo>
                      <a:lnTo>
                        <a:pt x="5354" y="3566"/>
                      </a:lnTo>
                      <a:lnTo>
                        <a:pt x="5351" y="3607"/>
                      </a:lnTo>
                      <a:lnTo>
                        <a:pt x="5348" y="3649"/>
                      </a:lnTo>
                      <a:lnTo>
                        <a:pt x="5345" y="3690"/>
                      </a:lnTo>
                      <a:lnTo>
                        <a:pt x="5341" y="3732"/>
                      </a:lnTo>
                      <a:lnTo>
                        <a:pt x="5338" y="3773"/>
                      </a:lnTo>
                      <a:lnTo>
                        <a:pt x="5335" y="3814"/>
                      </a:lnTo>
                      <a:lnTo>
                        <a:pt x="5332" y="3855"/>
                      </a:lnTo>
                      <a:lnTo>
                        <a:pt x="5329" y="3896"/>
                      </a:lnTo>
                      <a:lnTo>
                        <a:pt x="5326" y="3936"/>
                      </a:lnTo>
                      <a:lnTo>
                        <a:pt x="5322" y="3976"/>
                      </a:lnTo>
                      <a:lnTo>
                        <a:pt x="5320" y="4016"/>
                      </a:lnTo>
                      <a:lnTo>
                        <a:pt x="5316" y="4055"/>
                      </a:lnTo>
                      <a:lnTo>
                        <a:pt x="5313" y="4094"/>
                      </a:lnTo>
                      <a:lnTo>
                        <a:pt x="5310" y="4132"/>
                      </a:lnTo>
                      <a:lnTo>
                        <a:pt x="5307" y="4170"/>
                      </a:lnTo>
                      <a:lnTo>
                        <a:pt x="5304" y="4207"/>
                      </a:lnTo>
                      <a:lnTo>
                        <a:pt x="5301" y="4244"/>
                      </a:lnTo>
                      <a:lnTo>
                        <a:pt x="5297" y="4280"/>
                      </a:lnTo>
                      <a:lnTo>
                        <a:pt x="5295" y="4315"/>
                      </a:lnTo>
                      <a:lnTo>
                        <a:pt x="5291" y="4351"/>
                      </a:lnTo>
                      <a:lnTo>
                        <a:pt x="5288" y="4385"/>
                      </a:lnTo>
                      <a:lnTo>
                        <a:pt x="5285" y="4420"/>
                      </a:lnTo>
                      <a:lnTo>
                        <a:pt x="5282" y="4454"/>
                      </a:lnTo>
                      <a:lnTo>
                        <a:pt x="5279" y="4487"/>
                      </a:lnTo>
                      <a:lnTo>
                        <a:pt x="5276" y="4521"/>
                      </a:lnTo>
                      <a:lnTo>
                        <a:pt x="5272" y="4554"/>
                      </a:lnTo>
                      <a:lnTo>
                        <a:pt x="5269" y="4587"/>
                      </a:lnTo>
                      <a:lnTo>
                        <a:pt x="5266" y="4620"/>
                      </a:lnTo>
                      <a:lnTo>
                        <a:pt x="5263" y="4653"/>
                      </a:lnTo>
                      <a:lnTo>
                        <a:pt x="5260" y="4685"/>
                      </a:lnTo>
                      <a:lnTo>
                        <a:pt x="5257" y="4718"/>
                      </a:lnTo>
                      <a:lnTo>
                        <a:pt x="5254" y="4750"/>
                      </a:lnTo>
                      <a:lnTo>
                        <a:pt x="5250" y="4782"/>
                      </a:lnTo>
                      <a:lnTo>
                        <a:pt x="5247" y="4813"/>
                      </a:lnTo>
                      <a:lnTo>
                        <a:pt x="5244" y="4845"/>
                      </a:lnTo>
                      <a:lnTo>
                        <a:pt x="5241" y="4876"/>
                      </a:lnTo>
                      <a:lnTo>
                        <a:pt x="5238" y="4906"/>
                      </a:lnTo>
                      <a:lnTo>
                        <a:pt x="5235" y="4936"/>
                      </a:lnTo>
                      <a:lnTo>
                        <a:pt x="5232" y="4966"/>
                      </a:lnTo>
                      <a:lnTo>
                        <a:pt x="5229" y="4995"/>
                      </a:lnTo>
                      <a:lnTo>
                        <a:pt x="5225" y="5024"/>
                      </a:lnTo>
                      <a:lnTo>
                        <a:pt x="5222" y="5052"/>
                      </a:lnTo>
                      <a:lnTo>
                        <a:pt x="5219" y="5079"/>
                      </a:lnTo>
                      <a:lnTo>
                        <a:pt x="5216" y="5106"/>
                      </a:lnTo>
                      <a:lnTo>
                        <a:pt x="5213" y="5132"/>
                      </a:lnTo>
                      <a:lnTo>
                        <a:pt x="5210" y="5158"/>
                      </a:lnTo>
                      <a:lnTo>
                        <a:pt x="5207" y="5183"/>
                      </a:lnTo>
                      <a:lnTo>
                        <a:pt x="5204" y="5208"/>
                      </a:lnTo>
                      <a:lnTo>
                        <a:pt x="5200" y="5232"/>
                      </a:lnTo>
                      <a:lnTo>
                        <a:pt x="5197" y="5256"/>
                      </a:lnTo>
                      <a:lnTo>
                        <a:pt x="5194" y="5279"/>
                      </a:lnTo>
                      <a:lnTo>
                        <a:pt x="5191" y="5302"/>
                      </a:lnTo>
                      <a:lnTo>
                        <a:pt x="5188" y="5325"/>
                      </a:lnTo>
                      <a:lnTo>
                        <a:pt x="5185" y="5347"/>
                      </a:lnTo>
                      <a:lnTo>
                        <a:pt x="5182" y="5369"/>
                      </a:lnTo>
                      <a:lnTo>
                        <a:pt x="5179" y="5391"/>
                      </a:lnTo>
                      <a:lnTo>
                        <a:pt x="5175" y="5413"/>
                      </a:lnTo>
                      <a:lnTo>
                        <a:pt x="5172" y="5435"/>
                      </a:lnTo>
                      <a:lnTo>
                        <a:pt x="5169" y="5456"/>
                      </a:lnTo>
                      <a:lnTo>
                        <a:pt x="5166" y="5477"/>
                      </a:lnTo>
                      <a:lnTo>
                        <a:pt x="5163" y="5498"/>
                      </a:lnTo>
                      <a:lnTo>
                        <a:pt x="5160" y="5519"/>
                      </a:lnTo>
                      <a:lnTo>
                        <a:pt x="5157" y="5539"/>
                      </a:lnTo>
                      <a:lnTo>
                        <a:pt x="5153" y="5559"/>
                      </a:lnTo>
                      <a:lnTo>
                        <a:pt x="5150" y="5578"/>
                      </a:lnTo>
                      <a:lnTo>
                        <a:pt x="5147" y="5597"/>
                      </a:lnTo>
                      <a:lnTo>
                        <a:pt x="5144" y="5616"/>
                      </a:lnTo>
                      <a:lnTo>
                        <a:pt x="5141" y="5634"/>
                      </a:lnTo>
                      <a:lnTo>
                        <a:pt x="5138" y="5652"/>
                      </a:lnTo>
                      <a:lnTo>
                        <a:pt x="5135" y="5669"/>
                      </a:lnTo>
                      <a:lnTo>
                        <a:pt x="5132" y="5685"/>
                      </a:lnTo>
                      <a:lnTo>
                        <a:pt x="5128" y="5701"/>
                      </a:lnTo>
                      <a:lnTo>
                        <a:pt x="5125" y="5716"/>
                      </a:lnTo>
                      <a:lnTo>
                        <a:pt x="5122" y="5731"/>
                      </a:lnTo>
                      <a:lnTo>
                        <a:pt x="5119" y="5745"/>
                      </a:lnTo>
                      <a:lnTo>
                        <a:pt x="5116" y="5759"/>
                      </a:lnTo>
                      <a:lnTo>
                        <a:pt x="5113" y="5772"/>
                      </a:lnTo>
                      <a:lnTo>
                        <a:pt x="5110" y="5785"/>
                      </a:lnTo>
                      <a:lnTo>
                        <a:pt x="5107" y="5797"/>
                      </a:lnTo>
                      <a:lnTo>
                        <a:pt x="5103" y="5809"/>
                      </a:lnTo>
                      <a:lnTo>
                        <a:pt x="5100" y="5821"/>
                      </a:lnTo>
                      <a:lnTo>
                        <a:pt x="5097" y="5833"/>
                      </a:lnTo>
                      <a:lnTo>
                        <a:pt x="5094" y="5844"/>
                      </a:lnTo>
                      <a:lnTo>
                        <a:pt x="5091" y="5855"/>
                      </a:lnTo>
                      <a:lnTo>
                        <a:pt x="5088" y="5866"/>
                      </a:lnTo>
                      <a:lnTo>
                        <a:pt x="5085" y="5877"/>
                      </a:lnTo>
                      <a:lnTo>
                        <a:pt x="5081" y="5887"/>
                      </a:lnTo>
                      <a:lnTo>
                        <a:pt x="5079" y="5898"/>
                      </a:lnTo>
                      <a:lnTo>
                        <a:pt x="5075" y="5908"/>
                      </a:lnTo>
                      <a:lnTo>
                        <a:pt x="5072" y="5918"/>
                      </a:lnTo>
                      <a:lnTo>
                        <a:pt x="5069" y="5927"/>
                      </a:lnTo>
                      <a:lnTo>
                        <a:pt x="5066" y="5936"/>
                      </a:lnTo>
                      <a:lnTo>
                        <a:pt x="5063" y="5945"/>
                      </a:lnTo>
                      <a:lnTo>
                        <a:pt x="5060" y="5954"/>
                      </a:lnTo>
                      <a:lnTo>
                        <a:pt x="5056" y="5962"/>
                      </a:lnTo>
                      <a:lnTo>
                        <a:pt x="5053" y="5969"/>
                      </a:lnTo>
                      <a:lnTo>
                        <a:pt x="5050" y="5976"/>
                      </a:lnTo>
                      <a:lnTo>
                        <a:pt x="5047" y="5982"/>
                      </a:lnTo>
                      <a:lnTo>
                        <a:pt x="5044" y="5988"/>
                      </a:lnTo>
                      <a:lnTo>
                        <a:pt x="5041" y="5994"/>
                      </a:lnTo>
                      <a:lnTo>
                        <a:pt x="5038" y="5999"/>
                      </a:lnTo>
                      <a:lnTo>
                        <a:pt x="5035" y="6003"/>
                      </a:lnTo>
                      <a:lnTo>
                        <a:pt x="5032" y="6007"/>
                      </a:lnTo>
                      <a:lnTo>
                        <a:pt x="5028" y="6010"/>
                      </a:lnTo>
                      <a:lnTo>
                        <a:pt x="5025" y="6013"/>
                      </a:lnTo>
                      <a:lnTo>
                        <a:pt x="5022" y="6016"/>
                      </a:lnTo>
                      <a:lnTo>
                        <a:pt x="5019" y="6018"/>
                      </a:lnTo>
                      <a:lnTo>
                        <a:pt x="5016" y="6020"/>
                      </a:lnTo>
                      <a:lnTo>
                        <a:pt x="5013" y="6021"/>
                      </a:lnTo>
                      <a:lnTo>
                        <a:pt x="5010" y="6023"/>
                      </a:lnTo>
                      <a:lnTo>
                        <a:pt x="5007" y="6024"/>
                      </a:lnTo>
                      <a:lnTo>
                        <a:pt x="5003" y="6025"/>
                      </a:lnTo>
                      <a:lnTo>
                        <a:pt x="5000" y="6025"/>
                      </a:lnTo>
                      <a:lnTo>
                        <a:pt x="4997" y="6026"/>
                      </a:lnTo>
                      <a:lnTo>
                        <a:pt x="4994" y="6026"/>
                      </a:lnTo>
                      <a:lnTo>
                        <a:pt x="4991" y="6027"/>
                      </a:lnTo>
                      <a:lnTo>
                        <a:pt x="4988" y="6027"/>
                      </a:lnTo>
                      <a:lnTo>
                        <a:pt x="4985" y="6026"/>
                      </a:lnTo>
                      <a:lnTo>
                        <a:pt x="4981" y="6026"/>
                      </a:lnTo>
                      <a:lnTo>
                        <a:pt x="4978" y="6025"/>
                      </a:lnTo>
                      <a:lnTo>
                        <a:pt x="4975" y="6024"/>
                      </a:lnTo>
                      <a:lnTo>
                        <a:pt x="4972" y="6022"/>
                      </a:lnTo>
                      <a:lnTo>
                        <a:pt x="4969" y="6020"/>
                      </a:lnTo>
                      <a:lnTo>
                        <a:pt x="4966" y="6018"/>
                      </a:lnTo>
                      <a:lnTo>
                        <a:pt x="4963" y="6015"/>
                      </a:lnTo>
                      <a:lnTo>
                        <a:pt x="4960" y="6012"/>
                      </a:lnTo>
                      <a:lnTo>
                        <a:pt x="4956" y="6008"/>
                      </a:lnTo>
                      <a:lnTo>
                        <a:pt x="4953" y="6003"/>
                      </a:lnTo>
                      <a:lnTo>
                        <a:pt x="4950" y="5998"/>
                      </a:lnTo>
                      <a:lnTo>
                        <a:pt x="4947" y="5993"/>
                      </a:lnTo>
                      <a:lnTo>
                        <a:pt x="4944" y="5987"/>
                      </a:lnTo>
                      <a:lnTo>
                        <a:pt x="4941" y="5981"/>
                      </a:lnTo>
                      <a:lnTo>
                        <a:pt x="4938" y="5974"/>
                      </a:lnTo>
                      <a:lnTo>
                        <a:pt x="4935" y="5967"/>
                      </a:lnTo>
                      <a:lnTo>
                        <a:pt x="4932" y="5959"/>
                      </a:lnTo>
                      <a:lnTo>
                        <a:pt x="4928" y="5952"/>
                      </a:lnTo>
                      <a:lnTo>
                        <a:pt x="4925" y="5943"/>
                      </a:lnTo>
                      <a:lnTo>
                        <a:pt x="4922" y="5935"/>
                      </a:lnTo>
                      <a:lnTo>
                        <a:pt x="4919" y="5927"/>
                      </a:lnTo>
                      <a:lnTo>
                        <a:pt x="4916" y="5918"/>
                      </a:lnTo>
                      <a:lnTo>
                        <a:pt x="4913" y="5909"/>
                      </a:lnTo>
                      <a:lnTo>
                        <a:pt x="4910" y="5900"/>
                      </a:lnTo>
                      <a:lnTo>
                        <a:pt x="4907" y="5891"/>
                      </a:lnTo>
                      <a:lnTo>
                        <a:pt x="4903" y="5882"/>
                      </a:lnTo>
                      <a:lnTo>
                        <a:pt x="4900" y="5872"/>
                      </a:lnTo>
                      <a:lnTo>
                        <a:pt x="4897" y="5862"/>
                      </a:lnTo>
                      <a:lnTo>
                        <a:pt x="4894" y="5852"/>
                      </a:lnTo>
                      <a:lnTo>
                        <a:pt x="4891" y="5842"/>
                      </a:lnTo>
                      <a:lnTo>
                        <a:pt x="4888" y="5831"/>
                      </a:lnTo>
                      <a:lnTo>
                        <a:pt x="4885" y="5820"/>
                      </a:lnTo>
                      <a:lnTo>
                        <a:pt x="4882" y="5809"/>
                      </a:lnTo>
                      <a:lnTo>
                        <a:pt x="4878" y="5797"/>
                      </a:lnTo>
                      <a:lnTo>
                        <a:pt x="4875" y="5785"/>
                      </a:lnTo>
                      <a:lnTo>
                        <a:pt x="4872" y="5772"/>
                      </a:lnTo>
                      <a:lnTo>
                        <a:pt x="4869" y="5759"/>
                      </a:lnTo>
                      <a:lnTo>
                        <a:pt x="4866" y="5745"/>
                      </a:lnTo>
                      <a:lnTo>
                        <a:pt x="4863" y="5731"/>
                      </a:lnTo>
                      <a:lnTo>
                        <a:pt x="4860" y="5716"/>
                      </a:lnTo>
                      <a:lnTo>
                        <a:pt x="4857" y="5701"/>
                      </a:lnTo>
                      <a:lnTo>
                        <a:pt x="4854" y="5685"/>
                      </a:lnTo>
                      <a:lnTo>
                        <a:pt x="4850" y="5669"/>
                      </a:lnTo>
                      <a:lnTo>
                        <a:pt x="4847" y="5653"/>
                      </a:lnTo>
                      <a:lnTo>
                        <a:pt x="4844" y="5636"/>
                      </a:lnTo>
                      <a:lnTo>
                        <a:pt x="4841" y="5619"/>
                      </a:lnTo>
                      <a:lnTo>
                        <a:pt x="4838" y="5601"/>
                      </a:lnTo>
                      <a:lnTo>
                        <a:pt x="4835" y="5584"/>
                      </a:lnTo>
                      <a:lnTo>
                        <a:pt x="4832" y="5566"/>
                      </a:lnTo>
                      <a:lnTo>
                        <a:pt x="4828" y="5548"/>
                      </a:lnTo>
                      <a:lnTo>
                        <a:pt x="4825" y="5530"/>
                      </a:lnTo>
                      <a:lnTo>
                        <a:pt x="4822" y="5512"/>
                      </a:lnTo>
                      <a:lnTo>
                        <a:pt x="4819" y="5494"/>
                      </a:lnTo>
                      <a:lnTo>
                        <a:pt x="4816" y="5476"/>
                      </a:lnTo>
                      <a:lnTo>
                        <a:pt x="4813" y="5457"/>
                      </a:lnTo>
                      <a:lnTo>
                        <a:pt x="4810" y="5438"/>
                      </a:lnTo>
                      <a:lnTo>
                        <a:pt x="4807" y="5419"/>
                      </a:lnTo>
                      <a:lnTo>
                        <a:pt x="4804" y="5400"/>
                      </a:lnTo>
                      <a:lnTo>
                        <a:pt x="4800" y="5380"/>
                      </a:lnTo>
                      <a:lnTo>
                        <a:pt x="4797" y="5360"/>
                      </a:lnTo>
                      <a:lnTo>
                        <a:pt x="4794" y="5340"/>
                      </a:lnTo>
                      <a:lnTo>
                        <a:pt x="4791" y="5319"/>
                      </a:lnTo>
                      <a:lnTo>
                        <a:pt x="4788" y="5298"/>
                      </a:lnTo>
                      <a:lnTo>
                        <a:pt x="4785" y="5276"/>
                      </a:lnTo>
                      <a:lnTo>
                        <a:pt x="4782" y="5254"/>
                      </a:lnTo>
                      <a:lnTo>
                        <a:pt x="4779" y="5231"/>
                      </a:lnTo>
                      <a:lnTo>
                        <a:pt x="4775" y="5208"/>
                      </a:lnTo>
                      <a:lnTo>
                        <a:pt x="4773" y="5184"/>
                      </a:lnTo>
                      <a:lnTo>
                        <a:pt x="4769" y="5160"/>
                      </a:lnTo>
                      <a:lnTo>
                        <a:pt x="4766" y="5136"/>
                      </a:lnTo>
                      <a:lnTo>
                        <a:pt x="4763" y="5111"/>
                      </a:lnTo>
                      <a:lnTo>
                        <a:pt x="4760" y="5086"/>
                      </a:lnTo>
                      <a:lnTo>
                        <a:pt x="4757" y="5061"/>
                      </a:lnTo>
                      <a:lnTo>
                        <a:pt x="4754" y="5035"/>
                      </a:lnTo>
                      <a:lnTo>
                        <a:pt x="4751" y="5009"/>
                      </a:lnTo>
                      <a:lnTo>
                        <a:pt x="4747" y="4983"/>
                      </a:lnTo>
                      <a:lnTo>
                        <a:pt x="4744" y="4957"/>
                      </a:lnTo>
                      <a:lnTo>
                        <a:pt x="4741" y="4930"/>
                      </a:lnTo>
                      <a:lnTo>
                        <a:pt x="4738" y="4904"/>
                      </a:lnTo>
                      <a:lnTo>
                        <a:pt x="4735" y="4877"/>
                      </a:lnTo>
                      <a:lnTo>
                        <a:pt x="4732" y="4851"/>
                      </a:lnTo>
                      <a:lnTo>
                        <a:pt x="4729" y="4824"/>
                      </a:lnTo>
                      <a:lnTo>
                        <a:pt x="4726" y="4797"/>
                      </a:lnTo>
                      <a:lnTo>
                        <a:pt x="4722" y="4770"/>
                      </a:lnTo>
                      <a:lnTo>
                        <a:pt x="4719" y="4743"/>
                      </a:lnTo>
                      <a:lnTo>
                        <a:pt x="4716" y="4715"/>
                      </a:lnTo>
                      <a:lnTo>
                        <a:pt x="4713" y="4688"/>
                      </a:lnTo>
                      <a:lnTo>
                        <a:pt x="4710" y="4660"/>
                      </a:lnTo>
                      <a:lnTo>
                        <a:pt x="4707" y="4631"/>
                      </a:lnTo>
                      <a:lnTo>
                        <a:pt x="4704" y="4603"/>
                      </a:lnTo>
                      <a:lnTo>
                        <a:pt x="4701" y="4573"/>
                      </a:lnTo>
                      <a:lnTo>
                        <a:pt x="4698" y="4544"/>
                      </a:lnTo>
                      <a:lnTo>
                        <a:pt x="4694" y="4514"/>
                      </a:lnTo>
                      <a:lnTo>
                        <a:pt x="4691" y="4484"/>
                      </a:lnTo>
                      <a:lnTo>
                        <a:pt x="4688" y="4453"/>
                      </a:lnTo>
                      <a:lnTo>
                        <a:pt x="4685" y="4422"/>
                      </a:lnTo>
                      <a:lnTo>
                        <a:pt x="4682" y="4391"/>
                      </a:lnTo>
                      <a:lnTo>
                        <a:pt x="4679" y="4359"/>
                      </a:lnTo>
                      <a:lnTo>
                        <a:pt x="4676" y="4327"/>
                      </a:lnTo>
                      <a:lnTo>
                        <a:pt x="4673" y="4294"/>
                      </a:lnTo>
                      <a:lnTo>
                        <a:pt x="4670" y="4262"/>
                      </a:lnTo>
                      <a:lnTo>
                        <a:pt x="4666" y="4229"/>
                      </a:lnTo>
                      <a:lnTo>
                        <a:pt x="4663" y="4196"/>
                      </a:lnTo>
                      <a:lnTo>
                        <a:pt x="4660" y="4163"/>
                      </a:lnTo>
                      <a:lnTo>
                        <a:pt x="4657" y="4130"/>
                      </a:lnTo>
                      <a:lnTo>
                        <a:pt x="4654" y="4097"/>
                      </a:lnTo>
                      <a:lnTo>
                        <a:pt x="4651" y="4064"/>
                      </a:lnTo>
                      <a:lnTo>
                        <a:pt x="4648" y="4031"/>
                      </a:lnTo>
                      <a:lnTo>
                        <a:pt x="4645" y="3998"/>
                      </a:lnTo>
                      <a:lnTo>
                        <a:pt x="4641" y="3965"/>
                      </a:lnTo>
                      <a:lnTo>
                        <a:pt x="4639" y="3931"/>
                      </a:lnTo>
                      <a:lnTo>
                        <a:pt x="4635" y="3898"/>
                      </a:lnTo>
                      <a:lnTo>
                        <a:pt x="4632" y="3865"/>
                      </a:lnTo>
                      <a:lnTo>
                        <a:pt x="4629" y="3832"/>
                      </a:lnTo>
                      <a:lnTo>
                        <a:pt x="4626" y="3798"/>
                      </a:lnTo>
                      <a:lnTo>
                        <a:pt x="4623" y="3765"/>
                      </a:lnTo>
                      <a:lnTo>
                        <a:pt x="4620" y="3731"/>
                      </a:lnTo>
                      <a:lnTo>
                        <a:pt x="4617" y="3697"/>
                      </a:lnTo>
                      <a:lnTo>
                        <a:pt x="4613" y="3662"/>
                      </a:lnTo>
                      <a:lnTo>
                        <a:pt x="4611" y="3628"/>
                      </a:lnTo>
                      <a:lnTo>
                        <a:pt x="4607" y="3593"/>
                      </a:lnTo>
                      <a:lnTo>
                        <a:pt x="4604" y="3557"/>
                      </a:lnTo>
                      <a:lnTo>
                        <a:pt x="4601" y="3522"/>
                      </a:lnTo>
                      <a:lnTo>
                        <a:pt x="4598" y="3486"/>
                      </a:lnTo>
                      <a:lnTo>
                        <a:pt x="4595" y="3450"/>
                      </a:lnTo>
                      <a:lnTo>
                        <a:pt x="4592" y="3414"/>
                      </a:lnTo>
                      <a:lnTo>
                        <a:pt x="4589" y="3378"/>
                      </a:lnTo>
                      <a:lnTo>
                        <a:pt x="4585" y="3341"/>
                      </a:lnTo>
                      <a:lnTo>
                        <a:pt x="4582" y="3305"/>
                      </a:lnTo>
                      <a:lnTo>
                        <a:pt x="4579" y="3268"/>
                      </a:lnTo>
                      <a:lnTo>
                        <a:pt x="4576" y="3232"/>
                      </a:lnTo>
                      <a:lnTo>
                        <a:pt x="4573" y="3195"/>
                      </a:lnTo>
                      <a:lnTo>
                        <a:pt x="4570" y="3159"/>
                      </a:lnTo>
                      <a:lnTo>
                        <a:pt x="4567" y="3123"/>
                      </a:lnTo>
                      <a:lnTo>
                        <a:pt x="4564" y="3086"/>
                      </a:lnTo>
                      <a:lnTo>
                        <a:pt x="4561" y="3050"/>
                      </a:lnTo>
                      <a:lnTo>
                        <a:pt x="4558" y="3015"/>
                      </a:lnTo>
                      <a:lnTo>
                        <a:pt x="4554" y="2979"/>
                      </a:lnTo>
                      <a:lnTo>
                        <a:pt x="4551" y="2944"/>
                      </a:lnTo>
                      <a:lnTo>
                        <a:pt x="4548" y="2908"/>
                      </a:lnTo>
                      <a:lnTo>
                        <a:pt x="4545" y="2873"/>
                      </a:lnTo>
                      <a:lnTo>
                        <a:pt x="4542" y="2838"/>
                      </a:lnTo>
                      <a:lnTo>
                        <a:pt x="4539" y="2803"/>
                      </a:lnTo>
                      <a:lnTo>
                        <a:pt x="4536" y="2768"/>
                      </a:lnTo>
                      <a:lnTo>
                        <a:pt x="4533" y="2733"/>
                      </a:lnTo>
                      <a:lnTo>
                        <a:pt x="4530" y="2698"/>
                      </a:lnTo>
                      <a:lnTo>
                        <a:pt x="4526" y="2662"/>
                      </a:lnTo>
                      <a:lnTo>
                        <a:pt x="4523" y="2627"/>
                      </a:lnTo>
                      <a:lnTo>
                        <a:pt x="4520" y="2592"/>
                      </a:lnTo>
                      <a:lnTo>
                        <a:pt x="4517" y="2556"/>
                      </a:lnTo>
                      <a:lnTo>
                        <a:pt x="4514" y="2521"/>
                      </a:lnTo>
                      <a:lnTo>
                        <a:pt x="4511" y="2485"/>
                      </a:lnTo>
                      <a:lnTo>
                        <a:pt x="4508" y="2450"/>
                      </a:lnTo>
                      <a:lnTo>
                        <a:pt x="4505" y="2414"/>
                      </a:lnTo>
                      <a:lnTo>
                        <a:pt x="4502" y="2378"/>
                      </a:lnTo>
                      <a:lnTo>
                        <a:pt x="4498" y="2343"/>
                      </a:lnTo>
                      <a:lnTo>
                        <a:pt x="4495" y="2307"/>
                      </a:lnTo>
                      <a:lnTo>
                        <a:pt x="4492" y="2272"/>
                      </a:lnTo>
                      <a:lnTo>
                        <a:pt x="4489" y="2237"/>
                      </a:lnTo>
                      <a:lnTo>
                        <a:pt x="4486" y="2202"/>
                      </a:lnTo>
                      <a:lnTo>
                        <a:pt x="4483" y="2167"/>
                      </a:lnTo>
                      <a:lnTo>
                        <a:pt x="4480" y="2133"/>
                      </a:lnTo>
                      <a:lnTo>
                        <a:pt x="4476" y="2099"/>
                      </a:lnTo>
                      <a:lnTo>
                        <a:pt x="4474" y="2066"/>
                      </a:lnTo>
                      <a:lnTo>
                        <a:pt x="4470" y="2033"/>
                      </a:lnTo>
                      <a:lnTo>
                        <a:pt x="4467" y="2000"/>
                      </a:lnTo>
                      <a:lnTo>
                        <a:pt x="4464" y="1967"/>
                      </a:lnTo>
                      <a:lnTo>
                        <a:pt x="4461" y="1935"/>
                      </a:lnTo>
                      <a:lnTo>
                        <a:pt x="4458" y="1904"/>
                      </a:lnTo>
                      <a:lnTo>
                        <a:pt x="4455" y="1872"/>
                      </a:lnTo>
                      <a:lnTo>
                        <a:pt x="4452" y="1841"/>
                      </a:lnTo>
                      <a:lnTo>
                        <a:pt x="4449" y="1810"/>
                      </a:lnTo>
                      <a:lnTo>
                        <a:pt x="4446" y="1779"/>
                      </a:lnTo>
                      <a:lnTo>
                        <a:pt x="4442" y="1749"/>
                      </a:lnTo>
                      <a:lnTo>
                        <a:pt x="4439" y="1718"/>
                      </a:lnTo>
                      <a:lnTo>
                        <a:pt x="4436" y="1688"/>
                      </a:lnTo>
                      <a:lnTo>
                        <a:pt x="4433" y="1658"/>
                      </a:lnTo>
                      <a:lnTo>
                        <a:pt x="4430" y="1627"/>
                      </a:lnTo>
                      <a:lnTo>
                        <a:pt x="4427" y="1597"/>
                      </a:lnTo>
                      <a:lnTo>
                        <a:pt x="4424" y="1567"/>
                      </a:lnTo>
                      <a:lnTo>
                        <a:pt x="4421" y="1537"/>
                      </a:lnTo>
                      <a:lnTo>
                        <a:pt x="4418" y="1508"/>
                      </a:lnTo>
                      <a:lnTo>
                        <a:pt x="4414" y="1478"/>
                      </a:lnTo>
                      <a:lnTo>
                        <a:pt x="4411" y="1449"/>
                      </a:lnTo>
                      <a:lnTo>
                        <a:pt x="4408" y="1420"/>
                      </a:lnTo>
                      <a:lnTo>
                        <a:pt x="4405" y="1391"/>
                      </a:lnTo>
                      <a:lnTo>
                        <a:pt x="4402" y="1363"/>
                      </a:lnTo>
                      <a:lnTo>
                        <a:pt x="4399" y="1335"/>
                      </a:lnTo>
                      <a:lnTo>
                        <a:pt x="4396" y="1307"/>
                      </a:lnTo>
                      <a:lnTo>
                        <a:pt x="4393" y="1280"/>
                      </a:lnTo>
                      <a:lnTo>
                        <a:pt x="4390" y="1254"/>
                      </a:lnTo>
                      <a:lnTo>
                        <a:pt x="4387" y="1228"/>
                      </a:lnTo>
                      <a:lnTo>
                        <a:pt x="4383" y="1202"/>
                      </a:lnTo>
                      <a:lnTo>
                        <a:pt x="4380" y="1177"/>
                      </a:lnTo>
                      <a:lnTo>
                        <a:pt x="4377" y="1152"/>
                      </a:lnTo>
                      <a:lnTo>
                        <a:pt x="4374" y="1128"/>
                      </a:lnTo>
                      <a:lnTo>
                        <a:pt x="4371" y="1105"/>
                      </a:lnTo>
                      <a:lnTo>
                        <a:pt x="4368" y="1082"/>
                      </a:lnTo>
                      <a:lnTo>
                        <a:pt x="4365" y="1059"/>
                      </a:lnTo>
                      <a:lnTo>
                        <a:pt x="4362" y="1037"/>
                      </a:lnTo>
                      <a:lnTo>
                        <a:pt x="4359" y="1014"/>
                      </a:lnTo>
                      <a:lnTo>
                        <a:pt x="4356" y="993"/>
                      </a:lnTo>
                      <a:lnTo>
                        <a:pt x="4352" y="971"/>
                      </a:lnTo>
                      <a:lnTo>
                        <a:pt x="4349" y="950"/>
                      </a:lnTo>
                      <a:lnTo>
                        <a:pt x="4346" y="929"/>
                      </a:lnTo>
                      <a:lnTo>
                        <a:pt x="4343" y="908"/>
                      </a:lnTo>
                      <a:lnTo>
                        <a:pt x="4340" y="887"/>
                      </a:lnTo>
                      <a:lnTo>
                        <a:pt x="4337" y="866"/>
                      </a:lnTo>
                      <a:lnTo>
                        <a:pt x="4334" y="846"/>
                      </a:lnTo>
                      <a:lnTo>
                        <a:pt x="4331" y="825"/>
                      </a:lnTo>
                      <a:lnTo>
                        <a:pt x="4328" y="805"/>
                      </a:lnTo>
                      <a:lnTo>
                        <a:pt x="4324" y="785"/>
                      </a:lnTo>
                      <a:lnTo>
                        <a:pt x="4321" y="766"/>
                      </a:lnTo>
                      <a:lnTo>
                        <a:pt x="4318" y="747"/>
                      </a:lnTo>
                      <a:lnTo>
                        <a:pt x="4315" y="728"/>
                      </a:lnTo>
                      <a:lnTo>
                        <a:pt x="4312" y="710"/>
                      </a:lnTo>
                      <a:lnTo>
                        <a:pt x="4309" y="692"/>
                      </a:lnTo>
                      <a:lnTo>
                        <a:pt x="4306" y="675"/>
                      </a:lnTo>
                      <a:lnTo>
                        <a:pt x="4303" y="658"/>
                      </a:lnTo>
                      <a:lnTo>
                        <a:pt x="4300" y="641"/>
                      </a:lnTo>
                      <a:lnTo>
                        <a:pt x="4296" y="626"/>
                      </a:lnTo>
                      <a:lnTo>
                        <a:pt x="4293" y="610"/>
                      </a:lnTo>
                      <a:lnTo>
                        <a:pt x="4290" y="596"/>
                      </a:lnTo>
                      <a:lnTo>
                        <a:pt x="4287" y="581"/>
                      </a:lnTo>
                      <a:lnTo>
                        <a:pt x="4284" y="568"/>
                      </a:lnTo>
                      <a:lnTo>
                        <a:pt x="4281" y="554"/>
                      </a:lnTo>
                      <a:lnTo>
                        <a:pt x="4278" y="541"/>
                      </a:lnTo>
                      <a:lnTo>
                        <a:pt x="4275" y="528"/>
                      </a:lnTo>
                      <a:lnTo>
                        <a:pt x="4272" y="516"/>
                      </a:lnTo>
                      <a:lnTo>
                        <a:pt x="4269" y="504"/>
                      </a:lnTo>
                      <a:lnTo>
                        <a:pt x="4266" y="492"/>
                      </a:lnTo>
                      <a:lnTo>
                        <a:pt x="4262" y="480"/>
                      </a:lnTo>
                      <a:lnTo>
                        <a:pt x="4259" y="469"/>
                      </a:lnTo>
                      <a:lnTo>
                        <a:pt x="4256" y="457"/>
                      </a:lnTo>
                      <a:lnTo>
                        <a:pt x="4253" y="446"/>
                      </a:lnTo>
                      <a:lnTo>
                        <a:pt x="4250" y="435"/>
                      </a:lnTo>
                      <a:lnTo>
                        <a:pt x="4247" y="424"/>
                      </a:lnTo>
                      <a:lnTo>
                        <a:pt x="4244" y="413"/>
                      </a:lnTo>
                      <a:lnTo>
                        <a:pt x="4241" y="402"/>
                      </a:lnTo>
                      <a:lnTo>
                        <a:pt x="4238" y="392"/>
                      </a:lnTo>
                      <a:lnTo>
                        <a:pt x="4234" y="381"/>
                      </a:lnTo>
                      <a:lnTo>
                        <a:pt x="4231" y="371"/>
                      </a:lnTo>
                      <a:lnTo>
                        <a:pt x="4228" y="361"/>
                      </a:lnTo>
                      <a:lnTo>
                        <a:pt x="4225" y="352"/>
                      </a:lnTo>
                      <a:lnTo>
                        <a:pt x="4222" y="343"/>
                      </a:lnTo>
                      <a:lnTo>
                        <a:pt x="4219" y="334"/>
                      </a:lnTo>
                      <a:lnTo>
                        <a:pt x="4216" y="326"/>
                      </a:lnTo>
                      <a:lnTo>
                        <a:pt x="4213" y="318"/>
                      </a:lnTo>
                      <a:lnTo>
                        <a:pt x="4210" y="310"/>
                      </a:lnTo>
                      <a:lnTo>
                        <a:pt x="4207" y="303"/>
                      </a:lnTo>
                      <a:lnTo>
                        <a:pt x="4204" y="296"/>
                      </a:lnTo>
                      <a:lnTo>
                        <a:pt x="4200" y="290"/>
                      </a:lnTo>
                      <a:lnTo>
                        <a:pt x="4197" y="284"/>
                      </a:lnTo>
                      <a:lnTo>
                        <a:pt x="4194" y="279"/>
                      </a:lnTo>
                      <a:lnTo>
                        <a:pt x="4191" y="273"/>
                      </a:lnTo>
                      <a:lnTo>
                        <a:pt x="4188" y="268"/>
                      </a:lnTo>
                      <a:lnTo>
                        <a:pt x="4185" y="264"/>
                      </a:lnTo>
                      <a:lnTo>
                        <a:pt x="4182" y="259"/>
                      </a:lnTo>
                      <a:lnTo>
                        <a:pt x="4179" y="254"/>
                      </a:lnTo>
                      <a:lnTo>
                        <a:pt x="4176" y="250"/>
                      </a:lnTo>
                      <a:lnTo>
                        <a:pt x="4172" y="245"/>
                      </a:lnTo>
                      <a:lnTo>
                        <a:pt x="4170" y="241"/>
                      </a:lnTo>
                      <a:lnTo>
                        <a:pt x="4166" y="236"/>
                      </a:lnTo>
                      <a:lnTo>
                        <a:pt x="4163" y="232"/>
                      </a:lnTo>
                      <a:lnTo>
                        <a:pt x="4160" y="228"/>
                      </a:lnTo>
                      <a:lnTo>
                        <a:pt x="4157" y="223"/>
                      </a:lnTo>
                      <a:lnTo>
                        <a:pt x="4154" y="219"/>
                      </a:lnTo>
                      <a:lnTo>
                        <a:pt x="4151" y="214"/>
                      </a:lnTo>
                      <a:lnTo>
                        <a:pt x="4148" y="210"/>
                      </a:lnTo>
                      <a:lnTo>
                        <a:pt x="4144" y="206"/>
                      </a:lnTo>
                      <a:lnTo>
                        <a:pt x="4142" y="202"/>
                      </a:lnTo>
                      <a:lnTo>
                        <a:pt x="4138" y="198"/>
                      </a:lnTo>
                      <a:lnTo>
                        <a:pt x="4135" y="195"/>
                      </a:lnTo>
                      <a:lnTo>
                        <a:pt x="4132" y="191"/>
                      </a:lnTo>
                      <a:lnTo>
                        <a:pt x="4129" y="188"/>
                      </a:lnTo>
                      <a:lnTo>
                        <a:pt x="4126" y="185"/>
                      </a:lnTo>
                      <a:lnTo>
                        <a:pt x="4123" y="183"/>
                      </a:lnTo>
                      <a:lnTo>
                        <a:pt x="4120" y="181"/>
                      </a:lnTo>
                      <a:lnTo>
                        <a:pt x="4117" y="179"/>
                      </a:lnTo>
                      <a:lnTo>
                        <a:pt x="4114" y="177"/>
                      </a:lnTo>
                      <a:lnTo>
                        <a:pt x="4110" y="176"/>
                      </a:lnTo>
                      <a:lnTo>
                        <a:pt x="4108" y="175"/>
                      </a:lnTo>
                      <a:lnTo>
                        <a:pt x="4104" y="174"/>
                      </a:lnTo>
                      <a:lnTo>
                        <a:pt x="4101" y="173"/>
                      </a:lnTo>
                      <a:lnTo>
                        <a:pt x="4098" y="172"/>
                      </a:lnTo>
                      <a:lnTo>
                        <a:pt x="4095" y="172"/>
                      </a:lnTo>
                      <a:lnTo>
                        <a:pt x="4092" y="171"/>
                      </a:lnTo>
                      <a:lnTo>
                        <a:pt x="4089" y="171"/>
                      </a:lnTo>
                      <a:lnTo>
                        <a:pt x="4086" y="170"/>
                      </a:lnTo>
                      <a:lnTo>
                        <a:pt x="4083" y="169"/>
                      </a:lnTo>
                      <a:lnTo>
                        <a:pt x="4080" y="168"/>
                      </a:lnTo>
                      <a:lnTo>
                        <a:pt x="4076" y="167"/>
                      </a:lnTo>
                      <a:lnTo>
                        <a:pt x="4073" y="166"/>
                      </a:lnTo>
                      <a:lnTo>
                        <a:pt x="4070" y="165"/>
                      </a:lnTo>
                      <a:lnTo>
                        <a:pt x="4067" y="164"/>
                      </a:lnTo>
                      <a:lnTo>
                        <a:pt x="4064" y="162"/>
                      </a:lnTo>
                      <a:lnTo>
                        <a:pt x="4061" y="161"/>
                      </a:lnTo>
                      <a:lnTo>
                        <a:pt x="4058" y="160"/>
                      </a:lnTo>
                      <a:lnTo>
                        <a:pt x="4055" y="158"/>
                      </a:lnTo>
                      <a:lnTo>
                        <a:pt x="4052" y="157"/>
                      </a:lnTo>
                      <a:lnTo>
                        <a:pt x="4049" y="156"/>
                      </a:lnTo>
                      <a:lnTo>
                        <a:pt x="4045" y="155"/>
                      </a:lnTo>
                      <a:lnTo>
                        <a:pt x="4043" y="154"/>
                      </a:lnTo>
                      <a:lnTo>
                        <a:pt x="4039" y="154"/>
                      </a:lnTo>
                      <a:lnTo>
                        <a:pt x="4036" y="154"/>
                      </a:lnTo>
                      <a:lnTo>
                        <a:pt x="4033" y="153"/>
                      </a:lnTo>
                      <a:lnTo>
                        <a:pt x="4030" y="154"/>
                      </a:lnTo>
                      <a:lnTo>
                        <a:pt x="4027" y="154"/>
                      </a:lnTo>
                      <a:lnTo>
                        <a:pt x="4024" y="154"/>
                      </a:lnTo>
                      <a:lnTo>
                        <a:pt x="4021" y="155"/>
                      </a:lnTo>
                      <a:lnTo>
                        <a:pt x="4018" y="156"/>
                      </a:lnTo>
                      <a:lnTo>
                        <a:pt x="4015" y="157"/>
                      </a:lnTo>
                      <a:lnTo>
                        <a:pt x="4011" y="158"/>
                      </a:lnTo>
                      <a:lnTo>
                        <a:pt x="4008" y="159"/>
                      </a:lnTo>
                      <a:lnTo>
                        <a:pt x="4005" y="160"/>
                      </a:lnTo>
                      <a:lnTo>
                        <a:pt x="4002" y="161"/>
                      </a:lnTo>
                      <a:lnTo>
                        <a:pt x="3999" y="161"/>
                      </a:lnTo>
                      <a:lnTo>
                        <a:pt x="3996" y="162"/>
                      </a:lnTo>
                      <a:lnTo>
                        <a:pt x="3993" y="163"/>
                      </a:lnTo>
                      <a:lnTo>
                        <a:pt x="3990" y="163"/>
                      </a:lnTo>
                      <a:lnTo>
                        <a:pt x="3987" y="163"/>
                      </a:lnTo>
                      <a:lnTo>
                        <a:pt x="3984" y="163"/>
                      </a:lnTo>
                      <a:lnTo>
                        <a:pt x="3981" y="163"/>
                      </a:lnTo>
                      <a:lnTo>
                        <a:pt x="3977" y="163"/>
                      </a:lnTo>
                      <a:lnTo>
                        <a:pt x="3974" y="163"/>
                      </a:lnTo>
                      <a:lnTo>
                        <a:pt x="3971" y="163"/>
                      </a:lnTo>
                      <a:lnTo>
                        <a:pt x="3968" y="163"/>
                      </a:lnTo>
                      <a:lnTo>
                        <a:pt x="3965" y="163"/>
                      </a:lnTo>
                      <a:lnTo>
                        <a:pt x="3962" y="163"/>
                      </a:lnTo>
                      <a:lnTo>
                        <a:pt x="3959" y="163"/>
                      </a:lnTo>
                      <a:lnTo>
                        <a:pt x="3956" y="163"/>
                      </a:lnTo>
                      <a:lnTo>
                        <a:pt x="3953" y="164"/>
                      </a:lnTo>
                      <a:lnTo>
                        <a:pt x="3950" y="164"/>
                      </a:lnTo>
                      <a:lnTo>
                        <a:pt x="3946" y="165"/>
                      </a:lnTo>
                      <a:lnTo>
                        <a:pt x="3944" y="166"/>
                      </a:lnTo>
                      <a:lnTo>
                        <a:pt x="3940" y="168"/>
                      </a:lnTo>
                      <a:lnTo>
                        <a:pt x="3937" y="169"/>
                      </a:lnTo>
                      <a:lnTo>
                        <a:pt x="3934" y="171"/>
                      </a:lnTo>
                      <a:lnTo>
                        <a:pt x="3931" y="173"/>
                      </a:lnTo>
                      <a:lnTo>
                        <a:pt x="3928" y="174"/>
                      </a:lnTo>
                      <a:lnTo>
                        <a:pt x="3925" y="176"/>
                      </a:lnTo>
                      <a:lnTo>
                        <a:pt x="3922" y="178"/>
                      </a:lnTo>
                      <a:lnTo>
                        <a:pt x="3919" y="180"/>
                      </a:lnTo>
                      <a:lnTo>
                        <a:pt x="3916" y="182"/>
                      </a:lnTo>
                      <a:lnTo>
                        <a:pt x="3912" y="184"/>
                      </a:lnTo>
                      <a:lnTo>
                        <a:pt x="3910" y="186"/>
                      </a:lnTo>
                      <a:lnTo>
                        <a:pt x="3906" y="188"/>
                      </a:lnTo>
                      <a:lnTo>
                        <a:pt x="3903" y="189"/>
                      </a:lnTo>
                      <a:lnTo>
                        <a:pt x="3900" y="191"/>
                      </a:lnTo>
                      <a:lnTo>
                        <a:pt x="3897" y="192"/>
                      </a:lnTo>
                      <a:lnTo>
                        <a:pt x="3894" y="193"/>
                      </a:lnTo>
                      <a:lnTo>
                        <a:pt x="3891" y="194"/>
                      </a:lnTo>
                      <a:lnTo>
                        <a:pt x="3888" y="196"/>
                      </a:lnTo>
                      <a:lnTo>
                        <a:pt x="3885" y="197"/>
                      </a:lnTo>
                      <a:lnTo>
                        <a:pt x="3882" y="198"/>
                      </a:lnTo>
                      <a:lnTo>
                        <a:pt x="3879" y="199"/>
                      </a:lnTo>
                      <a:lnTo>
                        <a:pt x="3875" y="201"/>
                      </a:lnTo>
                      <a:lnTo>
                        <a:pt x="3872" y="202"/>
                      </a:lnTo>
                      <a:lnTo>
                        <a:pt x="3869" y="204"/>
                      </a:lnTo>
                      <a:lnTo>
                        <a:pt x="3866" y="206"/>
                      </a:lnTo>
                      <a:lnTo>
                        <a:pt x="3863" y="208"/>
                      </a:lnTo>
                      <a:lnTo>
                        <a:pt x="3860" y="211"/>
                      </a:lnTo>
                      <a:lnTo>
                        <a:pt x="3857" y="213"/>
                      </a:lnTo>
                      <a:lnTo>
                        <a:pt x="3854" y="216"/>
                      </a:lnTo>
                      <a:lnTo>
                        <a:pt x="3851" y="219"/>
                      </a:lnTo>
                      <a:lnTo>
                        <a:pt x="3847" y="223"/>
                      </a:lnTo>
                      <a:lnTo>
                        <a:pt x="3845" y="227"/>
                      </a:lnTo>
                      <a:lnTo>
                        <a:pt x="3841" y="230"/>
                      </a:lnTo>
                      <a:lnTo>
                        <a:pt x="3838" y="234"/>
                      </a:lnTo>
                      <a:lnTo>
                        <a:pt x="3835" y="238"/>
                      </a:lnTo>
                      <a:lnTo>
                        <a:pt x="3832" y="242"/>
                      </a:lnTo>
                      <a:lnTo>
                        <a:pt x="3829" y="246"/>
                      </a:lnTo>
                      <a:lnTo>
                        <a:pt x="3826" y="250"/>
                      </a:lnTo>
                      <a:lnTo>
                        <a:pt x="3823" y="254"/>
                      </a:lnTo>
                      <a:lnTo>
                        <a:pt x="3820" y="258"/>
                      </a:lnTo>
                      <a:lnTo>
                        <a:pt x="3817" y="262"/>
                      </a:lnTo>
                      <a:lnTo>
                        <a:pt x="3814" y="266"/>
                      </a:lnTo>
                      <a:lnTo>
                        <a:pt x="3811" y="270"/>
                      </a:lnTo>
                      <a:lnTo>
                        <a:pt x="3808" y="274"/>
                      </a:lnTo>
                      <a:lnTo>
                        <a:pt x="3804" y="278"/>
                      </a:lnTo>
                      <a:lnTo>
                        <a:pt x="3801" y="282"/>
                      </a:lnTo>
                      <a:lnTo>
                        <a:pt x="3798" y="286"/>
                      </a:lnTo>
                      <a:lnTo>
                        <a:pt x="3795" y="290"/>
                      </a:lnTo>
                      <a:lnTo>
                        <a:pt x="3792" y="294"/>
                      </a:lnTo>
                      <a:lnTo>
                        <a:pt x="3789" y="298"/>
                      </a:lnTo>
                      <a:lnTo>
                        <a:pt x="3786" y="302"/>
                      </a:lnTo>
                      <a:lnTo>
                        <a:pt x="3783" y="307"/>
                      </a:lnTo>
                      <a:lnTo>
                        <a:pt x="3780" y="312"/>
                      </a:lnTo>
                      <a:lnTo>
                        <a:pt x="3777" y="317"/>
                      </a:lnTo>
                      <a:lnTo>
                        <a:pt x="3774" y="323"/>
                      </a:lnTo>
                      <a:lnTo>
                        <a:pt x="3770" y="329"/>
                      </a:lnTo>
                      <a:lnTo>
                        <a:pt x="3767" y="335"/>
                      </a:lnTo>
                      <a:lnTo>
                        <a:pt x="3764" y="341"/>
                      </a:lnTo>
                      <a:lnTo>
                        <a:pt x="3761" y="348"/>
                      </a:lnTo>
                      <a:lnTo>
                        <a:pt x="3758" y="355"/>
                      </a:lnTo>
                      <a:lnTo>
                        <a:pt x="3755" y="362"/>
                      </a:lnTo>
                      <a:lnTo>
                        <a:pt x="3752" y="370"/>
                      </a:lnTo>
                      <a:lnTo>
                        <a:pt x="3749" y="377"/>
                      </a:lnTo>
                      <a:lnTo>
                        <a:pt x="3746" y="385"/>
                      </a:lnTo>
                      <a:lnTo>
                        <a:pt x="3743" y="393"/>
                      </a:lnTo>
                      <a:lnTo>
                        <a:pt x="3739" y="401"/>
                      </a:lnTo>
                      <a:lnTo>
                        <a:pt x="3737" y="409"/>
                      </a:lnTo>
                      <a:lnTo>
                        <a:pt x="3733" y="417"/>
                      </a:lnTo>
                      <a:lnTo>
                        <a:pt x="3730" y="425"/>
                      </a:lnTo>
                      <a:lnTo>
                        <a:pt x="3727" y="432"/>
                      </a:lnTo>
                      <a:lnTo>
                        <a:pt x="3724" y="440"/>
                      </a:lnTo>
                      <a:lnTo>
                        <a:pt x="3721" y="448"/>
                      </a:lnTo>
                      <a:lnTo>
                        <a:pt x="3718" y="456"/>
                      </a:lnTo>
                      <a:lnTo>
                        <a:pt x="3715" y="464"/>
                      </a:lnTo>
                      <a:lnTo>
                        <a:pt x="3712" y="472"/>
                      </a:lnTo>
                      <a:lnTo>
                        <a:pt x="3709" y="481"/>
                      </a:lnTo>
                      <a:lnTo>
                        <a:pt x="3706" y="489"/>
                      </a:lnTo>
                      <a:lnTo>
                        <a:pt x="3703" y="498"/>
                      </a:lnTo>
                      <a:lnTo>
                        <a:pt x="3700" y="506"/>
                      </a:lnTo>
                      <a:lnTo>
                        <a:pt x="3696" y="515"/>
                      </a:lnTo>
                      <a:lnTo>
                        <a:pt x="3693" y="525"/>
                      </a:lnTo>
                      <a:lnTo>
                        <a:pt x="3690" y="534"/>
                      </a:lnTo>
                      <a:lnTo>
                        <a:pt x="3687" y="544"/>
                      </a:lnTo>
                      <a:lnTo>
                        <a:pt x="3684" y="555"/>
                      </a:lnTo>
                      <a:lnTo>
                        <a:pt x="3681" y="565"/>
                      </a:lnTo>
                      <a:lnTo>
                        <a:pt x="3678" y="576"/>
                      </a:lnTo>
                      <a:lnTo>
                        <a:pt x="3675" y="588"/>
                      </a:lnTo>
                      <a:lnTo>
                        <a:pt x="3672" y="599"/>
                      </a:lnTo>
                      <a:lnTo>
                        <a:pt x="3669" y="611"/>
                      </a:lnTo>
                      <a:lnTo>
                        <a:pt x="3666" y="623"/>
                      </a:lnTo>
                      <a:lnTo>
                        <a:pt x="3662" y="635"/>
                      </a:lnTo>
                      <a:lnTo>
                        <a:pt x="3659" y="647"/>
                      </a:lnTo>
                      <a:lnTo>
                        <a:pt x="3656" y="660"/>
                      </a:lnTo>
                      <a:lnTo>
                        <a:pt x="3653" y="672"/>
                      </a:lnTo>
                      <a:lnTo>
                        <a:pt x="3650" y="685"/>
                      </a:lnTo>
                      <a:lnTo>
                        <a:pt x="3647" y="698"/>
                      </a:lnTo>
                      <a:lnTo>
                        <a:pt x="3644" y="710"/>
                      </a:lnTo>
                      <a:lnTo>
                        <a:pt x="3641" y="723"/>
                      </a:lnTo>
                      <a:lnTo>
                        <a:pt x="3638" y="735"/>
                      </a:lnTo>
                      <a:lnTo>
                        <a:pt x="3635" y="748"/>
                      </a:lnTo>
                      <a:lnTo>
                        <a:pt x="3632" y="761"/>
                      </a:lnTo>
                      <a:lnTo>
                        <a:pt x="3629" y="773"/>
                      </a:lnTo>
                      <a:lnTo>
                        <a:pt x="3625" y="786"/>
                      </a:lnTo>
                      <a:lnTo>
                        <a:pt x="3622" y="799"/>
                      </a:lnTo>
                      <a:lnTo>
                        <a:pt x="3619" y="812"/>
                      </a:lnTo>
                      <a:lnTo>
                        <a:pt x="3616" y="825"/>
                      </a:lnTo>
                      <a:lnTo>
                        <a:pt x="3613" y="838"/>
                      </a:lnTo>
                      <a:lnTo>
                        <a:pt x="3610" y="852"/>
                      </a:lnTo>
                      <a:lnTo>
                        <a:pt x="3607" y="866"/>
                      </a:lnTo>
                      <a:lnTo>
                        <a:pt x="3604" y="880"/>
                      </a:lnTo>
                      <a:lnTo>
                        <a:pt x="3601" y="894"/>
                      </a:lnTo>
                      <a:lnTo>
                        <a:pt x="3598" y="909"/>
                      </a:lnTo>
                      <a:lnTo>
                        <a:pt x="3595" y="924"/>
                      </a:lnTo>
                      <a:lnTo>
                        <a:pt x="3592" y="939"/>
                      </a:lnTo>
                      <a:lnTo>
                        <a:pt x="3588" y="955"/>
                      </a:lnTo>
                      <a:lnTo>
                        <a:pt x="3586" y="970"/>
                      </a:lnTo>
                      <a:lnTo>
                        <a:pt x="3582" y="986"/>
                      </a:lnTo>
                      <a:lnTo>
                        <a:pt x="3579" y="1002"/>
                      </a:lnTo>
                      <a:lnTo>
                        <a:pt x="3576" y="1019"/>
                      </a:lnTo>
                      <a:lnTo>
                        <a:pt x="3573" y="1035"/>
                      </a:lnTo>
                      <a:lnTo>
                        <a:pt x="3570" y="1052"/>
                      </a:lnTo>
                      <a:lnTo>
                        <a:pt x="3567" y="1068"/>
                      </a:lnTo>
                      <a:lnTo>
                        <a:pt x="3564" y="1085"/>
                      </a:lnTo>
                      <a:lnTo>
                        <a:pt x="3561" y="1101"/>
                      </a:lnTo>
                      <a:lnTo>
                        <a:pt x="3558" y="1117"/>
                      </a:lnTo>
                      <a:lnTo>
                        <a:pt x="3555" y="1134"/>
                      </a:lnTo>
                      <a:lnTo>
                        <a:pt x="3551" y="1150"/>
                      </a:lnTo>
                      <a:lnTo>
                        <a:pt x="3549" y="1166"/>
                      </a:lnTo>
                      <a:lnTo>
                        <a:pt x="3545" y="1183"/>
                      </a:lnTo>
                      <a:lnTo>
                        <a:pt x="3542" y="1199"/>
                      </a:lnTo>
                      <a:lnTo>
                        <a:pt x="3539" y="1215"/>
                      </a:lnTo>
                      <a:lnTo>
                        <a:pt x="3536" y="1231"/>
                      </a:lnTo>
                      <a:lnTo>
                        <a:pt x="3533" y="1248"/>
                      </a:lnTo>
                      <a:lnTo>
                        <a:pt x="3530" y="1264"/>
                      </a:lnTo>
                      <a:lnTo>
                        <a:pt x="3527" y="1281"/>
                      </a:lnTo>
                      <a:lnTo>
                        <a:pt x="3524" y="1297"/>
                      </a:lnTo>
                      <a:lnTo>
                        <a:pt x="3521" y="1314"/>
                      </a:lnTo>
                      <a:lnTo>
                        <a:pt x="3518" y="1331"/>
                      </a:lnTo>
                      <a:lnTo>
                        <a:pt x="3514" y="1348"/>
                      </a:lnTo>
                      <a:lnTo>
                        <a:pt x="3512" y="1366"/>
                      </a:lnTo>
                      <a:lnTo>
                        <a:pt x="3508" y="1383"/>
                      </a:lnTo>
                      <a:lnTo>
                        <a:pt x="3505" y="1401"/>
                      </a:lnTo>
                      <a:lnTo>
                        <a:pt x="3502" y="1419"/>
                      </a:lnTo>
                      <a:lnTo>
                        <a:pt x="3499" y="1437"/>
                      </a:lnTo>
                      <a:lnTo>
                        <a:pt x="3496" y="1455"/>
                      </a:lnTo>
                      <a:lnTo>
                        <a:pt x="3493" y="1474"/>
                      </a:lnTo>
                      <a:lnTo>
                        <a:pt x="3490" y="1492"/>
                      </a:lnTo>
                      <a:lnTo>
                        <a:pt x="3487" y="1511"/>
                      </a:lnTo>
                      <a:lnTo>
                        <a:pt x="3484" y="1529"/>
                      </a:lnTo>
                      <a:lnTo>
                        <a:pt x="3481" y="1548"/>
                      </a:lnTo>
                      <a:lnTo>
                        <a:pt x="3477" y="1566"/>
                      </a:lnTo>
                      <a:lnTo>
                        <a:pt x="3475" y="1584"/>
                      </a:lnTo>
                      <a:lnTo>
                        <a:pt x="3471" y="1602"/>
                      </a:lnTo>
                      <a:lnTo>
                        <a:pt x="3468" y="1620"/>
                      </a:lnTo>
                      <a:lnTo>
                        <a:pt x="3465" y="1638"/>
                      </a:lnTo>
                      <a:lnTo>
                        <a:pt x="3462" y="1656"/>
                      </a:lnTo>
                      <a:lnTo>
                        <a:pt x="3459" y="1673"/>
                      </a:lnTo>
                      <a:lnTo>
                        <a:pt x="3456" y="1691"/>
                      </a:lnTo>
                      <a:lnTo>
                        <a:pt x="3453" y="1708"/>
                      </a:lnTo>
                      <a:lnTo>
                        <a:pt x="3450" y="1725"/>
                      </a:lnTo>
                      <a:lnTo>
                        <a:pt x="3447" y="1743"/>
                      </a:lnTo>
                      <a:lnTo>
                        <a:pt x="3444" y="1760"/>
                      </a:lnTo>
                      <a:lnTo>
                        <a:pt x="3441" y="1777"/>
                      </a:lnTo>
                      <a:lnTo>
                        <a:pt x="3438" y="1794"/>
                      </a:lnTo>
                      <a:lnTo>
                        <a:pt x="3434" y="1812"/>
                      </a:lnTo>
                      <a:lnTo>
                        <a:pt x="3432" y="1829"/>
                      </a:lnTo>
                      <a:lnTo>
                        <a:pt x="3428" y="1846"/>
                      </a:lnTo>
                      <a:lnTo>
                        <a:pt x="3425" y="1864"/>
                      </a:lnTo>
                      <a:lnTo>
                        <a:pt x="3422" y="1882"/>
                      </a:lnTo>
                      <a:lnTo>
                        <a:pt x="3419" y="1900"/>
                      </a:lnTo>
                      <a:lnTo>
                        <a:pt x="3416" y="1917"/>
                      </a:lnTo>
                      <a:lnTo>
                        <a:pt x="3413" y="1935"/>
                      </a:lnTo>
                      <a:lnTo>
                        <a:pt x="3410" y="1953"/>
                      </a:lnTo>
                      <a:lnTo>
                        <a:pt x="3407" y="1971"/>
                      </a:lnTo>
                      <a:lnTo>
                        <a:pt x="3404" y="1989"/>
                      </a:lnTo>
                      <a:lnTo>
                        <a:pt x="3401" y="2007"/>
                      </a:lnTo>
                      <a:lnTo>
                        <a:pt x="3398" y="2025"/>
                      </a:lnTo>
                      <a:lnTo>
                        <a:pt x="3395" y="2043"/>
                      </a:lnTo>
                      <a:lnTo>
                        <a:pt x="3391" y="2060"/>
                      </a:lnTo>
                      <a:lnTo>
                        <a:pt x="3388" y="2078"/>
                      </a:lnTo>
                      <a:lnTo>
                        <a:pt x="3385" y="2095"/>
                      </a:lnTo>
                      <a:lnTo>
                        <a:pt x="3382" y="2112"/>
                      </a:lnTo>
                      <a:lnTo>
                        <a:pt x="3379" y="2128"/>
                      </a:lnTo>
                      <a:lnTo>
                        <a:pt x="3376" y="2145"/>
                      </a:lnTo>
                      <a:lnTo>
                        <a:pt x="3373" y="2161"/>
                      </a:lnTo>
                      <a:lnTo>
                        <a:pt x="3370" y="2177"/>
                      </a:lnTo>
                      <a:lnTo>
                        <a:pt x="3367" y="2193"/>
                      </a:lnTo>
                      <a:lnTo>
                        <a:pt x="3364" y="2209"/>
                      </a:lnTo>
                      <a:lnTo>
                        <a:pt x="3361" y="2224"/>
                      </a:lnTo>
                      <a:lnTo>
                        <a:pt x="3358" y="2240"/>
                      </a:lnTo>
                      <a:lnTo>
                        <a:pt x="3355" y="2255"/>
                      </a:lnTo>
                      <a:lnTo>
                        <a:pt x="3352" y="2270"/>
                      </a:lnTo>
                      <a:lnTo>
                        <a:pt x="3349" y="2286"/>
                      </a:lnTo>
                      <a:lnTo>
                        <a:pt x="3345" y="2301"/>
                      </a:lnTo>
                      <a:lnTo>
                        <a:pt x="3342" y="2316"/>
                      </a:lnTo>
                      <a:lnTo>
                        <a:pt x="3339" y="2332"/>
                      </a:lnTo>
                      <a:lnTo>
                        <a:pt x="3336" y="2347"/>
                      </a:lnTo>
                      <a:lnTo>
                        <a:pt x="3333" y="2362"/>
                      </a:lnTo>
                      <a:lnTo>
                        <a:pt x="3330" y="2378"/>
                      </a:lnTo>
                      <a:lnTo>
                        <a:pt x="3327" y="2393"/>
                      </a:lnTo>
                      <a:lnTo>
                        <a:pt x="3324" y="2408"/>
                      </a:lnTo>
                      <a:lnTo>
                        <a:pt x="3321" y="2424"/>
                      </a:lnTo>
                      <a:lnTo>
                        <a:pt x="3318" y="2439"/>
                      </a:lnTo>
                      <a:lnTo>
                        <a:pt x="3315" y="2454"/>
                      </a:lnTo>
                      <a:lnTo>
                        <a:pt x="3312" y="2469"/>
                      </a:lnTo>
                      <a:lnTo>
                        <a:pt x="3308" y="2483"/>
                      </a:lnTo>
                      <a:lnTo>
                        <a:pt x="3306" y="2498"/>
                      </a:lnTo>
                      <a:lnTo>
                        <a:pt x="3302" y="2512"/>
                      </a:lnTo>
                      <a:lnTo>
                        <a:pt x="3299" y="2526"/>
                      </a:lnTo>
                      <a:lnTo>
                        <a:pt x="3296" y="2540"/>
                      </a:lnTo>
                      <a:lnTo>
                        <a:pt x="3293" y="2553"/>
                      </a:lnTo>
                      <a:lnTo>
                        <a:pt x="3290" y="2566"/>
                      </a:lnTo>
                      <a:lnTo>
                        <a:pt x="3287" y="2579"/>
                      </a:lnTo>
                      <a:lnTo>
                        <a:pt x="3284" y="2591"/>
                      </a:lnTo>
                      <a:lnTo>
                        <a:pt x="3281" y="2604"/>
                      </a:lnTo>
                      <a:lnTo>
                        <a:pt x="3278" y="2616"/>
                      </a:lnTo>
                      <a:lnTo>
                        <a:pt x="3275" y="2628"/>
                      </a:lnTo>
                      <a:lnTo>
                        <a:pt x="3272" y="2640"/>
                      </a:lnTo>
                      <a:lnTo>
                        <a:pt x="3269" y="2651"/>
                      </a:lnTo>
                      <a:lnTo>
                        <a:pt x="3265" y="2663"/>
                      </a:lnTo>
                      <a:lnTo>
                        <a:pt x="3262" y="2674"/>
                      </a:lnTo>
                      <a:lnTo>
                        <a:pt x="3259" y="2685"/>
                      </a:lnTo>
                      <a:lnTo>
                        <a:pt x="3256" y="2697"/>
                      </a:lnTo>
                      <a:lnTo>
                        <a:pt x="3253" y="2708"/>
                      </a:lnTo>
                      <a:lnTo>
                        <a:pt x="3250" y="2719"/>
                      </a:lnTo>
                      <a:lnTo>
                        <a:pt x="3247" y="2730"/>
                      </a:lnTo>
                      <a:lnTo>
                        <a:pt x="3244" y="2741"/>
                      </a:lnTo>
                      <a:lnTo>
                        <a:pt x="3241" y="2752"/>
                      </a:lnTo>
                      <a:lnTo>
                        <a:pt x="3238" y="2763"/>
                      </a:lnTo>
                      <a:lnTo>
                        <a:pt x="3235" y="2774"/>
                      </a:lnTo>
                      <a:lnTo>
                        <a:pt x="3232" y="2785"/>
                      </a:lnTo>
                      <a:lnTo>
                        <a:pt x="3229" y="2796"/>
                      </a:lnTo>
                      <a:lnTo>
                        <a:pt x="3225" y="2806"/>
                      </a:lnTo>
                      <a:lnTo>
                        <a:pt x="3223" y="2816"/>
                      </a:lnTo>
                      <a:lnTo>
                        <a:pt x="3219" y="2826"/>
                      </a:lnTo>
                      <a:lnTo>
                        <a:pt x="3216" y="2836"/>
                      </a:lnTo>
                      <a:lnTo>
                        <a:pt x="3213" y="2845"/>
                      </a:lnTo>
                      <a:lnTo>
                        <a:pt x="3210" y="2854"/>
                      </a:lnTo>
                      <a:lnTo>
                        <a:pt x="3207" y="2863"/>
                      </a:lnTo>
                      <a:lnTo>
                        <a:pt x="3204" y="2872"/>
                      </a:lnTo>
                      <a:lnTo>
                        <a:pt x="3201" y="2880"/>
                      </a:lnTo>
                      <a:lnTo>
                        <a:pt x="3198" y="2888"/>
                      </a:lnTo>
                      <a:lnTo>
                        <a:pt x="3195" y="2895"/>
                      </a:lnTo>
                      <a:lnTo>
                        <a:pt x="3192" y="2902"/>
                      </a:lnTo>
                      <a:lnTo>
                        <a:pt x="3189" y="2910"/>
                      </a:lnTo>
                      <a:lnTo>
                        <a:pt x="3186" y="2917"/>
                      </a:lnTo>
                      <a:lnTo>
                        <a:pt x="3183" y="2923"/>
                      </a:lnTo>
                      <a:lnTo>
                        <a:pt x="3180" y="2930"/>
                      </a:lnTo>
                      <a:lnTo>
                        <a:pt x="3177" y="2936"/>
                      </a:lnTo>
                      <a:lnTo>
                        <a:pt x="3173" y="2943"/>
                      </a:lnTo>
                      <a:lnTo>
                        <a:pt x="3170" y="2949"/>
                      </a:lnTo>
                      <a:lnTo>
                        <a:pt x="3167" y="2955"/>
                      </a:lnTo>
                      <a:lnTo>
                        <a:pt x="3164" y="2962"/>
                      </a:lnTo>
                      <a:lnTo>
                        <a:pt x="3161" y="2968"/>
                      </a:lnTo>
                      <a:lnTo>
                        <a:pt x="3158" y="2974"/>
                      </a:lnTo>
                      <a:lnTo>
                        <a:pt x="3155" y="2980"/>
                      </a:lnTo>
                      <a:lnTo>
                        <a:pt x="3152" y="2986"/>
                      </a:lnTo>
                      <a:lnTo>
                        <a:pt x="3149" y="2992"/>
                      </a:lnTo>
                      <a:lnTo>
                        <a:pt x="3146" y="2997"/>
                      </a:lnTo>
                      <a:lnTo>
                        <a:pt x="3143" y="3003"/>
                      </a:lnTo>
                      <a:lnTo>
                        <a:pt x="3140" y="3008"/>
                      </a:lnTo>
                      <a:lnTo>
                        <a:pt x="3136" y="3013"/>
                      </a:lnTo>
                      <a:lnTo>
                        <a:pt x="3134" y="3018"/>
                      </a:lnTo>
                      <a:lnTo>
                        <a:pt x="3130" y="3023"/>
                      </a:lnTo>
                      <a:lnTo>
                        <a:pt x="3127" y="3027"/>
                      </a:lnTo>
                      <a:lnTo>
                        <a:pt x="3124" y="3031"/>
                      </a:lnTo>
                      <a:lnTo>
                        <a:pt x="3121" y="3035"/>
                      </a:lnTo>
                      <a:lnTo>
                        <a:pt x="3118" y="3038"/>
                      </a:lnTo>
                      <a:lnTo>
                        <a:pt x="3115" y="3041"/>
                      </a:lnTo>
                      <a:lnTo>
                        <a:pt x="3112" y="3044"/>
                      </a:lnTo>
                      <a:lnTo>
                        <a:pt x="3109" y="3046"/>
                      </a:lnTo>
                      <a:lnTo>
                        <a:pt x="3106" y="3048"/>
                      </a:lnTo>
                      <a:lnTo>
                        <a:pt x="3103" y="3050"/>
                      </a:lnTo>
                      <a:lnTo>
                        <a:pt x="3100" y="3052"/>
                      </a:lnTo>
                      <a:lnTo>
                        <a:pt x="3097" y="3054"/>
                      </a:lnTo>
                      <a:lnTo>
                        <a:pt x="3094" y="3055"/>
                      </a:lnTo>
                      <a:lnTo>
                        <a:pt x="3091" y="3057"/>
                      </a:lnTo>
                      <a:lnTo>
                        <a:pt x="3088" y="3058"/>
                      </a:lnTo>
                      <a:lnTo>
                        <a:pt x="3084" y="3059"/>
                      </a:lnTo>
                      <a:lnTo>
                        <a:pt x="3082" y="3061"/>
                      </a:lnTo>
                      <a:lnTo>
                        <a:pt x="3078" y="3062"/>
                      </a:lnTo>
                      <a:lnTo>
                        <a:pt x="3075" y="3063"/>
                      </a:lnTo>
                      <a:lnTo>
                        <a:pt x="3072" y="3064"/>
                      </a:lnTo>
                      <a:lnTo>
                        <a:pt x="3069" y="3065"/>
                      </a:lnTo>
                      <a:lnTo>
                        <a:pt x="3066" y="3066"/>
                      </a:lnTo>
                      <a:lnTo>
                        <a:pt x="3063" y="3066"/>
                      </a:lnTo>
                      <a:lnTo>
                        <a:pt x="3060" y="3067"/>
                      </a:lnTo>
                      <a:lnTo>
                        <a:pt x="3057" y="3068"/>
                      </a:lnTo>
                      <a:lnTo>
                        <a:pt x="3054" y="3068"/>
                      </a:lnTo>
                      <a:lnTo>
                        <a:pt x="3051" y="3068"/>
                      </a:lnTo>
                      <a:lnTo>
                        <a:pt x="3048" y="3068"/>
                      </a:lnTo>
                      <a:lnTo>
                        <a:pt x="3045" y="3068"/>
                      </a:lnTo>
                      <a:lnTo>
                        <a:pt x="3042" y="3067"/>
                      </a:lnTo>
                      <a:lnTo>
                        <a:pt x="3038" y="3066"/>
                      </a:lnTo>
                      <a:lnTo>
                        <a:pt x="3036" y="3065"/>
                      </a:lnTo>
                      <a:lnTo>
                        <a:pt x="3032" y="3063"/>
                      </a:lnTo>
                      <a:lnTo>
                        <a:pt x="3029" y="3062"/>
                      </a:lnTo>
                      <a:lnTo>
                        <a:pt x="3026" y="3060"/>
                      </a:lnTo>
                      <a:lnTo>
                        <a:pt x="3023" y="3057"/>
                      </a:lnTo>
                      <a:lnTo>
                        <a:pt x="3020" y="3055"/>
                      </a:lnTo>
                      <a:lnTo>
                        <a:pt x="3017" y="3052"/>
                      </a:lnTo>
                      <a:lnTo>
                        <a:pt x="3014" y="3049"/>
                      </a:lnTo>
                      <a:lnTo>
                        <a:pt x="3011" y="3046"/>
                      </a:lnTo>
                      <a:lnTo>
                        <a:pt x="3008" y="3043"/>
                      </a:lnTo>
                      <a:lnTo>
                        <a:pt x="3005" y="3040"/>
                      </a:lnTo>
                      <a:lnTo>
                        <a:pt x="3002" y="3037"/>
                      </a:lnTo>
                      <a:lnTo>
                        <a:pt x="2999" y="3033"/>
                      </a:lnTo>
                      <a:lnTo>
                        <a:pt x="2996" y="3030"/>
                      </a:lnTo>
                      <a:lnTo>
                        <a:pt x="2992" y="3027"/>
                      </a:lnTo>
                      <a:lnTo>
                        <a:pt x="2990" y="3023"/>
                      </a:lnTo>
                      <a:lnTo>
                        <a:pt x="2986" y="3020"/>
                      </a:lnTo>
                      <a:lnTo>
                        <a:pt x="2983" y="3016"/>
                      </a:lnTo>
                      <a:lnTo>
                        <a:pt x="2980" y="3013"/>
                      </a:lnTo>
                      <a:lnTo>
                        <a:pt x="2977" y="3009"/>
                      </a:lnTo>
                      <a:lnTo>
                        <a:pt x="2974" y="3006"/>
                      </a:lnTo>
                      <a:lnTo>
                        <a:pt x="2971" y="3002"/>
                      </a:lnTo>
                      <a:lnTo>
                        <a:pt x="2968" y="2998"/>
                      </a:lnTo>
                      <a:lnTo>
                        <a:pt x="2965" y="2994"/>
                      </a:lnTo>
                      <a:lnTo>
                        <a:pt x="2962" y="2990"/>
                      </a:lnTo>
                      <a:lnTo>
                        <a:pt x="2959" y="2985"/>
                      </a:lnTo>
                      <a:lnTo>
                        <a:pt x="2956" y="2981"/>
                      </a:lnTo>
                      <a:lnTo>
                        <a:pt x="2953" y="2976"/>
                      </a:lnTo>
                      <a:lnTo>
                        <a:pt x="2950" y="2971"/>
                      </a:lnTo>
                      <a:lnTo>
                        <a:pt x="2946" y="2965"/>
                      </a:lnTo>
                      <a:lnTo>
                        <a:pt x="2944" y="2960"/>
                      </a:lnTo>
                      <a:lnTo>
                        <a:pt x="2940" y="2954"/>
                      </a:lnTo>
                      <a:lnTo>
                        <a:pt x="2937" y="2948"/>
                      </a:lnTo>
                      <a:lnTo>
                        <a:pt x="2934" y="2942"/>
                      </a:lnTo>
                      <a:lnTo>
                        <a:pt x="2931" y="2935"/>
                      </a:lnTo>
                      <a:lnTo>
                        <a:pt x="2928" y="2929"/>
                      </a:lnTo>
                      <a:lnTo>
                        <a:pt x="2925" y="2922"/>
                      </a:lnTo>
                      <a:lnTo>
                        <a:pt x="2922" y="2915"/>
                      </a:lnTo>
                      <a:lnTo>
                        <a:pt x="2919" y="2908"/>
                      </a:lnTo>
                      <a:lnTo>
                        <a:pt x="2916" y="2902"/>
                      </a:lnTo>
                      <a:lnTo>
                        <a:pt x="2913" y="2895"/>
                      </a:lnTo>
                      <a:lnTo>
                        <a:pt x="2910" y="2888"/>
                      </a:lnTo>
                      <a:lnTo>
                        <a:pt x="2907" y="2881"/>
                      </a:lnTo>
                      <a:lnTo>
                        <a:pt x="2904" y="2875"/>
                      </a:lnTo>
                      <a:lnTo>
                        <a:pt x="2901" y="2868"/>
                      </a:lnTo>
                      <a:lnTo>
                        <a:pt x="2898" y="2861"/>
                      </a:lnTo>
                      <a:lnTo>
                        <a:pt x="2895" y="2855"/>
                      </a:lnTo>
                      <a:lnTo>
                        <a:pt x="2892" y="2848"/>
                      </a:lnTo>
                      <a:lnTo>
                        <a:pt x="2889" y="2841"/>
                      </a:lnTo>
                      <a:lnTo>
                        <a:pt x="2885" y="2835"/>
                      </a:lnTo>
                      <a:lnTo>
                        <a:pt x="2883" y="2828"/>
                      </a:lnTo>
                      <a:lnTo>
                        <a:pt x="2879" y="2821"/>
                      </a:lnTo>
                      <a:lnTo>
                        <a:pt x="2876" y="2814"/>
                      </a:lnTo>
                      <a:lnTo>
                        <a:pt x="2873" y="2807"/>
                      </a:lnTo>
                      <a:lnTo>
                        <a:pt x="2870" y="2799"/>
                      </a:lnTo>
                      <a:lnTo>
                        <a:pt x="2867" y="2792"/>
                      </a:lnTo>
                      <a:lnTo>
                        <a:pt x="2864" y="2784"/>
                      </a:lnTo>
                      <a:lnTo>
                        <a:pt x="2861" y="2776"/>
                      </a:lnTo>
                      <a:lnTo>
                        <a:pt x="2858" y="2768"/>
                      </a:lnTo>
                      <a:lnTo>
                        <a:pt x="2855" y="2760"/>
                      </a:lnTo>
                      <a:lnTo>
                        <a:pt x="2852" y="2751"/>
                      </a:lnTo>
                      <a:lnTo>
                        <a:pt x="2849" y="2743"/>
                      </a:lnTo>
                      <a:lnTo>
                        <a:pt x="2846" y="2734"/>
                      </a:lnTo>
                      <a:lnTo>
                        <a:pt x="2843" y="2725"/>
                      </a:lnTo>
                      <a:lnTo>
                        <a:pt x="2839" y="2717"/>
                      </a:lnTo>
                      <a:lnTo>
                        <a:pt x="2837" y="2708"/>
                      </a:lnTo>
                      <a:lnTo>
                        <a:pt x="2833" y="2699"/>
                      </a:lnTo>
                      <a:lnTo>
                        <a:pt x="2830" y="2690"/>
                      </a:lnTo>
                      <a:lnTo>
                        <a:pt x="2827" y="2682"/>
                      </a:lnTo>
                      <a:lnTo>
                        <a:pt x="2824" y="2673"/>
                      </a:lnTo>
                      <a:lnTo>
                        <a:pt x="2821" y="2665"/>
                      </a:lnTo>
                      <a:lnTo>
                        <a:pt x="2818" y="2656"/>
                      </a:lnTo>
                      <a:lnTo>
                        <a:pt x="2815" y="2648"/>
                      </a:lnTo>
                      <a:lnTo>
                        <a:pt x="2812" y="2640"/>
                      </a:lnTo>
                      <a:lnTo>
                        <a:pt x="2809" y="2631"/>
                      </a:lnTo>
                      <a:lnTo>
                        <a:pt x="2806" y="2623"/>
                      </a:lnTo>
                      <a:lnTo>
                        <a:pt x="2803" y="2615"/>
                      </a:lnTo>
                      <a:lnTo>
                        <a:pt x="2800" y="2607"/>
                      </a:lnTo>
                      <a:lnTo>
                        <a:pt x="2797" y="2599"/>
                      </a:lnTo>
                      <a:lnTo>
                        <a:pt x="2794" y="2591"/>
                      </a:lnTo>
                      <a:lnTo>
                        <a:pt x="2791" y="2583"/>
                      </a:lnTo>
                      <a:lnTo>
                        <a:pt x="2788" y="2574"/>
                      </a:lnTo>
                      <a:lnTo>
                        <a:pt x="2785" y="2566"/>
                      </a:lnTo>
                      <a:lnTo>
                        <a:pt x="2782" y="2558"/>
                      </a:lnTo>
                      <a:lnTo>
                        <a:pt x="2778" y="2549"/>
                      </a:lnTo>
                      <a:lnTo>
                        <a:pt x="2776" y="2540"/>
                      </a:lnTo>
                      <a:lnTo>
                        <a:pt x="2772" y="2532"/>
                      </a:lnTo>
                      <a:lnTo>
                        <a:pt x="2769" y="2523"/>
                      </a:lnTo>
                      <a:lnTo>
                        <a:pt x="2766" y="2514"/>
                      </a:lnTo>
                      <a:lnTo>
                        <a:pt x="2763" y="2505"/>
                      </a:lnTo>
                      <a:lnTo>
                        <a:pt x="2760" y="2495"/>
                      </a:lnTo>
                      <a:lnTo>
                        <a:pt x="2757" y="2486"/>
                      </a:lnTo>
                      <a:lnTo>
                        <a:pt x="2754" y="2477"/>
                      </a:lnTo>
                      <a:lnTo>
                        <a:pt x="2751" y="2468"/>
                      </a:lnTo>
                      <a:lnTo>
                        <a:pt x="2748" y="2459"/>
                      </a:lnTo>
                      <a:lnTo>
                        <a:pt x="2745" y="2450"/>
                      </a:lnTo>
                      <a:lnTo>
                        <a:pt x="2742" y="2441"/>
                      </a:lnTo>
                      <a:lnTo>
                        <a:pt x="2739" y="2433"/>
                      </a:lnTo>
                      <a:lnTo>
                        <a:pt x="2736" y="2424"/>
                      </a:lnTo>
                      <a:lnTo>
                        <a:pt x="2733" y="2416"/>
                      </a:lnTo>
                      <a:lnTo>
                        <a:pt x="2730" y="2408"/>
                      </a:lnTo>
                      <a:lnTo>
                        <a:pt x="2727" y="2399"/>
                      </a:lnTo>
                      <a:lnTo>
                        <a:pt x="2723" y="2392"/>
                      </a:lnTo>
                      <a:lnTo>
                        <a:pt x="2721" y="2384"/>
                      </a:lnTo>
                      <a:lnTo>
                        <a:pt x="2717" y="2376"/>
                      </a:lnTo>
                      <a:lnTo>
                        <a:pt x="2714" y="2368"/>
                      </a:lnTo>
                      <a:lnTo>
                        <a:pt x="2711" y="2361"/>
                      </a:lnTo>
                      <a:lnTo>
                        <a:pt x="2708" y="2353"/>
                      </a:lnTo>
                      <a:lnTo>
                        <a:pt x="2705" y="2346"/>
                      </a:lnTo>
                      <a:lnTo>
                        <a:pt x="2702" y="2338"/>
                      </a:lnTo>
                      <a:lnTo>
                        <a:pt x="2699" y="2331"/>
                      </a:lnTo>
                      <a:lnTo>
                        <a:pt x="2696" y="2323"/>
                      </a:lnTo>
                      <a:lnTo>
                        <a:pt x="2693" y="2315"/>
                      </a:lnTo>
                      <a:lnTo>
                        <a:pt x="2690" y="2307"/>
                      </a:lnTo>
                      <a:lnTo>
                        <a:pt x="2687" y="2300"/>
                      </a:lnTo>
                      <a:lnTo>
                        <a:pt x="2684" y="2292"/>
                      </a:lnTo>
                      <a:lnTo>
                        <a:pt x="2681" y="2284"/>
                      </a:lnTo>
                      <a:lnTo>
                        <a:pt x="2678" y="2276"/>
                      </a:lnTo>
                      <a:lnTo>
                        <a:pt x="2675" y="2268"/>
                      </a:lnTo>
                      <a:lnTo>
                        <a:pt x="2672" y="2260"/>
                      </a:lnTo>
                      <a:lnTo>
                        <a:pt x="2668" y="2252"/>
                      </a:lnTo>
                      <a:lnTo>
                        <a:pt x="2666" y="2244"/>
                      </a:lnTo>
                      <a:lnTo>
                        <a:pt x="2662" y="2237"/>
                      </a:lnTo>
                      <a:lnTo>
                        <a:pt x="2659" y="2229"/>
                      </a:lnTo>
                      <a:lnTo>
                        <a:pt x="2656" y="2222"/>
                      </a:lnTo>
                      <a:lnTo>
                        <a:pt x="2653" y="2215"/>
                      </a:lnTo>
                      <a:lnTo>
                        <a:pt x="2650" y="2208"/>
                      </a:lnTo>
                      <a:lnTo>
                        <a:pt x="2647" y="2201"/>
                      </a:lnTo>
                      <a:lnTo>
                        <a:pt x="2644" y="2194"/>
                      </a:lnTo>
                      <a:lnTo>
                        <a:pt x="2641" y="2188"/>
                      </a:lnTo>
                      <a:lnTo>
                        <a:pt x="2638" y="2182"/>
                      </a:lnTo>
                      <a:lnTo>
                        <a:pt x="2635" y="2176"/>
                      </a:lnTo>
                      <a:lnTo>
                        <a:pt x="2632" y="2170"/>
                      </a:lnTo>
                      <a:lnTo>
                        <a:pt x="2629" y="2164"/>
                      </a:lnTo>
                      <a:lnTo>
                        <a:pt x="2626" y="2158"/>
                      </a:lnTo>
                      <a:lnTo>
                        <a:pt x="2623" y="2153"/>
                      </a:lnTo>
                      <a:lnTo>
                        <a:pt x="2620" y="2147"/>
                      </a:lnTo>
                      <a:lnTo>
                        <a:pt x="2617" y="2142"/>
                      </a:lnTo>
                      <a:lnTo>
                        <a:pt x="2613" y="2136"/>
                      </a:lnTo>
                      <a:lnTo>
                        <a:pt x="2611" y="2131"/>
                      </a:lnTo>
                      <a:lnTo>
                        <a:pt x="2607" y="2125"/>
                      </a:lnTo>
                      <a:lnTo>
                        <a:pt x="2605" y="2119"/>
                      </a:lnTo>
                      <a:lnTo>
                        <a:pt x="2601" y="2114"/>
                      </a:lnTo>
                      <a:lnTo>
                        <a:pt x="2598" y="2108"/>
                      </a:lnTo>
                      <a:lnTo>
                        <a:pt x="2595" y="2102"/>
                      </a:lnTo>
                      <a:lnTo>
                        <a:pt x="2592" y="2097"/>
                      </a:lnTo>
                      <a:lnTo>
                        <a:pt x="2589" y="2091"/>
                      </a:lnTo>
                      <a:lnTo>
                        <a:pt x="2586" y="2086"/>
                      </a:lnTo>
                      <a:lnTo>
                        <a:pt x="2583" y="2080"/>
                      </a:lnTo>
                      <a:lnTo>
                        <a:pt x="2580" y="2075"/>
                      </a:lnTo>
                      <a:lnTo>
                        <a:pt x="2577" y="2069"/>
                      </a:lnTo>
                      <a:lnTo>
                        <a:pt x="2574" y="2064"/>
                      </a:lnTo>
                      <a:lnTo>
                        <a:pt x="2571" y="2059"/>
                      </a:lnTo>
                      <a:lnTo>
                        <a:pt x="2568" y="2054"/>
                      </a:lnTo>
                      <a:lnTo>
                        <a:pt x="2565" y="2050"/>
                      </a:lnTo>
                      <a:lnTo>
                        <a:pt x="2562" y="2046"/>
                      </a:lnTo>
                      <a:lnTo>
                        <a:pt x="2559" y="2041"/>
                      </a:lnTo>
                      <a:lnTo>
                        <a:pt x="2556" y="2037"/>
                      </a:lnTo>
                      <a:lnTo>
                        <a:pt x="2552" y="2034"/>
                      </a:lnTo>
                      <a:lnTo>
                        <a:pt x="2550" y="2030"/>
                      </a:lnTo>
                      <a:lnTo>
                        <a:pt x="2546" y="2027"/>
                      </a:lnTo>
                      <a:lnTo>
                        <a:pt x="2543" y="2024"/>
                      </a:lnTo>
                      <a:lnTo>
                        <a:pt x="2540" y="2020"/>
                      </a:lnTo>
                      <a:lnTo>
                        <a:pt x="2537" y="2017"/>
                      </a:lnTo>
                      <a:lnTo>
                        <a:pt x="2534" y="2014"/>
                      </a:lnTo>
                      <a:lnTo>
                        <a:pt x="2531" y="2011"/>
                      </a:lnTo>
                      <a:lnTo>
                        <a:pt x="2528" y="2008"/>
                      </a:lnTo>
                      <a:lnTo>
                        <a:pt x="2525" y="2005"/>
                      </a:lnTo>
                      <a:lnTo>
                        <a:pt x="2522" y="2002"/>
                      </a:lnTo>
                      <a:lnTo>
                        <a:pt x="2519" y="1999"/>
                      </a:lnTo>
                      <a:lnTo>
                        <a:pt x="2516" y="1996"/>
                      </a:lnTo>
                      <a:lnTo>
                        <a:pt x="2513" y="1993"/>
                      </a:lnTo>
                      <a:lnTo>
                        <a:pt x="2510" y="1990"/>
                      </a:lnTo>
                      <a:lnTo>
                        <a:pt x="2507" y="1987"/>
                      </a:lnTo>
                      <a:lnTo>
                        <a:pt x="2504" y="1984"/>
                      </a:lnTo>
                      <a:lnTo>
                        <a:pt x="2501" y="1981"/>
                      </a:lnTo>
                      <a:lnTo>
                        <a:pt x="2498" y="1978"/>
                      </a:lnTo>
                      <a:lnTo>
                        <a:pt x="2495" y="1975"/>
                      </a:lnTo>
                      <a:lnTo>
                        <a:pt x="2492" y="1972"/>
                      </a:lnTo>
                      <a:lnTo>
                        <a:pt x="2488" y="1970"/>
                      </a:lnTo>
                      <a:lnTo>
                        <a:pt x="2486" y="1967"/>
                      </a:lnTo>
                      <a:lnTo>
                        <a:pt x="2482" y="1965"/>
                      </a:lnTo>
                      <a:lnTo>
                        <a:pt x="2479" y="1963"/>
                      </a:lnTo>
                      <a:lnTo>
                        <a:pt x="2476" y="1961"/>
                      </a:lnTo>
                      <a:lnTo>
                        <a:pt x="2473" y="1959"/>
                      </a:lnTo>
                      <a:lnTo>
                        <a:pt x="2470" y="1957"/>
                      </a:lnTo>
                      <a:lnTo>
                        <a:pt x="2467" y="1956"/>
                      </a:lnTo>
                      <a:lnTo>
                        <a:pt x="2464" y="1955"/>
                      </a:lnTo>
                      <a:lnTo>
                        <a:pt x="2461" y="1954"/>
                      </a:lnTo>
                      <a:lnTo>
                        <a:pt x="2458" y="1953"/>
                      </a:lnTo>
                      <a:lnTo>
                        <a:pt x="2455" y="1952"/>
                      </a:lnTo>
                      <a:lnTo>
                        <a:pt x="2452" y="1951"/>
                      </a:lnTo>
                      <a:lnTo>
                        <a:pt x="2449" y="1950"/>
                      </a:lnTo>
                      <a:lnTo>
                        <a:pt x="2446" y="1950"/>
                      </a:lnTo>
                      <a:lnTo>
                        <a:pt x="2443" y="1949"/>
                      </a:lnTo>
                      <a:lnTo>
                        <a:pt x="2440" y="1948"/>
                      </a:lnTo>
                      <a:lnTo>
                        <a:pt x="2437" y="1947"/>
                      </a:lnTo>
                      <a:lnTo>
                        <a:pt x="2434" y="1947"/>
                      </a:lnTo>
                      <a:lnTo>
                        <a:pt x="2431" y="1946"/>
                      </a:lnTo>
                      <a:lnTo>
                        <a:pt x="2428" y="1945"/>
                      </a:lnTo>
                      <a:lnTo>
                        <a:pt x="2425" y="1944"/>
                      </a:lnTo>
                      <a:lnTo>
                        <a:pt x="2422" y="1943"/>
                      </a:lnTo>
                      <a:lnTo>
                        <a:pt x="2418" y="1941"/>
                      </a:lnTo>
                      <a:lnTo>
                        <a:pt x="2416" y="1940"/>
                      </a:lnTo>
                      <a:lnTo>
                        <a:pt x="2412" y="1939"/>
                      </a:lnTo>
                      <a:lnTo>
                        <a:pt x="2409" y="1938"/>
                      </a:lnTo>
                      <a:lnTo>
                        <a:pt x="2406" y="1937"/>
                      </a:lnTo>
                      <a:lnTo>
                        <a:pt x="2403" y="1937"/>
                      </a:lnTo>
                      <a:lnTo>
                        <a:pt x="2400" y="1936"/>
                      </a:lnTo>
                      <a:lnTo>
                        <a:pt x="2397" y="1935"/>
                      </a:lnTo>
                      <a:lnTo>
                        <a:pt x="2394" y="1935"/>
                      </a:lnTo>
                      <a:lnTo>
                        <a:pt x="2391" y="1935"/>
                      </a:lnTo>
                      <a:lnTo>
                        <a:pt x="2388" y="1935"/>
                      </a:lnTo>
                      <a:lnTo>
                        <a:pt x="2385" y="1935"/>
                      </a:lnTo>
                      <a:lnTo>
                        <a:pt x="2382" y="1935"/>
                      </a:lnTo>
                      <a:lnTo>
                        <a:pt x="2379" y="1935"/>
                      </a:lnTo>
                      <a:lnTo>
                        <a:pt x="2376" y="1936"/>
                      </a:lnTo>
                      <a:lnTo>
                        <a:pt x="2373" y="1936"/>
                      </a:lnTo>
                      <a:lnTo>
                        <a:pt x="2370" y="1937"/>
                      </a:lnTo>
                      <a:lnTo>
                        <a:pt x="2367" y="1937"/>
                      </a:lnTo>
                      <a:lnTo>
                        <a:pt x="2364" y="1938"/>
                      </a:lnTo>
                      <a:lnTo>
                        <a:pt x="2361" y="1939"/>
                      </a:lnTo>
                      <a:lnTo>
                        <a:pt x="2358" y="1939"/>
                      </a:lnTo>
                      <a:lnTo>
                        <a:pt x="2354" y="1940"/>
                      </a:lnTo>
                      <a:lnTo>
                        <a:pt x="2352" y="1940"/>
                      </a:lnTo>
                      <a:lnTo>
                        <a:pt x="2348" y="1941"/>
                      </a:lnTo>
                      <a:lnTo>
                        <a:pt x="2345" y="1941"/>
                      </a:lnTo>
                      <a:lnTo>
                        <a:pt x="2343" y="1941"/>
                      </a:lnTo>
                      <a:lnTo>
                        <a:pt x="2339" y="1941"/>
                      </a:lnTo>
                      <a:lnTo>
                        <a:pt x="2336" y="1941"/>
                      </a:lnTo>
                      <a:lnTo>
                        <a:pt x="2333" y="1941"/>
                      </a:lnTo>
                      <a:lnTo>
                        <a:pt x="2330" y="1941"/>
                      </a:lnTo>
                      <a:lnTo>
                        <a:pt x="2327" y="1941"/>
                      </a:lnTo>
                      <a:lnTo>
                        <a:pt x="2324" y="1941"/>
                      </a:lnTo>
                      <a:lnTo>
                        <a:pt x="2321" y="1941"/>
                      </a:lnTo>
                      <a:lnTo>
                        <a:pt x="2318" y="1941"/>
                      </a:lnTo>
                      <a:lnTo>
                        <a:pt x="2315" y="1941"/>
                      </a:lnTo>
                      <a:lnTo>
                        <a:pt x="2312" y="1941"/>
                      </a:lnTo>
                      <a:lnTo>
                        <a:pt x="2309" y="1942"/>
                      </a:lnTo>
                      <a:lnTo>
                        <a:pt x="2306" y="1942"/>
                      </a:lnTo>
                      <a:lnTo>
                        <a:pt x="2303" y="1943"/>
                      </a:lnTo>
                      <a:lnTo>
                        <a:pt x="2300" y="1943"/>
                      </a:lnTo>
                      <a:lnTo>
                        <a:pt x="2297" y="1944"/>
                      </a:lnTo>
                      <a:lnTo>
                        <a:pt x="2294" y="1945"/>
                      </a:lnTo>
                      <a:lnTo>
                        <a:pt x="2291" y="1946"/>
                      </a:lnTo>
                      <a:lnTo>
                        <a:pt x="2288" y="1947"/>
                      </a:lnTo>
                      <a:lnTo>
                        <a:pt x="2285" y="1948"/>
                      </a:lnTo>
                      <a:lnTo>
                        <a:pt x="2281" y="1949"/>
                      </a:lnTo>
                      <a:lnTo>
                        <a:pt x="2279" y="1950"/>
                      </a:lnTo>
                      <a:lnTo>
                        <a:pt x="2275" y="1951"/>
                      </a:lnTo>
                      <a:lnTo>
                        <a:pt x="2272" y="1952"/>
                      </a:lnTo>
                      <a:lnTo>
                        <a:pt x="2269" y="1953"/>
                      </a:lnTo>
                      <a:lnTo>
                        <a:pt x="2266" y="1954"/>
                      </a:lnTo>
                      <a:lnTo>
                        <a:pt x="2263" y="1954"/>
                      </a:lnTo>
                      <a:lnTo>
                        <a:pt x="2260" y="1955"/>
                      </a:lnTo>
                      <a:lnTo>
                        <a:pt x="2257" y="1955"/>
                      </a:lnTo>
                      <a:lnTo>
                        <a:pt x="2254" y="1956"/>
                      </a:lnTo>
                      <a:lnTo>
                        <a:pt x="2251" y="1956"/>
                      </a:lnTo>
                      <a:lnTo>
                        <a:pt x="2248" y="1956"/>
                      </a:lnTo>
                      <a:lnTo>
                        <a:pt x="2245" y="1956"/>
                      </a:lnTo>
                      <a:lnTo>
                        <a:pt x="2242" y="1956"/>
                      </a:lnTo>
                      <a:lnTo>
                        <a:pt x="2239" y="1956"/>
                      </a:lnTo>
                      <a:lnTo>
                        <a:pt x="2236" y="1956"/>
                      </a:lnTo>
                      <a:lnTo>
                        <a:pt x="2233" y="1956"/>
                      </a:lnTo>
                      <a:lnTo>
                        <a:pt x="2230" y="1956"/>
                      </a:lnTo>
                      <a:lnTo>
                        <a:pt x="2227" y="1956"/>
                      </a:lnTo>
                      <a:lnTo>
                        <a:pt x="2224" y="1956"/>
                      </a:lnTo>
                      <a:lnTo>
                        <a:pt x="2221" y="1957"/>
                      </a:lnTo>
                      <a:lnTo>
                        <a:pt x="2218" y="1957"/>
                      </a:lnTo>
                      <a:lnTo>
                        <a:pt x="2215" y="1958"/>
                      </a:lnTo>
                      <a:lnTo>
                        <a:pt x="2212" y="1958"/>
                      </a:lnTo>
                      <a:lnTo>
                        <a:pt x="2209" y="1959"/>
                      </a:lnTo>
                      <a:lnTo>
                        <a:pt x="2206" y="1960"/>
                      </a:lnTo>
                      <a:lnTo>
                        <a:pt x="2202" y="1960"/>
                      </a:lnTo>
                      <a:lnTo>
                        <a:pt x="2199" y="1961"/>
                      </a:lnTo>
                      <a:lnTo>
                        <a:pt x="2197" y="1962"/>
                      </a:lnTo>
                      <a:lnTo>
                        <a:pt x="2193" y="1963"/>
                      </a:lnTo>
                      <a:lnTo>
                        <a:pt x="2190" y="1964"/>
                      </a:lnTo>
                      <a:lnTo>
                        <a:pt x="2187" y="1964"/>
                      </a:lnTo>
                      <a:lnTo>
                        <a:pt x="2184" y="1965"/>
                      </a:lnTo>
                      <a:lnTo>
                        <a:pt x="2181" y="1965"/>
                      </a:lnTo>
                      <a:lnTo>
                        <a:pt x="2178" y="1966"/>
                      </a:lnTo>
                      <a:lnTo>
                        <a:pt x="2175" y="1966"/>
                      </a:lnTo>
                      <a:lnTo>
                        <a:pt x="2172" y="1966"/>
                      </a:lnTo>
                      <a:lnTo>
                        <a:pt x="2169" y="1966"/>
                      </a:lnTo>
                      <a:lnTo>
                        <a:pt x="2166" y="1966"/>
                      </a:lnTo>
                      <a:lnTo>
                        <a:pt x="2163" y="1966"/>
                      </a:lnTo>
                      <a:lnTo>
                        <a:pt x="2160" y="1966"/>
                      </a:lnTo>
                      <a:lnTo>
                        <a:pt x="2157" y="1965"/>
                      </a:lnTo>
                      <a:lnTo>
                        <a:pt x="2154" y="1965"/>
                      </a:lnTo>
                      <a:lnTo>
                        <a:pt x="2151" y="1964"/>
                      </a:lnTo>
                      <a:lnTo>
                        <a:pt x="2148" y="1964"/>
                      </a:lnTo>
                      <a:lnTo>
                        <a:pt x="2145" y="1964"/>
                      </a:lnTo>
                      <a:lnTo>
                        <a:pt x="2142" y="1964"/>
                      </a:lnTo>
                      <a:lnTo>
                        <a:pt x="2139" y="1963"/>
                      </a:lnTo>
                      <a:lnTo>
                        <a:pt x="2136" y="1963"/>
                      </a:lnTo>
                      <a:lnTo>
                        <a:pt x="2133" y="1963"/>
                      </a:lnTo>
                      <a:lnTo>
                        <a:pt x="2130" y="1963"/>
                      </a:lnTo>
                      <a:lnTo>
                        <a:pt x="2127" y="1964"/>
                      </a:lnTo>
                      <a:lnTo>
                        <a:pt x="2124" y="1964"/>
                      </a:lnTo>
                      <a:lnTo>
                        <a:pt x="2120" y="1964"/>
                      </a:lnTo>
                      <a:lnTo>
                        <a:pt x="2118" y="1965"/>
                      </a:lnTo>
                      <a:lnTo>
                        <a:pt x="2114" y="1965"/>
                      </a:lnTo>
                      <a:lnTo>
                        <a:pt x="2111" y="1966"/>
                      </a:lnTo>
                      <a:lnTo>
                        <a:pt x="2109" y="1966"/>
                      </a:lnTo>
                      <a:lnTo>
                        <a:pt x="2105" y="1967"/>
                      </a:lnTo>
                      <a:lnTo>
                        <a:pt x="2102" y="1967"/>
                      </a:lnTo>
                      <a:lnTo>
                        <a:pt x="2099" y="1967"/>
                      </a:lnTo>
                      <a:lnTo>
                        <a:pt x="2096" y="1968"/>
                      </a:lnTo>
                      <a:lnTo>
                        <a:pt x="2093" y="1968"/>
                      </a:lnTo>
                      <a:lnTo>
                        <a:pt x="2090" y="1968"/>
                      </a:lnTo>
                      <a:lnTo>
                        <a:pt x="2087" y="1968"/>
                      </a:lnTo>
                      <a:lnTo>
                        <a:pt x="2084" y="1967"/>
                      </a:lnTo>
                      <a:lnTo>
                        <a:pt x="2081" y="1967"/>
                      </a:lnTo>
                      <a:lnTo>
                        <a:pt x="2078" y="1967"/>
                      </a:lnTo>
                      <a:lnTo>
                        <a:pt x="2075" y="1966"/>
                      </a:lnTo>
                      <a:lnTo>
                        <a:pt x="2072" y="1966"/>
                      </a:lnTo>
                      <a:lnTo>
                        <a:pt x="2069" y="1965"/>
                      </a:lnTo>
                      <a:lnTo>
                        <a:pt x="2066" y="1965"/>
                      </a:lnTo>
                      <a:lnTo>
                        <a:pt x="2063" y="1964"/>
                      </a:lnTo>
                      <a:lnTo>
                        <a:pt x="2060" y="1964"/>
                      </a:lnTo>
                      <a:lnTo>
                        <a:pt x="2057" y="1963"/>
                      </a:lnTo>
                      <a:lnTo>
                        <a:pt x="2054" y="1963"/>
                      </a:lnTo>
                      <a:lnTo>
                        <a:pt x="2051" y="1963"/>
                      </a:lnTo>
                      <a:lnTo>
                        <a:pt x="2048" y="1963"/>
                      </a:lnTo>
                      <a:lnTo>
                        <a:pt x="2045" y="1963"/>
                      </a:lnTo>
                      <a:lnTo>
                        <a:pt x="2042" y="1963"/>
                      </a:lnTo>
                      <a:lnTo>
                        <a:pt x="2038" y="1964"/>
                      </a:lnTo>
                      <a:lnTo>
                        <a:pt x="2036" y="1964"/>
                      </a:lnTo>
                      <a:lnTo>
                        <a:pt x="2033" y="1965"/>
                      </a:lnTo>
                      <a:lnTo>
                        <a:pt x="2029" y="1965"/>
                      </a:lnTo>
                      <a:lnTo>
                        <a:pt x="2027" y="1966"/>
                      </a:lnTo>
                      <a:lnTo>
                        <a:pt x="2023" y="1967"/>
                      </a:lnTo>
                      <a:lnTo>
                        <a:pt x="2020" y="1967"/>
                      </a:lnTo>
                      <a:lnTo>
                        <a:pt x="2017" y="1968"/>
                      </a:lnTo>
                      <a:lnTo>
                        <a:pt x="2014" y="1969"/>
                      </a:lnTo>
                      <a:lnTo>
                        <a:pt x="2011" y="1969"/>
                      </a:lnTo>
                      <a:lnTo>
                        <a:pt x="2008" y="1970"/>
                      </a:lnTo>
                      <a:lnTo>
                        <a:pt x="2005" y="1970"/>
                      </a:lnTo>
                      <a:lnTo>
                        <a:pt x="2002" y="1970"/>
                      </a:lnTo>
                      <a:lnTo>
                        <a:pt x="1999" y="1970"/>
                      </a:lnTo>
                      <a:lnTo>
                        <a:pt x="1996" y="1971"/>
                      </a:lnTo>
                      <a:lnTo>
                        <a:pt x="1993" y="1971"/>
                      </a:lnTo>
                      <a:lnTo>
                        <a:pt x="1990" y="1971"/>
                      </a:lnTo>
                      <a:lnTo>
                        <a:pt x="1987" y="1971"/>
                      </a:lnTo>
                      <a:lnTo>
                        <a:pt x="1984" y="1971"/>
                      </a:lnTo>
                      <a:lnTo>
                        <a:pt x="1981" y="1971"/>
                      </a:lnTo>
                      <a:lnTo>
                        <a:pt x="1978" y="1971"/>
                      </a:lnTo>
                      <a:lnTo>
                        <a:pt x="1975" y="1972"/>
                      </a:lnTo>
                      <a:lnTo>
                        <a:pt x="1972" y="1972"/>
                      </a:lnTo>
                      <a:lnTo>
                        <a:pt x="1969" y="1972"/>
                      </a:lnTo>
                      <a:lnTo>
                        <a:pt x="1966" y="1973"/>
                      </a:lnTo>
                      <a:lnTo>
                        <a:pt x="1963" y="1974"/>
                      </a:lnTo>
                      <a:lnTo>
                        <a:pt x="1960" y="1975"/>
                      </a:lnTo>
                      <a:lnTo>
                        <a:pt x="1957" y="1976"/>
                      </a:lnTo>
                      <a:lnTo>
                        <a:pt x="1954" y="1977"/>
                      </a:lnTo>
                      <a:lnTo>
                        <a:pt x="1951" y="1979"/>
                      </a:lnTo>
                      <a:lnTo>
                        <a:pt x="1947" y="1980"/>
                      </a:lnTo>
                      <a:lnTo>
                        <a:pt x="1945" y="1982"/>
                      </a:lnTo>
                      <a:lnTo>
                        <a:pt x="1942" y="1983"/>
                      </a:lnTo>
                      <a:lnTo>
                        <a:pt x="1938" y="1985"/>
                      </a:lnTo>
                      <a:lnTo>
                        <a:pt x="1936" y="1987"/>
                      </a:lnTo>
                      <a:lnTo>
                        <a:pt x="1932" y="1989"/>
                      </a:lnTo>
                      <a:lnTo>
                        <a:pt x="1930" y="1991"/>
                      </a:lnTo>
                      <a:lnTo>
                        <a:pt x="1926" y="1992"/>
                      </a:lnTo>
                      <a:lnTo>
                        <a:pt x="1923" y="1994"/>
                      </a:lnTo>
                      <a:lnTo>
                        <a:pt x="1921" y="1996"/>
                      </a:lnTo>
                      <a:lnTo>
                        <a:pt x="1917" y="1998"/>
                      </a:lnTo>
                      <a:lnTo>
                        <a:pt x="1914" y="1999"/>
                      </a:lnTo>
                      <a:lnTo>
                        <a:pt x="1911" y="2001"/>
                      </a:lnTo>
                      <a:lnTo>
                        <a:pt x="1908" y="2002"/>
                      </a:lnTo>
                      <a:lnTo>
                        <a:pt x="1905" y="2004"/>
                      </a:lnTo>
                      <a:lnTo>
                        <a:pt x="1902" y="2006"/>
                      </a:lnTo>
                      <a:lnTo>
                        <a:pt x="1899" y="2007"/>
                      </a:lnTo>
                      <a:lnTo>
                        <a:pt x="1896" y="2009"/>
                      </a:lnTo>
                      <a:lnTo>
                        <a:pt x="1893" y="2011"/>
                      </a:lnTo>
                      <a:lnTo>
                        <a:pt x="1890" y="2013"/>
                      </a:lnTo>
                      <a:lnTo>
                        <a:pt x="1887" y="2015"/>
                      </a:lnTo>
                      <a:lnTo>
                        <a:pt x="1884" y="2017"/>
                      </a:lnTo>
                      <a:lnTo>
                        <a:pt x="1881" y="2020"/>
                      </a:lnTo>
                      <a:lnTo>
                        <a:pt x="1878" y="2022"/>
                      </a:lnTo>
                      <a:lnTo>
                        <a:pt x="1875" y="2025"/>
                      </a:lnTo>
                      <a:lnTo>
                        <a:pt x="1872" y="2028"/>
                      </a:lnTo>
                      <a:lnTo>
                        <a:pt x="1869" y="2031"/>
                      </a:lnTo>
                      <a:lnTo>
                        <a:pt x="1866" y="2034"/>
                      </a:lnTo>
                      <a:lnTo>
                        <a:pt x="1863" y="2038"/>
                      </a:lnTo>
                      <a:lnTo>
                        <a:pt x="1860" y="2041"/>
                      </a:lnTo>
                      <a:lnTo>
                        <a:pt x="1857" y="2045"/>
                      </a:lnTo>
                      <a:lnTo>
                        <a:pt x="1854" y="2049"/>
                      </a:lnTo>
                      <a:lnTo>
                        <a:pt x="1851" y="2053"/>
                      </a:lnTo>
                      <a:lnTo>
                        <a:pt x="1848" y="2057"/>
                      </a:lnTo>
                      <a:lnTo>
                        <a:pt x="1845" y="2061"/>
                      </a:lnTo>
                      <a:lnTo>
                        <a:pt x="1842" y="2065"/>
                      </a:lnTo>
                      <a:lnTo>
                        <a:pt x="1839" y="2069"/>
                      </a:lnTo>
                      <a:lnTo>
                        <a:pt x="1836" y="2073"/>
                      </a:lnTo>
                      <a:lnTo>
                        <a:pt x="1832" y="2077"/>
                      </a:lnTo>
                      <a:lnTo>
                        <a:pt x="1830" y="2080"/>
                      </a:lnTo>
                      <a:lnTo>
                        <a:pt x="1827" y="2084"/>
                      </a:lnTo>
                      <a:lnTo>
                        <a:pt x="1823" y="2088"/>
                      </a:lnTo>
                      <a:lnTo>
                        <a:pt x="1821" y="2092"/>
                      </a:lnTo>
                      <a:lnTo>
                        <a:pt x="1817" y="2096"/>
                      </a:lnTo>
                      <a:lnTo>
                        <a:pt x="1814" y="2100"/>
                      </a:lnTo>
                      <a:lnTo>
                        <a:pt x="1811" y="2104"/>
                      </a:lnTo>
                      <a:lnTo>
                        <a:pt x="1808" y="2109"/>
                      </a:lnTo>
                      <a:lnTo>
                        <a:pt x="1805" y="2113"/>
                      </a:lnTo>
                      <a:lnTo>
                        <a:pt x="1802" y="2118"/>
                      </a:lnTo>
                      <a:lnTo>
                        <a:pt x="1799" y="2122"/>
                      </a:lnTo>
                      <a:lnTo>
                        <a:pt x="1796" y="2127"/>
                      </a:lnTo>
                      <a:lnTo>
                        <a:pt x="1793" y="2132"/>
                      </a:lnTo>
                      <a:lnTo>
                        <a:pt x="1790" y="2137"/>
                      </a:lnTo>
                      <a:lnTo>
                        <a:pt x="1787" y="2143"/>
                      </a:lnTo>
                      <a:lnTo>
                        <a:pt x="1784" y="2148"/>
                      </a:lnTo>
                      <a:lnTo>
                        <a:pt x="1781" y="2154"/>
                      </a:lnTo>
                      <a:lnTo>
                        <a:pt x="1778" y="2160"/>
                      </a:lnTo>
                      <a:lnTo>
                        <a:pt x="1775" y="2166"/>
                      </a:lnTo>
                      <a:lnTo>
                        <a:pt x="1772" y="2173"/>
                      </a:lnTo>
                      <a:lnTo>
                        <a:pt x="1769" y="2179"/>
                      </a:lnTo>
                      <a:lnTo>
                        <a:pt x="1766" y="2185"/>
                      </a:lnTo>
                      <a:lnTo>
                        <a:pt x="1763" y="2192"/>
                      </a:lnTo>
                      <a:lnTo>
                        <a:pt x="1760" y="2198"/>
                      </a:lnTo>
                      <a:lnTo>
                        <a:pt x="1757" y="2205"/>
                      </a:lnTo>
                      <a:lnTo>
                        <a:pt x="1754" y="2212"/>
                      </a:lnTo>
                      <a:lnTo>
                        <a:pt x="1751" y="2218"/>
                      </a:lnTo>
                      <a:lnTo>
                        <a:pt x="1748" y="2225"/>
                      </a:lnTo>
                      <a:lnTo>
                        <a:pt x="1745" y="2231"/>
                      </a:lnTo>
                      <a:lnTo>
                        <a:pt x="1742" y="2238"/>
                      </a:lnTo>
                      <a:lnTo>
                        <a:pt x="1739" y="2244"/>
                      </a:lnTo>
                      <a:lnTo>
                        <a:pt x="1736" y="2251"/>
                      </a:lnTo>
                      <a:lnTo>
                        <a:pt x="1733" y="2257"/>
                      </a:lnTo>
                      <a:lnTo>
                        <a:pt x="1730" y="2264"/>
                      </a:lnTo>
                      <a:lnTo>
                        <a:pt x="1727" y="2271"/>
                      </a:lnTo>
                      <a:lnTo>
                        <a:pt x="1724" y="2277"/>
                      </a:lnTo>
                      <a:lnTo>
                        <a:pt x="1721" y="2284"/>
                      </a:lnTo>
                      <a:lnTo>
                        <a:pt x="1718" y="2291"/>
                      </a:lnTo>
                      <a:lnTo>
                        <a:pt x="1714" y="2298"/>
                      </a:lnTo>
                      <a:lnTo>
                        <a:pt x="1712" y="2306"/>
                      </a:lnTo>
                      <a:lnTo>
                        <a:pt x="1709" y="2313"/>
                      </a:lnTo>
                      <a:lnTo>
                        <a:pt x="1705" y="2321"/>
                      </a:lnTo>
                      <a:lnTo>
                        <a:pt x="1703" y="2329"/>
                      </a:lnTo>
                      <a:lnTo>
                        <a:pt x="1699" y="2337"/>
                      </a:lnTo>
                      <a:lnTo>
                        <a:pt x="1696" y="2345"/>
                      </a:lnTo>
                      <a:lnTo>
                        <a:pt x="1694" y="2353"/>
                      </a:lnTo>
                      <a:lnTo>
                        <a:pt x="1690" y="2362"/>
                      </a:lnTo>
                      <a:lnTo>
                        <a:pt x="1687" y="2370"/>
                      </a:lnTo>
                      <a:lnTo>
                        <a:pt x="1684" y="2379"/>
                      </a:lnTo>
                      <a:lnTo>
                        <a:pt x="1681" y="2388"/>
                      </a:lnTo>
                      <a:lnTo>
                        <a:pt x="1678" y="2397"/>
                      </a:lnTo>
                      <a:lnTo>
                        <a:pt x="1675" y="2405"/>
                      </a:lnTo>
                      <a:lnTo>
                        <a:pt x="1672" y="2414"/>
                      </a:lnTo>
                      <a:lnTo>
                        <a:pt x="1669" y="2423"/>
                      </a:lnTo>
                      <a:lnTo>
                        <a:pt x="1666" y="2432"/>
                      </a:lnTo>
                      <a:lnTo>
                        <a:pt x="1663" y="2440"/>
                      </a:lnTo>
                      <a:lnTo>
                        <a:pt x="1660" y="2449"/>
                      </a:lnTo>
                      <a:lnTo>
                        <a:pt x="1657" y="2458"/>
                      </a:lnTo>
                      <a:lnTo>
                        <a:pt x="1654" y="2466"/>
                      </a:lnTo>
                      <a:lnTo>
                        <a:pt x="1651" y="2475"/>
                      </a:lnTo>
                      <a:lnTo>
                        <a:pt x="1648" y="2483"/>
                      </a:lnTo>
                      <a:lnTo>
                        <a:pt x="1645" y="2492"/>
                      </a:lnTo>
                      <a:lnTo>
                        <a:pt x="1642" y="2500"/>
                      </a:lnTo>
                      <a:lnTo>
                        <a:pt x="1639" y="2509"/>
                      </a:lnTo>
                      <a:lnTo>
                        <a:pt x="1636" y="2518"/>
                      </a:lnTo>
                      <a:lnTo>
                        <a:pt x="1633" y="2526"/>
                      </a:lnTo>
                      <a:lnTo>
                        <a:pt x="1630" y="2535"/>
                      </a:lnTo>
                      <a:lnTo>
                        <a:pt x="1627" y="2544"/>
                      </a:lnTo>
                      <a:lnTo>
                        <a:pt x="1624" y="2553"/>
                      </a:lnTo>
                      <a:lnTo>
                        <a:pt x="1621" y="2563"/>
                      </a:lnTo>
                      <a:lnTo>
                        <a:pt x="1618" y="2572"/>
                      </a:lnTo>
                      <a:lnTo>
                        <a:pt x="1615" y="2582"/>
                      </a:lnTo>
                      <a:lnTo>
                        <a:pt x="1612" y="2591"/>
                      </a:lnTo>
                      <a:lnTo>
                        <a:pt x="1609" y="2601"/>
                      </a:lnTo>
                      <a:lnTo>
                        <a:pt x="1606" y="2611"/>
                      </a:lnTo>
                      <a:lnTo>
                        <a:pt x="1603" y="2621"/>
                      </a:lnTo>
                      <a:lnTo>
                        <a:pt x="1600" y="2631"/>
                      </a:lnTo>
                      <a:lnTo>
                        <a:pt x="1597" y="2641"/>
                      </a:lnTo>
                      <a:lnTo>
                        <a:pt x="1594" y="2651"/>
                      </a:lnTo>
                      <a:lnTo>
                        <a:pt x="1591" y="2661"/>
                      </a:lnTo>
                      <a:lnTo>
                        <a:pt x="1588" y="2671"/>
                      </a:lnTo>
                      <a:lnTo>
                        <a:pt x="1585" y="2681"/>
                      </a:lnTo>
                      <a:lnTo>
                        <a:pt x="1582" y="2690"/>
                      </a:lnTo>
                      <a:lnTo>
                        <a:pt x="1578" y="2700"/>
                      </a:lnTo>
                      <a:lnTo>
                        <a:pt x="1576" y="2710"/>
                      </a:lnTo>
                      <a:lnTo>
                        <a:pt x="1573" y="2719"/>
                      </a:lnTo>
                      <a:lnTo>
                        <a:pt x="1570" y="2729"/>
                      </a:lnTo>
                      <a:lnTo>
                        <a:pt x="1567" y="2738"/>
                      </a:lnTo>
                      <a:lnTo>
                        <a:pt x="1563" y="2747"/>
                      </a:lnTo>
                      <a:lnTo>
                        <a:pt x="1561" y="2756"/>
                      </a:lnTo>
                      <a:lnTo>
                        <a:pt x="1558" y="2766"/>
                      </a:lnTo>
                      <a:lnTo>
                        <a:pt x="1554" y="2775"/>
                      </a:lnTo>
                      <a:lnTo>
                        <a:pt x="1552" y="2784"/>
                      </a:lnTo>
                      <a:lnTo>
                        <a:pt x="1548" y="2793"/>
                      </a:lnTo>
                      <a:lnTo>
                        <a:pt x="1545" y="2803"/>
                      </a:lnTo>
                      <a:lnTo>
                        <a:pt x="1543" y="2812"/>
                      </a:lnTo>
                      <a:lnTo>
                        <a:pt x="1539" y="2822"/>
                      </a:lnTo>
                      <a:lnTo>
                        <a:pt x="1536" y="2831"/>
                      </a:lnTo>
                      <a:lnTo>
                        <a:pt x="1533" y="2841"/>
                      </a:lnTo>
                      <a:lnTo>
                        <a:pt x="1530" y="2850"/>
                      </a:lnTo>
                      <a:lnTo>
                        <a:pt x="1527" y="2860"/>
                      </a:lnTo>
                      <a:lnTo>
                        <a:pt x="1524" y="2870"/>
                      </a:lnTo>
                      <a:lnTo>
                        <a:pt x="1521" y="2880"/>
                      </a:lnTo>
                      <a:lnTo>
                        <a:pt x="1518" y="2890"/>
                      </a:lnTo>
                      <a:lnTo>
                        <a:pt x="1515" y="2900"/>
                      </a:lnTo>
                      <a:lnTo>
                        <a:pt x="1512" y="2909"/>
                      </a:lnTo>
                      <a:lnTo>
                        <a:pt x="1509" y="2919"/>
                      </a:lnTo>
                      <a:lnTo>
                        <a:pt x="1506" y="2929"/>
                      </a:lnTo>
                      <a:lnTo>
                        <a:pt x="1503" y="2939"/>
                      </a:lnTo>
                      <a:lnTo>
                        <a:pt x="1500" y="2948"/>
                      </a:lnTo>
                      <a:lnTo>
                        <a:pt x="1497" y="2957"/>
                      </a:lnTo>
                      <a:lnTo>
                        <a:pt x="1494" y="2967"/>
                      </a:lnTo>
                      <a:lnTo>
                        <a:pt x="1491" y="2976"/>
                      </a:lnTo>
                      <a:lnTo>
                        <a:pt x="1488" y="2985"/>
                      </a:lnTo>
                      <a:lnTo>
                        <a:pt x="1485" y="2994"/>
                      </a:lnTo>
                      <a:lnTo>
                        <a:pt x="1482" y="3002"/>
                      </a:lnTo>
                      <a:lnTo>
                        <a:pt x="1479" y="3011"/>
                      </a:lnTo>
                      <a:lnTo>
                        <a:pt x="1476" y="3020"/>
                      </a:lnTo>
                      <a:lnTo>
                        <a:pt x="1473" y="3028"/>
                      </a:lnTo>
                      <a:lnTo>
                        <a:pt x="1470" y="3036"/>
                      </a:lnTo>
                      <a:lnTo>
                        <a:pt x="1467" y="3045"/>
                      </a:lnTo>
                      <a:lnTo>
                        <a:pt x="1464" y="3053"/>
                      </a:lnTo>
                      <a:lnTo>
                        <a:pt x="1461" y="3061"/>
                      </a:lnTo>
                      <a:lnTo>
                        <a:pt x="1458" y="3070"/>
                      </a:lnTo>
                      <a:lnTo>
                        <a:pt x="1455" y="3078"/>
                      </a:lnTo>
                      <a:lnTo>
                        <a:pt x="1452" y="3086"/>
                      </a:lnTo>
                      <a:lnTo>
                        <a:pt x="1449" y="3095"/>
                      </a:lnTo>
                      <a:lnTo>
                        <a:pt x="1446" y="3103"/>
                      </a:lnTo>
                      <a:lnTo>
                        <a:pt x="1443" y="3112"/>
                      </a:lnTo>
                      <a:lnTo>
                        <a:pt x="1440" y="3120"/>
                      </a:lnTo>
                      <a:lnTo>
                        <a:pt x="1437" y="3129"/>
                      </a:lnTo>
                      <a:lnTo>
                        <a:pt x="1434" y="3137"/>
                      </a:lnTo>
                      <a:lnTo>
                        <a:pt x="1431" y="3146"/>
                      </a:lnTo>
                      <a:lnTo>
                        <a:pt x="1428" y="3154"/>
                      </a:lnTo>
                      <a:lnTo>
                        <a:pt x="1425" y="3162"/>
                      </a:lnTo>
                      <a:lnTo>
                        <a:pt x="1422" y="3170"/>
                      </a:lnTo>
                      <a:lnTo>
                        <a:pt x="1419" y="3178"/>
                      </a:lnTo>
                      <a:lnTo>
                        <a:pt x="1416" y="3186"/>
                      </a:lnTo>
                      <a:lnTo>
                        <a:pt x="1413" y="3194"/>
                      </a:lnTo>
                      <a:lnTo>
                        <a:pt x="1410" y="3201"/>
                      </a:lnTo>
                      <a:lnTo>
                        <a:pt x="1407" y="3209"/>
                      </a:lnTo>
                      <a:lnTo>
                        <a:pt x="1404" y="3216"/>
                      </a:lnTo>
                      <a:lnTo>
                        <a:pt x="1401" y="3223"/>
                      </a:lnTo>
                      <a:lnTo>
                        <a:pt x="1398" y="3230"/>
                      </a:lnTo>
                      <a:lnTo>
                        <a:pt x="1395" y="3236"/>
                      </a:lnTo>
                      <a:lnTo>
                        <a:pt x="1392" y="3243"/>
                      </a:lnTo>
                      <a:lnTo>
                        <a:pt x="1389" y="3249"/>
                      </a:lnTo>
                      <a:lnTo>
                        <a:pt x="1386" y="3256"/>
                      </a:lnTo>
                      <a:lnTo>
                        <a:pt x="1382" y="3262"/>
                      </a:lnTo>
                      <a:lnTo>
                        <a:pt x="1380" y="3268"/>
                      </a:lnTo>
                      <a:lnTo>
                        <a:pt x="1377" y="3274"/>
                      </a:lnTo>
                      <a:lnTo>
                        <a:pt x="1373" y="3280"/>
                      </a:lnTo>
                      <a:lnTo>
                        <a:pt x="1371" y="3287"/>
                      </a:lnTo>
                      <a:lnTo>
                        <a:pt x="1368" y="3293"/>
                      </a:lnTo>
                      <a:lnTo>
                        <a:pt x="1364" y="3299"/>
                      </a:lnTo>
                      <a:lnTo>
                        <a:pt x="1362" y="3305"/>
                      </a:lnTo>
                      <a:lnTo>
                        <a:pt x="1358" y="3311"/>
                      </a:lnTo>
                      <a:lnTo>
                        <a:pt x="1355" y="3317"/>
                      </a:lnTo>
                      <a:lnTo>
                        <a:pt x="1353" y="3323"/>
                      </a:lnTo>
                      <a:lnTo>
                        <a:pt x="1349" y="3329"/>
                      </a:lnTo>
                      <a:lnTo>
                        <a:pt x="1346" y="3335"/>
                      </a:lnTo>
                      <a:lnTo>
                        <a:pt x="1344" y="3341"/>
                      </a:lnTo>
                      <a:lnTo>
                        <a:pt x="1340" y="3347"/>
                      </a:lnTo>
                      <a:lnTo>
                        <a:pt x="1337" y="3352"/>
                      </a:lnTo>
                      <a:lnTo>
                        <a:pt x="1335" y="3358"/>
                      </a:lnTo>
                      <a:lnTo>
                        <a:pt x="1331" y="3363"/>
                      </a:lnTo>
                      <a:lnTo>
                        <a:pt x="1328" y="3368"/>
                      </a:lnTo>
                      <a:lnTo>
                        <a:pt x="1325" y="3373"/>
                      </a:lnTo>
                      <a:lnTo>
                        <a:pt x="1322" y="3377"/>
                      </a:lnTo>
                      <a:lnTo>
                        <a:pt x="1319" y="3382"/>
                      </a:lnTo>
                      <a:lnTo>
                        <a:pt x="1316" y="3386"/>
                      </a:lnTo>
                      <a:lnTo>
                        <a:pt x="1313" y="3390"/>
                      </a:lnTo>
                      <a:lnTo>
                        <a:pt x="1310" y="3394"/>
                      </a:lnTo>
                      <a:lnTo>
                        <a:pt x="1307" y="3398"/>
                      </a:lnTo>
                      <a:lnTo>
                        <a:pt x="1304" y="3402"/>
                      </a:lnTo>
                      <a:lnTo>
                        <a:pt x="1301" y="3405"/>
                      </a:lnTo>
                      <a:lnTo>
                        <a:pt x="1298" y="3409"/>
                      </a:lnTo>
                      <a:lnTo>
                        <a:pt x="1295" y="3412"/>
                      </a:lnTo>
                      <a:lnTo>
                        <a:pt x="1292" y="3415"/>
                      </a:lnTo>
                      <a:lnTo>
                        <a:pt x="1289" y="3419"/>
                      </a:lnTo>
                      <a:lnTo>
                        <a:pt x="1286" y="3422"/>
                      </a:lnTo>
                      <a:lnTo>
                        <a:pt x="1283" y="3425"/>
                      </a:lnTo>
                      <a:lnTo>
                        <a:pt x="1280" y="3428"/>
                      </a:lnTo>
                      <a:lnTo>
                        <a:pt x="1277" y="3431"/>
                      </a:lnTo>
                      <a:lnTo>
                        <a:pt x="1274" y="3435"/>
                      </a:lnTo>
                      <a:lnTo>
                        <a:pt x="1271" y="3438"/>
                      </a:lnTo>
                      <a:lnTo>
                        <a:pt x="1268" y="3441"/>
                      </a:lnTo>
                      <a:lnTo>
                        <a:pt x="1265" y="3444"/>
                      </a:lnTo>
                      <a:lnTo>
                        <a:pt x="1262" y="3447"/>
                      </a:lnTo>
                      <a:lnTo>
                        <a:pt x="1259" y="3449"/>
                      </a:lnTo>
                      <a:lnTo>
                        <a:pt x="1256" y="3452"/>
                      </a:lnTo>
                      <a:lnTo>
                        <a:pt x="1253" y="3455"/>
                      </a:lnTo>
                      <a:lnTo>
                        <a:pt x="1250" y="3457"/>
                      </a:lnTo>
                      <a:lnTo>
                        <a:pt x="1247" y="3459"/>
                      </a:lnTo>
                      <a:lnTo>
                        <a:pt x="1244" y="3461"/>
                      </a:lnTo>
                      <a:lnTo>
                        <a:pt x="1241" y="3463"/>
                      </a:lnTo>
                      <a:lnTo>
                        <a:pt x="1238" y="3465"/>
                      </a:lnTo>
                      <a:lnTo>
                        <a:pt x="1235" y="3466"/>
                      </a:lnTo>
                      <a:lnTo>
                        <a:pt x="1232" y="3468"/>
                      </a:lnTo>
                      <a:lnTo>
                        <a:pt x="1229" y="3469"/>
                      </a:lnTo>
                      <a:lnTo>
                        <a:pt x="1226" y="3470"/>
                      </a:lnTo>
                      <a:lnTo>
                        <a:pt x="1223" y="3470"/>
                      </a:lnTo>
                      <a:lnTo>
                        <a:pt x="1220" y="3471"/>
                      </a:lnTo>
                      <a:lnTo>
                        <a:pt x="1217" y="3471"/>
                      </a:lnTo>
                      <a:lnTo>
                        <a:pt x="1214" y="3472"/>
                      </a:lnTo>
                      <a:lnTo>
                        <a:pt x="1211" y="3472"/>
                      </a:lnTo>
                      <a:lnTo>
                        <a:pt x="1208" y="3472"/>
                      </a:lnTo>
                      <a:lnTo>
                        <a:pt x="1205" y="3473"/>
                      </a:lnTo>
                      <a:lnTo>
                        <a:pt x="1202" y="3473"/>
                      </a:lnTo>
                      <a:lnTo>
                        <a:pt x="1199" y="3473"/>
                      </a:lnTo>
                      <a:lnTo>
                        <a:pt x="1196" y="3473"/>
                      </a:lnTo>
                      <a:lnTo>
                        <a:pt x="1193" y="3473"/>
                      </a:lnTo>
                      <a:lnTo>
                        <a:pt x="1190" y="3473"/>
                      </a:lnTo>
                      <a:lnTo>
                        <a:pt x="1187" y="3473"/>
                      </a:lnTo>
                      <a:lnTo>
                        <a:pt x="1184" y="3473"/>
                      </a:lnTo>
                      <a:lnTo>
                        <a:pt x="1181" y="3473"/>
                      </a:lnTo>
                      <a:lnTo>
                        <a:pt x="1178" y="3473"/>
                      </a:lnTo>
                      <a:lnTo>
                        <a:pt x="1175" y="3473"/>
                      </a:lnTo>
                      <a:lnTo>
                        <a:pt x="1172" y="3473"/>
                      </a:lnTo>
                      <a:lnTo>
                        <a:pt x="1169" y="3472"/>
                      </a:lnTo>
                      <a:lnTo>
                        <a:pt x="1166" y="3472"/>
                      </a:lnTo>
                      <a:lnTo>
                        <a:pt x="1163" y="3471"/>
                      </a:lnTo>
                      <a:lnTo>
                        <a:pt x="1160" y="3470"/>
                      </a:lnTo>
                      <a:lnTo>
                        <a:pt x="1157" y="3469"/>
                      </a:lnTo>
                      <a:lnTo>
                        <a:pt x="1154" y="3468"/>
                      </a:lnTo>
                      <a:lnTo>
                        <a:pt x="1151" y="3466"/>
                      </a:lnTo>
                      <a:lnTo>
                        <a:pt x="1148" y="3465"/>
                      </a:lnTo>
                      <a:lnTo>
                        <a:pt x="1145" y="3463"/>
                      </a:lnTo>
                      <a:lnTo>
                        <a:pt x="1142" y="3461"/>
                      </a:lnTo>
                      <a:lnTo>
                        <a:pt x="1139" y="3459"/>
                      </a:lnTo>
                      <a:lnTo>
                        <a:pt x="1136" y="3457"/>
                      </a:lnTo>
                      <a:lnTo>
                        <a:pt x="1133" y="3454"/>
                      </a:lnTo>
                      <a:lnTo>
                        <a:pt x="1130" y="3452"/>
                      </a:lnTo>
                      <a:lnTo>
                        <a:pt x="1127" y="3449"/>
                      </a:lnTo>
                      <a:lnTo>
                        <a:pt x="1124" y="3447"/>
                      </a:lnTo>
                      <a:lnTo>
                        <a:pt x="1121" y="3444"/>
                      </a:lnTo>
                      <a:lnTo>
                        <a:pt x="1118" y="3442"/>
                      </a:lnTo>
                      <a:lnTo>
                        <a:pt x="1115" y="3439"/>
                      </a:lnTo>
                      <a:lnTo>
                        <a:pt x="1112" y="3437"/>
                      </a:lnTo>
                      <a:lnTo>
                        <a:pt x="1109" y="3434"/>
                      </a:lnTo>
                      <a:lnTo>
                        <a:pt x="1106" y="3431"/>
                      </a:lnTo>
                      <a:lnTo>
                        <a:pt x="1103" y="3429"/>
                      </a:lnTo>
                      <a:lnTo>
                        <a:pt x="1100" y="3426"/>
                      </a:lnTo>
                      <a:lnTo>
                        <a:pt x="1097" y="3424"/>
                      </a:lnTo>
                      <a:lnTo>
                        <a:pt x="1094" y="3421"/>
                      </a:lnTo>
                      <a:lnTo>
                        <a:pt x="1091" y="3418"/>
                      </a:lnTo>
                      <a:lnTo>
                        <a:pt x="1088" y="3415"/>
                      </a:lnTo>
                      <a:lnTo>
                        <a:pt x="1085" y="3412"/>
                      </a:lnTo>
                      <a:lnTo>
                        <a:pt x="1082" y="3409"/>
                      </a:lnTo>
                      <a:lnTo>
                        <a:pt x="1079" y="3406"/>
                      </a:lnTo>
                      <a:lnTo>
                        <a:pt x="1076" y="3403"/>
                      </a:lnTo>
                      <a:lnTo>
                        <a:pt x="1073" y="3399"/>
                      </a:lnTo>
                      <a:lnTo>
                        <a:pt x="1070" y="3396"/>
                      </a:lnTo>
                      <a:lnTo>
                        <a:pt x="1067" y="3392"/>
                      </a:lnTo>
                      <a:lnTo>
                        <a:pt x="1064" y="3388"/>
                      </a:lnTo>
                      <a:lnTo>
                        <a:pt x="1061" y="3384"/>
                      </a:lnTo>
                      <a:lnTo>
                        <a:pt x="1058" y="3380"/>
                      </a:lnTo>
                      <a:lnTo>
                        <a:pt x="1055" y="3375"/>
                      </a:lnTo>
                      <a:lnTo>
                        <a:pt x="1052" y="3371"/>
                      </a:lnTo>
                      <a:lnTo>
                        <a:pt x="1049" y="3366"/>
                      </a:lnTo>
                      <a:lnTo>
                        <a:pt x="1046" y="3362"/>
                      </a:lnTo>
                      <a:lnTo>
                        <a:pt x="1043" y="3357"/>
                      </a:lnTo>
                      <a:lnTo>
                        <a:pt x="1040" y="3352"/>
                      </a:lnTo>
                      <a:lnTo>
                        <a:pt x="1037" y="3348"/>
                      </a:lnTo>
                      <a:lnTo>
                        <a:pt x="1034" y="3343"/>
                      </a:lnTo>
                      <a:lnTo>
                        <a:pt x="1031" y="3338"/>
                      </a:lnTo>
                      <a:lnTo>
                        <a:pt x="1028" y="3334"/>
                      </a:lnTo>
                      <a:lnTo>
                        <a:pt x="1025" y="3329"/>
                      </a:lnTo>
                      <a:lnTo>
                        <a:pt x="1022" y="3324"/>
                      </a:lnTo>
                      <a:lnTo>
                        <a:pt x="1019" y="3320"/>
                      </a:lnTo>
                      <a:lnTo>
                        <a:pt x="1016" y="3315"/>
                      </a:lnTo>
                      <a:lnTo>
                        <a:pt x="1013" y="3311"/>
                      </a:lnTo>
                      <a:lnTo>
                        <a:pt x="1010" y="3306"/>
                      </a:lnTo>
                      <a:lnTo>
                        <a:pt x="1007" y="3302"/>
                      </a:lnTo>
                      <a:lnTo>
                        <a:pt x="1004" y="3297"/>
                      </a:lnTo>
                      <a:lnTo>
                        <a:pt x="1001" y="3293"/>
                      </a:lnTo>
                      <a:lnTo>
                        <a:pt x="998" y="3288"/>
                      </a:lnTo>
                      <a:lnTo>
                        <a:pt x="995" y="3283"/>
                      </a:lnTo>
                      <a:lnTo>
                        <a:pt x="992" y="3278"/>
                      </a:lnTo>
                      <a:lnTo>
                        <a:pt x="989" y="3273"/>
                      </a:lnTo>
                      <a:lnTo>
                        <a:pt x="986" y="3268"/>
                      </a:lnTo>
                      <a:lnTo>
                        <a:pt x="983" y="3262"/>
                      </a:lnTo>
                      <a:lnTo>
                        <a:pt x="980" y="3257"/>
                      </a:lnTo>
                      <a:lnTo>
                        <a:pt x="977" y="3251"/>
                      </a:lnTo>
                      <a:lnTo>
                        <a:pt x="974" y="3246"/>
                      </a:lnTo>
                      <a:lnTo>
                        <a:pt x="971" y="3240"/>
                      </a:lnTo>
                      <a:lnTo>
                        <a:pt x="968" y="3234"/>
                      </a:lnTo>
                      <a:lnTo>
                        <a:pt x="965" y="3228"/>
                      </a:lnTo>
                      <a:lnTo>
                        <a:pt x="962" y="3222"/>
                      </a:lnTo>
                      <a:lnTo>
                        <a:pt x="959" y="3216"/>
                      </a:lnTo>
                      <a:lnTo>
                        <a:pt x="956" y="3210"/>
                      </a:lnTo>
                      <a:lnTo>
                        <a:pt x="953" y="3204"/>
                      </a:lnTo>
                      <a:lnTo>
                        <a:pt x="950" y="3199"/>
                      </a:lnTo>
                      <a:lnTo>
                        <a:pt x="947" y="3193"/>
                      </a:lnTo>
                      <a:lnTo>
                        <a:pt x="944" y="3187"/>
                      </a:lnTo>
                      <a:lnTo>
                        <a:pt x="941" y="3181"/>
                      </a:lnTo>
                      <a:lnTo>
                        <a:pt x="938" y="3176"/>
                      </a:lnTo>
                      <a:lnTo>
                        <a:pt x="935" y="3170"/>
                      </a:lnTo>
                      <a:lnTo>
                        <a:pt x="932" y="3165"/>
                      </a:lnTo>
                      <a:lnTo>
                        <a:pt x="929" y="3159"/>
                      </a:lnTo>
                      <a:lnTo>
                        <a:pt x="926" y="3154"/>
                      </a:lnTo>
                      <a:lnTo>
                        <a:pt x="923" y="3148"/>
                      </a:lnTo>
                      <a:lnTo>
                        <a:pt x="920" y="3143"/>
                      </a:lnTo>
                      <a:lnTo>
                        <a:pt x="917" y="3137"/>
                      </a:lnTo>
                      <a:lnTo>
                        <a:pt x="914" y="3132"/>
                      </a:lnTo>
                      <a:lnTo>
                        <a:pt x="911" y="3126"/>
                      </a:lnTo>
                      <a:lnTo>
                        <a:pt x="908" y="3121"/>
                      </a:lnTo>
                      <a:lnTo>
                        <a:pt x="905" y="3115"/>
                      </a:lnTo>
                      <a:lnTo>
                        <a:pt x="902" y="3109"/>
                      </a:lnTo>
                      <a:lnTo>
                        <a:pt x="899" y="3103"/>
                      </a:lnTo>
                      <a:lnTo>
                        <a:pt x="896" y="3097"/>
                      </a:lnTo>
                      <a:lnTo>
                        <a:pt x="893" y="3091"/>
                      </a:lnTo>
                      <a:lnTo>
                        <a:pt x="890" y="3085"/>
                      </a:lnTo>
                      <a:lnTo>
                        <a:pt x="887" y="3079"/>
                      </a:lnTo>
                      <a:lnTo>
                        <a:pt x="884" y="3072"/>
                      </a:lnTo>
                      <a:lnTo>
                        <a:pt x="881" y="3066"/>
                      </a:lnTo>
                      <a:lnTo>
                        <a:pt x="878" y="3060"/>
                      </a:lnTo>
                      <a:lnTo>
                        <a:pt x="875" y="3054"/>
                      </a:lnTo>
                      <a:lnTo>
                        <a:pt x="872" y="3047"/>
                      </a:lnTo>
                      <a:lnTo>
                        <a:pt x="869" y="3041"/>
                      </a:lnTo>
                      <a:lnTo>
                        <a:pt x="866" y="3035"/>
                      </a:lnTo>
                      <a:lnTo>
                        <a:pt x="863" y="3029"/>
                      </a:lnTo>
                      <a:lnTo>
                        <a:pt x="860" y="3023"/>
                      </a:lnTo>
                      <a:lnTo>
                        <a:pt x="857" y="3017"/>
                      </a:lnTo>
                      <a:lnTo>
                        <a:pt x="854" y="3012"/>
                      </a:lnTo>
                      <a:lnTo>
                        <a:pt x="851" y="3006"/>
                      </a:lnTo>
                      <a:lnTo>
                        <a:pt x="848" y="3000"/>
                      </a:lnTo>
                      <a:lnTo>
                        <a:pt x="845" y="2995"/>
                      </a:lnTo>
                      <a:lnTo>
                        <a:pt x="842" y="2990"/>
                      </a:lnTo>
                      <a:lnTo>
                        <a:pt x="839" y="2984"/>
                      </a:lnTo>
                      <a:lnTo>
                        <a:pt x="836" y="2979"/>
                      </a:lnTo>
                      <a:lnTo>
                        <a:pt x="833" y="2973"/>
                      </a:lnTo>
                      <a:lnTo>
                        <a:pt x="830" y="2968"/>
                      </a:lnTo>
                      <a:lnTo>
                        <a:pt x="827" y="2963"/>
                      </a:lnTo>
                      <a:lnTo>
                        <a:pt x="824" y="2957"/>
                      </a:lnTo>
                      <a:lnTo>
                        <a:pt x="821" y="2952"/>
                      </a:lnTo>
                      <a:lnTo>
                        <a:pt x="818" y="2946"/>
                      </a:lnTo>
                      <a:lnTo>
                        <a:pt x="815" y="2941"/>
                      </a:lnTo>
                      <a:lnTo>
                        <a:pt x="812" y="2935"/>
                      </a:lnTo>
                      <a:lnTo>
                        <a:pt x="809" y="2929"/>
                      </a:lnTo>
                      <a:lnTo>
                        <a:pt x="806" y="2923"/>
                      </a:lnTo>
                      <a:lnTo>
                        <a:pt x="803" y="2918"/>
                      </a:lnTo>
                      <a:lnTo>
                        <a:pt x="800" y="2912"/>
                      </a:lnTo>
                      <a:lnTo>
                        <a:pt x="797" y="2906"/>
                      </a:lnTo>
                      <a:lnTo>
                        <a:pt x="794" y="2900"/>
                      </a:lnTo>
                      <a:lnTo>
                        <a:pt x="791" y="2894"/>
                      </a:lnTo>
                      <a:lnTo>
                        <a:pt x="788" y="2889"/>
                      </a:lnTo>
                      <a:lnTo>
                        <a:pt x="785" y="2883"/>
                      </a:lnTo>
                      <a:lnTo>
                        <a:pt x="782" y="2877"/>
                      </a:lnTo>
                      <a:lnTo>
                        <a:pt x="779" y="2872"/>
                      </a:lnTo>
                      <a:lnTo>
                        <a:pt x="776" y="2867"/>
                      </a:lnTo>
                      <a:lnTo>
                        <a:pt x="773" y="2861"/>
                      </a:lnTo>
                      <a:lnTo>
                        <a:pt x="770" y="2856"/>
                      </a:lnTo>
                      <a:lnTo>
                        <a:pt x="767" y="2851"/>
                      </a:lnTo>
                      <a:lnTo>
                        <a:pt x="764" y="2847"/>
                      </a:lnTo>
                      <a:lnTo>
                        <a:pt x="761" y="2842"/>
                      </a:lnTo>
                      <a:lnTo>
                        <a:pt x="758" y="2837"/>
                      </a:lnTo>
                      <a:lnTo>
                        <a:pt x="755" y="2832"/>
                      </a:lnTo>
                      <a:lnTo>
                        <a:pt x="752" y="2828"/>
                      </a:lnTo>
                      <a:lnTo>
                        <a:pt x="749" y="2823"/>
                      </a:lnTo>
                      <a:lnTo>
                        <a:pt x="746" y="2819"/>
                      </a:lnTo>
                      <a:lnTo>
                        <a:pt x="743" y="2814"/>
                      </a:lnTo>
                      <a:lnTo>
                        <a:pt x="740" y="2810"/>
                      </a:lnTo>
                      <a:lnTo>
                        <a:pt x="737" y="2805"/>
                      </a:lnTo>
                      <a:lnTo>
                        <a:pt x="734" y="2800"/>
                      </a:lnTo>
                      <a:lnTo>
                        <a:pt x="731" y="2796"/>
                      </a:lnTo>
                      <a:lnTo>
                        <a:pt x="728" y="2791"/>
                      </a:lnTo>
                      <a:lnTo>
                        <a:pt x="725" y="2786"/>
                      </a:lnTo>
                      <a:lnTo>
                        <a:pt x="722" y="2781"/>
                      </a:lnTo>
                      <a:lnTo>
                        <a:pt x="719" y="2776"/>
                      </a:lnTo>
                      <a:lnTo>
                        <a:pt x="716" y="2771"/>
                      </a:lnTo>
                      <a:lnTo>
                        <a:pt x="713" y="2766"/>
                      </a:lnTo>
                      <a:lnTo>
                        <a:pt x="710" y="2762"/>
                      </a:lnTo>
                      <a:lnTo>
                        <a:pt x="707" y="2757"/>
                      </a:lnTo>
                      <a:lnTo>
                        <a:pt x="704" y="2752"/>
                      </a:lnTo>
                      <a:lnTo>
                        <a:pt x="701" y="2747"/>
                      </a:lnTo>
                      <a:lnTo>
                        <a:pt x="698" y="2743"/>
                      </a:lnTo>
                      <a:lnTo>
                        <a:pt x="695" y="2738"/>
                      </a:lnTo>
                      <a:lnTo>
                        <a:pt x="692" y="2734"/>
                      </a:lnTo>
                      <a:lnTo>
                        <a:pt x="689" y="2730"/>
                      </a:lnTo>
                      <a:lnTo>
                        <a:pt x="686" y="2726"/>
                      </a:lnTo>
                      <a:lnTo>
                        <a:pt x="683" y="2722"/>
                      </a:lnTo>
                      <a:lnTo>
                        <a:pt x="680" y="2718"/>
                      </a:lnTo>
                      <a:lnTo>
                        <a:pt x="677" y="2714"/>
                      </a:lnTo>
                      <a:lnTo>
                        <a:pt x="674" y="2711"/>
                      </a:lnTo>
                      <a:lnTo>
                        <a:pt x="671" y="2707"/>
                      </a:lnTo>
                      <a:lnTo>
                        <a:pt x="668" y="2704"/>
                      </a:lnTo>
                      <a:lnTo>
                        <a:pt x="665" y="2700"/>
                      </a:lnTo>
                      <a:lnTo>
                        <a:pt x="662" y="2697"/>
                      </a:lnTo>
                      <a:lnTo>
                        <a:pt x="659" y="2693"/>
                      </a:lnTo>
                      <a:lnTo>
                        <a:pt x="656" y="2690"/>
                      </a:lnTo>
                      <a:lnTo>
                        <a:pt x="653" y="2686"/>
                      </a:lnTo>
                      <a:lnTo>
                        <a:pt x="650" y="2682"/>
                      </a:lnTo>
                      <a:lnTo>
                        <a:pt x="647" y="2679"/>
                      </a:lnTo>
                      <a:lnTo>
                        <a:pt x="644" y="2675"/>
                      </a:lnTo>
                      <a:lnTo>
                        <a:pt x="641" y="2671"/>
                      </a:lnTo>
                      <a:lnTo>
                        <a:pt x="638" y="2668"/>
                      </a:lnTo>
                      <a:lnTo>
                        <a:pt x="635" y="2664"/>
                      </a:lnTo>
                      <a:lnTo>
                        <a:pt x="632" y="2660"/>
                      </a:lnTo>
                      <a:lnTo>
                        <a:pt x="629" y="2656"/>
                      </a:lnTo>
                      <a:lnTo>
                        <a:pt x="626" y="2653"/>
                      </a:lnTo>
                      <a:lnTo>
                        <a:pt x="623" y="2649"/>
                      </a:lnTo>
                      <a:lnTo>
                        <a:pt x="620" y="2645"/>
                      </a:lnTo>
                      <a:lnTo>
                        <a:pt x="617" y="2641"/>
                      </a:lnTo>
                      <a:lnTo>
                        <a:pt x="614" y="2638"/>
                      </a:lnTo>
                      <a:lnTo>
                        <a:pt x="611" y="2635"/>
                      </a:lnTo>
                      <a:lnTo>
                        <a:pt x="608" y="2631"/>
                      </a:lnTo>
                      <a:lnTo>
                        <a:pt x="605" y="2628"/>
                      </a:lnTo>
                      <a:lnTo>
                        <a:pt x="602" y="2625"/>
                      </a:lnTo>
                      <a:lnTo>
                        <a:pt x="599" y="2622"/>
                      </a:lnTo>
                      <a:lnTo>
                        <a:pt x="596" y="2619"/>
                      </a:lnTo>
                      <a:lnTo>
                        <a:pt x="593" y="2616"/>
                      </a:lnTo>
                      <a:lnTo>
                        <a:pt x="590" y="2614"/>
                      </a:lnTo>
                      <a:lnTo>
                        <a:pt x="587" y="2611"/>
                      </a:lnTo>
                      <a:lnTo>
                        <a:pt x="584" y="2609"/>
                      </a:lnTo>
                      <a:lnTo>
                        <a:pt x="581" y="2606"/>
                      </a:lnTo>
                      <a:lnTo>
                        <a:pt x="578" y="2604"/>
                      </a:lnTo>
                      <a:lnTo>
                        <a:pt x="575" y="2601"/>
                      </a:lnTo>
                      <a:lnTo>
                        <a:pt x="572" y="2598"/>
                      </a:lnTo>
                      <a:lnTo>
                        <a:pt x="570" y="2596"/>
                      </a:lnTo>
                      <a:lnTo>
                        <a:pt x="566" y="2593"/>
                      </a:lnTo>
                      <a:lnTo>
                        <a:pt x="563" y="2590"/>
                      </a:lnTo>
                      <a:lnTo>
                        <a:pt x="561" y="2588"/>
                      </a:lnTo>
                      <a:lnTo>
                        <a:pt x="557" y="2585"/>
                      </a:lnTo>
                      <a:lnTo>
                        <a:pt x="554" y="2582"/>
                      </a:lnTo>
                      <a:lnTo>
                        <a:pt x="552" y="2579"/>
                      </a:lnTo>
                      <a:lnTo>
                        <a:pt x="548" y="2576"/>
                      </a:lnTo>
                      <a:lnTo>
                        <a:pt x="545" y="2573"/>
                      </a:lnTo>
                      <a:lnTo>
                        <a:pt x="543" y="2570"/>
                      </a:lnTo>
                      <a:lnTo>
                        <a:pt x="540" y="2567"/>
                      </a:lnTo>
                      <a:lnTo>
                        <a:pt x="536" y="2564"/>
                      </a:lnTo>
                      <a:lnTo>
                        <a:pt x="534" y="2561"/>
                      </a:lnTo>
                      <a:lnTo>
                        <a:pt x="531" y="2559"/>
                      </a:lnTo>
                      <a:lnTo>
                        <a:pt x="527" y="2556"/>
                      </a:lnTo>
                      <a:lnTo>
                        <a:pt x="525" y="2553"/>
                      </a:lnTo>
                      <a:lnTo>
                        <a:pt x="522" y="2551"/>
                      </a:lnTo>
                      <a:lnTo>
                        <a:pt x="519" y="2548"/>
                      </a:lnTo>
                      <a:lnTo>
                        <a:pt x="516" y="2546"/>
                      </a:lnTo>
                      <a:lnTo>
                        <a:pt x="513" y="2544"/>
                      </a:lnTo>
                      <a:lnTo>
                        <a:pt x="510" y="2542"/>
                      </a:lnTo>
                      <a:lnTo>
                        <a:pt x="507" y="2540"/>
                      </a:lnTo>
                      <a:lnTo>
                        <a:pt x="504" y="2538"/>
                      </a:lnTo>
                      <a:lnTo>
                        <a:pt x="501" y="2536"/>
                      </a:lnTo>
                      <a:lnTo>
                        <a:pt x="498" y="2534"/>
                      </a:lnTo>
                      <a:lnTo>
                        <a:pt x="495" y="2532"/>
                      </a:lnTo>
                      <a:lnTo>
                        <a:pt x="492" y="2530"/>
                      </a:lnTo>
                      <a:lnTo>
                        <a:pt x="489" y="2528"/>
                      </a:lnTo>
                      <a:lnTo>
                        <a:pt x="486" y="2526"/>
                      </a:lnTo>
                      <a:lnTo>
                        <a:pt x="483" y="2524"/>
                      </a:lnTo>
                      <a:lnTo>
                        <a:pt x="480" y="2522"/>
                      </a:lnTo>
                      <a:lnTo>
                        <a:pt x="477" y="2520"/>
                      </a:lnTo>
                      <a:lnTo>
                        <a:pt x="474" y="2517"/>
                      </a:lnTo>
                      <a:lnTo>
                        <a:pt x="471" y="2515"/>
                      </a:lnTo>
                      <a:lnTo>
                        <a:pt x="468" y="2512"/>
                      </a:lnTo>
                      <a:lnTo>
                        <a:pt x="465" y="2510"/>
                      </a:lnTo>
                      <a:lnTo>
                        <a:pt x="462" y="2507"/>
                      </a:lnTo>
                      <a:lnTo>
                        <a:pt x="459" y="2505"/>
                      </a:lnTo>
                      <a:lnTo>
                        <a:pt x="456" y="2502"/>
                      </a:lnTo>
                      <a:lnTo>
                        <a:pt x="453" y="2500"/>
                      </a:lnTo>
                      <a:lnTo>
                        <a:pt x="450" y="2497"/>
                      </a:lnTo>
                      <a:lnTo>
                        <a:pt x="447" y="2495"/>
                      </a:lnTo>
                      <a:lnTo>
                        <a:pt x="444" y="2492"/>
                      </a:lnTo>
                      <a:lnTo>
                        <a:pt x="441" y="2490"/>
                      </a:lnTo>
                      <a:lnTo>
                        <a:pt x="438" y="2488"/>
                      </a:lnTo>
                      <a:lnTo>
                        <a:pt x="435" y="2486"/>
                      </a:lnTo>
                      <a:lnTo>
                        <a:pt x="432" y="2484"/>
                      </a:lnTo>
                      <a:lnTo>
                        <a:pt x="429" y="2482"/>
                      </a:lnTo>
                      <a:lnTo>
                        <a:pt x="426" y="2480"/>
                      </a:lnTo>
                      <a:lnTo>
                        <a:pt x="423" y="2478"/>
                      </a:lnTo>
                      <a:lnTo>
                        <a:pt x="420" y="2476"/>
                      </a:lnTo>
                      <a:lnTo>
                        <a:pt x="417" y="2475"/>
                      </a:lnTo>
                      <a:lnTo>
                        <a:pt x="414" y="2473"/>
                      </a:lnTo>
                      <a:lnTo>
                        <a:pt x="411" y="2471"/>
                      </a:lnTo>
                      <a:lnTo>
                        <a:pt x="408" y="2469"/>
                      </a:lnTo>
                      <a:lnTo>
                        <a:pt x="405" y="2467"/>
                      </a:lnTo>
                      <a:lnTo>
                        <a:pt x="402" y="2466"/>
                      </a:lnTo>
                      <a:lnTo>
                        <a:pt x="399" y="2464"/>
                      </a:lnTo>
                      <a:lnTo>
                        <a:pt x="396" y="2462"/>
                      </a:lnTo>
                      <a:lnTo>
                        <a:pt x="393" y="2459"/>
                      </a:lnTo>
                      <a:lnTo>
                        <a:pt x="390" y="2457"/>
                      </a:lnTo>
                      <a:lnTo>
                        <a:pt x="387" y="2455"/>
                      </a:lnTo>
                      <a:lnTo>
                        <a:pt x="384" y="2453"/>
                      </a:lnTo>
                      <a:lnTo>
                        <a:pt x="381" y="2450"/>
                      </a:lnTo>
                      <a:lnTo>
                        <a:pt x="378" y="2448"/>
                      </a:lnTo>
                      <a:lnTo>
                        <a:pt x="375" y="2445"/>
                      </a:lnTo>
                      <a:lnTo>
                        <a:pt x="373" y="2443"/>
                      </a:lnTo>
                      <a:lnTo>
                        <a:pt x="369" y="2440"/>
                      </a:lnTo>
                      <a:lnTo>
                        <a:pt x="366" y="2438"/>
                      </a:lnTo>
                      <a:lnTo>
                        <a:pt x="363" y="2435"/>
                      </a:lnTo>
                      <a:lnTo>
                        <a:pt x="360" y="2433"/>
                      </a:lnTo>
                      <a:lnTo>
                        <a:pt x="357" y="2431"/>
                      </a:lnTo>
                      <a:lnTo>
                        <a:pt x="355" y="2428"/>
                      </a:lnTo>
                      <a:lnTo>
                        <a:pt x="352" y="2426"/>
                      </a:lnTo>
                      <a:lnTo>
                        <a:pt x="348" y="2424"/>
                      </a:lnTo>
                      <a:lnTo>
                        <a:pt x="345" y="2422"/>
                      </a:lnTo>
                      <a:lnTo>
                        <a:pt x="343" y="2420"/>
                      </a:lnTo>
                      <a:lnTo>
                        <a:pt x="340" y="2418"/>
                      </a:lnTo>
                      <a:lnTo>
                        <a:pt x="336" y="2417"/>
                      </a:lnTo>
                      <a:lnTo>
                        <a:pt x="334" y="2415"/>
                      </a:lnTo>
                      <a:lnTo>
                        <a:pt x="331" y="2413"/>
                      </a:lnTo>
                      <a:lnTo>
                        <a:pt x="327" y="2411"/>
                      </a:lnTo>
                      <a:lnTo>
                        <a:pt x="325" y="2409"/>
                      </a:lnTo>
                      <a:lnTo>
                        <a:pt x="322" y="2408"/>
                      </a:lnTo>
                      <a:lnTo>
                        <a:pt x="319" y="2406"/>
                      </a:lnTo>
                      <a:lnTo>
                        <a:pt x="316" y="2404"/>
                      </a:lnTo>
                      <a:lnTo>
                        <a:pt x="313" y="2402"/>
                      </a:lnTo>
                      <a:lnTo>
                        <a:pt x="310" y="2399"/>
                      </a:lnTo>
                      <a:lnTo>
                        <a:pt x="307" y="2397"/>
                      </a:lnTo>
                      <a:lnTo>
                        <a:pt x="304" y="2395"/>
                      </a:lnTo>
                      <a:lnTo>
                        <a:pt x="301" y="2392"/>
                      </a:lnTo>
                      <a:lnTo>
                        <a:pt x="298" y="2390"/>
                      </a:lnTo>
                      <a:lnTo>
                        <a:pt x="295" y="2387"/>
                      </a:lnTo>
                      <a:lnTo>
                        <a:pt x="292" y="2385"/>
                      </a:lnTo>
                      <a:lnTo>
                        <a:pt x="289" y="2382"/>
                      </a:lnTo>
                      <a:lnTo>
                        <a:pt x="286" y="2380"/>
                      </a:lnTo>
                      <a:lnTo>
                        <a:pt x="283" y="2377"/>
                      </a:lnTo>
                      <a:lnTo>
                        <a:pt x="280" y="2375"/>
                      </a:lnTo>
                      <a:lnTo>
                        <a:pt x="277" y="2372"/>
                      </a:lnTo>
                      <a:lnTo>
                        <a:pt x="274" y="2370"/>
                      </a:lnTo>
                      <a:lnTo>
                        <a:pt x="271" y="2368"/>
                      </a:lnTo>
                      <a:lnTo>
                        <a:pt x="268" y="2365"/>
                      </a:lnTo>
                      <a:lnTo>
                        <a:pt x="265" y="2363"/>
                      </a:lnTo>
                      <a:lnTo>
                        <a:pt x="262" y="2361"/>
                      </a:lnTo>
                      <a:lnTo>
                        <a:pt x="259" y="2359"/>
                      </a:lnTo>
                      <a:lnTo>
                        <a:pt x="256" y="2357"/>
                      </a:lnTo>
                      <a:lnTo>
                        <a:pt x="253" y="2356"/>
                      </a:lnTo>
                      <a:lnTo>
                        <a:pt x="250" y="2354"/>
                      </a:lnTo>
                      <a:lnTo>
                        <a:pt x="247" y="2352"/>
                      </a:lnTo>
                      <a:lnTo>
                        <a:pt x="244" y="2350"/>
                      </a:lnTo>
                      <a:lnTo>
                        <a:pt x="241" y="2348"/>
                      </a:lnTo>
                      <a:lnTo>
                        <a:pt x="238" y="2347"/>
                      </a:lnTo>
                      <a:lnTo>
                        <a:pt x="235" y="2345"/>
                      </a:lnTo>
                      <a:lnTo>
                        <a:pt x="232" y="2343"/>
                      </a:lnTo>
                      <a:lnTo>
                        <a:pt x="229" y="2341"/>
                      </a:lnTo>
                      <a:lnTo>
                        <a:pt x="226" y="2339"/>
                      </a:lnTo>
                      <a:lnTo>
                        <a:pt x="223" y="2336"/>
                      </a:lnTo>
                      <a:lnTo>
                        <a:pt x="220" y="2334"/>
                      </a:lnTo>
                      <a:lnTo>
                        <a:pt x="217" y="2332"/>
                      </a:lnTo>
                      <a:lnTo>
                        <a:pt x="214" y="2329"/>
                      </a:lnTo>
                      <a:lnTo>
                        <a:pt x="211" y="2327"/>
                      </a:lnTo>
                      <a:lnTo>
                        <a:pt x="209" y="2324"/>
                      </a:lnTo>
                      <a:lnTo>
                        <a:pt x="205" y="2322"/>
                      </a:lnTo>
                      <a:lnTo>
                        <a:pt x="202" y="2320"/>
                      </a:lnTo>
                      <a:lnTo>
                        <a:pt x="200" y="2317"/>
                      </a:lnTo>
                      <a:lnTo>
                        <a:pt x="197" y="2315"/>
                      </a:lnTo>
                      <a:lnTo>
                        <a:pt x="193" y="2313"/>
                      </a:lnTo>
                      <a:lnTo>
                        <a:pt x="191" y="2310"/>
                      </a:lnTo>
                      <a:lnTo>
                        <a:pt x="188" y="2308"/>
                      </a:lnTo>
                      <a:lnTo>
                        <a:pt x="185" y="2306"/>
                      </a:lnTo>
                      <a:lnTo>
                        <a:pt x="182" y="2304"/>
                      </a:lnTo>
                      <a:lnTo>
                        <a:pt x="179" y="2303"/>
                      </a:lnTo>
                      <a:lnTo>
                        <a:pt x="176" y="2301"/>
                      </a:lnTo>
                      <a:lnTo>
                        <a:pt x="173" y="2299"/>
                      </a:lnTo>
                      <a:lnTo>
                        <a:pt x="170" y="2298"/>
                      </a:lnTo>
                      <a:lnTo>
                        <a:pt x="167" y="2296"/>
                      </a:lnTo>
                      <a:lnTo>
                        <a:pt x="164" y="2295"/>
                      </a:lnTo>
                      <a:lnTo>
                        <a:pt x="161" y="2293"/>
                      </a:lnTo>
                      <a:lnTo>
                        <a:pt x="158" y="2292"/>
                      </a:lnTo>
                      <a:lnTo>
                        <a:pt x="155" y="2290"/>
                      </a:lnTo>
                      <a:lnTo>
                        <a:pt x="152" y="2289"/>
                      </a:lnTo>
                      <a:lnTo>
                        <a:pt x="149" y="2287"/>
                      </a:lnTo>
                      <a:lnTo>
                        <a:pt x="146" y="2285"/>
                      </a:lnTo>
                      <a:lnTo>
                        <a:pt x="143" y="2284"/>
                      </a:lnTo>
                      <a:lnTo>
                        <a:pt x="140" y="2282"/>
                      </a:lnTo>
                      <a:lnTo>
                        <a:pt x="137" y="2280"/>
                      </a:lnTo>
                      <a:lnTo>
                        <a:pt x="134" y="2278"/>
                      </a:lnTo>
                      <a:lnTo>
                        <a:pt x="131" y="2276"/>
                      </a:lnTo>
                      <a:lnTo>
                        <a:pt x="128" y="2275"/>
                      </a:lnTo>
                      <a:lnTo>
                        <a:pt x="125" y="2273"/>
                      </a:lnTo>
                      <a:lnTo>
                        <a:pt x="122" y="2271"/>
                      </a:lnTo>
                      <a:lnTo>
                        <a:pt x="119" y="2269"/>
                      </a:lnTo>
                      <a:lnTo>
                        <a:pt x="116" y="2267"/>
                      </a:lnTo>
                      <a:lnTo>
                        <a:pt x="113" y="2265"/>
                      </a:lnTo>
                      <a:lnTo>
                        <a:pt x="110" y="2264"/>
                      </a:lnTo>
                      <a:lnTo>
                        <a:pt x="107" y="2262"/>
                      </a:lnTo>
                      <a:lnTo>
                        <a:pt x="104" y="2261"/>
                      </a:lnTo>
                      <a:lnTo>
                        <a:pt x="101" y="2259"/>
                      </a:lnTo>
                      <a:lnTo>
                        <a:pt x="98" y="2258"/>
                      </a:lnTo>
                      <a:lnTo>
                        <a:pt x="95" y="2257"/>
                      </a:lnTo>
                      <a:lnTo>
                        <a:pt x="93" y="2256"/>
                      </a:lnTo>
                      <a:lnTo>
                        <a:pt x="89" y="2255"/>
                      </a:lnTo>
                      <a:lnTo>
                        <a:pt x="86" y="2254"/>
                      </a:lnTo>
                      <a:lnTo>
                        <a:pt x="84" y="2253"/>
                      </a:lnTo>
                      <a:lnTo>
                        <a:pt x="81" y="2252"/>
                      </a:lnTo>
                      <a:lnTo>
                        <a:pt x="77" y="2252"/>
                      </a:lnTo>
                      <a:lnTo>
                        <a:pt x="75" y="2251"/>
                      </a:lnTo>
                      <a:lnTo>
                        <a:pt x="72" y="2250"/>
                      </a:lnTo>
                      <a:lnTo>
                        <a:pt x="69" y="2250"/>
                      </a:lnTo>
                      <a:lnTo>
                        <a:pt x="66" y="2249"/>
                      </a:lnTo>
                      <a:lnTo>
                        <a:pt x="63" y="2248"/>
                      </a:lnTo>
                      <a:lnTo>
                        <a:pt x="60" y="2247"/>
                      </a:lnTo>
                      <a:lnTo>
                        <a:pt x="57" y="2247"/>
                      </a:lnTo>
                      <a:lnTo>
                        <a:pt x="54" y="2246"/>
                      </a:lnTo>
                      <a:lnTo>
                        <a:pt x="51" y="2245"/>
                      </a:lnTo>
                      <a:lnTo>
                        <a:pt x="48" y="2244"/>
                      </a:lnTo>
                      <a:lnTo>
                        <a:pt x="45" y="2243"/>
                      </a:lnTo>
                      <a:lnTo>
                        <a:pt x="42" y="2242"/>
                      </a:lnTo>
                      <a:lnTo>
                        <a:pt x="39" y="2241"/>
                      </a:lnTo>
                      <a:lnTo>
                        <a:pt x="36" y="2240"/>
                      </a:lnTo>
                      <a:lnTo>
                        <a:pt x="33" y="2240"/>
                      </a:lnTo>
                      <a:lnTo>
                        <a:pt x="30" y="2239"/>
                      </a:lnTo>
                      <a:lnTo>
                        <a:pt x="27" y="2238"/>
                      </a:lnTo>
                      <a:lnTo>
                        <a:pt x="24" y="2238"/>
                      </a:lnTo>
                      <a:lnTo>
                        <a:pt x="21" y="2237"/>
                      </a:lnTo>
                      <a:lnTo>
                        <a:pt x="18" y="2237"/>
                      </a:lnTo>
                      <a:lnTo>
                        <a:pt x="15" y="2237"/>
                      </a:lnTo>
                      <a:lnTo>
                        <a:pt x="12" y="2237"/>
                      </a:lnTo>
                      <a:lnTo>
                        <a:pt x="9" y="2237"/>
                      </a:lnTo>
                      <a:lnTo>
                        <a:pt x="6" y="2237"/>
                      </a:lnTo>
                      <a:lnTo>
                        <a:pt x="3" y="2237"/>
                      </a:lnTo>
                      <a:lnTo>
                        <a:pt x="0" y="2238"/>
                      </a:lnTo>
                    </a:path>
                  </a:pathLst>
                </a:custGeom>
                <a:noFill/>
                <a:ln w="6350"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59" name="Rectangle 182"/>
              <p:cNvSpPr>
                <a:spLocks noChangeArrowheads="1"/>
              </p:cNvSpPr>
              <p:nvPr/>
            </p:nvSpPr>
            <p:spPr bwMode="auto">
              <a:xfrm>
                <a:off x="6804248" y="5625244"/>
                <a:ext cx="17780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Times New Roman" pitchFamily="18" charset="0"/>
                    <a:ea typeface="ＭＳ Ｐゴシック" pitchFamily="50" charset="-128"/>
                    <a:cs typeface="ＭＳ Ｐゴシック" pitchFamily="50" charset="-128"/>
                  </a:rPr>
                  <a:t>Wavelength [nm]</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61" name="Rectangle 184"/>
              <p:cNvSpPr>
                <a:spLocks noChangeArrowheads="1"/>
              </p:cNvSpPr>
              <p:nvPr/>
            </p:nvSpPr>
            <p:spPr bwMode="auto">
              <a:xfrm rot="16200000">
                <a:off x="5290523" y="4688200"/>
                <a:ext cx="14545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Transmittance</a:t>
                </a:r>
                <a:endParaRPr kumimoji="1" lang="ja-JP" altLang="ja-JP"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280" name="角丸四角形 279"/>
            <p:cNvSpPr/>
            <p:nvPr/>
          </p:nvSpPr>
          <p:spPr>
            <a:xfrm>
              <a:off x="5796136" y="1772815"/>
              <a:ext cx="3276364" cy="4923055"/>
            </a:xfrm>
            <a:prstGeom prst="roundRect">
              <a:avLst>
                <a:gd name="adj" fmla="val 6371"/>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useBgFill="1">
          <p:nvSpPr>
            <p:cNvPr id="281" name="テキスト ボックス 280"/>
            <p:cNvSpPr txBox="1"/>
            <p:nvPr/>
          </p:nvSpPr>
          <p:spPr>
            <a:xfrm>
              <a:off x="6631855" y="1527175"/>
              <a:ext cx="1604927" cy="461665"/>
            </a:xfrm>
            <a:prstGeom prst="rect">
              <a:avLst/>
            </a:prstGeom>
          </p:spPr>
          <p:txBody>
            <a:bodyPr wrap="none" rtlCol="0">
              <a:spAutoFit/>
            </a:bodyPr>
            <a:lstStyle/>
            <a:p>
              <a:pPr algn="ctr"/>
              <a:r>
                <a:rPr kumimoji="1" lang="en-US" altLang="ja-JP" sz="2400" dirty="0" smtClean="0">
                  <a:latin typeface="Times New Roman" panose="02020603050405020304" pitchFamily="18" charset="0"/>
                  <a:cs typeface="Times New Roman" panose="02020603050405020304" pitchFamily="18" charset="0"/>
                </a:rPr>
                <a:t>FDTD</a:t>
              </a:r>
              <a:r>
                <a:rPr kumimoji="1" lang="ja-JP" altLang="en-US" sz="2400" dirty="0" smtClean="0">
                  <a:latin typeface="Times New Roman" panose="02020603050405020304" pitchFamily="18" charset="0"/>
                  <a:cs typeface="Times New Roman" panose="02020603050405020304" pitchFamily="18" charset="0"/>
                </a:rPr>
                <a:t>計算</a:t>
              </a:r>
              <a:endParaRPr kumimoji="1" lang="ja-JP" altLang="en-US" sz="2400" dirty="0">
                <a:latin typeface="Times New Roman" panose="02020603050405020304" pitchFamily="18" charset="0"/>
                <a:cs typeface="Times New Roman" panose="02020603050405020304" pitchFamily="18" charset="0"/>
              </a:endParaRPr>
            </a:p>
          </p:txBody>
        </p:sp>
        <p:grpSp>
          <p:nvGrpSpPr>
            <p:cNvPr id="282" name="グループ化 281"/>
            <p:cNvGrpSpPr/>
            <p:nvPr/>
          </p:nvGrpSpPr>
          <p:grpSpPr>
            <a:xfrm>
              <a:off x="5972090" y="1804754"/>
              <a:ext cx="3028402" cy="2204376"/>
              <a:chOff x="5972090" y="1804754"/>
              <a:chExt cx="3028402" cy="2204376"/>
            </a:xfrm>
          </p:grpSpPr>
          <p:sp>
            <p:nvSpPr>
              <p:cNvPr id="275" name="テキスト ボックス 274"/>
              <p:cNvSpPr txBox="1"/>
              <p:nvPr/>
            </p:nvSpPr>
            <p:spPr>
              <a:xfrm>
                <a:off x="7363555" y="3609020"/>
                <a:ext cx="700833" cy="400110"/>
              </a:xfrm>
              <a:prstGeom prst="rect">
                <a:avLst/>
              </a:prstGeom>
              <a:noFill/>
            </p:spPr>
            <p:txBody>
              <a:bodyPr wrap="none" rtlCol="0">
                <a:spAutoFit/>
              </a:bodyPr>
              <a:lstStyle/>
              <a:p>
                <a:r>
                  <a:rPr kumimoji="1" lang="en-US" altLang="ja-JP" sz="2000" dirty="0" smtClean="0">
                    <a:latin typeface="Times New Roman" panose="02020603050405020304" pitchFamily="18" charset="0"/>
                    <a:cs typeface="Times New Roman" panose="02020603050405020304" pitchFamily="18" charset="0"/>
                  </a:rPr>
                  <a:t>[</a:t>
                </a:r>
                <a:r>
                  <a:rPr kumimoji="1" lang="en-US" altLang="ja-JP" sz="2000" dirty="0" smtClean="0">
                    <a:latin typeface="Symbol" panose="05050102010706020507" pitchFamily="18" charset="2"/>
                    <a:cs typeface="Times New Roman" panose="02020603050405020304" pitchFamily="18" charset="0"/>
                  </a:rPr>
                  <a:t>m</a:t>
                </a:r>
                <a:r>
                  <a:rPr kumimoji="1" lang="en-US" altLang="ja-JP" sz="2000" dirty="0" smtClean="0">
                    <a:latin typeface="Times New Roman" panose="02020603050405020304" pitchFamily="18" charset="0"/>
                    <a:cs typeface="Times New Roman" panose="02020603050405020304" pitchFamily="18" charset="0"/>
                  </a:rPr>
                  <a:t>m]</a:t>
                </a:r>
                <a:endParaRPr kumimoji="1" lang="ja-JP" altLang="en-US" sz="2000" dirty="0">
                  <a:latin typeface="Times New Roman" panose="02020603050405020304" pitchFamily="18" charset="0"/>
                  <a:cs typeface="Times New Roman" panose="02020603050405020304" pitchFamily="18" charset="0"/>
                </a:endParaRPr>
              </a:p>
            </p:txBody>
          </p:sp>
          <p:pic>
            <p:nvPicPr>
              <p:cNvPr id="1211" name="Picture 187" descr="C:\Users\HIDEAKI\Desktop\E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2220" y="2096961"/>
                <a:ext cx="2326005" cy="1431925"/>
              </a:xfrm>
              <a:prstGeom prst="rect">
                <a:avLst/>
              </a:prstGeom>
              <a:noFill/>
              <a:extLst>
                <a:ext uri="{909E8E84-426E-40DD-AFC4-6F175D3DCCD1}">
                  <a14:hiddenFill xmlns:a14="http://schemas.microsoft.com/office/drawing/2010/main">
                    <a:solidFill>
                      <a:srgbClr val="FFFFFF"/>
                    </a:solidFill>
                  </a14:hiddenFill>
                </a:ext>
              </a:extLst>
            </p:spPr>
          </p:pic>
          <p:sp>
            <p:nvSpPr>
              <p:cNvPr id="264" name="テキスト ボックス 263"/>
              <p:cNvSpPr txBox="1"/>
              <p:nvPr/>
            </p:nvSpPr>
            <p:spPr>
              <a:xfrm>
                <a:off x="7545945" y="3427883"/>
                <a:ext cx="312906" cy="400110"/>
              </a:xfrm>
              <a:prstGeom prst="rect">
                <a:avLst/>
              </a:prstGeom>
              <a:noFill/>
            </p:spPr>
            <p:txBody>
              <a:bodyPr wrap="none" rtlCol="0">
                <a:spAutoFit/>
              </a:bodyPr>
              <a:lstStyle/>
              <a:p>
                <a:r>
                  <a:rPr kumimoji="1" lang="en-US" altLang="ja-JP" sz="2000" dirty="0" smtClean="0">
                    <a:latin typeface="Times New Roman" panose="02020603050405020304" pitchFamily="18" charset="0"/>
                    <a:cs typeface="Times New Roman" panose="02020603050405020304" pitchFamily="18" charset="0"/>
                  </a:rPr>
                  <a:t>0</a:t>
                </a:r>
                <a:endParaRPr kumimoji="1" lang="ja-JP" altLang="en-US" sz="2000" dirty="0">
                  <a:latin typeface="Times New Roman" panose="02020603050405020304" pitchFamily="18" charset="0"/>
                  <a:cs typeface="Times New Roman" panose="02020603050405020304" pitchFamily="18" charset="0"/>
                </a:endParaRPr>
              </a:p>
            </p:txBody>
          </p:sp>
          <p:sp>
            <p:nvSpPr>
              <p:cNvPr id="265" name="テキスト ボックス 264"/>
              <p:cNvSpPr txBox="1"/>
              <p:nvPr/>
            </p:nvSpPr>
            <p:spPr>
              <a:xfrm>
                <a:off x="8147526" y="3427883"/>
                <a:ext cx="312906" cy="400110"/>
              </a:xfrm>
              <a:prstGeom prst="rect">
                <a:avLst/>
              </a:prstGeom>
              <a:noFill/>
            </p:spPr>
            <p:txBody>
              <a:bodyPr wrap="none" rtlCol="0">
                <a:spAutoFit/>
              </a:bodyPr>
              <a:lstStyle/>
              <a:p>
                <a:r>
                  <a:rPr kumimoji="1" lang="en-US" altLang="ja-JP" sz="2000" dirty="0" smtClean="0">
                    <a:latin typeface="Times New Roman" panose="02020603050405020304" pitchFamily="18" charset="0"/>
                    <a:cs typeface="Times New Roman" panose="02020603050405020304" pitchFamily="18" charset="0"/>
                  </a:rPr>
                  <a:t>1</a:t>
                </a:r>
                <a:endParaRPr kumimoji="1" lang="ja-JP" altLang="en-US" sz="2000" dirty="0">
                  <a:latin typeface="Times New Roman" panose="02020603050405020304" pitchFamily="18" charset="0"/>
                  <a:cs typeface="Times New Roman" panose="02020603050405020304" pitchFamily="18" charset="0"/>
                </a:endParaRPr>
              </a:p>
            </p:txBody>
          </p:sp>
          <p:sp>
            <p:nvSpPr>
              <p:cNvPr id="266" name="テキスト ボックス 265"/>
              <p:cNvSpPr txBox="1"/>
              <p:nvPr/>
            </p:nvSpPr>
            <p:spPr>
              <a:xfrm>
                <a:off x="6912260" y="3435387"/>
                <a:ext cx="397866" cy="400110"/>
              </a:xfrm>
              <a:prstGeom prst="rect">
                <a:avLst/>
              </a:prstGeom>
              <a:noFill/>
            </p:spPr>
            <p:txBody>
              <a:bodyPr wrap="none" rtlCol="0">
                <a:spAutoFit/>
              </a:bodyPr>
              <a:lstStyle/>
              <a:p>
                <a:r>
                  <a:rPr kumimoji="1" lang="en-US" altLang="ja-JP" sz="2000" dirty="0" smtClean="0">
                    <a:latin typeface="Times New Roman" panose="02020603050405020304" pitchFamily="18" charset="0"/>
                    <a:cs typeface="Times New Roman" panose="02020603050405020304" pitchFamily="18" charset="0"/>
                  </a:rPr>
                  <a:t>-1</a:t>
                </a:r>
                <a:endParaRPr kumimoji="1" lang="ja-JP" altLang="en-US" sz="2000" dirty="0">
                  <a:latin typeface="Times New Roman" panose="02020603050405020304" pitchFamily="18" charset="0"/>
                  <a:cs typeface="Times New Roman" panose="02020603050405020304" pitchFamily="18" charset="0"/>
                </a:endParaRPr>
              </a:p>
            </p:txBody>
          </p:sp>
          <p:sp>
            <p:nvSpPr>
              <p:cNvPr id="267" name="テキスト ボックス 266"/>
              <p:cNvSpPr txBox="1"/>
              <p:nvPr/>
            </p:nvSpPr>
            <p:spPr>
              <a:xfrm>
                <a:off x="6294772" y="2740858"/>
                <a:ext cx="312906" cy="400110"/>
              </a:xfrm>
              <a:prstGeom prst="rect">
                <a:avLst/>
              </a:prstGeom>
              <a:noFill/>
            </p:spPr>
            <p:txBody>
              <a:bodyPr wrap="none" rtlCol="0">
                <a:spAutoFit/>
              </a:bodyPr>
              <a:lstStyle/>
              <a:p>
                <a:r>
                  <a:rPr kumimoji="1" lang="en-US" altLang="ja-JP" sz="2000" dirty="0" smtClean="0">
                    <a:latin typeface="Times New Roman" panose="02020603050405020304" pitchFamily="18" charset="0"/>
                    <a:cs typeface="Times New Roman" panose="02020603050405020304" pitchFamily="18" charset="0"/>
                  </a:rPr>
                  <a:t>0</a:t>
                </a:r>
                <a:endParaRPr kumimoji="1" lang="ja-JP" altLang="en-US" sz="2000" dirty="0">
                  <a:latin typeface="Times New Roman" panose="02020603050405020304" pitchFamily="18" charset="0"/>
                  <a:cs typeface="Times New Roman" panose="02020603050405020304" pitchFamily="18" charset="0"/>
                </a:endParaRPr>
              </a:p>
            </p:txBody>
          </p:sp>
          <p:sp>
            <p:nvSpPr>
              <p:cNvPr id="268" name="テキスト ボックス 267"/>
              <p:cNvSpPr txBox="1"/>
              <p:nvPr/>
            </p:nvSpPr>
            <p:spPr>
              <a:xfrm>
                <a:off x="6294772" y="2131904"/>
                <a:ext cx="312906" cy="400110"/>
              </a:xfrm>
              <a:prstGeom prst="rect">
                <a:avLst/>
              </a:prstGeom>
              <a:noFill/>
            </p:spPr>
            <p:txBody>
              <a:bodyPr wrap="none" rtlCol="0">
                <a:spAutoFit/>
              </a:bodyPr>
              <a:lstStyle/>
              <a:p>
                <a:r>
                  <a:rPr kumimoji="1" lang="en-US" altLang="ja-JP" sz="2000" dirty="0" smtClean="0">
                    <a:latin typeface="Times New Roman" panose="02020603050405020304" pitchFamily="18" charset="0"/>
                    <a:cs typeface="Times New Roman" panose="02020603050405020304" pitchFamily="18" charset="0"/>
                  </a:rPr>
                  <a:t>1</a:t>
                </a:r>
                <a:endParaRPr kumimoji="1" lang="ja-JP" altLang="en-US" sz="2000" dirty="0">
                  <a:latin typeface="Times New Roman" panose="02020603050405020304" pitchFamily="18" charset="0"/>
                  <a:cs typeface="Times New Roman" panose="02020603050405020304" pitchFamily="18" charset="0"/>
                </a:endParaRPr>
              </a:p>
            </p:txBody>
          </p:sp>
          <p:sp>
            <p:nvSpPr>
              <p:cNvPr id="269" name="テキスト ボックス 268"/>
              <p:cNvSpPr txBox="1"/>
              <p:nvPr/>
            </p:nvSpPr>
            <p:spPr>
              <a:xfrm>
                <a:off x="6192180" y="3315842"/>
                <a:ext cx="397866" cy="400110"/>
              </a:xfrm>
              <a:prstGeom prst="rect">
                <a:avLst/>
              </a:prstGeom>
              <a:noFill/>
            </p:spPr>
            <p:txBody>
              <a:bodyPr wrap="none" rtlCol="0">
                <a:spAutoFit/>
              </a:bodyPr>
              <a:lstStyle/>
              <a:p>
                <a:r>
                  <a:rPr kumimoji="1" lang="en-US" altLang="ja-JP" sz="2000" dirty="0" smtClean="0">
                    <a:latin typeface="Times New Roman" panose="02020603050405020304" pitchFamily="18" charset="0"/>
                    <a:cs typeface="Times New Roman" panose="02020603050405020304" pitchFamily="18" charset="0"/>
                  </a:rPr>
                  <a:t>-1</a:t>
                </a:r>
                <a:endParaRPr kumimoji="1" lang="ja-JP" altLang="en-US" sz="2000" dirty="0">
                  <a:latin typeface="Times New Roman" panose="02020603050405020304" pitchFamily="18" charset="0"/>
                  <a:cs typeface="Times New Roman" panose="02020603050405020304" pitchFamily="18" charset="0"/>
                </a:endParaRPr>
              </a:p>
            </p:txBody>
          </p:sp>
          <p:sp>
            <p:nvSpPr>
              <p:cNvPr id="276" name="テキスト ボックス 275"/>
              <p:cNvSpPr txBox="1"/>
              <p:nvPr/>
            </p:nvSpPr>
            <p:spPr>
              <a:xfrm rot="16200000">
                <a:off x="5821728" y="2715266"/>
                <a:ext cx="700833" cy="400110"/>
              </a:xfrm>
              <a:prstGeom prst="rect">
                <a:avLst/>
              </a:prstGeom>
              <a:noFill/>
            </p:spPr>
            <p:txBody>
              <a:bodyPr wrap="none" rtlCol="0">
                <a:spAutoFit/>
              </a:bodyPr>
              <a:lstStyle/>
              <a:p>
                <a:r>
                  <a:rPr kumimoji="1" lang="en-US" altLang="ja-JP" sz="2000" dirty="0" smtClean="0">
                    <a:latin typeface="Times New Roman" panose="02020603050405020304" pitchFamily="18" charset="0"/>
                    <a:cs typeface="Times New Roman" panose="02020603050405020304" pitchFamily="18" charset="0"/>
                  </a:rPr>
                  <a:t>[</a:t>
                </a:r>
                <a:r>
                  <a:rPr kumimoji="1" lang="en-US" altLang="ja-JP" sz="2000" dirty="0" smtClean="0">
                    <a:latin typeface="Symbol" panose="05050102010706020507" pitchFamily="18" charset="2"/>
                    <a:cs typeface="Times New Roman" panose="02020603050405020304" pitchFamily="18" charset="0"/>
                  </a:rPr>
                  <a:t>m</a:t>
                </a:r>
                <a:r>
                  <a:rPr kumimoji="1" lang="en-US" altLang="ja-JP" sz="2000" dirty="0" smtClean="0">
                    <a:latin typeface="Times New Roman" panose="02020603050405020304" pitchFamily="18" charset="0"/>
                    <a:cs typeface="Times New Roman" panose="02020603050405020304" pitchFamily="18" charset="0"/>
                  </a:rPr>
                  <a:t>m]</a:t>
                </a:r>
                <a:endParaRPr kumimoji="1" lang="ja-JP" altLang="en-US" sz="2000" dirty="0">
                  <a:latin typeface="Times New Roman" panose="02020603050405020304" pitchFamily="18" charset="0"/>
                  <a:cs typeface="Times New Roman" panose="02020603050405020304" pitchFamily="18" charset="0"/>
                </a:endParaRPr>
              </a:p>
            </p:txBody>
          </p:sp>
          <p:sp>
            <p:nvSpPr>
              <p:cNvPr id="277" name="テキスト ボックス 276"/>
              <p:cNvSpPr txBox="1"/>
              <p:nvPr/>
            </p:nvSpPr>
            <p:spPr>
              <a:xfrm>
                <a:off x="6401704" y="1804754"/>
                <a:ext cx="2598788" cy="400110"/>
              </a:xfrm>
              <a:prstGeom prst="rect">
                <a:avLst/>
              </a:prstGeom>
              <a:noFill/>
            </p:spPr>
            <p:txBody>
              <a:bodyPr wrap="none" rtlCol="0">
                <a:spAutoFit/>
              </a:bodyPr>
              <a:lstStyle/>
              <a:p>
                <a:r>
                  <a:rPr kumimoji="1" lang="en-US" altLang="ja-JP" sz="2000" dirty="0" smtClean="0">
                    <a:latin typeface="Times New Roman" panose="02020603050405020304" pitchFamily="18" charset="0"/>
                    <a:cs typeface="Times New Roman" panose="02020603050405020304" pitchFamily="18" charset="0"/>
                  </a:rPr>
                  <a:t>Electric filed amplitude</a:t>
                </a:r>
                <a:endParaRPr kumimoji="1" lang="ja-JP" altLang="en-US" sz="2000" dirty="0">
                  <a:latin typeface="Times New Roman" panose="02020603050405020304" pitchFamily="18" charset="0"/>
                  <a:cs typeface="Times New Roman" panose="02020603050405020304" pitchFamily="18" charset="0"/>
                </a:endParaRPr>
              </a:p>
            </p:txBody>
          </p:sp>
        </p:grpSp>
      </p:grpSp>
      <p:grpSp>
        <p:nvGrpSpPr>
          <p:cNvPr id="11" name="グループ化 10"/>
          <p:cNvGrpSpPr/>
          <p:nvPr/>
        </p:nvGrpSpPr>
        <p:grpSpPr>
          <a:xfrm>
            <a:off x="1773548" y="2564906"/>
            <a:ext cx="2971463" cy="2232249"/>
            <a:chOff x="1779572" y="3183494"/>
            <a:chExt cx="2971463" cy="2232249"/>
          </a:xfrm>
        </p:grpSpPr>
        <p:cxnSp>
          <p:nvCxnSpPr>
            <p:cNvPr id="14" name="直線矢印コネクタ 13"/>
            <p:cNvCxnSpPr/>
            <p:nvPr/>
          </p:nvCxnSpPr>
          <p:spPr>
            <a:xfrm>
              <a:off x="3053338" y="4340521"/>
              <a:ext cx="214064" cy="0"/>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3536842" y="4107627"/>
              <a:ext cx="1214193" cy="461665"/>
            </a:xfrm>
            <a:prstGeom prst="rect">
              <a:avLst/>
            </a:prstGeom>
          </p:spPr>
          <p:txBody>
            <a:bodyPr wrap="square">
              <a:spAutoFit/>
            </a:bodyPr>
            <a:lstStyle/>
            <a:p>
              <a:r>
                <a:rPr lang="en-US" altLang="ja-JP" sz="2400" dirty="0">
                  <a:latin typeface="Times New Roman" panose="02020603050405020304" pitchFamily="18" charset="0"/>
                  <a:cs typeface="Times New Roman" panose="02020603050405020304" pitchFamily="18" charset="0"/>
                </a:rPr>
                <a:t>2.8 nm</a:t>
              </a:r>
            </a:p>
          </p:txBody>
        </p:sp>
        <p:cxnSp>
          <p:nvCxnSpPr>
            <p:cNvPr id="48" name="直線矢印コネクタ 47"/>
            <p:cNvCxnSpPr/>
            <p:nvPr/>
          </p:nvCxnSpPr>
          <p:spPr>
            <a:xfrm>
              <a:off x="2804716" y="3720977"/>
              <a:ext cx="320597" cy="3619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779572" y="3183494"/>
              <a:ext cx="1930337" cy="830997"/>
            </a:xfrm>
            <a:prstGeom prst="rect">
              <a:avLst/>
            </a:prstGeom>
            <a:noFill/>
          </p:spPr>
          <p:txBody>
            <a:bodyPr wrap="none" rtlCol="0">
              <a:spAutoFit/>
            </a:bodyPr>
            <a:lstStyle/>
            <a:p>
              <a:r>
                <a:rPr kumimoji="1" lang="ja-JP" altLang="en-US" sz="2400" dirty="0" smtClean="0"/>
                <a:t>共振器による</a:t>
              </a:r>
              <a:endParaRPr kumimoji="1" lang="en-US" altLang="ja-JP" sz="2400" dirty="0" smtClean="0"/>
            </a:p>
            <a:p>
              <a:r>
                <a:rPr kumimoji="1" lang="ja-JP" altLang="en-US" sz="2400" dirty="0" smtClean="0"/>
                <a:t>ピーク</a:t>
              </a:r>
              <a:endParaRPr kumimoji="1" lang="ja-JP" altLang="en-US" sz="2400" dirty="0"/>
            </a:p>
          </p:txBody>
        </p:sp>
        <p:grpSp>
          <p:nvGrpSpPr>
            <p:cNvPr id="10" name="グループ化 9"/>
            <p:cNvGrpSpPr/>
            <p:nvPr/>
          </p:nvGrpSpPr>
          <p:grpSpPr>
            <a:xfrm>
              <a:off x="2093751" y="4547635"/>
              <a:ext cx="2056000" cy="868108"/>
              <a:chOff x="2093751" y="4547635"/>
              <a:chExt cx="2056000" cy="868108"/>
            </a:xfrm>
          </p:grpSpPr>
          <p:sp>
            <p:nvSpPr>
              <p:cNvPr id="9" name="右中かっこ 8"/>
              <p:cNvSpPr/>
              <p:nvPr/>
            </p:nvSpPr>
            <p:spPr>
              <a:xfrm rot="5400000">
                <a:off x="2949188" y="4010207"/>
                <a:ext cx="393534" cy="1468390"/>
              </a:xfrm>
              <a:prstGeom prst="rightBrace">
                <a:avLst>
                  <a:gd name="adj1" fmla="val 35221"/>
                  <a:gd name="adj2" fmla="val 50000"/>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9" name="テキスト ボックス 18"/>
              <p:cNvSpPr txBox="1"/>
              <p:nvPr/>
            </p:nvSpPr>
            <p:spPr>
              <a:xfrm>
                <a:off x="2093751" y="4954078"/>
                <a:ext cx="2056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smtClean="0"/>
                  <a:t>ストップバンド</a:t>
                </a:r>
                <a:endParaRPr kumimoji="1" lang="ja-JP" altLang="en-US" sz="2400" dirty="0"/>
              </a:p>
            </p:txBody>
          </p:sp>
        </p:grpSp>
      </p:grpSp>
      <p:grpSp>
        <p:nvGrpSpPr>
          <p:cNvPr id="28" name="グループ化 27"/>
          <p:cNvGrpSpPr/>
          <p:nvPr/>
        </p:nvGrpSpPr>
        <p:grpSpPr>
          <a:xfrm>
            <a:off x="93863" y="829189"/>
            <a:ext cx="5390146" cy="1361765"/>
            <a:chOff x="1888540" y="760861"/>
            <a:chExt cx="6256930" cy="1710390"/>
          </a:xfrm>
        </p:grpSpPr>
        <p:pic>
          <p:nvPicPr>
            <p:cNvPr id="51" name="Picture 3" descr="D:\Users\研究室\プレゼン資料\2011 修論\材料\テーパファイバ3のコピー.pn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1541044"/>
              <a:ext cx="1253200" cy="87756"/>
            </a:xfrm>
            <a:prstGeom prst="rect">
              <a:avLst/>
            </a:prstGeom>
            <a:noFill/>
            <a:extLst>
              <a:ext uri="{909E8E84-426E-40DD-AFC4-6F175D3DCCD1}">
                <a14:hiddenFill xmlns:a14="http://schemas.microsoft.com/office/drawing/2010/main">
                  <a:solidFill>
                    <a:srgbClr val="FFFFFF"/>
                  </a:solidFill>
                </a14:hiddenFill>
              </a:ext>
            </a:extLst>
          </p:spPr>
        </p:pic>
        <p:grpSp>
          <p:nvGrpSpPr>
            <p:cNvPr id="130" name="グループ化 129"/>
            <p:cNvGrpSpPr/>
            <p:nvPr/>
          </p:nvGrpSpPr>
          <p:grpSpPr>
            <a:xfrm>
              <a:off x="1888540" y="760861"/>
              <a:ext cx="6256930" cy="1710390"/>
              <a:chOff x="-572209" y="808827"/>
              <a:chExt cx="6256930" cy="1710390"/>
            </a:xfrm>
          </p:grpSpPr>
          <p:grpSp>
            <p:nvGrpSpPr>
              <p:cNvPr id="50" name="グループ化 49"/>
              <p:cNvGrpSpPr/>
              <p:nvPr/>
            </p:nvGrpSpPr>
            <p:grpSpPr>
              <a:xfrm>
                <a:off x="-572209" y="1340770"/>
                <a:ext cx="6256930" cy="1178447"/>
                <a:chOff x="1602690" y="3818019"/>
                <a:chExt cx="6542988" cy="1076392"/>
              </a:xfrm>
            </p:grpSpPr>
            <p:grpSp>
              <p:nvGrpSpPr>
                <p:cNvPr id="3" name="グループ化 2"/>
                <p:cNvGrpSpPr/>
                <p:nvPr/>
              </p:nvGrpSpPr>
              <p:grpSpPr>
                <a:xfrm>
                  <a:off x="1602690" y="3818019"/>
                  <a:ext cx="6542988" cy="1076392"/>
                  <a:chOff x="1602690" y="2089827"/>
                  <a:chExt cx="6542988" cy="1076392"/>
                </a:xfrm>
              </p:grpSpPr>
              <p:grpSp>
                <p:nvGrpSpPr>
                  <p:cNvPr id="6" name="グループ化 5"/>
                  <p:cNvGrpSpPr/>
                  <p:nvPr/>
                </p:nvGrpSpPr>
                <p:grpSpPr>
                  <a:xfrm>
                    <a:off x="1602690" y="2089827"/>
                    <a:ext cx="6542988" cy="1076392"/>
                    <a:chOff x="613946" y="908720"/>
                    <a:chExt cx="6353152" cy="988992"/>
                  </a:xfrm>
                </p:grpSpPr>
                <p:sp>
                  <p:nvSpPr>
                    <p:cNvPr id="7" name="正方形/長方形 6"/>
                    <p:cNvSpPr/>
                    <p:nvPr/>
                  </p:nvSpPr>
                  <p:spPr>
                    <a:xfrm>
                      <a:off x="1128316" y="908720"/>
                      <a:ext cx="1332977"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solidFill>
                            <a:schemeClr val="tx1"/>
                          </a:solidFill>
                        </a:rPr>
                        <a:t>白色光</a:t>
                      </a:r>
                      <a:endParaRPr kumimoji="1" lang="ja-JP" altLang="en-US" sz="2400" dirty="0">
                        <a:solidFill>
                          <a:schemeClr val="tx1"/>
                        </a:solidFill>
                      </a:endParaRPr>
                    </a:p>
                  </p:txBody>
                </p:sp>
                <p:cxnSp>
                  <p:nvCxnSpPr>
                    <p:cNvPr id="15" name="直線コネクタ 14"/>
                    <p:cNvCxnSpPr/>
                    <p:nvPr/>
                  </p:nvCxnSpPr>
                  <p:spPr>
                    <a:xfrm>
                      <a:off x="4535063" y="1151747"/>
                      <a:ext cx="51180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568056" y="923147"/>
                      <a:ext cx="1399042"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分光器</a:t>
                      </a:r>
                      <a:endParaRPr kumimoji="1" lang="ja-JP" altLang="en-US" sz="2400" dirty="0">
                        <a:solidFill>
                          <a:schemeClr val="tx1"/>
                        </a:solidFill>
                      </a:endParaRPr>
                    </a:p>
                  </p:txBody>
                </p:sp>
                <p:sp>
                  <p:nvSpPr>
                    <p:cNvPr id="25" name="テキスト ボックス 24"/>
                    <p:cNvSpPr txBox="1"/>
                    <p:nvPr/>
                  </p:nvSpPr>
                  <p:spPr>
                    <a:xfrm>
                      <a:off x="613946" y="1305156"/>
                      <a:ext cx="2670095" cy="486634"/>
                    </a:xfrm>
                    <a:prstGeom prst="rect">
                      <a:avLst/>
                    </a:prstGeom>
                    <a:noFill/>
                  </p:spPr>
                  <p:txBody>
                    <a:bodyPr wrap="none" rtlCol="0">
                      <a:spAutoFit/>
                    </a:bodyPr>
                    <a:lstStyle/>
                    <a:p>
                      <a:r>
                        <a:rPr lang="en-US" altLang="ja-JP" sz="2400" dirty="0"/>
                        <a:t> </a:t>
                      </a:r>
                      <a:r>
                        <a:rPr lang="en-US" altLang="ja-JP" sz="2400" dirty="0" smtClean="0"/>
                        <a:t>λ</a:t>
                      </a:r>
                      <a:r>
                        <a:rPr lang="ja-JP" altLang="en-US" sz="2400" dirty="0"/>
                        <a:t> </a:t>
                      </a:r>
                      <a:r>
                        <a:rPr lang="en-US" altLang="ja-JP" sz="2400" dirty="0" smtClean="0"/>
                        <a:t>: </a:t>
                      </a:r>
                      <a:r>
                        <a:rPr lang="en-US" altLang="ja-JP" sz="2400" dirty="0" smtClean="0">
                          <a:latin typeface="Times New Roman" panose="02020603050405020304" pitchFamily="18" charset="0"/>
                          <a:cs typeface="Times New Roman" panose="02020603050405020304" pitchFamily="18" charset="0"/>
                        </a:rPr>
                        <a:t>400-1800 nm</a:t>
                      </a:r>
                      <a:endParaRPr kumimoji="1" lang="ja-JP" altLang="en-US" sz="2400" u="sng" dirty="0">
                        <a:latin typeface="Times New Roman" panose="02020603050405020304" pitchFamily="18" charset="0"/>
                        <a:cs typeface="Times New Roman" panose="02020603050405020304" pitchFamily="18" charset="0"/>
                      </a:endParaRPr>
                    </a:p>
                  </p:txBody>
                </p:sp>
                <p:cxnSp>
                  <p:nvCxnSpPr>
                    <p:cNvPr id="26" name="直線コネクタ 25"/>
                    <p:cNvCxnSpPr>
                      <a:endCxn id="24" idx="0"/>
                    </p:cNvCxnSpPr>
                    <p:nvPr/>
                  </p:nvCxnSpPr>
                  <p:spPr>
                    <a:xfrm>
                      <a:off x="4671680" y="1203033"/>
                      <a:ext cx="394592" cy="208045"/>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203138" y="1411078"/>
                      <a:ext cx="3726268" cy="486634"/>
                    </a:xfrm>
                    <a:prstGeom prst="rect">
                      <a:avLst/>
                    </a:prstGeom>
                    <a:noFill/>
                  </p:spPr>
                  <p:txBody>
                    <a:bodyPr wrap="none" rtlCol="0">
                      <a:spAutoFit/>
                    </a:bodyPr>
                    <a:lstStyle/>
                    <a:p>
                      <a:r>
                        <a:rPr kumimoji="1" lang="ja-JP" altLang="en-US" sz="2400" dirty="0" smtClean="0"/>
                        <a:t>シングルモードファイバ</a:t>
                      </a:r>
                      <a:endParaRPr kumimoji="1" lang="ja-JP" altLang="en-US" sz="2400" dirty="0"/>
                    </a:p>
                  </p:txBody>
                </p:sp>
              </p:grpSp>
              <p:grpSp>
                <p:nvGrpSpPr>
                  <p:cNvPr id="36" name="Group 275"/>
                  <p:cNvGrpSpPr>
                    <a:grpSpLocks/>
                  </p:cNvGrpSpPr>
                  <p:nvPr/>
                </p:nvGrpSpPr>
                <p:grpSpPr bwMode="auto">
                  <a:xfrm>
                    <a:off x="6167895" y="2185530"/>
                    <a:ext cx="537097" cy="357190"/>
                    <a:chOff x="4448" y="1581"/>
                    <a:chExt cx="337" cy="181"/>
                  </a:xfrm>
                </p:grpSpPr>
                <p:sp>
                  <p:nvSpPr>
                    <p:cNvPr id="37" name="Freeform 270"/>
                    <p:cNvSpPr>
                      <a:spLocks/>
                    </p:cNvSpPr>
                    <p:nvPr/>
                  </p:nvSpPr>
                  <p:spPr bwMode="auto">
                    <a:xfrm rot="10800000">
                      <a:off x="4448" y="1581"/>
                      <a:ext cx="181" cy="181"/>
                    </a:xfrm>
                    <a:custGeom>
                      <a:avLst/>
                      <a:gdLst>
                        <a:gd name="T0" fmla="*/ 289 w 174"/>
                        <a:gd name="T1" fmla="*/ 0 h 348"/>
                        <a:gd name="T2" fmla="*/ 0 w 174"/>
                        <a:gd name="T3" fmla="*/ 1 h 348"/>
                        <a:gd name="T4" fmla="*/ 291 w 174"/>
                        <a:gd name="T5" fmla="*/ 1 h 348"/>
                        <a:gd name="T6" fmla="*/ 291 w 174"/>
                        <a:gd name="T7" fmla="*/ 1 h 348"/>
                        <a:gd name="T8" fmla="*/ 289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solidFill>
                      <a:srgbClr val="333399"/>
                    </a:solidFill>
                    <a:ln w="38100">
                      <a:solidFill>
                        <a:srgbClr val="000000"/>
                      </a:solidFill>
                      <a:round/>
                      <a:headEnd/>
                      <a:tailEnd/>
                    </a:ln>
                  </p:spPr>
                  <p:txBody>
                    <a:bodyPr rot="10800000"/>
                    <a:lstStyle/>
                    <a:p>
                      <a:endParaRPr lang="ja-JP" altLang="ja-JP" sz="2000">
                        <a:latin typeface="Times New Roman" pitchFamily="18" charset="0"/>
                      </a:endParaRPr>
                    </a:p>
                  </p:txBody>
                </p:sp>
                <p:sp>
                  <p:nvSpPr>
                    <p:cNvPr id="38" name="Freeform 274"/>
                    <p:cNvSpPr>
                      <a:spLocks/>
                    </p:cNvSpPr>
                    <p:nvPr/>
                  </p:nvSpPr>
                  <p:spPr bwMode="auto">
                    <a:xfrm>
                      <a:off x="4634" y="1642"/>
                      <a:ext cx="151" cy="90"/>
                    </a:xfrm>
                    <a:custGeom>
                      <a:avLst/>
                      <a:gdLst>
                        <a:gd name="T0" fmla="*/ 0 w 182"/>
                        <a:gd name="T1" fmla="*/ 1 h 158"/>
                        <a:gd name="T2" fmla="*/ 4 w 182"/>
                        <a:gd name="T3" fmla="*/ 1 h 158"/>
                        <a:gd name="T4" fmla="*/ 12 w 182"/>
                        <a:gd name="T5" fmla="*/ 1 h 158"/>
                        <a:gd name="T6" fmla="*/ 16 w 182"/>
                        <a:gd name="T7" fmla="*/ 1 h 158"/>
                        <a:gd name="T8" fmla="*/ 0 60000 65536"/>
                        <a:gd name="T9" fmla="*/ 0 60000 65536"/>
                        <a:gd name="T10" fmla="*/ 0 60000 65536"/>
                        <a:gd name="T11" fmla="*/ 0 60000 65536"/>
                        <a:gd name="T12" fmla="*/ 0 w 182"/>
                        <a:gd name="T13" fmla="*/ 0 h 158"/>
                        <a:gd name="T14" fmla="*/ 182 w 182"/>
                        <a:gd name="T15" fmla="*/ 158 h 158"/>
                      </a:gdLst>
                      <a:ahLst/>
                      <a:cxnLst>
                        <a:cxn ang="T8">
                          <a:pos x="T0" y="T1"/>
                        </a:cxn>
                        <a:cxn ang="T9">
                          <a:pos x="T2" y="T3"/>
                        </a:cxn>
                        <a:cxn ang="T10">
                          <a:pos x="T4" y="T5"/>
                        </a:cxn>
                        <a:cxn ang="T11">
                          <a:pos x="T6" y="T7"/>
                        </a:cxn>
                      </a:cxnLst>
                      <a:rect l="T12" t="T13" r="T14" b="T15"/>
                      <a:pathLst>
                        <a:path w="182" h="158">
                          <a:moveTo>
                            <a:pt x="0" y="60"/>
                          </a:moveTo>
                          <a:cubicBezTo>
                            <a:pt x="11" y="30"/>
                            <a:pt x="23" y="0"/>
                            <a:pt x="46" y="15"/>
                          </a:cubicBezTo>
                          <a:cubicBezTo>
                            <a:pt x="69" y="30"/>
                            <a:pt x="113" y="144"/>
                            <a:pt x="136" y="151"/>
                          </a:cubicBezTo>
                          <a:cubicBezTo>
                            <a:pt x="159" y="158"/>
                            <a:pt x="170" y="109"/>
                            <a:pt x="182" y="60"/>
                          </a:cubicBezTo>
                        </a:path>
                      </a:pathLst>
                    </a:custGeom>
                    <a:noFill/>
                    <a:ln w="38100">
                      <a:solidFill>
                        <a:schemeClr val="tx1"/>
                      </a:solidFill>
                      <a:round/>
                      <a:headEnd/>
                      <a:tailEnd/>
                    </a:ln>
                  </p:spPr>
                  <p:txBody>
                    <a:bodyPr/>
                    <a:lstStyle/>
                    <a:p>
                      <a:endParaRPr lang="ja-JP" altLang="ja-JP" sz="2000">
                        <a:latin typeface="Times New Roman" pitchFamily="18" charset="0"/>
                      </a:endParaRPr>
                    </a:p>
                  </p:txBody>
                </p:sp>
              </p:grpSp>
            </p:grpSp>
            <p:cxnSp>
              <p:nvCxnSpPr>
                <p:cNvPr id="45" name="直線コネクタ 44"/>
                <p:cNvCxnSpPr/>
                <p:nvPr/>
              </p:nvCxnSpPr>
              <p:spPr>
                <a:xfrm flipV="1">
                  <a:off x="3495195" y="4077074"/>
                  <a:ext cx="836873" cy="272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テキスト ボックス 54"/>
              <p:cNvSpPr txBox="1"/>
              <p:nvPr/>
            </p:nvSpPr>
            <p:spPr>
              <a:xfrm>
                <a:off x="739234" y="808827"/>
                <a:ext cx="4516486" cy="579856"/>
              </a:xfrm>
              <a:prstGeom prst="rect">
                <a:avLst/>
              </a:prstGeom>
              <a:noFill/>
            </p:spPr>
            <p:txBody>
              <a:bodyPr wrap="none" rtlCol="0">
                <a:spAutoFit/>
              </a:bodyPr>
              <a:lstStyle/>
              <a:p>
                <a:r>
                  <a:rPr lang="ja-JP" altLang="en-US" sz="2400" dirty="0"/>
                  <a:t>共振器</a:t>
                </a:r>
                <a:r>
                  <a:rPr lang="ja-JP" altLang="en-US" sz="2400" dirty="0" smtClean="0"/>
                  <a:t>内蔵型</a:t>
                </a:r>
                <a:r>
                  <a:rPr lang="ja-JP" altLang="en-US" sz="2400" dirty="0"/>
                  <a:t>ナノ</a:t>
                </a:r>
                <a:r>
                  <a:rPr lang="ja-JP" altLang="en-US" sz="2400" dirty="0" smtClean="0"/>
                  <a:t>光ファイバ</a:t>
                </a:r>
                <a:endParaRPr kumimoji="1" lang="ja-JP" altLang="en-US" sz="2400" dirty="0"/>
              </a:p>
            </p:txBody>
          </p:sp>
          <p:cxnSp>
            <p:nvCxnSpPr>
              <p:cNvPr id="47" name="直線コネクタ 46"/>
              <p:cNvCxnSpPr/>
              <p:nvPr/>
            </p:nvCxnSpPr>
            <p:spPr>
              <a:xfrm flipV="1">
                <a:off x="2623125" y="1380838"/>
                <a:ext cx="106382" cy="237662"/>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grpSp>
      <p:sp>
        <p:nvSpPr>
          <p:cNvPr id="284" name="角丸四角形 283"/>
          <p:cNvSpPr/>
          <p:nvPr/>
        </p:nvSpPr>
        <p:spPr>
          <a:xfrm>
            <a:off x="93862" y="800708"/>
            <a:ext cx="5597195" cy="5264109"/>
          </a:xfrm>
          <a:prstGeom prst="roundRect">
            <a:avLst>
              <a:gd name="adj" fmla="val 4707"/>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21596" y="6309319"/>
            <a:ext cx="434299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en-US" altLang="ja-JP" sz="2400" dirty="0" smtClean="0"/>
              <a:t>Q</a:t>
            </a:r>
            <a:r>
              <a:rPr kumimoji="1" lang="ja-JP" altLang="en-US" sz="2400" dirty="0" smtClean="0"/>
              <a:t>値</a:t>
            </a:r>
            <a:r>
              <a:rPr kumimoji="1" lang="en-US" altLang="ja-JP" sz="2400" dirty="0" smtClean="0"/>
              <a:t>230</a:t>
            </a:r>
            <a:r>
              <a:rPr lang="ja-JP" altLang="en-US" sz="2400" dirty="0" smtClean="0"/>
              <a:t>の共振器として動作確認</a:t>
            </a:r>
            <a:endParaRPr kumimoji="1" lang="ja-JP" altLang="en-US" sz="2400" dirty="0"/>
          </a:p>
        </p:txBody>
      </p:sp>
      <p:sp>
        <p:nvSpPr>
          <p:cNvPr id="2" name="テキスト ボックス 1"/>
          <p:cNvSpPr txBox="1"/>
          <p:nvPr/>
        </p:nvSpPr>
        <p:spPr>
          <a:xfrm>
            <a:off x="6029411" y="5246358"/>
            <a:ext cx="2971081" cy="830997"/>
          </a:xfrm>
          <a:prstGeom prst="rect">
            <a:avLst/>
          </a:prstGeom>
          <a:noFill/>
        </p:spPr>
        <p:txBody>
          <a:bodyPr wrap="square" rtlCol="0">
            <a:spAutoFit/>
          </a:bodyPr>
          <a:lstStyle/>
          <a:p>
            <a:r>
              <a:rPr kumimoji="1" lang="en-US" altLang="ja-JP" sz="2400" dirty="0" smtClean="0"/>
              <a:t>Q</a:t>
            </a:r>
            <a:r>
              <a:rPr kumimoji="1" lang="ja-JP" altLang="en-US" sz="2400" dirty="0" smtClean="0"/>
              <a:t>値　</a:t>
            </a:r>
            <a:r>
              <a:rPr kumimoji="1" lang="en-US" altLang="ja-JP" sz="2400" dirty="0" smtClean="0"/>
              <a:t>1600</a:t>
            </a:r>
          </a:p>
          <a:p>
            <a:r>
              <a:rPr lang="ja-JP" altLang="en-US" sz="2400" dirty="0" smtClean="0"/>
              <a:t>モード体積　</a:t>
            </a:r>
            <a:r>
              <a:rPr lang="en-US" altLang="ja-JP" sz="2400" dirty="0" smtClean="0"/>
              <a:t>0.7</a:t>
            </a:r>
            <a:r>
              <a:rPr lang="en-US" altLang="ja-JP" sz="2400" dirty="0" smtClean="0">
                <a:latin typeface="Symbol" panose="05050102010706020507" pitchFamily="18" charset="2"/>
              </a:rPr>
              <a:t>m</a:t>
            </a:r>
            <a:r>
              <a:rPr lang="en-US" altLang="ja-JP" sz="2400" dirty="0" smtClean="0"/>
              <a:t>m</a:t>
            </a:r>
            <a:r>
              <a:rPr lang="en-US" altLang="ja-JP" sz="2400" baseline="30000" dirty="0" smtClean="0"/>
              <a:t>3</a:t>
            </a:r>
            <a:endParaRPr kumimoji="1" lang="ja-JP" altLang="en-US" sz="2400" baseline="30000" dirty="0"/>
          </a:p>
        </p:txBody>
      </p:sp>
    </p:spTree>
    <p:custDataLst>
      <p:tags r:id="rId1"/>
    </p:custDataLst>
    <p:extLst>
      <p:ext uri="{BB962C8B-B14F-4D97-AF65-F5344CB8AC3E}">
        <p14:creationId xmlns:p14="http://schemas.microsoft.com/office/powerpoint/2010/main" val="745063540"/>
      </p:ext>
    </p:extLst>
  </p:cSld>
  <p:clrMapOvr>
    <a:masterClrMapping/>
  </p:clrMapOvr>
  <mc:AlternateContent xmlns:mc="http://schemas.openxmlformats.org/markup-compatibility/2006" xmlns:p14="http://schemas.microsoft.com/office/powerpoint/2010/main">
    <mc:Choice Requires="p14">
      <p:transition spd="slow" p14:dur="2000" advTm="95396"/>
    </mc:Choice>
    <mc:Fallback xmlns="">
      <p:transition spd="slow" advTm="95396"/>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Q</a:t>
            </a:r>
            <a:r>
              <a:rPr kumimoji="1" lang="ja-JP" altLang="en-US" dirty="0" smtClean="0"/>
              <a:t>値（光の閉じ込め性能の尺度）</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1004268" y="1530276"/>
                <a:ext cx="2358530" cy="9105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𝑄</m:t>
                      </m:r>
                      <m:r>
                        <a:rPr kumimoji="1" lang="en-US" altLang="ja-JP" sz="2800" b="0" i="1" smtClean="0">
                          <a:latin typeface="Cambria Math"/>
                          <a:ea typeface="Cambria Math"/>
                        </a:rPr>
                        <m:t>=</m:t>
                      </m:r>
                      <m:f>
                        <m:fPr>
                          <m:ctrlPr>
                            <a:rPr kumimoji="1" lang="en-US" altLang="ja-JP" sz="2800" b="0" i="1" smtClean="0">
                              <a:latin typeface="Cambria Math" panose="02040503050406030204" pitchFamily="18" charset="0"/>
                              <a:ea typeface="Cambria Math"/>
                            </a:rPr>
                          </m:ctrlPr>
                        </m:fPr>
                        <m:num>
                          <m:r>
                            <a:rPr kumimoji="1" lang="en-US" altLang="ja-JP" sz="2800" b="0" i="1" smtClean="0">
                              <a:latin typeface="Cambria Math"/>
                              <a:ea typeface="Cambria Math"/>
                            </a:rPr>
                            <m:t>𝜔</m:t>
                          </m:r>
                          <m:r>
                            <a:rPr kumimoji="1" lang="en-US" altLang="ja-JP" sz="2800" b="0" i="1" smtClean="0">
                              <a:latin typeface="Cambria Math"/>
                              <a:ea typeface="Cambria Math"/>
                            </a:rPr>
                            <m:t>𝐸</m:t>
                          </m:r>
                        </m:num>
                        <m:den>
                          <m:r>
                            <a:rPr kumimoji="1" lang="en-US" altLang="ja-JP" sz="2800" b="0" i="1" smtClean="0">
                              <a:latin typeface="Cambria Math"/>
                              <a:ea typeface="Cambria Math"/>
                            </a:rPr>
                            <m:t>𝑃</m:t>
                          </m:r>
                        </m:den>
                      </m:f>
                      <m:r>
                        <a:rPr kumimoji="1" lang="en-US" altLang="ja-JP" sz="2800" b="0" i="1" smtClean="0">
                          <a:latin typeface="Cambria Math"/>
                          <a:ea typeface="Cambria Math"/>
                        </a:rPr>
                        <m:t>=</m:t>
                      </m:r>
                      <m:f>
                        <m:fPr>
                          <m:ctrlPr>
                            <a:rPr kumimoji="1" lang="en-US" altLang="ja-JP" sz="2800" b="0" i="1" smtClean="0">
                              <a:latin typeface="Cambria Math" panose="02040503050406030204" pitchFamily="18" charset="0"/>
                              <a:ea typeface="Cambria Math"/>
                            </a:rPr>
                          </m:ctrlPr>
                        </m:fPr>
                        <m:num>
                          <m:r>
                            <a:rPr kumimoji="1" lang="en-US" altLang="ja-JP" sz="2800" b="0" i="1" smtClean="0">
                              <a:latin typeface="Cambria Math"/>
                              <a:ea typeface="Cambria Math"/>
                            </a:rPr>
                            <m:t>𝜆</m:t>
                          </m:r>
                        </m:num>
                        <m:den>
                          <m:r>
                            <a:rPr kumimoji="1" lang="en-US" altLang="ja-JP" sz="2800" b="0" i="1" smtClean="0">
                              <a:latin typeface="Cambria Math"/>
                              <a:ea typeface="Cambria Math"/>
                            </a:rPr>
                            <m:t>∆</m:t>
                          </m:r>
                          <m:r>
                            <a:rPr kumimoji="1" lang="en-US" altLang="ja-JP" sz="2800" b="0" i="1" smtClean="0">
                              <a:latin typeface="Cambria Math"/>
                              <a:ea typeface="Cambria Math"/>
                            </a:rPr>
                            <m:t>𝜆</m:t>
                          </m:r>
                        </m:den>
                      </m:f>
                    </m:oMath>
                  </m:oMathPara>
                </a14:m>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004268" y="1530276"/>
                <a:ext cx="2358530" cy="910570"/>
              </a:xfrm>
              <a:prstGeom prst="rect">
                <a:avLst/>
              </a:prstGeom>
              <a:blipFill rotWithShape="1">
                <a:blip r:embed="rId3"/>
                <a:stretch>
                  <a:fillRect/>
                </a:stretch>
              </a:blipFill>
            </p:spPr>
            <p:txBody>
              <a:bodyPr/>
              <a:lstStyle/>
              <a:p>
                <a:r>
                  <a:rPr lang="ja-JP" altLang="en-US">
                    <a:noFill/>
                  </a:rPr>
                  <a:t> </a:t>
                </a:r>
              </a:p>
            </p:txBody>
          </p:sp>
        </mc:Fallback>
      </mc:AlternateContent>
      <p:sp>
        <p:nvSpPr>
          <p:cNvPr id="4" name="テキスト ボックス 3"/>
          <p:cNvSpPr txBox="1"/>
          <p:nvPr/>
        </p:nvSpPr>
        <p:spPr>
          <a:xfrm>
            <a:off x="1004268" y="2744924"/>
            <a:ext cx="5223380" cy="1938992"/>
          </a:xfrm>
          <a:prstGeom prst="rect">
            <a:avLst/>
          </a:prstGeom>
          <a:noFill/>
        </p:spPr>
        <p:txBody>
          <a:bodyPr wrap="square" rtlCol="0">
            <a:spAutoFit/>
          </a:bodyPr>
          <a:lstStyle/>
          <a:p>
            <a:r>
              <a:rPr lang="en-US" altLang="ja-JP" sz="2400" dirty="0" smtClean="0"/>
              <a:t>ω</a:t>
            </a:r>
            <a:r>
              <a:rPr lang="ja-JP" altLang="en-US" sz="2400" dirty="0" smtClean="0"/>
              <a:t>：共振器の共鳴周波数</a:t>
            </a:r>
            <a:endParaRPr lang="en-US" altLang="ja-JP" sz="2400" dirty="0" smtClean="0"/>
          </a:p>
          <a:p>
            <a:r>
              <a:rPr kumimoji="1" lang="en-US" altLang="ja-JP" sz="2400" dirty="0" smtClean="0"/>
              <a:t>E</a:t>
            </a:r>
            <a:r>
              <a:rPr kumimoji="1" lang="ja-JP" altLang="en-US" sz="2400" dirty="0" smtClean="0"/>
              <a:t>：共振器に閉じ込められるエネルギー</a:t>
            </a:r>
            <a:endParaRPr kumimoji="1" lang="en-US" altLang="ja-JP" sz="2400" dirty="0" smtClean="0"/>
          </a:p>
          <a:p>
            <a:r>
              <a:rPr lang="en-US" altLang="ja-JP" sz="2400" dirty="0"/>
              <a:t>P</a:t>
            </a:r>
            <a:r>
              <a:rPr lang="en-US" altLang="ja-JP" sz="2400" dirty="0" smtClean="0"/>
              <a:t>:</a:t>
            </a:r>
            <a:r>
              <a:rPr lang="ja-JP" altLang="en-US" sz="2400" dirty="0" smtClean="0"/>
              <a:t>共振器から散逸するパワー</a:t>
            </a:r>
            <a:endParaRPr lang="en-US" altLang="ja-JP" sz="2400" dirty="0" smtClean="0"/>
          </a:p>
          <a:p>
            <a:r>
              <a:rPr lang="en-US" altLang="ja-JP" sz="2400" dirty="0" smtClean="0"/>
              <a:t>λ</a:t>
            </a:r>
            <a:r>
              <a:rPr lang="ja-JP" altLang="en-US" sz="2400" dirty="0" smtClean="0"/>
              <a:t>：共振器の共鳴波長</a:t>
            </a:r>
            <a:endParaRPr lang="en-US" altLang="ja-JP" sz="2400" dirty="0" smtClean="0"/>
          </a:p>
          <a:p>
            <a:r>
              <a:rPr kumimoji="1" lang="en-US" altLang="ja-JP" sz="2400" dirty="0" err="1" smtClean="0"/>
              <a:t>Δλ</a:t>
            </a:r>
            <a:r>
              <a:rPr kumimoji="1" lang="ja-JP" altLang="en-US" sz="2400" dirty="0" smtClean="0"/>
              <a:t>：共鳴波長の半値全幅</a:t>
            </a:r>
            <a:endParaRPr kumimoji="1" lang="en-US" altLang="ja-JP" sz="2400" dirty="0" smtClean="0"/>
          </a:p>
        </p:txBody>
      </p:sp>
    </p:spTree>
    <p:extLst>
      <p:ext uri="{BB962C8B-B14F-4D97-AF65-F5344CB8AC3E}">
        <p14:creationId xmlns:p14="http://schemas.microsoft.com/office/powerpoint/2010/main" val="24906621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分光器</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1628800"/>
            <a:ext cx="5025701" cy="40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konicaminolta.jp/instruments/products/spectrometer/img/pict_principl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357" y="2002588"/>
            <a:ext cx="3759141" cy="329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0578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グループ化 77"/>
          <p:cNvGrpSpPr/>
          <p:nvPr/>
        </p:nvGrpSpPr>
        <p:grpSpPr>
          <a:xfrm>
            <a:off x="228255" y="1023520"/>
            <a:ext cx="8580366" cy="5244312"/>
            <a:chOff x="228255" y="1023520"/>
            <a:chExt cx="8580366" cy="5244312"/>
          </a:xfrm>
        </p:grpSpPr>
        <p:grpSp>
          <p:nvGrpSpPr>
            <p:cNvPr id="6" name="グループ化 5"/>
            <p:cNvGrpSpPr/>
            <p:nvPr/>
          </p:nvGrpSpPr>
          <p:grpSpPr>
            <a:xfrm>
              <a:off x="3631868" y="1023520"/>
              <a:ext cx="950505" cy="2418457"/>
              <a:chOff x="6012794" y="470323"/>
              <a:chExt cx="1029714" cy="2418457"/>
            </a:xfrm>
          </p:grpSpPr>
          <p:sp>
            <p:nvSpPr>
              <p:cNvPr id="65" name="正方形/長方形 64"/>
              <p:cNvSpPr/>
              <p:nvPr/>
            </p:nvSpPr>
            <p:spPr>
              <a:xfrm>
                <a:off x="6272973" y="1647466"/>
                <a:ext cx="528406" cy="124131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6012794" y="470323"/>
                <a:ext cx="1029714" cy="80510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lumMod val="65000"/>
                      </a:schemeClr>
                    </a:solidFill>
                  </a:rPr>
                  <a:t>白色光源</a:t>
                </a:r>
                <a:endParaRPr kumimoji="1" lang="ja-JP" altLang="en-US" sz="1400" dirty="0">
                  <a:solidFill>
                    <a:schemeClr val="bg1">
                      <a:lumMod val="65000"/>
                    </a:schemeClr>
                  </a:solidFill>
                </a:endParaRPr>
              </a:p>
            </p:txBody>
          </p:sp>
          <p:sp>
            <p:nvSpPr>
              <p:cNvPr id="67" name="台形 66"/>
              <p:cNvSpPr/>
              <p:nvPr/>
            </p:nvSpPr>
            <p:spPr>
              <a:xfrm flipV="1">
                <a:off x="6134880" y="1268761"/>
                <a:ext cx="785542" cy="378705"/>
              </a:xfrm>
              <a:prstGeom prst="trapezoid">
                <a:avLst>
                  <a:gd name="adj" fmla="val 14939"/>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grpSp>
        <p:sp>
          <p:nvSpPr>
            <p:cNvPr id="11" name="正方形/長方形 10"/>
            <p:cNvSpPr/>
            <p:nvPr/>
          </p:nvSpPr>
          <p:spPr>
            <a:xfrm>
              <a:off x="4084002" y="2996952"/>
              <a:ext cx="622100" cy="13383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68" name="二等辺三角形 67"/>
            <p:cNvSpPr/>
            <p:nvPr/>
          </p:nvSpPr>
          <p:spPr>
            <a:xfrm rot="10800000">
              <a:off x="4140344" y="2996952"/>
              <a:ext cx="231690" cy="11428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p:nvPr/>
          </p:nvCxnSpPr>
          <p:spPr>
            <a:xfrm>
              <a:off x="4163171" y="2996952"/>
              <a:ext cx="2022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5179416" y="3641207"/>
              <a:ext cx="87726" cy="124137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23449" y="5363050"/>
              <a:ext cx="7378051" cy="672740"/>
            </a:xfrm>
            <a:prstGeom prst="rect">
              <a:avLst/>
            </a:prstGeom>
            <a:gradFill flip="none" rotWithShape="1">
              <a:gsLst>
                <a:gs pos="0">
                  <a:schemeClr val="bg1">
                    <a:lumMod val="65000"/>
                    <a:tint val="66000"/>
                    <a:satMod val="160000"/>
                  </a:schemeClr>
                </a:gs>
                <a:gs pos="50000">
                  <a:schemeClr val="bg1">
                    <a:lumMod val="95000"/>
                  </a:schemeClr>
                </a:gs>
                <a:gs pos="100000">
                  <a:schemeClr val="bg1">
                    <a:lumMod val="65000"/>
                    <a:tint val="23500"/>
                    <a:satMod val="160000"/>
                  </a:scheme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光学定盤</a:t>
              </a:r>
              <a:endParaRPr kumimoji="1" lang="ja-JP" altLang="en-US" sz="2400" dirty="0">
                <a:solidFill>
                  <a:schemeClr val="tx1"/>
                </a:solidFill>
              </a:endParaRPr>
            </a:p>
          </p:txBody>
        </p:sp>
        <p:sp>
          <p:nvSpPr>
            <p:cNvPr id="5" name="正方形/長方形 4"/>
            <p:cNvSpPr/>
            <p:nvPr/>
          </p:nvSpPr>
          <p:spPr>
            <a:xfrm>
              <a:off x="3251817" y="3636013"/>
              <a:ext cx="1728192" cy="17196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倒立型顕微鏡</a:t>
              </a:r>
              <a:endParaRPr lang="en-US" altLang="ja-JP" sz="1600" dirty="0" smtClean="0">
                <a:solidFill>
                  <a:schemeClr val="tx1"/>
                </a:solidFill>
              </a:endParaRPr>
            </a:p>
            <a:p>
              <a:pPr algn="ctr"/>
              <a:r>
                <a:rPr lang="ja-JP" altLang="en-US" sz="1600" dirty="0" smtClean="0">
                  <a:solidFill>
                    <a:schemeClr val="tx1"/>
                  </a:solidFill>
                </a:rPr>
                <a:t>土台</a:t>
              </a:r>
              <a:endParaRPr kumimoji="1" lang="ja-JP" altLang="en-US" sz="1600" dirty="0">
                <a:solidFill>
                  <a:schemeClr val="tx1"/>
                </a:solidFill>
              </a:endParaRPr>
            </a:p>
          </p:txBody>
        </p:sp>
        <p:sp>
          <p:nvSpPr>
            <p:cNvPr id="7" name="正方形/長方形 6"/>
            <p:cNvSpPr/>
            <p:nvPr/>
          </p:nvSpPr>
          <p:spPr>
            <a:xfrm>
              <a:off x="3525724" y="3145476"/>
              <a:ext cx="1180378" cy="31145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ピエゾステージ</a:t>
              </a:r>
              <a:endParaRPr kumimoji="1" lang="ja-JP" altLang="en-US" sz="1200" dirty="0"/>
            </a:p>
          </p:txBody>
        </p:sp>
        <p:sp>
          <p:nvSpPr>
            <p:cNvPr id="8" name="正方形/長方形 7"/>
            <p:cNvSpPr/>
            <p:nvPr/>
          </p:nvSpPr>
          <p:spPr>
            <a:xfrm>
              <a:off x="2072292" y="4142879"/>
              <a:ext cx="188052" cy="1088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944609" y="5230245"/>
              <a:ext cx="443418" cy="126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392124" y="4050235"/>
              <a:ext cx="1530803" cy="93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880959" y="3578724"/>
              <a:ext cx="550655" cy="234003"/>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Y</a:t>
              </a:r>
              <a:r>
                <a:rPr kumimoji="1" lang="ja-JP" altLang="en-US" sz="1200" dirty="0" smtClean="0"/>
                <a:t>軸</a:t>
              </a:r>
              <a:endParaRPr kumimoji="1" lang="ja-JP" altLang="en-US" sz="1200" dirty="0"/>
            </a:p>
          </p:txBody>
        </p:sp>
        <p:sp>
          <p:nvSpPr>
            <p:cNvPr id="13" name="正方形/長方形 12"/>
            <p:cNvSpPr/>
            <p:nvPr/>
          </p:nvSpPr>
          <p:spPr>
            <a:xfrm>
              <a:off x="1949428" y="2765179"/>
              <a:ext cx="413716" cy="80783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Z</a:t>
              </a:r>
              <a:r>
                <a:rPr kumimoji="1" lang="ja-JP" altLang="en-US" sz="1200" dirty="0" smtClean="0"/>
                <a:t>軸</a:t>
              </a:r>
              <a:endParaRPr kumimoji="1" lang="ja-JP" altLang="en-US" sz="1200" dirty="0"/>
            </a:p>
          </p:txBody>
        </p:sp>
        <p:grpSp>
          <p:nvGrpSpPr>
            <p:cNvPr id="14" name="グループ化 13"/>
            <p:cNvGrpSpPr/>
            <p:nvPr/>
          </p:nvGrpSpPr>
          <p:grpSpPr>
            <a:xfrm>
              <a:off x="1922438" y="2542230"/>
              <a:ext cx="2124871" cy="522857"/>
              <a:chOff x="4397662" y="1996722"/>
              <a:chExt cx="2301943" cy="507479"/>
            </a:xfrm>
          </p:grpSpPr>
          <p:sp>
            <p:nvSpPr>
              <p:cNvPr id="59" name="正方形/長方形 58"/>
              <p:cNvSpPr/>
              <p:nvPr/>
            </p:nvSpPr>
            <p:spPr>
              <a:xfrm>
                <a:off x="4397662" y="2167085"/>
                <a:ext cx="2139514" cy="49355"/>
              </a:xfrm>
              <a:prstGeom prst="rect">
                <a:avLst/>
              </a:prstGeom>
              <a:gradFill flip="none" rotWithShape="1">
                <a:gsLst>
                  <a:gs pos="66000">
                    <a:srgbClr val="DEFBFE"/>
                  </a:gs>
                  <a:gs pos="18000">
                    <a:srgbClr val="EBFAFF"/>
                  </a:gs>
                  <a:gs pos="0">
                    <a:srgbClr val="05C3FF">
                      <a:tint val="66000"/>
                      <a:satMod val="160000"/>
                    </a:srgbClr>
                  </a:gs>
                  <a:gs pos="43000">
                    <a:srgbClr val="05C3FF">
                      <a:tint val="44500"/>
                      <a:satMod val="160000"/>
                    </a:srgbClr>
                  </a:gs>
                  <a:gs pos="100000">
                    <a:srgbClr val="6DDCFF"/>
                  </a:gs>
                </a:gsLst>
                <a:lin ang="3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p:cNvCxnSpPr/>
              <p:nvPr/>
            </p:nvCxnSpPr>
            <p:spPr>
              <a:xfrm>
                <a:off x="6393160" y="1996722"/>
                <a:ext cx="0" cy="34427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グループ化 60"/>
              <p:cNvGrpSpPr/>
              <p:nvPr/>
            </p:nvGrpSpPr>
            <p:grpSpPr>
              <a:xfrm>
                <a:off x="6176580" y="2415984"/>
                <a:ext cx="523025" cy="44171"/>
                <a:chOff x="7469169" y="2141871"/>
                <a:chExt cx="523025" cy="44171"/>
              </a:xfrm>
            </p:grpSpPr>
            <p:cxnSp>
              <p:nvCxnSpPr>
                <p:cNvPr id="63" name="直線コネクタ 62"/>
                <p:cNvCxnSpPr/>
                <p:nvPr/>
              </p:nvCxnSpPr>
              <p:spPr>
                <a:xfrm>
                  <a:off x="7581741" y="2163957"/>
                  <a:ext cx="4104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7469169" y="2141871"/>
                  <a:ext cx="397000" cy="441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正方形/長方形 61"/>
              <p:cNvSpPr/>
              <p:nvPr/>
            </p:nvSpPr>
            <p:spPr>
              <a:xfrm>
                <a:off x="6310235" y="2349302"/>
                <a:ext cx="179516" cy="154899"/>
              </a:xfrm>
              <a:prstGeom prst="rect">
                <a:avLst/>
              </a:prstGeom>
              <a:gradFill flip="none" rotWithShape="1">
                <a:gsLst>
                  <a:gs pos="0">
                    <a:schemeClr val="tx1">
                      <a:lumMod val="50000"/>
                      <a:lumOff val="50000"/>
                    </a:schemeClr>
                  </a:gs>
                  <a:gs pos="81000">
                    <a:srgbClr val="F4F4F4"/>
                  </a:gs>
                  <a:gs pos="40000">
                    <a:schemeClr val="bg1"/>
                  </a:gs>
                  <a:gs pos="49000">
                    <a:schemeClr val="tx1">
                      <a:lumMod val="50000"/>
                      <a:lumOff val="50000"/>
                    </a:scheme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p:cNvSpPr/>
            <p:nvPr/>
          </p:nvSpPr>
          <p:spPr>
            <a:xfrm>
              <a:off x="1566097" y="3812727"/>
              <a:ext cx="1180378" cy="234003"/>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X</a:t>
              </a:r>
              <a:r>
                <a:rPr kumimoji="1" lang="ja-JP" altLang="en-US" sz="1200" dirty="0" smtClean="0"/>
                <a:t>軸</a:t>
              </a:r>
              <a:endParaRPr kumimoji="1" lang="ja-JP" altLang="en-US" sz="1200" dirty="0"/>
            </a:p>
          </p:txBody>
        </p:sp>
        <p:grpSp>
          <p:nvGrpSpPr>
            <p:cNvPr id="20" name="グループ化 19"/>
            <p:cNvGrpSpPr/>
            <p:nvPr/>
          </p:nvGrpSpPr>
          <p:grpSpPr>
            <a:xfrm>
              <a:off x="4107120" y="2853995"/>
              <a:ext cx="292635" cy="196676"/>
              <a:chOff x="6406084" y="2117998"/>
              <a:chExt cx="317022" cy="196676"/>
            </a:xfrm>
          </p:grpSpPr>
          <p:sp>
            <p:nvSpPr>
              <p:cNvPr id="57" name="正方形/長方形 56"/>
              <p:cNvSpPr/>
              <p:nvPr/>
            </p:nvSpPr>
            <p:spPr>
              <a:xfrm>
                <a:off x="6406084" y="2117998"/>
                <a:ext cx="317022" cy="119905"/>
              </a:xfrm>
              <a:prstGeom prst="rect">
                <a:avLst/>
              </a:prstGeom>
              <a:gradFill flip="none" rotWithShape="1">
                <a:gsLst>
                  <a:gs pos="0">
                    <a:schemeClr val="tx1">
                      <a:lumMod val="50000"/>
                      <a:lumOff val="50000"/>
                    </a:schemeClr>
                  </a:gs>
                  <a:gs pos="81000">
                    <a:srgbClr val="F4F4F4"/>
                  </a:gs>
                  <a:gs pos="40000">
                    <a:schemeClr val="bg1"/>
                  </a:gs>
                  <a:gs pos="49000">
                    <a:schemeClr val="tx1">
                      <a:lumMod val="50000"/>
                      <a:lumOff val="50000"/>
                    </a:scheme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6529709" y="2242666"/>
                <a:ext cx="72008" cy="72008"/>
              </a:xfrm>
              <a:prstGeom prst="ellipse">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正方形/長方形 53"/>
            <p:cNvSpPr/>
            <p:nvPr/>
          </p:nvSpPr>
          <p:spPr>
            <a:xfrm>
              <a:off x="6417445" y="2900205"/>
              <a:ext cx="723276" cy="307777"/>
            </a:xfrm>
            <a:prstGeom prst="rect">
              <a:avLst/>
            </a:prstGeom>
          </p:spPr>
          <p:txBody>
            <a:bodyPr wrap="none" anchor="ctr">
              <a:spAutoFit/>
            </a:bodyPr>
            <a:lstStyle/>
            <a:p>
              <a:pPr algn="ctr"/>
              <a:r>
                <a:rPr lang="ja-JP" altLang="en-US" sz="1400" dirty="0" smtClean="0"/>
                <a:t>試料台</a:t>
              </a:r>
              <a:endParaRPr lang="ja-JP" altLang="en-US" sz="1400" dirty="0"/>
            </a:p>
          </p:txBody>
        </p:sp>
        <p:cxnSp>
          <p:nvCxnSpPr>
            <p:cNvPr id="24" name="直線矢印コネクタ 23"/>
            <p:cNvCxnSpPr/>
            <p:nvPr/>
          </p:nvCxnSpPr>
          <p:spPr>
            <a:xfrm flipH="1">
              <a:off x="4579716" y="3062891"/>
              <a:ext cx="1747349" cy="2301"/>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5" name="右中かっこ 24"/>
            <p:cNvSpPr/>
            <p:nvPr/>
          </p:nvSpPr>
          <p:spPr>
            <a:xfrm rot="5400000" flipH="1">
              <a:off x="2820915" y="1437026"/>
              <a:ext cx="171435" cy="194940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27" name="正方形/長方形 26"/>
            <p:cNvSpPr/>
            <p:nvPr/>
          </p:nvSpPr>
          <p:spPr>
            <a:xfrm>
              <a:off x="2266611" y="1988840"/>
              <a:ext cx="1369285" cy="307777"/>
            </a:xfrm>
            <a:prstGeom prst="rect">
              <a:avLst/>
            </a:prstGeom>
          </p:spPr>
          <p:txBody>
            <a:bodyPr wrap="none" anchor="ctr">
              <a:spAutoFit/>
            </a:bodyPr>
            <a:lstStyle/>
            <a:p>
              <a:pPr algn="ctr"/>
              <a:r>
                <a:rPr lang="ja-JP" altLang="en-US" sz="1400" dirty="0" smtClean="0"/>
                <a:t>プローブ操作系</a:t>
              </a:r>
              <a:endParaRPr lang="ja-JP" altLang="en-US" sz="1400" dirty="0"/>
            </a:p>
          </p:txBody>
        </p:sp>
        <p:sp>
          <p:nvSpPr>
            <p:cNvPr id="29" name="正方形/長方形 28"/>
            <p:cNvSpPr/>
            <p:nvPr/>
          </p:nvSpPr>
          <p:spPr>
            <a:xfrm>
              <a:off x="3185348" y="3451616"/>
              <a:ext cx="2241249" cy="9374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185348" y="3542266"/>
              <a:ext cx="2241249" cy="9374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129154" y="5019372"/>
              <a:ext cx="188052" cy="178058"/>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369595" y="3271923"/>
              <a:ext cx="2438489" cy="307777"/>
            </a:xfrm>
            <a:prstGeom prst="rect">
              <a:avLst/>
            </a:prstGeom>
            <a:noFill/>
          </p:spPr>
          <p:txBody>
            <a:bodyPr wrap="none" rtlCol="0">
              <a:spAutoFit/>
            </a:bodyPr>
            <a:lstStyle/>
            <a:p>
              <a:pPr marL="88900" algn="ctr"/>
              <a:r>
                <a:rPr kumimoji="1" lang="ja-JP" altLang="en-US" sz="1400" dirty="0" smtClean="0"/>
                <a:t>フレキシブルステージ（手動）</a:t>
              </a:r>
              <a:endParaRPr kumimoji="1" lang="ja-JP" altLang="en-US" sz="1400" dirty="0"/>
            </a:p>
          </p:txBody>
        </p:sp>
        <p:sp>
          <p:nvSpPr>
            <p:cNvPr id="33" name="正方形/長方形 32"/>
            <p:cNvSpPr/>
            <p:nvPr/>
          </p:nvSpPr>
          <p:spPr>
            <a:xfrm>
              <a:off x="5085516" y="4853753"/>
              <a:ext cx="275328" cy="195864"/>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p:cNvCxnSpPr>
              <a:stCxn id="32" idx="1"/>
            </p:cNvCxnSpPr>
            <p:nvPr/>
          </p:nvCxnSpPr>
          <p:spPr>
            <a:xfrm flipH="1">
              <a:off x="5335529" y="3425812"/>
              <a:ext cx="1034066" cy="109404"/>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369058" y="3713033"/>
              <a:ext cx="2439563" cy="1384995"/>
            </a:xfrm>
            <a:prstGeom prst="rect">
              <a:avLst/>
            </a:prstGeom>
            <a:noFill/>
          </p:spPr>
          <p:txBody>
            <a:bodyPr wrap="square" rtlCol="0">
              <a:spAutoFit/>
            </a:bodyPr>
            <a:lstStyle/>
            <a:p>
              <a:r>
                <a:rPr lang="ja-JP" altLang="en-US" sz="1400" dirty="0" smtClean="0"/>
                <a:t>粗動ハンドル</a:t>
              </a:r>
              <a:endParaRPr lang="en-US" altLang="ja-JP" sz="1400" dirty="0" smtClean="0"/>
            </a:p>
            <a:p>
              <a:pPr marL="177800"/>
              <a:r>
                <a:rPr kumimoji="1" lang="ja-JP" altLang="en-US" sz="1400" dirty="0" smtClean="0"/>
                <a:t>対物レンズ（固定）に対し、フレキシブルステージを</a:t>
              </a:r>
              <a:r>
                <a:rPr kumimoji="1" lang="en-US" altLang="ja-JP" sz="1400" dirty="0" err="1" smtClean="0"/>
                <a:t>xy</a:t>
              </a:r>
              <a:r>
                <a:rPr kumimoji="1" lang="ja-JP" altLang="en-US" sz="1400" dirty="0" smtClean="0"/>
                <a:t>方向にスライドさせる</a:t>
              </a:r>
              <a:endParaRPr kumimoji="1" lang="en-US" altLang="ja-JP" sz="1400" dirty="0" smtClean="0"/>
            </a:p>
            <a:p>
              <a:pPr marL="177800"/>
              <a:r>
                <a:rPr lang="ja-JP" altLang="en-US" sz="1400" dirty="0" smtClean="0"/>
                <a:t>（ストローク：</a:t>
              </a:r>
              <a:r>
                <a:rPr lang="en-US" altLang="ja-JP" sz="1400" dirty="0" smtClean="0"/>
                <a:t>50mm×50mm</a:t>
              </a:r>
              <a:r>
                <a:rPr lang="ja-JP" altLang="en-US" sz="1400" dirty="0" smtClean="0"/>
                <a:t>）</a:t>
              </a:r>
              <a:endParaRPr kumimoji="1" lang="ja-JP" altLang="en-US" sz="1400" dirty="0"/>
            </a:p>
          </p:txBody>
        </p:sp>
        <p:sp>
          <p:nvSpPr>
            <p:cNvPr id="36" name="正方形/長方形 35"/>
            <p:cNvSpPr/>
            <p:nvPr/>
          </p:nvSpPr>
          <p:spPr>
            <a:xfrm>
              <a:off x="791660" y="5880037"/>
              <a:ext cx="7470873" cy="38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中かっこ 36"/>
            <p:cNvSpPr/>
            <p:nvPr/>
          </p:nvSpPr>
          <p:spPr>
            <a:xfrm flipH="1">
              <a:off x="1356182" y="2811151"/>
              <a:ext cx="158248" cy="119208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38" name="正方形/長方形 37"/>
            <p:cNvSpPr/>
            <p:nvPr/>
          </p:nvSpPr>
          <p:spPr>
            <a:xfrm>
              <a:off x="228255" y="3271923"/>
              <a:ext cx="1199367" cy="307777"/>
            </a:xfrm>
            <a:prstGeom prst="rect">
              <a:avLst/>
            </a:prstGeom>
          </p:spPr>
          <p:txBody>
            <a:bodyPr wrap="none" anchor="ctr">
              <a:spAutoFit/>
            </a:bodyPr>
            <a:lstStyle/>
            <a:p>
              <a:pPr algn="ctr"/>
              <a:r>
                <a:rPr lang="ja-JP" altLang="en-US" sz="1400" dirty="0" smtClean="0"/>
                <a:t>自動ステージ</a:t>
              </a:r>
              <a:endParaRPr lang="ja-JP" altLang="en-US" sz="1400" dirty="0"/>
            </a:p>
          </p:txBody>
        </p:sp>
        <p:cxnSp>
          <p:nvCxnSpPr>
            <p:cNvPr id="39" name="直線矢印コネクタ 38"/>
            <p:cNvCxnSpPr/>
            <p:nvPr/>
          </p:nvCxnSpPr>
          <p:spPr>
            <a:xfrm>
              <a:off x="1713837" y="4519847"/>
              <a:ext cx="465041" cy="164763"/>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798956" y="4367358"/>
              <a:ext cx="1077539" cy="307777"/>
            </a:xfrm>
            <a:prstGeom prst="rect">
              <a:avLst/>
            </a:prstGeom>
          </p:spPr>
          <p:txBody>
            <a:bodyPr wrap="none" anchor="ctr">
              <a:spAutoFit/>
            </a:bodyPr>
            <a:lstStyle/>
            <a:p>
              <a:pPr algn="ctr"/>
              <a:r>
                <a:rPr lang="ja-JP" altLang="en-US" sz="1400" dirty="0" smtClean="0"/>
                <a:t>ロッド（</a:t>
              </a:r>
              <a:r>
                <a:rPr lang="en-US" altLang="ja-JP" sz="1400" dirty="0" smtClean="0"/>
                <a:t>φ20</a:t>
              </a:r>
              <a:r>
                <a:rPr lang="ja-JP" altLang="en-US" sz="1400" dirty="0" smtClean="0"/>
                <a:t>）</a:t>
              </a:r>
              <a:endParaRPr lang="ja-JP" altLang="en-US" sz="1400" dirty="0"/>
            </a:p>
          </p:txBody>
        </p:sp>
        <p:grpSp>
          <p:nvGrpSpPr>
            <p:cNvPr id="41" name="グループ化 40"/>
            <p:cNvGrpSpPr/>
            <p:nvPr/>
          </p:nvGrpSpPr>
          <p:grpSpPr>
            <a:xfrm>
              <a:off x="5790305" y="1413372"/>
              <a:ext cx="443418" cy="3942898"/>
              <a:chOff x="6677304" y="1421156"/>
              <a:chExt cx="480370" cy="3483682"/>
            </a:xfrm>
          </p:grpSpPr>
          <p:sp>
            <p:nvSpPr>
              <p:cNvPr id="52" name="正方形/長方形 51"/>
              <p:cNvSpPr/>
              <p:nvPr/>
            </p:nvSpPr>
            <p:spPr>
              <a:xfrm>
                <a:off x="6815628" y="1421156"/>
                <a:ext cx="203723" cy="33592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6677304" y="4778813"/>
                <a:ext cx="480370" cy="126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p:cNvGrpSpPr/>
            <p:nvPr/>
          </p:nvGrpSpPr>
          <p:grpSpPr>
            <a:xfrm>
              <a:off x="4010112" y="1617758"/>
              <a:ext cx="154527" cy="758077"/>
              <a:chOff x="7269349" y="1116140"/>
              <a:chExt cx="167404" cy="626510"/>
            </a:xfrm>
            <a:solidFill>
              <a:schemeClr val="bg2">
                <a:lumMod val="75000"/>
              </a:schemeClr>
            </a:solidFill>
          </p:grpSpPr>
          <p:sp>
            <p:nvSpPr>
              <p:cNvPr id="50" name="正方形/長方形 49"/>
              <p:cNvSpPr/>
              <p:nvPr/>
            </p:nvSpPr>
            <p:spPr>
              <a:xfrm rot="5400000">
                <a:off x="7121045" y="1296173"/>
                <a:ext cx="464011" cy="10394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rot="5400000">
                <a:off x="7271734" y="1577632"/>
                <a:ext cx="162633" cy="1674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正方形/長方形 42"/>
            <p:cNvSpPr/>
            <p:nvPr/>
          </p:nvSpPr>
          <p:spPr>
            <a:xfrm>
              <a:off x="3811550" y="1857848"/>
              <a:ext cx="2489161" cy="1175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5818370" y="1720192"/>
              <a:ext cx="337806" cy="365956"/>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923928" y="1720192"/>
              <a:ext cx="337806" cy="365956"/>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矢印コネクタ 45"/>
            <p:cNvCxnSpPr>
              <a:stCxn id="47" idx="1"/>
            </p:cNvCxnSpPr>
            <p:nvPr/>
          </p:nvCxnSpPr>
          <p:spPr>
            <a:xfrm flipH="1">
              <a:off x="4085883" y="1230611"/>
              <a:ext cx="669061" cy="1013664"/>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4754944" y="1076722"/>
              <a:ext cx="920445" cy="307777"/>
            </a:xfrm>
            <a:prstGeom prst="rect">
              <a:avLst/>
            </a:prstGeom>
          </p:spPr>
          <p:txBody>
            <a:bodyPr wrap="none" anchor="ctr">
              <a:spAutoFit/>
            </a:bodyPr>
            <a:lstStyle/>
            <a:p>
              <a:pPr algn="ctr"/>
              <a:r>
                <a:rPr lang="ja-JP" altLang="en-US" sz="1400" dirty="0" smtClean="0"/>
                <a:t>ペンライト</a:t>
              </a:r>
              <a:endParaRPr lang="ja-JP" altLang="en-US" sz="1400" dirty="0"/>
            </a:p>
          </p:txBody>
        </p:sp>
        <p:sp>
          <p:nvSpPr>
            <p:cNvPr id="48" name="大かっこ 47"/>
            <p:cNvSpPr/>
            <p:nvPr/>
          </p:nvSpPr>
          <p:spPr>
            <a:xfrm>
              <a:off x="6417445" y="4014182"/>
              <a:ext cx="2385466" cy="79940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9" name="直線矢印コネクタ 48"/>
            <p:cNvCxnSpPr/>
            <p:nvPr/>
          </p:nvCxnSpPr>
          <p:spPr>
            <a:xfrm flipH="1">
              <a:off x="5231016" y="3929728"/>
              <a:ext cx="1138042" cy="988858"/>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a:off x="4273356" y="2542230"/>
              <a:ext cx="2144089" cy="374161"/>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6439360" y="2280620"/>
              <a:ext cx="1661031" cy="523220"/>
            </a:xfrm>
            <a:prstGeom prst="rect">
              <a:avLst/>
            </a:prstGeom>
          </p:spPr>
          <p:txBody>
            <a:bodyPr wrap="none" anchor="ctr">
              <a:spAutoFit/>
            </a:bodyPr>
            <a:lstStyle/>
            <a:p>
              <a:pPr algn="ctr"/>
              <a:r>
                <a:rPr lang="ja-JP" altLang="en-US" sz="1400" dirty="0" smtClean="0"/>
                <a:t>可動ファイバホルダ</a:t>
              </a:r>
              <a:endParaRPr lang="en-US" altLang="ja-JP" sz="1400" dirty="0" smtClean="0"/>
            </a:p>
            <a:p>
              <a:pPr algn="ctr"/>
              <a:r>
                <a:rPr lang="ja-JP" altLang="en-US" sz="1400" dirty="0" smtClean="0"/>
                <a:t>（逆さに設置）</a:t>
              </a:r>
              <a:endParaRPr lang="ja-JP" altLang="en-US" sz="1400" dirty="0"/>
            </a:p>
          </p:txBody>
        </p:sp>
      </p:grpSp>
    </p:spTree>
    <p:extLst>
      <p:ext uri="{BB962C8B-B14F-4D97-AF65-F5344CB8AC3E}">
        <p14:creationId xmlns:p14="http://schemas.microsoft.com/office/powerpoint/2010/main" val="26754277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a:spLocks noGrp="1"/>
          </p:cNvSpPr>
          <p:nvPr>
            <p:ph type="title"/>
          </p:nvPr>
        </p:nvSpPr>
        <p:spPr>
          <a:xfrm>
            <a:off x="457200" y="205643"/>
            <a:ext cx="8229600" cy="1143000"/>
          </a:xfrm>
        </p:spPr>
        <p:txBody>
          <a:bodyPr>
            <a:normAutofit/>
          </a:bodyPr>
          <a:lstStyle/>
          <a:p>
            <a:r>
              <a:rPr kumimoji="1" lang="ja-JP" altLang="en-US" sz="3200" u="sng" dirty="0" smtClean="0"/>
              <a:t>自然放出光増強の確認</a:t>
            </a:r>
            <a:endParaRPr kumimoji="1" lang="ja-JP" altLang="en-US" sz="3200" u="sng" dirty="0"/>
          </a:p>
        </p:txBody>
      </p:sp>
      <p:sp>
        <p:nvSpPr>
          <p:cNvPr id="1134" name="Rectangle 178"/>
          <p:cNvSpPr>
            <a:spLocks noChangeArrowheads="1"/>
          </p:cNvSpPr>
          <p:nvPr/>
        </p:nvSpPr>
        <p:spPr bwMode="auto">
          <a:xfrm>
            <a:off x="7420776" y="1875713"/>
            <a:ext cx="920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1" name="グループ化 10"/>
          <p:cNvGrpSpPr/>
          <p:nvPr/>
        </p:nvGrpSpPr>
        <p:grpSpPr>
          <a:xfrm>
            <a:off x="4263781" y="1090634"/>
            <a:ext cx="3768267" cy="3049587"/>
            <a:chOff x="102682" y="3760788"/>
            <a:chExt cx="3768267" cy="3049587"/>
          </a:xfrm>
        </p:grpSpPr>
        <p:sp>
          <p:nvSpPr>
            <p:cNvPr id="89" name="テキスト ボックス 88"/>
            <p:cNvSpPr txBox="1"/>
            <p:nvPr/>
          </p:nvSpPr>
          <p:spPr>
            <a:xfrm rot="16200000">
              <a:off x="-234000" y="4799178"/>
              <a:ext cx="1135029" cy="461665"/>
            </a:xfrm>
            <a:prstGeom prst="rect">
              <a:avLst/>
            </a:prstGeom>
            <a:noFill/>
          </p:spPr>
          <p:txBody>
            <a:bodyPr wrap="square" rtlCol="0">
              <a:spAutoFit/>
            </a:bodyPr>
            <a:lstStyle/>
            <a:p>
              <a:r>
                <a:rPr kumimoji="1" lang="ja-JP" altLang="en-US" sz="2400" dirty="0" smtClean="0"/>
                <a:t>透過率</a:t>
              </a:r>
              <a:endParaRPr kumimoji="1" lang="ja-JP" altLang="en-US" sz="2400" dirty="0"/>
            </a:p>
          </p:txBody>
        </p:sp>
        <p:sp>
          <p:nvSpPr>
            <p:cNvPr id="92" name="テキスト ボックス 91"/>
            <p:cNvSpPr txBox="1"/>
            <p:nvPr/>
          </p:nvSpPr>
          <p:spPr>
            <a:xfrm>
              <a:off x="1769824" y="6348710"/>
              <a:ext cx="1395339" cy="461665"/>
            </a:xfrm>
            <a:prstGeom prst="rect">
              <a:avLst/>
            </a:prstGeom>
            <a:noFill/>
          </p:spPr>
          <p:txBody>
            <a:bodyPr wrap="square" rtlCol="0">
              <a:spAutoFit/>
            </a:bodyPr>
            <a:lstStyle/>
            <a:p>
              <a:r>
                <a:rPr kumimoji="1" lang="ja-JP" altLang="en-US" sz="2400" dirty="0" smtClean="0"/>
                <a:t>波長</a:t>
              </a:r>
              <a:r>
                <a:rPr kumimoji="1" lang="en-US" altLang="ja-JP" sz="2400" dirty="0" smtClean="0"/>
                <a:t>[nm]</a:t>
              </a:r>
              <a:endParaRPr kumimoji="1" lang="ja-JP" altLang="en-US" sz="2400" dirty="0"/>
            </a:p>
          </p:txBody>
        </p:sp>
        <p:grpSp>
          <p:nvGrpSpPr>
            <p:cNvPr id="10" name="Group 5"/>
            <p:cNvGrpSpPr>
              <a:grpSpLocks noChangeAspect="1"/>
            </p:cNvGrpSpPr>
            <p:nvPr/>
          </p:nvGrpSpPr>
          <p:grpSpPr bwMode="auto">
            <a:xfrm>
              <a:off x="648324" y="3760788"/>
              <a:ext cx="3222625" cy="2620963"/>
              <a:chOff x="2788" y="2287"/>
              <a:chExt cx="2030" cy="1651"/>
            </a:xfrm>
          </p:grpSpPr>
          <p:sp>
            <p:nvSpPr>
              <p:cNvPr id="47" name="Rectangle 6"/>
              <p:cNvSpPr>
                <a:spLocks noChangeArrowheads="1"/>
              </p:cNvSpPr>
              <p:nvPr/>
            </p:nvSpPr>
            <p:spPr bwMode="auto">
              <a:xfrm>
                <a:off x="3341" y="3744"/>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6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6" name="Rectangle 7"/>
              <p:cNvSpPr>
                <a:spLocks noChangeArrowheads="1"/>
              </p:cNvSpPr>
              <p:nvPr/>
            </p:nvSpPr>
            <p:spPr bwMode="auto">
              <a:xfrm>
                <a:off x="4213" y="3726"/>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6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6" name="Rectangle 8"/>
              <p:cNvSpPr>
                <a:spLocks noChangeArrowheads="1"/>
              </p:cNvSpPr>
              <p:nvPr/>
            </p:nvSpPr>
            <p:spPr bwMode="auto">
              <a:xfrm>
                <a:off x="2788" y="3557"/>
                <a:ext cx="19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0.0</a:t>
                </a:r>
                <a:endParaRPr kumimoji="1" lang="ja-JP" altLang="ja-JP" sz="6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8" name="Rectangle 10"/>
              <p:cNvSpPr>
                <a:spLocks noChangeArrowheads="1"/>
              </p:cNvSpPr>
              <p:nvPr/>
            </p:nvSpPr>
            <p:spPr bwMode="auto">
              <a:xfrm>
                <a:off x="2788" y="3052"/>
                <a:ext cx="19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0.4</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70" name="Rectangle 12"/>
              <p:cNvSpPr>
                <a:spLocks noChangeArrowheads="1"/>
              </p:cNvSpPr>
              <p:nvPr/>
            </p:nvSpPr>
            <p:spPr bwMode="auto">
              <a:xfrm>
                <a:off x="2788" y="2574"/>
                <a:ext cx="19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0.8</a:t>
                </a:r>
                <a:endParaRPr kumimoji="1" lang="ja-JP" altLang="ja-JP" sz="6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2" name="Line 14"/>
              <p:cNvSpPr>
                <a:spLocks noChangeShapeType="1"/>
              </p:cNvSpPr>
              <p:nvPr/>
            </p:nvSpPr>
            <p:spPr bwMode="auto">
              <a:xfrm flipV="1">
                <a:off x="3067" y="3701"/>
                <a:ext cx="0" cy="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15"/>
              <p:cNvSpPr>
                <a:spLocks noChangeShapeType="1"/>
              </p:cNvSpPr>
              <p:nvPr/>
            </p:nvSpPr>
            <p:spPr bwMode="auto">
              <a:xfrm flipV="1">
                <a:off x="3505" y="3701"/>
                <a:ext cx="0" cy="26"/>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16"/>
              <p:cNvSpPr>
                <a:spLocks noChangeShapeType="1"/>
              </p:cNvSpPr>
              <p:nvPr/>
            </p:nvSpPr>
            <p:spPr bwMode="auto">
              <a:xfrm flipV="1">
                <a:off x="3943" y="3701"/>
                <a:ext cx="0" cy="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17"/>
              <p:cNvSpPr>
                <a:spLocks noChangeShapeType="1"/>
              </p:cNvSpPr>
              <p:nvPr/>
            </p:nvSpPr>
            <p:spPr bwMode="auto">
              <a:xfrm flipV="1">
                <a:off x="4380" y="3701"/>
                <a:ext cx="0" cy="26"/>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18"/>
              <p:cNvSpPr>
                <a:spLocks noChangeShapeType="1"/>
              </p:cNvSpPr>
              <p:nvPr/>
            </p:nvSpPr>
            <p:spPr bwMode="auto">
              <a:xfrm flipV="1">
                <a:off x="4818" y="3701"/>
                <a:ext cx="0" cy="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19"/>
              <p:cNvSpPr>
                <a:spLocks noChangeShapeType="1"/>
              </p:cNvSpPr>
              <p:nvPr/>
            </p:nvSpPr>
            <p:spPr bwMode="auto">
              <a:xfrm>
                <a:off x="3067" y="3701"/>
                <a:ext cx="1751"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20"/>
              <p:cNvSpPr>
                <a:spLocks noChangeShapeType="1"/>
              </p:cNvSpPr>
              <p:nvPr/>
            </p:nvSpPr>
            <p:spPr bwMode="auto">
              <a:xfrm>
                <a:off x="3041" y="3701"/>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21"/>
              <p:cNvSpPr>
                <a:spLocks noChangeShapeType="1"/>
              </p:cNvSpPr>
              <p:nvPr/>
            </p:nvSpPr>
            <p:spPr bwMode="auto">
              <a:xfrm>
                <a:off x="3054" y="3572"/>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22"/>
              <p:cNvSpPr>
                <a:spLocks noChangeShapeType="1"/>
              </p:cNvSpPr>
              <p:nvPr/>
            </p:nvSpPr>
            <p:spPr bwMode="auto">
              <a:xfrm>
                <a:off x="3041" y="3444"/>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23"/>
              <p:cNvSpPr>
                <a:spLocks noChangeShapeType="1"/>
              </p:cNvSpPr>
              <p:nvPr/>
            </p:nvSpPr>
            <p:spPr bwMode="auto">
              <a:xfrm>
                <a:off x="3054" y="3317"/>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24"/>
              <p:cNvSpPr>
                <a:spLocks noChangeShapeType="1"/>
              </p:cNvSpPr>
              <p:nvPr/>
            </p:nvSpPr>
            <p:spPr bwMode="auto">
              <a:xfrm>
                <a:off x="3041" y="3189"/>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Line 25"/>
              <p:cNvSpPr>
                <a:spLocks noChangeShapeType="1"/>
              </p:cNvSpPr>
              <p:nvPr/>
            </p:nvSpPr>
            <p:spPr bwMode="auto">
              <a:xfrm>
                <a:off x="3054" y="3061"/>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26"/>
              <p:cNvSpPr>
                <a:spLocks noChangeShapeType="1"/>
              </p:cNvSpPr>
              <p:nvPr/>
            </p:nvSpPr>
            <p:spPr bwMode="auto">
              <a:xfrm>
                <a:off x="3041" y="2933"/>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27"/>
              <p:cNvSpPr>
                <a:spLocks noChangeShapeType="1"/>
              </p:cNvSpPr>
              <p:nvPr/>
            </p:nvSpPr>
            <p:spPr bwMode="auto">
              <a:xfrm>
                <a:off x="3054" y="2805"/>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28"/>
              <p:cNvSpPr>
                <a:spLocks noChangeShapeType="1"/>
              </p:cNvSpPr>
              <p:nvPr/>
            </p:nvSpPr>
            <p:spPr bwMode="auto">
              <a:xfrm>
                <a:off x="3041" y="2677"/>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29"/>
              <p:cNvSpPr>
                <a:spLocks noChangeShapeType="1"/>
              </p:cNvSpPr>
              <p:nvPr/>
            </p:nvSpPr>
            <p:spPr bwMode="auto">
              <a:xfrm>
                <a:off x="3054" y="2549"/>
                <a:ext cx="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Line 30"/>
              <p:cNvSpPr>
                <a:spLocks noChangeShapeType="1"/>
              </p:cNvSpPr>
              <p:nvPr/>
            </p:nvSpPr>
            <p:spPr bwMode="auto">
              <a:xfrm>
                <a:off x="3041" y="2421"/>
                <a:ext cx="26"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31"/>
              <p:cNvSpPr>
                <a:spLocks noChangeShapeType="1"/>
              </p:cNvSpPr>
              <p:nvPr/>
            </p:nvSpPr>
            <p:spPr bwMode="auto">
              <a:xfrm flipV="1">
                <a:off x="3067" y="2421"/>
                <a:ext cx="0" cy="128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32"/>
              <p:cNvSpPr>
                <a:spLocks/>
              </p:cNvSpPr>
              <p:nvPr/>
            </p:nvSpPr>
            <p:spPr bwMode="auto">
              <a:xfrm>
                <a:off x="3065" y="3192"/>
                <a:ext cx="1753" cy="413"/>
              </a:xfrm>
              <a:custGeom>
                <a:avLst/>
                <a:gdLst>
                  <a:gd name="T0" fmla="*/ 25 w 1753"/>
                  <a:gd name="T1" fmla="*/ 29 h 413"/>
                  <a:gd name="T2" fmla="*/ 55 w 1753"/>
                  <a:gd name="T3" fmla="*/ 56 h 413"/>
                  <a:gd name="T4" fmla="*/ 83 w 1753"/>
                  <a:gd name="T5" fmla="*/ 72 h 413"/>
                  <a:gd name="T6" fmla="*/ 113 w 1753"/>
                  <a:gd name="T7" fmla="*/ 103 h 413"/>
                  <a:gd name="T8" fmla="*/ 141 w 1753"/>
                  <a:gd name="T9" fmla="*/ 106 h 413"/>
                  <a:gd name="T10" fmla="*/ 171 w 1753"/>
                  <a:gd name="T11" fmla="*/ 116 h 413"/>
                  <a:gd name="T12" fmla="*/ 199 w 1753"/>
                  <a:gd name="T13" fmla="*/ 136 h 413"/>
                  <a:gd name="T14" fmla="*/ 229 w 1753"/>
                  <a:gd name="T15" fmla="*/ 140 h 413"/>
                  <a:gd name="T16" fmla="*/ 257 w 1753"/>
                  <a:gd name="T17" fmla="*/ 170 h 413"/>
                  <a:gd name="T18" fmla="*/ 286 w 1753"/>
                  <a:gd name="T19" fmla="*/ 201 h 413"/>
                  <a:gd name="T20" fmla="*/ 315 w 1753"/>
                  <a:gd name="T21" fmla="*/ 217 h 413"/>
                  <a:gd name="T22" fmla="*/ 344 w 1753"/>
                  <a:gd name="T23" fmla="*/ 212 h 413"/>
                  <a:gd name="T24" fmla="*/ 373 w 1753"/>
                  <a:gd name="T25" fmla="*/ 178 h 413"/>
                  <a:gd name="T26" fmla="*/ 402 w 1753"/>
                  <a:gd name="T27" fmla="*/ 159 h 413"/>
                  <a:gd name="T28" fmla="*/ 431 w 1753"/>
                  <a:gd name="T29" fmla="*/ 131 h 413"/>
                  <a:gd name="T30" fmla="*/ 460 w 1753"/>
                  <a:gd name="T31" fmla="*/ 134 h 413"/>
                  <a:gd name="T32" fmla="*/ 489 w 1753"/>
                  <a:gd name="T33" fmla="*/ 163 h 413"/>
                  <a:gd name="T34" fmla="*/ 518 w 1753"/>
                  <a:gd name="T35" fmla="*/ 204 h 413"/>
                  <a:gd name="T36" fmla="*/ 546 w 1753"/>
                  <a:gd name="T37" fmla="*/ 257 h 413"/>
                  <a:gd name="T38" fmla="*/ 575 w 1753"/>
                  <a:gd name="T39" fmla="*/ 302 h 413"/>
                  <a:gd name="T40" fmla="*/ 604 w 1753"/>
                  <a:gd name="T41" fmla="*/ 352 h 413"/>
                  <a:gd name="T42" fmla="*/ 633 w 1753"/>
                  <a:gd name="T43" fmla="*/ 392 h 413"/>
                  <a:gd name="T44" fmla="*/ 662 w 1753"/>
                  <a:gd name="T45" fmla="*/ 407 h 413"/>
                  <a:gd name="T46" fmla="*/ 690 w 1753"/>
                  <a:gd name="T47" fmla="*/ 410 h 413"/>
                  <a:gd name="T48" fmla="*/ 719 w 1753"/>
                  <a:gd name="T49" fmla="*/ 393 h 413"/>
                  <a:gd name="T50" fmla="*/ 748 w 1753"/>
                  <a:gd name="T51" fmla="*/ 357 h 413"/>
                  <a:gd name="T52" fmla="*/ 777 w 1753"/>
                  <a:gd name="T53" fmla="*/ 283 h 413"/>
                  <a:gd name="T54" fmla="*/ 806 w 1753"/>
                  <a:gd name="T55" fmla="*/ 234 h 413"/>
                  <a:gd name="T56" fmla="*/ 834 w 1753"/>
                  <a:gd name="T57" fmla="*/ 269 h 413"/>
                  <a:gd name="T58" fmla="*/ 863 w 1753"/>
                  <a:gd name="T59" fmla="*/ 343 h 413"/>
                  <a:gd name="T60" fmla="*/ 892 w 1753"/>
                  <a:gd name="T61" fmla="*/ 382 h 413"/>
                  <a:gd name="T62" fmla="*/ 921 w 1753"/>
                  <a:gd name="T63" fmla="*/ 390 h 413"/>
                  <a:gd name="T64" fmla="*/ 950 w 1753"/>
                  <a:gd name="T65" fmla="*/ 378 h 413"/>
                  <a:gd name="T66" fmla="*/ 978 w 1753"/>
                  <a:gd name="T67" fmla="*/ 348 h 413"/>
                  <a:gd name="T68" fmla="*/ 1007 w 1753"/>
                  <a:gd name="T69" fmla="*/ 299 h 413"/>
                  <a:gd name="T70" fmla="*/ 1036 w 1753"/>
                  <a:gd name="T71" fmla="*/ 255 h 413"/>
                  <a:gd name="T72" fmla="*/ 1064 w 1753"/>
                  <a:gd name="T73" fmla="*/ 236 h 413"/>
                  <a:gd name="T74" fmla="*/ 1093 w 1753"/>
                  <a:gd name="T75" fmla="*/ 219 h 413"/>
                  <a:gd name="T76" fmla="*/ 1122 w 1753"/>
                  <a:gd name="T77" fmla="*/ 183 h 413"/>
                  <a:gd name="T78" fmla="*/ 1150 w 1753"/>
                  <a:gd name="T79" fmla="*/ 115 h 413"/>
                  <a:gd name="T80" fmla="*/ 1179 w 1753"/>
                  <a:gd name="T81" fmla="*/ 108 h 413"/>
                  <a:gd name="T82" fmla="*/ 1208 w 1753"/>
                  <a:gd name="T83" fmla="*/ 87 h 413"/>
                  <a:gd name="T84" fmla="*/ 1236 w 1753"/>
                  <a:gd name="T85" fmla="*/ 72 h 413"/>
                  <a:gd name="T86" fmla="*/ 1265 w 1753"/>
                  <a:gd name="T87" fmla="*/ 97 h 413"/>
                  <a:gd name="T88" fmla="*/ 1293 w 1753"/>
                  <a:gd name="T89" fmla="*/ 78 h 413"/>
                  <a:gd name="T90" fmla="*/ 1322 w 1753"/>
                  <a:gd name="T91" fmla="*/ 66 h 413"/>
                  <a:gd name="T92" fmla="*/ 1351 w 1753"/>
                  <a:gd name="T93" fmla="*/ 58 h 413"/>
                  <a:gd name="T94" fmla="*/ 1379 w 1753"/>
                  <a:gd name="T95" fmla="*/ 55 h 413"/>
                  <a:gd name="T96" fmla="*/ 1408 w 1753"/>
                  <a:gd name="T97" fmla="*/ 67 h 413"/>
                  <a:gd name="T98" fmla="*/ 1436 w 1753"/>
                  <a:gd name="T99" fmla="*/ 62 h 413"/>
                  <a:gd name="T100" fmla="*/ 1465 w 1753"/>
                  <a:gd name="T101" fmla="*/ 75 h 413"/>
                  <a:gd name="T102" fmla="*/ 1493 w 1753"/>
                  <a:gd name="T103" fmla="*/ 50 h 413"/>
                  <a:gd name="T104" fmla="*/ 1522 w 1753"/>
                  <a:gd name="T105" fmla="*/ 39 h 413"/>
                  <a:gd name="T106" fmla="*/ 1550 w 1753"/>
                  <a:gd name="T107" fmla="*/ 51 h 413"/>
                  <a:gd name="T108" fmla="*/ 1579 w 1753"/>
                  <a:gd name="T109" fmla="*/ 55 h 413"/>
                  <a:gd name="T110" fmla="*/ 1608 w 1753"/>
                  <a:gd name="T111" fmla="*/ 77 h 413"/>
                  <a:gd name="T112" fmla="*/ 1636 w 1753"/>
                  <a:gd name="T113" fmla="*/ 59 h 413"/>
                  <a:gd name="T114" fmla="*/ 1664 w 1753"/>
                  <a:gd name="T115" fmla="*/ 42 h 413"/>
                  <a:gd name="T116" fmla="*/ 1693 w 1753"/>
                  <a:gd name="T117" fmla="*/ 39 h 413"/>
                  <a:gd name="T118" fmla="*/ 1721 w 1753"/>
                  <a:gd name="T119" fmla="*/ 55 h 413"/>
                  <a:gd name="T120" fmla="*/ 1750 w 1753"/>
                  <a:gd name="T121" fmla="*/ 4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3" h="413">
                    <a:moveTo>
                      <a:pt x="0" y="0"/>
                    </a:moveTo>
                    <a:lnTo>
                      <a:pt x="4" y="1"/>
                    </a:lnTo>
                    <a:lnTo>
                      <a:pt x="7" y="3"/>
                    </a:lnTo>
                    <a:lnTo>
                      <a:pt x="11" y="15"/>
                    </a:lnTo>
                    <a:lnTo>
                      <a:pt x="14" y="27"/>
                    </a:lnTo>
                    <a:lnTo>
                      <a:pt x="18" y="29"/>
                    </a:lnTo>
                    <a:lnTo>
                      <a:pt x="22" y="25"/>
                    </a:lnTo>
                    <a:lnTo>
                      <a:pt x="25" y="29"/>
                    </a:lnTo>
                    <a:lnTo>
                      <a:pt x="29" y="31"/>
                    </a:lnTo>
                    <a:lnTo>
                      <a:pt x="33" y="36"/>
                    </a:lnTo>
                    <a:lnTo>
                      <a:pt x="36" y="47"/>
                    </a:lnTo>
                    <a:lnTo>
                      <a:pt x="40" y="38"/>
                    </a:lnTo>
                    <a:lnTo>
                      <a:pt x="44" y="39"/>
                    </a:lnTo>
                    <a:lnTo>
                      <a:pt x="47" y="58"/>
                    </a:lnTo>
                    <a:lnTo>
                      <a:pt x="51" y="55"/>
                    </a:lnTo>
                    <a:lnTo>
                      <a:pt x="55" y="56"/>
                    </a:lnTo>
                    <a:lnTo>
                      <a:pt x="58" y="63"/>
                    </a:lnTo>
                    <a:lnTo>
                      <a:pt x="62" y="55"/>
                    </a:lnTo>
                    <a:lnTo>
                      <a:pt x="65" y="71"/>
                    </a:lnTo>
                    <a:lnTo>
                      <a:pt x="69" y="56"/>
                    </a:lnTo>
                    <a:lnTo>
                      <a:pt x="72" y="55"/>
                    </a:lnTo>
                    <a:lnTo>
                      <a:pt x="76" y="89"/>
                    </a:lnTo>
                    <a:lnTo>
                      <a:pt x="80" y="74"/>
                    </a:lnTo>
                    <a:lnTo>
                      <a:pt x="83" y="72"/>
                    </a:lnTo>
                    <a:lnTo>
                      <a:pt x="87" y="95"/>
                    </a:lnTo>
                    <a:lnTo>
                      <a:pt x="91" y="90"/>
                    </a:lnTo>
                    <a:lnTo>
                      <a:pt x="94" y="84"/>
                    </a:lnTo>
                    <a:lnTo>
                      <a:pt x="98" y="105"/>
                    </a:lnTo>
                    <a:lnTo>
                      <a:pt x="102" y="100"/>
                    </a:lnTo>
                    <a:lnTo>
                      <a:pt x="105" y="96"/>
                    </a:lnTo>
                    <a:lnTo>
                      <a:pt x="109" y="107"/>
                    </a:lnTo>
                    <a:lnTo>
                      <a:pt x="113" y="103"/>
                    </a:lnTo>
                    <a:lnTo>
                      <a:pt x="116" y="101"/>
                    </a:lnTo>
                    <a:lnTo>
                      <a:pt x="120" y="109"/>
                    </a:lnTo>
                    <a:lnTo>
                      <a:pt x="123" y="120"/>
                    </a:lnTo>
                    <a:lnTo>
                      <a:pt x="127" y="106"/>
                    </a:lnTo>
                    <a:lnTo>
                      <a:pt x="131" y="96"/>
                    </a:lnTo>
                    <a:lnTo>
                      <a:pt x="134" y="108"/>
                    </a:lnTo>
                    <a:lnTo>
                      <a:pt x="138" y="92"/>
                    </a:lnTo>
                    <a:lnTo>
                      <a:pt x="141" y="106"/>
                    </a:lnTo>
                    <a:lnTo>
                      <a:pt x="145" y="106"/>
                    </a:lnTo>
                    <a:lnTo>
                      <a:pt x="149" y="90"/>
                    </a:lnTo>
                    <a:lnTo>
                      <a:pt x="152" y="104"/>
                    </a:lnTo>
                    <a:lnTo>
                      <a:pt x="156" y="104"/>
                    </a:lnTo>
                    <a:lnTo>
                      <a:pt x="160" y="100"/>
                    </a:lnTo>
                    <a:lnTo>
                      <a:pt x="163" y="90"/>
                    </a:lnTo>
                    <a:lnTo>
                      <a:pt x="167" y="107"/>
                    </a:lnTo>
                    <a:lnTo>
                      <a:pt x="171" y="116"/>
                    </a:lnTo>
                    <a:lnTo>
                      <a:pt x="174" y="92"/>
                    </a:lnTo>
                    <a:lnTo>
                      <a:pt x="178" y="111"/>
                    </a:lnTo>
                    <a:lnTo>
                      <a:pt x="181" y="120"/>
                    </a:lnTo>
                    <a:lnTo>
                      <a:pt x="185" y="104"/>
                    </a:lnTo>
                    <a:lnTo>
                      <a:pt x="189" y="123"/>
                    </a:lnTo>
                    <a:lnTo>
                      <a:pt x="192" y="107"/>
                    </a:lnTo>
                    <a:lnTo>
                      <a:pt x="196" y="106"/>
                    </a:lnTo>
                    <a:lnTo>
                      <a:pt x="199" y="136"/>
                    </a:lnTo>
                    <a:lnTo>
                      <a:pt x="203" y="118"/>
                    </a:lnTo>
                    <a:lnTo>
                      <a:pt x="207" y="124"/>
                    </a:lnTo>
                    <a:lnTo>
                      <a:pt x="210" y="139"/>
                    </a:lnTo>
                    <a:lnTo>
                      <a:pt x="214" y="126"/>
                    </a:lnTo>
                    <a:lnTo>
                      <a:pt x="218" y="139"/>
                    </a:lnTo>
                    <a:lnTo>
                      <a:pt x="221" y="144"/>
                    </a:lnTo>
                    <a:lnTo>
                      <a:pt x="225" y="139"/>
                    </a:lnTo>
                    <a:lnTo>
                      <a:pt x="229" y="140"/>
                    </a:lnTo>
                    <a:lnTo>
                      <a:pt x="232" y="143"/>
                    </a:lnTo>
                    <a:lnTo>
                      <a:pt x="236" y="150"/>
                    </a:lnTo>
                    <a:lnTo>
                      <a:pt x="239" y="149"/>
                    </a:lnTo>
                    <a:lnTo>
                      <a:pt x="243" y="156"/>
                    </a:lnTo>
                    <a:lnTo>
                      <a:pt x="246" y="157"/>
                    </a:lnTo>
                    <a:lnTo>
                      <a:pt x="250" y="167"/>
                    </a:lnTo>
                    <a:lnTo>
                      <a:pt x="254" y="172"/>
                    </a:lnTo>
                    <a:lnTo>
                      <a:pt x="257" y="170"/>
                    </a:lnTo>
                    <a:lnTo>
                      <a:pt x="261" y="177"/>
                    </a:lnTo>
                    <a:lnTo>
                      <a:pt x="265" y="177"/>
                    </a:lnTo>
                    <a:lnTo>
                      <a:pt x="268" y="200"/>
                    </a:lnTo>
                    <a:lnTo>
                      <a:pt x="272" y="195"/>
                    </a:lnTo>
                    <a:lnTo>
                      <a:pt x="276" y="188"/>
                    </a:lnTo>
                    <a:lnTo>
                      <a:pt x="279" y="202"/>
                    </a:lnTo>
                    <a:lnTo>
                      <a:pt x="283" y="204"/>
                    </a:lnTo>
                    <a:lnTo>
                      <a:pt x="286" y="201"/>
                    </a:lnTo>
                    <a:lnTo>
                      <a:pt x="290" y="206"/>
                    </a:lnTo>
                    <a:lnTo>
                      <a:pt x="294" y="211"/>
                    </a:lnTo>
                    <a:lnTo>
                      <a:pt x="297" y="208"/>
                    </a:lnTo>
                    <a:lnTo>
                      <a:pt x="301" y="209"/>
                    </a:lnTo>
                    <a:lnTo>
                      <a:pt x="304" y="209"/>
                    </a:lnTo>
                    <a:lnTo>
                      <a:pt x="308" y="206"/>
                    </a:lnTo>
                    <a:lnTo>
                      <a:pt x="312" y="218"/>
                    </a:lnTo>
                    <a:lnTo>
                      <a:pt x="315" y="217"/>
                    </a:lnTo>
                    <a:lnTo>
                      <a:pt x="319" y="205"/>
                    </a:lnTo>
                    <a:lnTo>
                      <a:pt x="323" y="215"/>
                    </a:lnTo>
                    <a:lnTo>
                      <a:pt x="326" y="219"/>
                    </a:lnTo>
                    <a:lnTo>
                      <a:pt x="330" y="219"/>
                    </a:lnTo>
                    <a:lnTo>
                      <a:pt x="334" y="217"/>
                    </a:lnTo>
                    <a:lnTo>
                      <a:pt x="337" y="214"/>
                    </a:lnTo>
                    <a:lnTo>
                      <a:pt x="341" y="215"/>
                    </a:lnTo>
                    <a:lnTo>
                      <a:pt x="344" y="212"/>
                    </a:lnTo>
                    <a:lnTo>
                      <a:pt x="348" y="214"/>
                    </a:lnTo>
                    <a:lnTo>
                      <a:pt x="351" y="212"/>
                    </a:lnTo>
                    <a:lnTo>
                      <a:pt x="355" y="200"/>
                    </a:lnTo>
                    <a:lnTo>
                      <a:pt x="359" y="201"/>
                    </a:lnTo>
                    <a:lnTo>
                      <a:pt x="362" y="201"/>
                    </a:lnTo>
                    <a:lnTo>
                      <a:pt x="366" y="189"/>
                    </a:lnTo>
                    <a:lnTo>
                      <a:pt x="370" y="189"/>
                    </a:lnTo>
                    <a:lnTo>
                      <a:pt x="373" y="178"/>
                    </a:lnTo>
                    <a:lnTo>
                      <a:pt x="377" y="188"/>
                    </a:lnTo>
                    <a:lnTo>
                      <a:pt x="380" y="173"/>
                    </a:lnTo>
                    <a:lnTo>
                      <a:pt x="384" y="168"/>
                    </a:lnTo>
                    <a:lnTo>
                      <a:pt x="388" y="164"/>
                    </a:lnTo>
                    <a:lnTo>
                      <a:pt x="391" y="172"/>
                    </a:lnTo>
                    <a:lnTo>
                      <a:pt x="395" y="171"/>
                    </a:lnTo>
                    <a:lnTo>
                      <a:pt x="398" y="140"/>
                    </a:lnTo>
                    <a:lnTo>
                      <a:pt x="402" y="159"/>
                    </a:lnTo>
                    <a:lnTo>
                      <a:pt x="406" y="167"/>
                    </a:lnTo>
                    <a:lnTo>
                      <a:pt x="409" y="132"/>
                    </a:lnTo>
                    <a:lnTo>
                      <a:pt x="413" y="152"/>
                    </a:lnTo>
                    <a:lnTo>
                      <a:pt x="417" y="140"/>
                    </a:lnTo>
                    <a:lnTo>
                      <a:pt x="420" y="125"/>
                    </a:lnTo>
                    <a:lnTo>
                      <a:pt x="424" y="143"/>
                    </a:lnTo>
                    <a:lnTo>
                      <a:pt x="427" y="127"/>
                    </a:lnTo>
                    <a:lnTo>
                      <a:pt x="431" y="131"/>
                    </a:lnTo>
                    <a:lnTo>
                      <a:pt x="434" y="135"/>
                    </a:lnTo>
                    <a:lnTo>
                      <a:pt x="438" y="112"/>
                    </a:lnTo>
                    <a:lnTo>
                      <a:pt x="442" y="118"/>
                    </a:lnTo>
                    <a:lnTo>
                      <a:pt x="445" y="139"/>
                    </a:lnTo>
                    <a:lnTo>
                      <a:pt x="449" y="121"/>
                    </a:lnTo>
                    <a:lnTo>
                      <a:pt x="453" y="116"/>
                    </a:lnTo>
                    <a:lnTo>
                      <a:pt x="456" y="140"/>
                    </a:lnTo>
                    <a:lnTo>
                      <a:pt x="460" y="134"/>
                    </a:lnTo>
                    <a:lnTo>
                      <a:pt x="463" y="139"/>
                    </a:lnTo>
                    <a:lnTo>
                      <a:pt x="467" y="134"/>
                    </a:lnTo>
                    <a:lnTo>
                      <a:pt x="471" y="154"/>
                    </a:lnTo>
                    <a:lnTo>
                      <a:pt x="474" y="155"/>
                    </a:lnTo>
                    <a:lnTo>
                      <a:pt x="478" y="152"/>
                    </a:lnTo>
                    <a:lnTo>
                      <a:pt x="481" y="169"/>
                    </a:lnTo>
                    <a:lnTo>
                      <a:pt x="485" y="156"/>
                    </a:lnTo>
                    <a:lnTo>
                      <a:pt x="489" y="163"/>
                    </a:lnTo>
                    <a:lnTo>
                      <a:pt x="492" y="181"/>
                    </a:lnTo>
                    <a:lnTo>
                      <a:pt x="496" y="174"/>
                    </a:lnTo>
                    <a:lnTo>
                      <a:pt x="499" y="177"/>
                    </a:lnTo>
                    <a:lnTo>
                      <a:pt x="503" y="193"/>
                    </a:lnTo>
                    <a:lnTo>
                      <a:pt x="507" y="194"/>
                    </a:lnTo>
                    <a:lnTo>
                      <a:pt x="510" y="186"/>
                    </a:lnTo>
                    <a:lnTo>
                      <a:pt x="514" y="207"/>
                    </a:lnTo>
                    <a:lnTo>
                      <a:pt x="518" y="204"/>
                    </a:lnTo>
                    <a:lnTo>
                      <a:pt x="521" y="211"/>
                    </a:lnTo>
                    <a:lnTo>
                      <a:pt x="525" y="211"/>
                    </a:lnTo>
                    <a:lnTo>
                      <a:pt x="528" y="219"/>
                    </a:lnTo>
                    <a:lnTo>
                      <a:pt x="532" y="229"/>
                    </a:lnTo>
                    <a:lnTo>
                      <a:pt x="535" y="231"/>
                    </a:lnTo>
                    <a:lnTo>
                      <a:pt x="539" y="241"/>
                    </a:lnTo>
                    <a:lnTo>
                      <a:pt x="543" y="242"/>
                    </a:lnTo>
                    <a:lnTo>
                      <a:pt x="546" y="257"/>
                    </a:lnTo>
                    <a:lnTo>
                      <a:pt x="550" y="263"/>
                    </a:lnTo>
                    <a:lnTo>
                      <a:pt x="554" y="249"/>
                    </a:lnTo>
                    <a:lnTo>
                      <a:pt x="557" y="273"/>
                    </a:lnTo>
                    <a:lnTo>
                      <a:pt x="561" y="286"/>
                    </a:lnTo>
                    <a:lnTo>
                      <a:pt x="564" y="277"/>
                    </a:lnTo>
                    <a:lnTo>
                      <a:pt x="568" y="289"/>
                    </a:lnTo>
                    <a:lnTo>
                      <a:pt x="571" y="302"/>
                    </a:lnTo>
                    <a:lnTo>
                      <a:pt x="575" y="302"/>
                    </a:lnTo>
                    <a:lnTo>
                      <a:pt x="579" y="309"/>
                    </a:lnTo>
                    <a:lnTo>
                      <a:pt x="582" y="315"/>
                    </a:lnTo>
                    <a:lnTo>
                      <a:pt x="586" y="318"/>
                    </a:lnTo>
                    <a:lnTo>
                      <a:pt x="590" y="330"/>
                    </a:lnTo>
                    <a:lnTo>
                      <a:pt x="593" y="333"/>
                    </a:lnTo>
                    <a:lnTo>
                      <a:pt x="597" y="338"/>
                    </a:lnTo>
                    <a:lnTo>
                      <a:pt x="601" y="350"/>
                    </a:lnTo>
                    <a:lnTo>
                      <a:pt x="604" y="352"/>
                    </a:lnTo>
                    <a:lnTo>
                      <a:pt x="608" y="360"/>
                    </a:lnTo>
                    <a:lnTo>
                      <a:pt x="611" y="367"/>
                    </a:lnTo>
                    <a:lnTo>
                      <a:pt x="615" y="366"/>
                    </a:lnTo>
                    <a:lnTo>
                      <a:pt x="618" y="378"/>
                    </a:lnTo>
                    <a:lnTo>
                      <a:pt x="622" y="380"/>
                    </a:lnTo>
                    <a:lnTo>
                      <a:pt x="626" y="380"/>
                    </a:lnTo>
                    <a:lnTo>
                      <a:pt x="629" y="391"/>
                    </a:lnTo>
                    <a:lnTo>
                      <a:pt x="633" y="392"/>
                    </a:lnTo>
                    <a:lnTo>
                      <a:pt x="637" y="391"/>
                    </a:lnTo>
                    <a:lnTo>
                      <a:pt x="640" y="401"/>
                    </a:lnTo>
                    <a:lnTo>
                      <a:pt x="644" y="398"/>
                    </a:lnTo>
                    <a:lnTo>
                      <a:pt x="647" y="398"/>
                    </a:lnTo>
                    <a:lnTo>
                      <a:pt x="651" y="407"/>
                    </a:lnTo>
                    <a:lnTo>
                      <a:pt x="654" y="403"/>
                    </a:lnTo>
                    <a:lnTo>
                      <a:pt x="658" y="408"/>
                    </a:lnTo>
                    <a:lnTo>
                      <a:pt x="662" y="407"/>
                    </a:lnTo>
                    <a:lnTo>
                      <a:pt x="665" y="409"/>
                    </a:lnTo>
                    <a:lnTo>
                      <a:pt x="669" y="409"/>
                    </a:lnTo>
                    <a:lnTo>
                      <a:pt x="673" y="411"/>
                    </a:lnTo>
                    <a:lnTo>
                      <a:pt x="676" y="411"/>
                    </a:lnTo>
                    <a:lnTo>
                      <a:pt x="680" y="407"/>
                    </a:lnTo>
                    <a:lnTo>
                      <a:pt x="683" y="413"/>
                    </a:lnTo>
                    <a:lnTo>
                      <a:pt x="687" y="411"/>
                    </a:lnTo>
                    <a:lnTo>
                      <a:pt x="690" y="410"/>
                    </a:lnTo>
                    <a:lnTo>
                      <a:pt x="694" y="410"/>
                    </a:lnTo>
                    <a:lnTo>
                      <a:pt x="698" y="406"/>
                    </a:lnTo>
                    <a:lnTo>
                      <a:pt x="701" y="407"/>
                    </a:lnTo>
                    <a:lnTo>
                      <a:pt x="705" y="408"/>
                    </a:lnTo>
                    <a:lnTo>
                      <a:pt x="709" y="401"/>
                    </a:lnTo>
                    <a:lnTo>
                      <a:pt x="712" y="402"/>
                    </a:lnTo>
                    <a:lnTo>
                      <a:pt x="716" y="402"/>
                    </a:lnTo>
                    <a:lnTo>
                      <a:pt x="719" y="393"/>
                    </a:lnTo>
                    <a:lnTo>
                      <a:pt x="723" y="392"/>
                    </a:lnTo>
                    <a:lnTo>
                      <a:pt x="726" y="385"/>
                    </a:lnTo>
                    <a:lnTo>
                      <a:pt x="730" y="383"/>
                    </a:lnTo>
                    <a:lnTo>
                      <a:pt x="734" y="386"/>
                    </a:lnTo>
                    <a:lnTo>
                      <a:pt x="737" y="370"/>
                    </a:lnTo>
                    <a:lnTo>
                      <a:pt x="741" y="371"/>
                    </a:lnTo>
                    <a:lnTo>
                      <a:pt x="745" y="366"/>
                    </a:lnTo>
                    <a:lnTo>
                      <a:pt x="748" y="357"/>
                    </a:lnTo>
                    <a:lnTo>
                      <a:pt x="752" y="352"/>
                    </a:lnTo>
                    <a:lnTo>
                      <a:pt x="755" y="339"/>
                    </a:lnTo>
                    <a:lnTo>
                      <a:pt x="759" y="325"/>
                    </a:lnTo>
                    <a:lnTo>
                      <a:pt x="762" y="323"/>
                    </a:lnTo>
                    <a:lnTo>
                      <a:pt x="766" y="320"/>
                    </a:lnTo>
                    <a:lnTo>
                      <a:pt x="770" y="300"/>
                    </a:lnTo>
                    <a:lnTo>
                      <a:pt x="773" y="290"/>
                    </a:lnTo>
                    <a:lnTo>
                      <a:pt x="777" y="283"/>
                    </a:lnTo>
                    <a:lnTo>
                      <a:pt x="781" y="266"/>
                    </a:lnTo>
                    <a:lnTo>
                      <a:pt x="784" y="268"/>
                    </a:lnTo>
                    <a:lnTo>
                      <a:pt x="788" y="242"/>
                    </a:lnTo>
                    <a:lnTo>
                      <a:pt x="791" y="236"/>
                    </a:lnTo>
                    <a:lnTo>
                      <a:pt x="795" y="238"/>
                    </a:lnTo>
                    <a:lnTo>
                      <a:pt x="798" y="220"/>
                    </a:lnTo>
                    <a:lnTo>
                      <a:pt x="802" y="222"/>
                    </a:lnTo>
                    <a:lnTo>
                      <a:pt x="806" y="234"/>
                    </a:lnTo>
                    <a:lnTo>
                      <a:pt x="809" y="218"/>
                    </a:lnTo>
                    <a:lnTo>
                      <a:pt x="813" y="228"/>
                    </a:lnTo>
                    <a:lnTo>
                      <a:pt x="817" y="235"/>
                    </a:lnTo>
                    <a:lnTo>
                      <a:pt x="820" y="216"/>
                    </a:lnTo>
                    <a:lnTo>
                      <a:pt x="824" y="240"/>
                    </a:lnTo>
                    <a:lnTo>
                      <a:pt x="827" y="244"/>
                    </a:lnTo>
                    <a:lnTo>
                      <a:pt x="831" y="248"/>
                    </a:lnTo>
                    <a:lnTo>
                      <a:pt x="834" y="269"/>
                    </a:lnTo>
                    <a:lnTo>
                      <a:pt x="838" y="272"/>
                    </a:lnTo>
                    <a:lnTo>
                      <a:pt x="842" y="285"/>
                    </a:lnTo>
                    <a:lnTo>
                      <a:pt x="845" y="299"/>
                    </a:lnTo>
                    <a:lnTo>
                      <a:pt x="849" y="300"/>
                    </a:lnTo>
                    <a:lnTo>
                      <a:pt x="853" y="318"/>
                    </a:lnTo>
                    <a:lnTo>
                      <a:pt x="856" y="323"/>
                    </a:lnTo>
                    <a:lnTo>
                      <a:pt x="860" y="326"/>
                    </a:lnTo>
                    <a:lnTo>
                      <a:pt x="863" y="343"/>
                    </a:lnTo>
                    <a:lnTo>
                      <a:pt x="867" y="344"/>
                    </a:lnTo>
                    <a:lnTo>
                      <a:pt x="870" y="353"/>
                    </a:lnTo>
                    <a:lnTo>
                      <a:pt x="874" y="357"/>
                    </a:lnTo>
                    <a:lnTo>
                      <a:pt x="878" y="359"/>
                    </a:lnTo>
                    <a:lnTo>
                      <a:pt x="881" y="367"/>
                    </a:lnTo>
                    <a:lnTo>
                      <a:pt x="885" y="372"/>
                    </a:lnTo>
                    <a:lnTo>
                      <a:pt x="888" y="375"/>
                    </a:lnTo>
                    <a:lnTo>
                      <a:pt x="892" y="382"/>
                    </a:lnTo>
                    <a:lnTo>
                      <a:pt x="895" y="380"/>
                    </a:lnTo>
                    <a:lnTo>
                      <a:pt x="899" y="385"/>
                    </a:lnTo>
                    <a:lnTo>
                      <a:pt x="903" y="390"/>
                    </a:lnTo>
                    <a:lnTo>
                      <a:pt x="906" y="391"/>
                    </a:lnTo>
                    <a:lnTo>
                      <a:pt x="910" y="391"/>
                    </a:lnTo>
                    <a:lnTo>
                      <a:pt x="914" y="388"/>
                    </a:lnTo>
                    <a:lnTo>
                      <a:pt x="917" y="389"/>
                    </a:lnTo>
                    <a:lnTo>
                      <a:pt x="921" y="390"/>
                    </a:lnTo>
                    <a:lnTo>
                      <a:pt x="924" y="391"/>
                    </a:lnTo>
                    <a:lnTo>
                      <a:pt x="928" y="386"/>
                    </a:lnTo>
                    <a:lnTo>
                      <a:pt x="931" y="388"/>
                    </a:lnTo>
                    <a:lnTo>
                      <a:pt x="935" y="383"/>
                    </a:lnTo>
                    <a:lnTo>
                      <a:pt x="939" y="383"/>
                    </a:lnTo>
                    <a:lnTo>
                      <a:pt x="942" y="387"/>
                    </a:lnTo>
                    <a:lnTo>
                      <a:pt x="946" y="381"/>
                    </a:lnTo>
                    <a:lnTo>
                      <a:pt x="950" y="378"/>
                    </a:lnTo>
                    <a:lnTo>
                      <a:pt x="953" y="377"/>
                    </a:lnTo>
                    <a:lnTo>
                      <a:pt x="957" y="371"/>
                    </a:lnTo>
                    <a:lnTo>
                      <a:pt x="960" y="373"/>
                    </a:lnTo>
                    <a:lnTo>
                      <a:pt x="964" y="364"/>
                    </a:lnTo>
                    <a:lnTo>
                      <a:pt x="967" y="362"/>
                    </a:lnTo>
                    <a:lnTo>
                      <a:pt x="971" y="362"/>
                    </a:lnTo>
                    <a:lnTo>
                      <a:pt x="975" y="347"/>
                    </a:lnTo>
                    <a:lnTo>
                      <a:pt x="978" y="348"/>
                    </a:lnTo>
                    <a:lnTo>
                      <a:pt x="982" y="347"/>
                    </a:lnTo>
                    <a:lnTo>
                      <a:pt x="985" y="329"/>
                    </a:lnTo>
                    <a:lnTo>
                      <a:pt x="989" y="331"/>
                    </a:lnTo>
                    <a:lnTo>
                      <a:pt x="993" y="328"/>
                    </a:lnTo>
                    <a:lnTo>
                      <a:pt x="996" y="316"/>
                    </a:lnTo>
                    <a:lnTo>
                      <a:pt x="1000" y="313"/>
                    </a:lnTo>
                    <a:lnTo>
                      <a:pt x="1003" y="307"/>
                    </a:lnTo>
                    <a:lnTo>
                      <a:pt x="1007" y="299"/>
                    </a:lnTo>
                    <a:lnTo>
                      <a:pt x="1011" y="299"/>
                    </a:lnTo>
                    <a:lnTo>
                      <a:pt x="1014" y="290"/>
                    </a:lnTo>
                    <a:lnTo>
                      <a:pt x="1018" y="286"/>
                    </a:lnTo>
                    <a:lnTo>
                      <a:pt x="1021" y="281"/>
                    </a:lnTo>
                    <a:lnTo>
                      <a:pt x="1025" y="275"/>
                    </a:lnTo>
                    <a:lnTo>
                      <a:pt x="1029" y="276"/>
                    </a:lnTo>
                    <a:lnTo>
                      <a:pt x="1032" y="270"/>
                    </a:lnTo>
                    <a:lnTo>
                      <a:pt x="1036" y="255"/>
                    </a:lnTo>
                    <a:lnTo>
                      <a:pt x="1039" y="261"/>
                    </a:lnTo>
                    <a:lnTo>
                      <a:pt x="1043" y="250"/>
                    </a:lnTo>
                    <a:lnTo>
                      <a:pt x="1046" y="247"/>
                    </a:lnTo>
                    <a:lnTo>
                      <a:pt x="1050" y="248"/>
                    </a:lnTo>
                    <a:lnTo>
                      <a:pt x="1054" y="238"/>
                    </a:lnTo>
                    <a:lnTo>
                      <a:pt x="1057" y="243"/>
                    </a:lnTo>
                    <a:lnTo>
                      <a:pt x="1061" y="248"/>
                    </a:lnTo>
                    <a:lnTo>
                      <a:pt x="1064" y="236"/>
                    </a:lnTo>
                    <a:lnTo>
                      <a:pt x="1068" y="244"/>
                    </a:lnTo>
                    <a:lnTo>
                      <a:pt x="1071" y="244"/>
                    </a:lnTo>
                    <a:lnTo>
                      <a:pt x="1075" y="228"/>
                    </a:lnTo>
                    <a:lnTo>
                      <a:pt x="1079" y="237"/>
                    </a:lnTo>
                    <a:lnTo>
                      <a:pt x="1082" y="232"/>
                    </a:lnTo>
                    <a:lnTo>
                      <a:pt x="1086" y="227"/>
                    </a:lnTo>
                    <a:lnTo>
                      <a:pt x="1090" y="236"/>
                    </a:lnTo>
                    <a:lnTo>
                      <a:pt x="1093" y="219"/>
                    </a:lnTo>
                    <a:lnTo>
                      <a:pt x="1097" y="209"/>
                    </a:lnTo>
                    <a:lnTo>
                      <a:pt x="1100" y="214"/>
                    </a:lnTo>
                    <a:lnTo>
                      <a:pt x="1104" y="200"/>
                    </a:lnTo>
                    <a:lnTo>
                      <a:pt x="1107" y="209"/>
                    </a:lnTo>
                    <a:lnTo>
                      <a:pt x="1111" y="188"/>
                    </a:lnTo>
                    <a:lnTo>
                      <a:pt x="1115" y="195"/>
                    </a:lnTo>
                    <a:lnTo>
                      <a:pt x="1118" y="184"/>
                    </a:lnTo>
                    <a:lnTo>
                      <a:pt x="1122" y="183"/>
                    </a:lnTo>
                    <a:lnTo>
                      <a:pt x="1125" y="166"/>
                    </a:lnTo>
                    <a:lnTo>
                      <a:pt x="1129" y="163"/>
                    </a:lnTo>
                    <a:lnTo>
                      <a:pt x="1132" y="158"/>
                    </a:lnTo>
                    <a:lnTo>
                      <a:pt x="1136" y="148"/>
                    </a:lnTo>
                    <a:lnTo>
                      <a:pt x="1140" y="140"/>
                    </a:lnTo>
                    <a:lnTo>
                      <a:pt x="1143" y="142"/>
                    </a:lnTo>
                    <a:lnTo>
                      <a:pt x="1147" y="132"/>
                    </a:lnTo>
                    <a:lnTo>
                      <a:pt x="1150" y="115"/>
                    </a:lnTo>
                    <a:lnTo>
                      <a:pt x="1154" y="124"/>
                    </a:lnTo>
                    <a:lnTo>
                      <a:pt x="1157" y="113"/>
                    </a:lnTo>
                    <a:lnTo>
                      <a:pt x="1161" y="101"/>
                    </a:lnTo>
                    <a:lnTo>
                      <a:pt x="1165" y="111"/>
                    </a:lnTo>
                    <a:lnTo>
                      <a:pt x="1168" y="98"/>
                    </a:lnTo>
                    <a:lnTo>
                      <a:pt x="1172" y="82"/>
                    </a:lnTo>
                    <a:lnTo>
                      <a:pt x="1176" y="96"/>
                    </a:lnTo>
                    <a:lnTo>
                      <a:pt x="1179" y="108"/>
                    </a:lnTo>
                    <a:lnTo>
                      <a:pt x="1183" y="63"/>
                    </a:lnTo>
                    <a:lnTo>
                      <a:pt x="1186" y="106"/>
                    </a:lnTo>
                    <a:lnTo>
                      <a:pt x="1190" y="90"/>
                    </a:lnTo>
                    <a:lnTo>
                      <a:pt x="1193" y="70"/>
                    </a:lnTo>
                    <a:lnTo>
                      <a:pt x="1197" y="100"/>
                    </a:lnTo>
                    <a:lnTo>
                      <a:pt x="1201" y="94"/>
                    </a:lnTo>
                    <a:lnTo>
                      <a:pt x="1204" y="65"/>
                    </a:lnTo>
                    <a:lnTo>
                      <a:pt x="1208" y="87"/>
                    </a:lnTo>
                    <a:lnTo>
                      <a:pt x="1211" y="90"/>
                    </a:lnTo>
                    <a:lnTo>
                      <a:pt x="1215" y="69"/>
                    </a:lnTo>
                    <a:lnTo>
                      <a:pt x="1218" y="101"/>
                    </a:lnTo>
                    <a:lnTo>
                      <a:pt x="1222" y="71"/>
                    </a:lnTo>
                    <a:lnTo>
                      <a:pt x="1226" y="68"/>
                    </a:lnTo>
                    <a:lnTo>
                      <a:pt x="1229" y="84"/>
                    </a:lnTo>
                    <a:lnTo>
                      <a:pt x="1233" y="102"/>
                    </a:lnTo>
                    <a:lnTo>
                      <a:pt x="1236" y="72"/>
                    </a:lnTo>
                    <a:lnTo>
                      <a:pt x="1240" y="67"/>
                    </a:lnTo>
                    <a:lnTo>
                      <a:pt x="1243" y="91"/>
                    </a:lnTo>
                    <a:lnTo>
                      <a:pt x="1247" y="58"/>
                    </a:lnTo>
                    <a:lnTo>
                      <a:pt x="1251" y="94"/>
                    </a:lnTo>
                    <a:lnTo>
                      <a:pt x="1254" y="80"/>
                    </a:lnTo>
                    <a:lnTo>
                      <a:pt x="1258" y="74"/>
                    </a:lnTo>
                    <a:lnTo>
                      <a:pt x="1261" y="75"/>
                    </a:lnTo>
                    <a:lnTo>
                      <a:pt x="1265" y="97"/>
                    </a:lnTo>
                    <a:lnTo>
                      <a:pt x="1268" y="70"/>
                    </a:lnTo>
                    <a:lnTo>
                      <a:pt x="1272" y="89"/>
                    </a:lnTo>
                    <a:lnTo>
                      <a:pt x="1276" y="90"/>
                    </a:lnTo>
                    <a:lnTo>
                      <a:pt x="1279" y="69"/>
                    </a:lnTo>
                    <a:lnTo>
                      <a:pt x="1283" y="93"/>
                    </a:lnTo>
                    <a:lnTo>
                      <a:pt x="1286" y="92"/>
                    </a:lnTo>
                    <a:lnTo>
                      <a:pt x="1290" y="84"/>
                    </a:lnTo>
                    <a:lnTo>
                      <a:pt x="1293" y="78"/>
                    </a:lnTo>
                    <a:lnTo>
                      <a:pt x="1297" y="88"/>
                    </a:lnTo>
                    <a:lnTo>
                      <a:pt x="1301" y="64"/>
                    </a:lnTo>
                    <a:lnTo>
                      <a:pt x="1304" y="85"/>
                    </a:lnTo>
                    <a:lnTo>
                      <a:pt x="1308" y="75"/>
                    </a:lnTo>
                    <a:lnTo>
                      <a:pt x="1311" y="71"/>
                    </a:lnTo>
                    <a:lnTo>
                      <a:pt x="1315" y="85"/>
                    </a:lnTo>
                    <a:lnTo>
                      <a:pt x="1318" y="63"/>
                    </a:lnTo>
                    <a:lnTo>
                      <a:pt x="1322" y="66"/>
                    </a:lnTo>
                    <a:lnTo>
                      <a:pt x="1326" y="70"/>
                    </a:lnTo>
                    <a:lnTo>
                      <a:pt x="1329" y="59"/>
                    </a:lnTo>
                    <a:lnTo>
                      <a:pt x="1333" y="68"/>
                    </a:lnTo>
                    <a:lnTo>
                      <a:pt x="1336" y="69"/>
                    </a:lnTo>
                    <a:lnTo>
                      <a:pt x="1340" y="58"/>
                    </a:lnTo>
                    <a:lnTo>
                      <a:pt x="1343" y="50"/>
                    </a:lnTo>
                    <a:lnTo>
                      <a:pt x="1347" y="72"/>
                    </a:lnTo>
                    <a:lnTo>
                      <a:pt x="1351" y="58"/>
                    </a:lnTo>
                    <a:lnTo>
                      <a:pt x="1354" y="69"/>
                    </a:lnTo>
                    <a:lnTo>
                      <a:pt x="1358" y="50"/>
                    </a:lnTo>
                    <a:lnTo>
                      <a:pt x="1361" y="55"/>
                    </a:lnTo>
                    <a:lnTo>
                      <a:pt x="1365" y="50"/>
                    </a:lnTo>
                    <a:lnTo>
                      <a:pt x="1368" y="67"/>
                    </a:lnTo>
                    <a:lnTo>
                      <a:pt x="1372" y="81"/>
                    </a:lnTo>
                    <a:lnTo>
                      <a:pt x="1376" y="52"/>
                    </a:lnTo>
                    <a:lnTo>
                      <a:pt x="1379" y="55"/>
                    </a:lnTo>
                    <a:lnTo>
                      <a:pt x="1383" y="55"/>
                    </a:lnTo>
                    <a:lnTo>
                      <a:pt x="1386" y="57"/>
                    </a:lnTo>
                    <a:lnTo>
                      <a:pt x="1390" y="70"/>
                    </a:lnTo>
                    <a:lnTo>
                      <a:pt x="1393" y="53"/>
                    </a:lnTo>
                    <a:lnTo>
                      <a:pt x="1397" y="54"/>
                    </a:lnTo>
                    <a:lnTo>
                      <a:pt x="1401" y="61"/>
                    </a:lnTo>
                    <a:lnTo>
                      <a:pt x="1404" y="62"/>
                    </a:lnTo>
                    <a:lnTo>
                      <a:pt x="1408" y="67"/>
                    </a:lnTo>
                    <a:lnTo>
                      <a:pt x="1411" y="62"/>
                    </a:lnTo>
                    <a:lnTo>
                      <a:pt x="1415" y="49"/>
                    </a:lnTo>
                    <a:lnTo>
                      <a:pt x="1418" y="61"/>
                    </a:lnTo>
                    <a:lnTo>
                      <a:pt x="1422" y="60"/>
                    </a:lnTo>
                    <a:lnTo>
                      <a:pt x="1426" y="62"/>
                    </a:lnTo>
                    <a:lnTo>
                      <a:pt x="1429" y="77"/>
                    </a:lnTo>
                    <a:lnTo>
                      <a:pt x="1433" y="56"/>
                    </a:lnTo>
                    <a:lnTo>
                      <a:pt x="1436" y="62"/>
                    </a:lnTo>
                    <a:lnTo>
                      <a:pt x="1440" y="53"/>
                    </a:lnTo>
                    <a:lnTo>
                      <a:pt x="1443" y="54"/>
                    </a:lnTo>
                    <a:lnTo>
                      <a:pt x="1447" y="66"/>
                    </a:lnTo>
                    <a:lnTo>
                      <a:pt x="1451" y="55"/>
                    </a:lnTo>
                    <a:lnTo>
                      <a:pt x="1454" y="68"/>
                    </a:lnTo>
                    <a:lnTo>
                      <a:pt x="1458" y="41"/>
                    </a:lnTo>
                    <a:lnTo>
                      <a:pt x="1461" y="42"/>
                    </a:lnTo>
                    <a:lnTo>
                      <a:pt x="1465" y="75"/>
                    </a:lnTo>
                    <a:lnTo>
                      <a:pt x="1468" y="43"/>
                    </a:lnTo>
                    <a:lnTo>
                      <a:pt x="1472" y="63"/>
                    </a:lnTo>
                    <a:lnTo>
                      <a:pt x="1476" y="71"/>
                    </a:lnTo>
                    <a:lnTo>
                      <a:pt x="1479" y="39"/>
                    </a:lnTo>
                    <a:lnTo>
                      <a:pt x="1483" y="51"/>
                    </a:lnTo>
                    <a:lnTo>
                      <a:pt x="1486" y="87"/>
                    </a:lnTo>
                    <a:lnTo>
                      <a:pt x="1490" y="58"/>
                    </a:lnTo>
                    <a:lnTo>
                      <a:pt x="1493" y="50"/>
                    </a:lnTo>
                    <a:lnTo>
                      <a:pt x="1497" y="92"/>
                    </a:lnTo>
                    <a:lnTo>
                      <a:pt x="1501" y="47"/>
                    </a:lnTo>
                    <a:lnTo>
                      <a:pt x="1504" y="56"/>
                    </a:lnTo>
                    <a:lnTo>
                      <a:pt x="1508" y="96"/>
                    </a:lnTo>
                    <a:lnTo>
                      <a:pt x="1511" y="45"/>
                    </a:lnTo>
                    <a:lnTo>
                      <a:pt x="1515" y="70"/>
                    </a:lnTo>
                    <a:lnTo>
                      <a:pt x="1518" y="93"/>
                    </a:lnTo>
                    <a:lnTo>
                      <a:pt x="1522" y="39"/>
                    </a:lnTo>
                    <a:lnTo>
                      <a:pt x="1526" y="69"/>
                    </a:lnTo>
                    <a:lnTo>
                      <a:pt x="1529" y="88"/>
                    </a:lnTo>
                    <a:lnTo>
                      <a:pt x="1533" y="56"/>
                    </a:lnTo>
                    <a:lnTo>
                      <a:pt x="1536" y="93"/>
                    </a:lnTo>
                    <a:lnTo>
                      <a:pt x="1540" y="71"/>
                    </a:lnTo>
                    <a:lnTo>
                      <a:pt x="1543" y="65"/>
                    </a:lnTo>
                    <a:lnTo>
                      <a:pt x="1547" y="84"/>
                    </a:lnTo>
                    <a:lnTo>
                      <a:pt x="1550" y="51"/>
                    </a:lnTo>
                    <a:lnTo>
                      <a:pt x="1554" y="76"/>
                    </a:lnTo>
                    <a:lnTo>
                      <a:pt x="1558" y="82"/>
                    </a:lnTo>
                    <a:lnTo>
                      <a:pt x="1561" y="38"/>
                    </a:lnTo>
                    <a:lnTo>
                      <a:pt x="1565" y="83"/>
                    </a:lnTo>
                    <a:lnTo>
                      <a:pt x="1568" y="69"/>
                    </a:lnTo>
                    <a:lnTo>
                      <a:pt x="1572" y="46"/>
                    </a:lnTo>
                    <a:lnTo>
                      <a:pt x="1575" y="89"/>
                    </a:lnTo>
                    <a:lnTo>
                      <a:pt x="1579" y="55"/>
                    </a:lnTo>
                    <a:lnTo>
                      <a:pt x="1583" y="41"/>
                    </a:lnTo>
                    <a:lnTo>
                      <a:pt x="1586" y="73"/>
                    </a:lnTo>
                    <a:lnTo>
                      <a:pt x="1590" y="62"/>
                    </a:lnTo>
                    <a:lnTo>
                      <a:pt x="1593" y="60"/>
                    </a:lnTo>
                    <a:lnTo>
                      <a:pt x="1597" y="70"/>
                    </a:lnTo>
                    <a:lnTo>
                      <a:pt x="1600" y="50"/>
                    </a:lnTo>
                    <a:lnTo>
                      <a:pt x="1604" y="32"/>
                    </a:lnTo>
                    <a:lnTo>
                      <a:pt x="1608" y="77"/>
                    </a:lnTo>
                    <a:lnTo>
                      <a:pt x="1611" y="54"/>
                    </a:lnTo>
                    <a:lnTo>
                      <a:pt x="1615" y="56"/>
                    </a:lnTo>
                    <a:lnTo>
                      <a:pt x="1618" y="59"/>
                    </a:lnTo>
                    <a:lnTo>
                      <a:pt x="1622" y="50"/>
                    </a:lnTo>
                    <a:lnTo>
                      <a:pt x="1625" y="55"/>
                    </a:lnTo>
                    <a:lnTo>
                      <a:pt x="1629" y="68"/>
                    </a:lnTo>
                    <a:lnTo>
                      <a:pt x="1633" y="58"/>
                    </a:lnTo>
                    <a:lnTo>
                      <a:pt x="1636" y="59"/>
                    </a:lnTo>
                    <a:lnTo>
                      <a:pt x="1639" y="70"/>
                    </a:lnTo>
                    <a:lnTo>
                      <a:pt x="1643" y="52"/>
                    </a:lnTo>
                    <a:lnTo>
                      <a:pt x="1647" y="59"/>
                    </a:lnTo>
                    <a:lnTo>
                      <a:pt x="1650" y="58"/>
                    </a:lnTo>
                    <a:lnTo>
                      <a:pt x="1654" y="76"/>
                    </a:lnTo>
                    <a:lnTo>
                      <a:pt x="1657" y="43"/>
                    </a:lnTo>
                    <a:lnTo>
                      <a:pt x="1661" y="72"/>
                    </a:lnTo>
                    <a:lnTo>
                      <a:pt x="1664" y="42"/>
                    </a:lnTo>
                    <a:lnTo>
                      <a:pt x="1668" y="53"/>
                    </a:lnTo>
                    <a:lnTo>
                      <a:pt x="1672" y="48"/>
                    </a:lnTo>
                    <a:lnTo>
                      <a:pt x="1675" y="61"/>
                    </a:lnTo>
                    <a:lnTo>
                      <a:pt x="1679" y="58"/>
                    </a:lnTo>
                    <a:lnTo>
                      <a:pt x="1682" y="45"/>
                    </a:lnTo>
                    <a:lnTo>
                      <a:pt x="1686" y="49"/>
                    </a:lnTo>
                    <a:lnTo>
                      <a:pt x="1689" y="39"/>
                    </a:lnTo>
                    <a:lnTo>
                      <a:pt x="1693" y="39"/>
                    </a:lnTo>
                    <a:lnTo>
                      <a:pt x="1697" y="53"/>
                    </a:lnTo>
                    <a:lnTo>
                      <a:pt x="1700" y="53"/>
                    </a:lnTo>
                    <a:lnTo>
                      <a:pt x="1703" y="50"/>
                    </a:lnTo>
                    <a:lnTo>
                      <a:pt x="1707" y="48"/>
                    </a:lnTo>
                    <a:lnTo>
                      <a:pt x="1711" y="27"/>
                    </a:lnTo>
                    <a:lnTo>
                      <a:pt x="1714" y="53"/>
                    </a:lnTo>
                    <a:lnTo>
                      <a:pt x="1718" y="52"/>
                    </a:lnTo>
                    <a:lnTo>
                      <a:pt x="1721" y="55"/>
                    </a:lnTo>
                    <a:lnTo>
                      <a:pt x="1725" y="45"/>
                    </a:lnTo>
                    <a:lnTo>
                      <a:pt x="1728" y="49"/>
                    </a:lnTo>
                    <a:lnTo>
                      <a:pt x="1732" y="37"/>
                    </a:lnTo>
                    <a:lnTo>
                      <a:pt x="1736" y="44"/>
                    </a:lnTo>
                    <a:lnTo>
                      <a:pt x="1739" y="61"/>
                    </a:lnTo>
                    <a:lnTo>
                      <a:pt x="1742" y="30"/>
                    </a:lnTo>
                    <a:lnTo>
                      <a:pt x="1746" y="46"/>
                    </a:lnTo>
                    <a:lnTo>
                      <a:pt x="1750" y="42"/>
                    </a:lnTo>
                    <a:lnTo>
                      <a:pt x="1753" y="2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Rectangle 37"/>
              <p:cNvSpPr>
                <a:spLocks noChangeArrowheads="1"/>
              </p:cNvSpPr>
              <p:nvPr/>
            </p:nvSpPr>
            <p:spPr bwMode="auto">
              <a:xfrm>
                <a:off x="4662" y="2287"/>
                <a:ext cx="5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307" name="テキスト ボックス 306"/>
            <p:cNvSpPr txBox="1"/>
            <p:nvPr/>
          </p:nvSpPr>
          <p:spPr>
            <a:xfrm>
              <a:off x="1808731" y="4379913"/>
              <a:ext cx="1402741" cy="830997"/>
            </a:xfrm>
            <a:prstGeom prst="rect">
              <a:avLst/>
            </a:prstGeom>
            <a:noFill/>
            <a:ln w="28575">
              <a:noFill/>
            </a:ln>
          </p:spPr>
          <p:txBody>
            <a:bodyPr wrap="square" rtlCol="0">
              <a:spAutoFit/>
            </a:bodyPr>
            <a:lstStyle/>
            <a:p>
              <a:r>
                <a:rPr lang="ja-JP" altLang="en-US" sz="2400" dirty="0" smtClean="0"/>
                <a:t>共振波長</a:t>
              </a:r>
              <a:endParaRPr lang="en-US" altLang="ja-JP" sz="2400" dirty="0" smtClean="0"/>
            </a:p>
            <a:p>
              <a:r>
                <a:rPr lang="en-US" altLang="ja-JP" sz="2400" b="1" dirty="0" smtClean="0"/>
                <a:t>628.4</a:t>
              </a:r>
              <a:r>
                <a:rPr lang="en-US" altLang="ja-JP" sz="2400" dirty="0" smtClean="0"/>
                <a:t>nm</a:t>
              </a:r>
            </a:p>
          </p:txBody>
        </p:sp>
        <p:cxnSp>
          <p:nvCxnSpPr>
            <p:cNvPr id="1138" name="直線矢印コネクタ 1137"/>
            <p:cNvCxnSpPr/>
            <p:nvPr/>
          </p:nvCxnSpPr>
          <p:spPr>
            <a:xfrm>
              <a:off x="2382597" y="5283200"/>
              <a:ext cx="0" cy="188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40" name="直線矢印コネクタ 1139"/>
            <p:cNvCxnSpPr/>
            <p:nvPr/>
          </p:nvCxnSpPr>
          <p:spPr>
            <a:xfrm>
              <a:off x="2051720" y="5697252"/>
              <a:ext cx="252028"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2" name="直線矢印コネクタ 311"/>
            <p:cNvCxnSpPr/>
            <p:nvPr/>
          </p:nvCxnSpPr>
          <p:spPr>
            <a:xfrm flipH="1">
              <a:off x="2447764" y="5697252"/>
              <a:ext cx="279648"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42" name="テキスト ボックス 1141"/>
            <p:cNvSpPr txBox="1"/>
            <p:nvPr/>
          </p:nvSpPr>
          <p:spPr>
            <a:xfrm>
              <a:off x="2735796" y="5523619"/>
              <a:ext cx="1088023" cy="461665"/>
            </a:xfrm>
            <a:prstGeom prst="rect">
              <a:avLst/>
            </a:prstGeom>
            <a:noFill/>
            <a:ln w="28575">
              <a:noFill/>
            </a:ln>
          </p:spPr>
          <p:txBody>
            <a:bodyPr wrap="square" rtlCol="0">
              <a:spAutoFit/>
            </a:bodyPr>
            <a:lstStyle/>
            <a:p>
              <a:r>
                <a:rPr kumimoji="1" lang="en-US" altLang="ja-JP" sz="2400" b="1" dirty="0" smtClean="0"/>
                <a:t>2.2</a:t>
              </a:r>
              <a:r>
                <a:rPr kumimoji="1" lang="en-US" altLang="ja-JP" sz="2400" dirty="0" smtClean="0"/>
                <a:t>nm</a:t>
              </a:r>
              <a:endParaRPr kumimoji="1" lang="ja-JP" altLang="en-US" sz="2400" dirty="0"/>
            </a:p>
          </p:txBody>
        </p:sp>
      </p:grpSp>
      <p:sp>
        <p:nvSpPr>
          <p:cNvPr id="1145" name="テキスト ボックス 1144"/>
          <p:cNvSpPr txBox="1"/>
          <p:nvPr/>
        </p:nvSpPr>
        <p:spPr>
          <a:xfrm>
            <a:off x="2755313" y="4014584"/>
            <a:ext cx="1356951" cy="461665"/>
          </a:xfrm>
          <a:prstGeom prst="rect">
            <a:avLst/>
          </a:prstGeom>
          <a:noFill/>
          <a:ln w="28575">
            <a:noFill/>
          </a:ln>
        </p:spPr>
        <p:txBody>
          <a:bodyPr wrap="square" rtlCol="0">
            <a:spAutoFit/>
          </a:bodyPr>
          <a:lstStyle/>
          <a:p>
            <a:r>
              <a:rPr kumimoji="1" lang="en-US" altLang="ja-JP" sz="2400" b="1" dirty="0" smtClean="0"/>
              <a:t>628.7</a:t>
            </a:r>
            <a:r>
              <a:rPr kumimoji="1" lang="en-US" altLang="ja-JP" sz="2400" dirty="0" smtClean="0"/>
              <a:t>nm</a:t>
            </a:r>
            <a:endParaRPr kumimoji="1" lang="ja-JP" altLang="en-US" sz="2400" dirty="0"/>
          </a:p>
        </p:txBody>
      </p:sp>
      <p:sp>
        <p:nvSpPr>
          <p:cNvPr id="102" name="テキスト ボックス 101"/>
          <p:cNvSpPr txBox="1"/>
          <p:nvPr/>
        </p:nvSpPr>
        <p:spPr>
          <a:xfrm rot="16200000">
            <a:off x="-399802" y="4830066"/>
            <a:ext cx="1856001" cy="461665"/>
          </a:xfrm>
          <a:prstGeom prst="rect">
            <a:avLst/>
          </a:prstGeom>
          <a:noFill/>
        </p:spPr>
        <p:txBody>
          <a:bodyPr wrap="square" rtlCol="0">
            <a:spAutoFit/>
          </a:bodyPr>
          <a:lstStyle/>
          <a:p>
            <a:r>
              <a:rPr lang="ja-JP" altLang="en-US" sz="2400" dirty="0" smtClean="0"/>
              <a:t>強度</a:t>
            </a:r>
            <a:r>
              <a:rPr kumimoji="1" lang="en-US" altLang="ja-JP" sz="2400" dirty="0" smtClean="0"/>
              <a:t>[</a:t>
            </a:r>
            <a:r>
              <a:rPr kumimoji="1" lang="en-US" altLang="ja-JP" sz="2400" dirty="0" err="1" smtClean="0"/>
              <a:t>a.u</a:t>
            </a:r>
            <a:r>
              <a:rPr lang="en-US" altLang="ja-JP" sz="2400" dirty="0" smtClean="0"/>
              <a:t>.]</a:t>
            </a:r>
            <a:endParaRPr kumimoji="1" lang="ja-JP" altLang="en-US" sz="2400" dirty="0"/>
          </a:p>
        </p:txBody>
      </p:sp>
      <p:grpSp>
        <p:nvGrpSpPr>
          <p:cNvPr id="1143" name="グループ化 1142"/>
          <p:cNvGrpSpPr/>
          <p:nvPr/>
        </p:nvGrpSpPr>
        <p:grpSpPr>
          <a:xfrm>
            <a:off x="764019" y="4073092"/>
            <a:ext cx="3048921" cy="2506201"/>
            <a:chOff x="5075451" y="3578796"/>
            <a:chExt cx="3306525" cy="2728621"/>
          </a:xfrm>
        </p:grpSpPr>
        <p:sp>
          <p:nvSpPr>
            <p:cNvPr id="175" name="Rectangle 115"/>
            <p:cNvSpPr>
              <a:spLocks noChangeArrowheads="1"/>
            </p:cNvSpPr>
            <p:nvPr/>
          </p:nvSpPr>
          <p:spPr bwMode="auto">
            <a:xfrm>
              <a:off x="5970216" y="5998764"/>
              <a:ext cx="384174" cy="30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76" name="Rectangle 116"/>
            <p:cNvSpPr>
              <a:spLocks noChangeArrowheads="1"/>
            </p:cNvSpPr>
            <p:nvPr/>
          </p:nvSpPr>
          <p:spPr bwMode="auto">
            <a:xfrm>
              <a:off x="7452734" y="6000406"/>
              <a:ext cx="384174" cy="30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77" name="Rectangle 117"/>
            <p:cNvSpPr>
              <a:spLocks noChangeArrowheads="1"/>
            </p:cNvSpPr>
            <p:nvPr/>
          </p:nvSpPr>
          <p:spPr bwMode="auto">
            <a:xfrm>
              <a:off x="5236344" y="5795185"/>
              <a:ext cx="128058" cy="30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78" name="Rectangle 118"/>
            <p:cNvSpPr>
              <a:spLocks noChangeArrowheads="1"/>
            </p:cNvSpPr>
            <p:nvPr/>
          </p:nvSpPr>
          <p:spPr bwMode="auto">
            <a:xfrm>
              <a:off x="5201867" y="5120418"/>
              <a:ext cx="128058" cy="30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5</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79" name="Rectangle 119"/>
            <p:cNvSpPr>
              <a:spLocks noChangeArrowheads="1"/>
            </p:cNvSpPr>
            <p:nvPr/>
          </p:nvSpPr>
          <p:spPr bwMode="auto">
            <a:xfrm>
              <a:off x="5129629" y="4366845"/>
              <a:ext cx="256116" cy="30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10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80" name="Rectangle 120"/>
            <p:cNvSpPr>
              <a:spLocks noChangeArrowheads="1"/>
            </p:cNvSpPr>
            <p:nvPr/>
          </p:nvSpPr>
          <p:spPr bwMode="auto">
            <a:xfrm>
              <a:off x="5075451" y="3646109"/>
              <a:ext cx="377607" cy="30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15</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81" name="Line 121"/>
            <p:cNvSpPr>
              <a:spLocks noChangeShapeType="1"/>
            </p:cNvSpPr>
            <p:nvPr/>
          </p:nvSpPr>
          <p:spPr bwMode="auto">
            <a:xfrm flipV="1">
              <a:off x="5434999" y="5957720"/>
              <a:ext cx="0" cy="2134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122"/>
            <p:cNvSpPr>
              <a:spLocks noChangeShapeType="1"/>
            </p:cNvSpPr>
            <p:nvPr/>
          </p:nvSpPr>
          <p:spPr bwMode="auto">
            <a:xfrm flipV="1">
              <a:off x="6172153" y="5957720"/>
              <a:ext cx="0" cy="4432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Line 123"/>
            <p:cNvSpPr>
              <a:spLocks noChangeShapeType="1"/>
            </p:cNvSpPr>
            <p:nvPr/>
          </p:nvSpPr>
          <p:spPr bwMode="auto">
            <a:xfrm flipV="1">
              <a:off x="6907666" y="5957720"/>
              <a:ext cx="0" cy="2134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124"/>
            <p:cNvSpPr>
              <a:spLocks noChangeShapeType="1"/>
            </p:cNvSpPr>
            <p:nvPr/>
          </p:nvSpPr>
          <p:spPr bwMode="auto">
            <a:xfrm flipV="1">
              <a:off x="7644821" y="5957720"/>
              <a:ext cx="0" cy="4432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Line 125"/>
            <p:cNvSpPr>
              <a:spLocks noChangeShapeType="1"/>
            </p:cNvSpPr>
            <p:nvPr/>
          </p:nvSpPr>
          <p:spPr bwMode="auto">
            <a:xfrm flipV="1">
              <a:off x="8381976" y="5957720"/>
              <a:ext cx="0" cy="2134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126"/>
            <p:cNvSpPr>
              <a:spLocks noChangeShapeType="1"/>
            </p:cNvSpPr>
            <p:nvPr/>
          </p:nvSpPr>
          <p:spPr bwMode="auto">
            <a:xfrm>
              <a:off x="5434999" y="5957720"/>
              <a:ext cx="294697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127"/>
            <p:cNvSpPr>
              <a:spLocks noChangeShapeType="1"/>
            </p:cNvSpPr>
            <p:nvPr/>
          </p:nvSpPr>
          <p:spPr bwMode="auto">
            <a:xfrm>
              <a:off x="5302015" y="5885482"/>
              <a:ext cx="4432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128"/>
            <p:cNvSpPr>
              <a:spLocks noChangeShapeType="1"/>
            </p:cNvSpPr>
            <p:nvPr/>
          </p:nvSpPr>
          <p:spPr bwMode="auto">
            <a:xfrm>
              <a:off x="5412014" y="5598173"/>
              <a:ext cx="2298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Line 129"/>
            <p:cNvSpPr>
              <a:spLocks noChangeShapeType="1"/>
            </p:cNvSpPr>
            <p:nvPr/>
          </p:nvSpPr>
          <p:spPr bwMode="auto">
            <a:xfrm>
              <a:off x="5390671" y="5240267"/>
              <a:ext cx="4432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130"/>
            <p:cNvSpPr>
              <a:spLocks noChangeShapeType="1"/>
            </p:cNvSpPr>
            <p:nvPr/>
          </p:nvSpPr>
          <p:spPr bwMode="auto">
            <a:xfrm>
              <a:off x="5412014" y="4880719"/>
              <a:ext cx="2298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Line 131"/>
            <p:cNvSpPr>
              <a:spLocks noChangeShapeType="1"/>
            </p:cNvSpPr>
            <p:nvPr/>
          </p:nvSpPr>
          <p:spPr bwMode="auto">
            <a:xfrm>
              <a:off x="5390671" y="4521172"/>
              <a:ext cx="4432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Line 132"/>
            <p:cNvSpPr>
              <a:spLocks noChangeShapeType="1"/>
            </p:cNvSpPr>
            <p:nvPr/>
          </p:nvSpPr>
          <p:spPr bwMode="auto">
            <a:xfrm>
              <a:off x="5412014" y="4163266"/>
              <a:ext cx="2298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Line 133"/>
            <p:cNvSpPr>
              <a:spLocks noChangeShapeType="1"/>
            </p:cNvSpPr>
            <p:nvPr/>
          </p:nvSpPr>
          <p:spPr bwMode="auto">
            <a:xfrm>
              <a:off x="5390671" y="3803718"/>
              <a:ext cx="4432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Line 134"/>
            <p:cNvSpPr>
              <a:spLocks noChangeShapeType="1"/>
            </p:cNvSpPr>
            <p:nvPr/>
          </p:nvSpPr>
          <p:spPr bwMode="auto">
            <a:xfrm flipV="1">
              <a:off x="5425148" y="3803718"/>
              <a:ext cx="0" cy="215400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Freeform 135"/>
            <p:cNvSpPr>
              <a:spLocks/>
            </p:cNvSpPr>
            <p:nvPr/>
          </p:nvSpPr>
          <p:spPr bwMode="auto">
            <a:xfrm>
              <a:off x="5431715" y="4645946"/>
              <a:ext cx="2950261" cy="840586"/>
            </a:xfrm>
            <a:custGeom>
              <a:avLst/>
              <a:gdLst>
                <a:gd name="T0" fmla="*/ 26 w 1797"/>
                <a:gd name="T1" fmla="*/ 198 h 512"/>
                <a:gd name="T2" fmla="*/ 56 w 1797"/>
                <a:gd name="T3" fmla="*/ 176 h 512"/>
                <a:gd name="T4" fmla="*/ 85 w 1797"/>
                <a:gd name="T5" fmla="*/ 242 h 512"/>
                <a:gd name="T6" fmla="*/ 115 w 1797"/>
                <a:gd name="T7" fmla="*/ 306 h 512"/>
                <a:gd name="T8" fmla="*/ 144 w 1797"/>
                <a:gd name="T9" fmla="*/ 169 h 512"/>
                <a:gd name="T10" fmla="*/ 174 w 1797"/>
                <a:gd name="T11" fmla="*/ 362 h 512"/>
                <a:gd name="T12" fmla="*/ 204 w 1797"/>
                <a:gd name="T13" fmla="*/ 183 h 512"/>
                <a:gd name="T14" fmla="*/ 234 w 1797"/>
                <a:gd name="T15" fmla="*/ 160 h 512"/>
                <a:gd name="T16" fmla="*/ 263 w 1797"/>
                <a:gd name="T17" fmla="*/ 292 h 512"/>
                <a:gd name="T18" fmla="*/ 293 w 1797"/>
                <a:gd name="T19" fmla="*/ 299 h 512"/>
                <a:gd name="T20" fmla="*/ 323 w 1797"/>
                <a:gd name="T21" fmla="*/ 142 h 512"/>
                <a:gd name="T22" fmla="*/ 352 w 1797"/>
                <a:gd name="T23" fmla="*/ 240 h 512"/>
                <a:gd name="T24" fmla="*/ 382 w 1797"/>
                <a:gd name="T25" fmla="*/ 249 h 512"/>
                <a:gd name="T26" fmla="*/ 412 w 1797"/>
                <a:gd name="T27" fmla="*/ 195 h 512"/>
                <a:gd name="T28" fmla="*/ 441 w 1797"/>
                <a:gd name="T29" fmla="*/ 129 h 512"/>
                <a:gd name="T30" fmla="*/ 471 w 1797"/>
                <a:gd name="T31" fmla="*/ 311 h 512"/>
                <a:gd name="T32" fmla="*/ 500 w 1797"/>
                <a:gd name="T33" fmla="*/ 220 h 512"/>
                <a:gd name="T34" fmla="*/ 530 w 1797"/>
                <a:gd name="T35" fmla="*/ 216 h 512"/>
                <a:gd name="T36" fmla="*/ 560 w 1797"/>
                <a:gd name="T37" fmla="*/ 207 h 512"/>
                <a:gd name="T38" fmla="*/ 589 w 1797"/>
                <a:gd name="T39" fmla="*/ 277 h 512"/>
                <a:gd name="T40" fmla="*/ 619 w 1797"/>
                <a:gd name="T41" fmla="*/ 276 h 512"/>
                <a:gd name="T42" fmla="*/ 648 w 1797"/>
                <a:gd name="T43" fmla="*/ 314 h 512"/>
                <a:gd name="T44" fmla="*/ 678 w 1797"/>
                <a:gd name="T45" fmla="*/ 278 h 512"/>
                <a:gd name="T46" fmla="*/ 707 w 1797"/>
                <a:gd name="T47" fmla="*/ 355 h 512"/>
                <a:gd name="T48" fmla="*/ 737 w 1797"/>
                <a:gd name="T49" fmla="*/ 322 h 512"/>
                <a:gd name="T50" fmla="*/ 766 w 1797"/>
                <a:gd name="T51" fmla="*/ 330 h 512"/>
                <a:gd name="T52" fmla="*/ 796 w 1797"/>
                <a:gd name="T53" fmla="*/ 223 h 512"/>
                <a:gd name="T54" fmla="*/ 826 w 1797"/>
                <a:gd name="T55" fmla="*/ 287 h 512"/>
                <a:gd name="T56" fmla="*/ 855 w 1797"/>
                <a:gd name="T57" fmla="*/ 247 h 512"/>
                <a:gd name="T58" fmla="*/ 885 w 1797"/>
                <a:gd name="T59" fmla="*/ 283 h 512"/>
                <a:gd name="T60" fmla="*/ 914 w 1797"/>
                <a:gd name="T61" fmla="*/ 353 h 512"/>
                <a:gd name="T62" fmla="*/ 944 w 1797"/>
                <a:gd name="T63" fmla="*/ 264 h 512"/>
                <a:gd name="T64" fmla="*/ 973 w 1797"/>
                <a:gd name="T65" fmla="*/ 299 h 512"/>
                <a:gd name="T66" fmla="*/ 1002 w 1797"/>
                <a:gd name="T67" fmla="*/ 296 h 512"/>
                <a:gd name="T68" fmla="*/ 1032 w 1797"/>
                <a:gd name="T69" fmla="*/ 347 h 512"/>
                <a:gd name="T70" fmla="*/ 1061 w 1797"/>
                <a:gd name="T71" fmla="*/ 292 h 512"/>
                <a:gd name="T72" fmla="*/ 1090 w 1797"/>
                <a:gd name="T73" fmla="*/ 213 h 512"/>
                <a:gd name="T74" fmla="*/ 1120 w 1797"/>
                <a:gd name="T75" fmla="*/ 342 h 512"/>
                <a:gd name="T76" fmla="*/ 1150 w 1797"/>
                <a:gd name="T77" fmla="*/ 295 h 512"/>
                <a:gd name="T78" fmla="*/ 1179 w 1797"/>
                <a:gd name="T79" fmla="*/ 173 h 512"/>
                <a:gd name="T80" fmla="*/ 1208 w 1797"/>
                <a:gd name="T81" fmla="*/ 115 h 512"/>
                <a:gd name="T82" fmla="*/ 1238 w 1797"/>
                <a:gd name="T83" fmla="*/ 160 h 512"/>
                <a:gd name="T84" fmla="*/ 1267 w 1797"/>
                <a:gd name="T85" fmla="*/ 183 h 512"/>
                <a:gd name="T86" fmla="*/ 1296 w 1797"/>
                <a:gd name="T87" fmla="*/ 249 h 512"/>
                <a:gd name="T88" fmla="*/ 1326 w 1797"/>
                <a:gd name="T89" fmla="*/ 155 h 512"/>
                <a:gd name="T90" fmla="*/ 1355 w 1797"/>
                <a:gd name="T91" fmla="*/ 210 h 512"/>
                <a:gd name="T92" fmla="*/ 1384 w 1797"/>
                <a:gd name="T93" fmla="*/ 239 h 512"/>
                <a:gd name="T94" fmla="*/ 1414 w 1797"/>
                <a:gd name="T95" fmla="*/ 237 h 512"/>
                <a:gd name="T96" fmla="*/ 1443 w 1797"/>
                <a:gd name="T97" fmla="*/ 512 h 512"/>
                <a:gd name="T98" fmla="*/ 1472 w 1797"/>
                <a:gd name="T99" fmla="*/ 362 h 512"/>
                <a:gd name="T100" fmla="*/ 1502 w 1797"/>
                <a:gd name="T101" fmla="*/ 332 h 512"/>
                <a:gd name="T102" fmla="*/ 1531 w 1797"/>
                <a:gd name="T103" fmla="*/ 299 h 512"/>
                <a:gd name="T104" fmla="*/ 1560 w 1797"/>
                <a:gd name="T105" fmla="*/ 362 h 512"/>
                <a:gd name="T106" fmla="*/ 1589 w 1797"/>
                <a:gd name="T107" fmla="*/ 111 h 512"/>
                <a:gd name="T108" fmla="*/ 1618 w 1797"/>
                <a:gd name="T109" fmla="*/ 331 h 512"/>
                <a:gd name="T110" fmla="*/ 1648 w 1797"/>
                <a:gd name="T111" fmla="*/ 421 h 512"/>
                <a:gd name="T112" fmla="*/ 1677 w 1797"/>
                <a:gd name="T113" fmla="*/ 208 h 512"/>
                <a:gd name="T114" fmla="*/ 1706 w 1797"/>
                <a:gd name="T115" fmla="*/ 171 h 512"/>
                <a:gd name="T116" fmla="*/ 1735 w 1797"/>
                <a:gd name="T117" fmla="*/ 233 h 512"/>
                <a:gd name="T118" fmla="*/ 1764 w 1797"/>
                <a:gd name="T119" fmla="*/ 207 h 512"/>
                <a:gd name="T120" fmla="*/ 1793 w 1797"/>
                <a:gd name="T121"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7" h="512">
                  <a:moveTo>
                    <a:pt x="0" y="153"/>
                  </a:moveTo>
                  <a:lnTo>
                    <a:pt x="3" y="362"/>
                  </a:lnTo>
                  <a:lnTo>
                    <a:pt x="7" y="327"/>
                  </a:lnTo>
                  <a:lnTo>
                    <a:pt x="11" y="260"/>
                  </a:lnTo>
                  <a:lnTo>
                    <a:pt x="14" y="395"/>
                  </a:lnTo>
                  <a:lnTo>
                    <a:pt x="18" y="198"/>
                  </a:lnTo>
                  <a:lnTo>
                    <a:pt x="22" y="362"/>
                  </a:lnTo>
                  <a:lnTo>
                    <a:pt x="26" y="198"/>
                  </a:lnTo>
                  <a:lnTo>
                    <a:pt x="29" y="427"/>
                  </a:lnTo>
                  <a:lnTo>
                    <a:pt x="33" y="394"/>
                  </a:lnTo>
                  <a:lnTo>
                    <a:pt x="37" y="204"/>
                  </a:lnTo>
                  <a:lnTo>
                    <a:pt x="40" y="394"/>
                  </a:lnTo>
                  <a:lnTo>
                    <a:pt x="44" y="330"/>
                  </a:lnTo>
                  <a:lnTo>
                    <a:pt x="48" y="362"/>
                  </a:lnTo>
                  <a:lnTo>
                    <a:pt x="52" y="362"/>
                  </a:lnTo>
                  <a:lnTo>
                    <a:pt x="56" y="176"/>
                  </a:lnTo>
                  <a:lnTo>
                    <a:pt x="59" y="331"/>
                  </a:lnTo>
                  <a:lnTo>
                    <a:pt x="63" y="331"/>
                  </a:lnTo>
                  <a:lnTo>
                    <a:pt x="66" y="332"/>
                  </a:lnTo>
                  <a:lnTo>
                    <a:pt x="70" y="269"/>
                  </a:lnTo>
                  <a:lnTo>
                    <a:pt x="74" y="268"/>
                  </a:lnTo>
                  <a:lnTo>
                    <a:pt x="78" y="362"/>
                  </a:lnTo>
                  <a:lnTo>
                    <a:pt x="82" y="272"/>
                  </a:lnTo>
                  <a:lnTo>
                    <a:pt x="85" y="242"/>
                  </a:lnTo>
                  <a:lnTo>
                    <a:pt x="89" y="362"/>
                  </a:lnTo>
                  <a:lnTo>
                    <a:pt x="92" y="104"/>
                  </a:lnTo>
                  <a:lnTo>
                    <a:pt x="96" y="304"/>
                  </a:lnTo>
                  <a:lnTo>
                    <a:pt x="100" y="362"/>
                  </a:lnTo>
                  <a:lnTo>
                    <a:pt x="104" y="194"/>
                  </a:lnTo>
                  <a:lnTo>
                    <a:pt x="108" y="249"/>
                  </a:lnTo>
                  <a:lnTo>
                    <a:pt x="111" y="170"/>
                  </a:lnTo>
                  <a:lnTo>
                    <a:pt x="115" y="306"/>
                  </a:lnTo>
                  <a:lnTo>
                    <a:pt x="118" y="306"/>
                  </a:lnTo>
                  <a:lnTo>
                    <a:pt x="122" y="362"/>
                  </a:lnTo>
                  <a:lnTo>
                    <a:pt x="126" y="255"/>
                  </a:lnTo>
                  <a:lnTo>
                    <a:pt x="130" y="279"/>
                  </a:lnTo>
                  <a:lnTo>
                    <a:pt x="134" y="164"/>
                  </a:lnTo>
                  <a:lnTo>
                    <a:pt x="137" y="389"/>
                  </a:lnTo>
                  <a:lnTo>
                    <a:pt x="141" y="276"/>
                  </a:lnTo>
                  <a:lnTo>
                    <a:pt x="144" y="169"/>
                  </a:lnTo>
                  <a:lnTo>
                    <a:pt x="148" y="334"/>
                  </a:lnTo>
                  <a:lnTo>
                    <a:pt x="152" y="162"/>
                  </a:lnTo>
                  <a:lnTo>
                    <a:pt x="156" y="279"/>
                  </a:lnTo>
                  <a:lnTo>
                    <a:pt x="160" y="196"/>
                  </a:lnTo>
                  <a:lnTo>
                    <a:pt x="163" y="306"/>
                  </a:lnTo>
                  <a:lnTo>
                    <a:pt x="167" y="304"/>
                  </a:lnTo>
                  <a:lnTo>
                    <a:pt x="171" y="142"/>
                  </a:lnTo>
                  <a:lnTo>
                    <a:pt x="174" y="362"/>
                  </a:lnTo>
                  <a:lnTo>
                    <a:pt x="178" y="162"/>
                  </a:lnTo>
                  <a:lnTo>
                    <a:pt x="182" y="280"/>
                  </a:lnTo>
                  <a:lnTo>
                    <a:pt x="185" y="335"/>
                  </a:lnTo>
                  <a:lnTo>
                    <a:pt x="189" y="168"/>
                  </a:lnTo>
                  <a:lnTo>
                    <a:pt x="193" y="282"/>
                  </a:lnTo>
                  <a:lnTo>
                    <a:pt x="197" y="60"/>
                  </a:lnTo>
                  <a:lnTo>
                    <a:pt x="200" y="169"/>
                  </a:lnTo>
                  <a:lnTo>
                    <a:pt x="204" y="183"/>
                  </a:lnTo>
                  <a:lnTo>
                    <a:pt x="208" y="148"/>
                  </a:lnTo>
                  <a:lnTo>
                    <a:pt x="211" y="230"/>
                  </a:lnTo>
                  <a:lnTo>
                    <a:pt x="215" y="362"/>
                  </a:lnTo>
                  <a:lnTo>
                    <a:pt x="219" y="231"/>
                  </a:lnTo>
                  <a:lnTo>
                    <a:pt x="223" y="311"/>
                  </a:lnTo>
                  <a:lnTo>
                    <a:pt x="226" y="163"/>
                  </a:lnTo>
                  <a:lnTo>
                    <a:pt x="230" y="261"/>
                  </a:lnTo>
                  <a:lnTo>
                    <a:pt x="234" y="160"/>
                  </a:lnTo>
                  <a:lnTo>
                    <a:pt x="237" y="137"/>
                  </a:lnTo>
                  <a:lnTo>
                    <a:pt x="241" y="141"/>
                  </a:lnTo>
                  <a:lnTo>
                    <a:pt x="245" y="214"/>
                  </a:lnTo>
                  <a:lnTo>
                    <a:pt x="249" y="265"/>
                  </a:lnTo>
                  <a:lnTo>
                    <a:pt x="252" y="193"/>
                  </a:lnTo>
                  <a:lnTo>
                    <a:pt x="256" y="222"/>
                  </a:lnTo>
                  <a:lnTo>
                    <a:pt x="259" y="247"/>
                  </a:lnTo>
                  <a:lnTo>
                    <a:pt x="263" y="292"/>
                  </a:lnTo>
                  <a:lnTo>
                    <a:pt x="267" y="248"/>
                  </a:lnTo>
                  <a:lnTo>
                    <a:pt x="271" y="181"/>
                  </a:lnTo>
                  <a:lnTo>
                    <a:pt x="275" y="214"/>
                  </a:lnTo>
                  <a:lnTo>
                    <a:pt x="278" y="233"/>
                  </a:lnTo>
                  <a:lnTo>
                    <a:pt x="282" y="230"/>
                  </a:lnTo>
                  <a:lnTo>
                    <a:pt x="286" y="215"/>
                  </a:lnTo>
                  <a:lnTo>
                    <a:pt x="289" y="216"/>
                  </a:lnTo>
                  <a:lnTo>
                    <a:pt x="293" y="299"/>
                  </a:lnTo>
                  <a:lnTo>
                    <a:pt x="297" y="176"/>
                  </a:lnTo>
                  <a:lnTo>
                    <a:pt x="301" y="178"/>
                  </a:lnTo>
                  <a:lnTo>
                    <a:pt x="304" y="320"/>
                  </a:lnTo>
                  <a:lnTo>
                    <a:pt x="308" y="239"/>
                  </a:lnTo>
                  <a:lnTo>
                    <a:pt x="312" y="259"/>
                  </a:lnTo>
                  <a:lnTo>
                    <a:pt x="315" y="258"/>
                  </a:lnTo>
                  <a:lnTo>
                    <a:pt x="319" y="322"/>
                  </a:lnTo>
                  <a:lnTo>
                    <a:pt x="323" y="142"/>
                  </a:lnTo>
                  <a:lnTo>
                    <a:pt x="326" y="217"/>
                  </a:lnTo>
                  <a:lnTo>
                    <a:pt x="330" y="241"/>
                  </a:lnTo>
                  <a:lnTo>
                    <a:pt x="334" y="203"/>
                  </a:lnTo>
                  <a:lnTo>
                    <a:pt x="338" y="223"/>
                  </a:lnTo>
                  <a:lnTo>
                    <a:pt x="341" y="202"/>
                  </a:lnTo>
                  <a:lnTo>
                    <a:pt x="345" y="241"/>
                  </a:lnTo>
                  <a:lnTo>
                    <a:pt x="349" y="100"/>
                  </a:lnTo>
                  <a:lnTo>
                    <a:pt x="352" y="240"/>
                  </a:lnTo>
                  <a:lnTo>
                    <a:pt x="356" y="362"/>
                  </a:lnTo>
                  <a:lnTo>
                    <a:pt x="360" y="362"/>
                  </a:lnTo>
                  <a:lnTo>
                    <a:pt x="364" y="277"/>
                  </a:lnTo>
                  <a:lnTo>
                    <a:pt x="367" y="340"/>
                  </a:lnTo>
                  <a:lnTo>
                    <a:pt x="371" y="194"/>
                  </a:lnTo>
                  <a:lnTo>
                    <a:pt x="374" y="209"/>
                  </a:lnTo>
                  <a:lnTo>
                    <a:pt x="378" y="56"/>
                  </a:lnTo>
                  <a:lnTo>
                    <a:pt x="382" y="249"/>
                  </a:lnTo>
                  <a:lnTo>
                    <a:pt x="386" y="142"/>
                  </a:lnTo>
                  <a:lnTo>
                    <a:pt x="389" y="201"/>
                  </a:lnTo>
                  <a:lnTo>
                    <a:pt x="393" y="222"/>
                  </a:lnTo>
                  <a:lnTo>
                    <a:pt x="397" y="220"/>
                  </a:lnTo>
                  <a:lnTo>
                    <a:pt x="400" y="131"/>
                  </a:lnTo>
                  <a:lnTo>
                    <a:pt x="404" y="315"/>
                  </a:lnTo>
                  <a:lnTo>
                    <a:pt x="408" y="85"/>
                  </a:lnTo>
                  <a:lnTo>
                    <a:pt x="412" y="195"/>
                  </a:lnTo>
                  <a:lnTo>
                    <a:pt x="415" y="152"/>
                  </a:lnTo>
                  <a:lnTo>
                    <a:pt x="419" y="130"/>
                  </a:lnTo>
                  <a:lnTo>
                    <a:pt x="423" y="167"/>
                  </a:lnTo>
                  <a:lnTo>
                    <a:pt x="427" y="160"/>
                  </a:lnTo>
                  <a:lnTo>
                    <a:pt x="430" y="231"/>
                  </a:lnTo>
                  <a:lnTo>
                    <a:pt x="434" y="137"/>
                  </a:lnTo>
                  <a:lnTo>
                    <a:pt x="437" y="179"/>
                  </a:lnTo>
                  <a:lnTo>
                    <a:pt x="441" y="129"/>
                  </a:lnTo>
                  <a:lnTo>
                    <a:pt x="445" y="132"/>
                  </a:lnTo>
                  <a:lnTo>
                    <a:pt x="449" y="91"/>
                  </a:lnTo>
                  <a:lnTo>
                    <a:pt x="453" y="68"/>
                  </a:lnTo>
                  <a:lnTo>
                    <a:pt x="456" y="160"/>
                  </a:lnTo>
                  <a:lnTo>
                    <a:pt x="460" y="97"/>
                  </a:lnTo>
                  <a:lnTo>
                    <a:pt x="463" y="201"/>
                  </a:lnTo>
                  <a:lnTo>
                    <a:pt x="467" y="110"/>
                  </a:lnTo>
                  <a:lnTo>
                    <a:pt x="471" y="311"/>
                  </a:lnTo>
                  <a:lnTo>
                    <a:pt x="475" y="109"/>
                  </a:lnTo>
                  <a:lnTo>
                    <a:pt x="478" y="80"/>
                  </a:lnTo>
                  <a:lnTo>
                    <a:pt x="482" y="168"/>
                  </a:lnTo>
                  <a:lnTo>
                    <a:pt x="486" y="120"/>
                  </a:lnTo>
                  <a:lnTo>
                    <a:pt x="489" y="93"/>
                  </a:lnTo>
                  <a:lnTo>
                    <a:pt x="493" y="222"/>
                  </a:lnTo>
                  <a:lnTo>
                    <a:pt x="497" y="0"/>
                  </a:lnTo>
                  <a:lnTo>
                    <a:pt x="500" y="220"/>
                  </a:lnTo>
                  <a:lnTo>
                    <a:pt x="504" y="138"/>
                  </a:lnTo>
                  <a:lnTo>
                    <a:pt x="508" y="42"/>
                  </a:lnTo>
                  <a:lnTo>
                    <a:pt x="512" y="135"/>
                  </a:lnTo>
                  <a:lnTo>
                    <a:pt x="515" y="146"/>
                  </a:lnTo>
                  <a:lnTo>
                    <a:pt x="519" y="61"/>
                  </a:lnTo>
                  <a:lnTo>
                    <a:pt x="523" y="185"/>
                  </a:lnTo>
                  <a:lnTo>
                    <a:pt x="526" y="258"/>
                  </a:lnTo>
                  <a:lnTo>
                    <a:pt x="530" y="216"/>
                  </a:lnTo>
                  <a:lnTo>
                    <a:pt x="534" y="179"/>
                  </a:lnTo>
                  <a:lnTo>
                    <a:pt x="538" y="118"/>
                  </a:lnTo>
                  <a:lnTo>
                    <a:pt x="541" y="282"/>
                  </a:lnTo>
                  <a:lnTo>
                    <a:pt x="545" y="209"/>
                  </a:lnTo>
                  <a:lnTo>
                    <a:pt x="549" y="153"/>
                  </a:lnTo>
                  <a:lnTo>
                    <a:pt x="552" y="252"/>
                  </a:lnTo>
                  <a:lnTo>
                    <a:pt x="556" y="143"/>
                  </a:lnTo>
                  <a:lnTo>
                    <a:pt x="560" y="207"/>
                  </a:lnTo>
                  <a:lnTo>
                    <a:pt x="563" y="127"/>
                  </a:lnTo>
                  <a:lnTo>
                    <a:pt x="567" y="255"/>
                  </a:lnTo>
                  <a:lnTo>
                    <a:pt x="571" y="265"/>
                  </a:lnTo>
                  <a:lnTo>
                    <a:pt x="575" y="255"/>
                  </a:lnTo>
                  <a:lnTo>
                    <a:pt x="578" y="219"/>
                  </a:lnTo>
                  <a:lnTo>
                    <a:pt x="582" y="167"/>
                  </a:lnTo>
                  <a:lnTo>
                    <a:pt x="585" y="164"/>
                  </a:lnTo>
                  <a:lnTo>
                    <a:pt x="589" y="277"/>
                  </a:lnTo>
                  <a:lnTo>
                    <a:pt x="593" y="225"/>
                  </a:lnTo>
                  <a:lnTo>
                    <a:pt x="597" y="137"/>
                  </a:lnTo>
                  <a:lnTo>
                    <a:pt x="600" y="296"/>
                  </a:lnTo>
                  <a:lnTo>
                    <a:pt x="604" y="215"/>
                  </a:lnTo>
                  <a:lnTo>
                    <a:pt x="608" y="229"/>
                  </a:lnTo>
                  <a:lnTo>
                    <a:pt x="611" y="303"/>
                  </a:lnTo>
                  <a:lnTo>
                    <a:pt x="615" y="286"/>
                  </a:lnTo>
                  <a:lnTo>
                    <a:pt x="619" y="276"/>
                  </a:lnTo>
                  <a:lnTo>
                    <a:pt x="623" y="291"/>
                  </a:lnTo>
                  <a:lnTo>
                    <a:pt x="626" y="255"/>
                  </a:lnTo>
                  <a:lnTo>
                    <a:pt x="630" y="255"/>
                  </a:lnTo>
                  <a:lnTo>
                    <a:pt x="634" y="281"/>
                  </a:lnTo>
                  <a:lnTo>
                    <a:pt x="637" y="318"/>
                  </a:lnTo>
                  <a:lnTo>
                    <a:pt x="641" y="318"/>
                  </a:lnTo>
                  <a:lnTo>
                    <a:pt x="645" y="281"/>
                  </a:lnTo>
                  <a:lnTo>
                    <a:pt x="648" y="314"/>
                  </a:lnTo>
                  <a:lnTo>
                    <a:pt x="652" y="281"/>
                  </a:lnTo>
                  <a:lnTo>
                    <a:pt x="656" y="296"/>
                  </a:lnTo>
                  <a:lnTo>
                    <a:pt x="660" y="324"/>
                  </a:lnTo>
                  <a:lnTo>
                    <a:pt x="663" y="324"/>
                  </a:lnTo>
                  <a:lnTo>
                    <a:pt x="667" y="292"/>
                  </a:lnTo>
                  <a:lnTo>
                    <a:pt x="671" y="289"/>
                  </a:lnTo>
                  <a:lnTo>
                    <a:pt x="674" y="348"/>
                  </a:lnTo>
                  <a:lnTo>
                    <a:pt x="678" y="278"/>
                  </a:lnTo>
                  <a:lnTo>
                    <a:pt x="682" y="294"/>
                  </a:lnTo>
                  <a:lnTo>
                    <a:pt x="685" y="307"/>
                  </a:lnTo>
                  <a:lnTo>
                    <a:pt x="689" y="315"/>
                  </a:lnTo>
                  <a:lnTo>
                    <a:pt x="693" y="269"/>
                  </a:lnTo>
                  <a:lnTo>
                    <a:pt x="697" y="299"/>
                  </a:lnTo>
                  <a:lnTo>
                    <a:pt x="700" y="283"/>
                  </a:lnTo>
                  <a:lnTo>
                    <a:pt x="704" y="328"/>
                  </a:lnTo>
                  <a:lnTo>
                    <a:pt x="707" y="355"/>
                  </a:lnTo>
                  <a:lnTo>
                    <a:pt x="711" y="342"/>
                  </a:lnTo>
                  <a:lnTo>
                    <a:pt x="715" y="320"/>
                  </a:lnTo>
                  <a:lnTo>
                    <a:pt x="719" y="279"/>
                  </a:lnTo>
                  <a:lnTo>
                    <a:pt x="722" y="320"/>
                  </a:lnTo>
                  <a:lnTo>
                    <a:pt x="726" y="325"/>
                  </a:lnTo>
                  <a:lnTo>
                    <a:pt x="730" y="311"/>
                  </a:lnTo>
                  <a:lnTo>
                    <a:pt x="733" y="303"/>
                  </a:lnTo>
                  <a:lnTo>
                    <a:pt x="737" y="322"/>
                  </a:lnTo>
                  <a:lnTo>
                    <a:pt x="741" y="314"/>
                  </a:lnTo>
                  <a:lnTo>
                    <a:pt x="744" y="286"/>
                  </a:lnTo>
                  <a:lnTo>
                    <a:pt x="748" y="319"/>
                  </a:lnTo>
                  <a:lnTo>
                    <a:pt x="752" y="337"/>
                  </a:lnTo>
                  <a:lnTo>
                    <a:pt x="756" y="315"/>
                  </a:lnTo>
                  <a:lnTo>
                    <a:pt x="759" y="268"/>
                  </a:lnTo>
                  <a:lnTo>
                    <a:pt x="763" y="274"/>
                  </a:lnTo>
                  <a:lnTo>
                    <a:pt x="766" y="330"/>
                  </a:lnTo>
                  <a:lnTo>
                    <a:pt x="770" y="276"/>
                  </a:lnTo>
                  <a:lnTo>
                    <a:pt x="774" y="292"/>
                  </a:lnTo>
                  <a:lnTo>
                    <a:pt x="778" y="324"/>
                  </a:lnTo>
                  <a:lnTo>
                    <a:pt x="781" y="247"/>
                  </a:lnTo>
                  <a:lnTo>
                    <a:pt x="785" y="233"/>
                  </a:lnTo>
                  <a:lnTo>
                    <a:pt x="789" y="319"/>
                  </a:lnTo>
                  <a:lnTo>
                    <a:pt x="792" y="257"/>
                  </a:lnTo>
                  <a:lnTo>
                    <a:pt x="796" y="223"/>
                  </a:lnTo>
                  <a:lnTo>
                    <a:pt x="800" y="279"/>
                  </a:lnTo>
                  <a:lnTo>
                    <a:pt x="803" y="164"/>
                  </a:lnTo>
                  <a:lnTo>
                    <a:pt x="807" y="252"/>
                  </a:lnTo>
                  <a:lnTo>
                    <a:pt x="811" y="231"/>
                  </a:lnTo>
                  <a:lnTo>
                    <a:pt x="815" y="269"/>
                  </a:lnTo>
                  <a:lnTo>
                    <a:pt x="818" y="243"/>
                  </a:lnTo>
                  <a:lnTo>
                    <a:pt x="822" y="264"/>
                  </a:lnTo>
                  <a:lnTo>
                    <a:pt x="826" y="287"/>
                  </a:lnTo>
                  <a:lnTo>
                    <a:pt x="829" y="203"/>
                  </a:lnTo>
                  <a:lnTo>
                    <a:pt x="833" y="189"/>
                  </a:lnTo>
                  <a:lnTo>
                    <a:pt x="837" y="212"/>
                  </a:lnTo>
                  <a:lnTo>
                    <a:pt x="840" y="181"/>
                  </a:lnTo>
                  <a:lnTo>
                    <a:pt x="844" y="343"/>
                  </a:lnTo>
                  <a:lnTo>
                    <a:pt x="848" y="325"/>
                  </a:lnTo>
                  <a:lnTo>
                    <a:pt x="852" y="201"/>
                  </a:lnTo>
                  <a:lnTo>
                    <a:pt x="855" y="247"/>
                  </a:lnTo>
                  <a:lnTo>
                    <a:pt x="859" y="313"/>
                  </a:lnTo>
                  <a:lnTo>
                    <a:pt x="862" y="209"/>
                  </a:lnTo>
                  <a:lnTo>
                    <a:pt x="866" y="190"/>
                  </a:lnTo>
                  <a:lnTo>
                    <a:pt x="870" y="219"/>
                  </a:lnTo>
                  <a:lnTo>
                    <a:pt x="874" y="297"/>
                  </a:lnTo>
                  <a:lnTo>
                    <a:pt x="877" y="273"/>
                  </a:lnTo>
                  <a:lnTo>
                    <a:pt x="881" y="337"/>
                  </a:lnTo>
                  <a:lnTo>
                    <a:pt x="885" y="283"/>
                  </a:lnTo>
                  <a:lnTo>
                    <a:pt x="888" y="283"/>
                  </a:lnTo>
                  <a:lnTo>
                    <a:pt x="892" y="277"/>
                  </a:lnTo>
                  <a:lnTo>
                    <a:pt x="895" y="289"/>
                  </a:lnTo>
                  <a:lnTo>
                    <a:pt x="899" y="341"/>
                  </a:lnTo>
                  <a:lnTo>
                    <a:pt x="903" y="274"/>
                  </a:lnTo>
                  <a:lnTo>
                    <a:pt x="907" y="315"/>
                  </a:lnTo>
                  <a:lnTo>
                    <a:pt x="910" y="270"/>
                  </a:lnTo>
                  <a:lnTo>
                    <a:pt x="914" y="353"/>
                  </a:lnTo>
                  <a:lnTo>
                    <a:pt x="918" y="291"/>
                  </a:lnTo>
                  <a:lnTo>
                    <a:pt x="921" y="362"/>
                  </a:lnTo>
                  <a:lnTo>
                    <a:pt x="925" y="272"/>
                  </a:lnTo>
                  <a:lnTo>
                    <a:pt x="929" y="305"/>
                  </a:lnTo>
                  <a:lnTo>
                    <a:pt x="932" y="314"/>
                  </a:lnTo>
                  <a:lnTo>
                    <a:pt x="936" y="312"/>
                  </a:lnTo>
                  <a:lnTo>
                    <a:pt x="940" y="296"/>
                  </a:lnTo>
                  <a:lnTo>
                    <a:pt x="944" y="264"/>
                  </a:lnTo>
                  <a:lnTo>
                    <a:pt x="947" y="289"/>
                  </a:lnTo>
                  <a:lnTo>
                    <a:pt x="951" y="337"/>
                  </a:lnTo>
                  <a:lnTo>
                    <a:pt x="955" y="296"/>
                  </a:lnTo>
                  <a:lnTo>
                    <a:pt x="958" y="336"/>
                  </a:lnTo>
                  <a:lnTo>
                    <a:pt x="962" y="310"/>
                  </a:lnTo>
                  <a:lnTo>
                    <a:pt x="966" y="287"/>
                  </a:lnTo>
                  <a:lnTo>
                    <a:pt x="969" y="292"/>
                  </a:lnTo>
                  <a:lnTo>
                    <a:pt x="973" y="299"/>
                  </a:lnTo>
                  <a:lnTo>
                    <a:pt x="977" y="299"/>
                  </a:lnTo>
                  <a:lnTo>
                    <a:pt x="980" y="315"/>
                  </a:lnTo>
                  <a:lnTo>
                    <a:pt x="984" y="315"/>
                  </a:lnTo>
                  <a:lnTo>
                    <a:pt x="988" y="332"/>
                  </a:lnTo>
                  <a:lnTo>
                    <a:pt x="991" y="282"/>
                  </a:lnTo>
                  <a:lnTo>
                    <a:pt x="995" y="302"/>
                  </a:lnTo>
                  <a:lnTo>
                    <a:pt x="999" y="328"/>
                  </a:lnTo>
                  <a:lnTo>
                    <a:pt x="1002" y="296"/>
                  </a:lnTo>
                  <a:lnTo>
                    <a:pt x="1006" y="328"/>
                  </a:lnTo>
                  <a:lnTo>
                    <a:pt x="1010" y="239"/>
                  </a:lnTo>
                  <a:lnTo>
                    <a:pt x="1014" y="216"/>
                  </a:lnTo>
                  <a:lnTo>
                    <a:pt x="1017" y="325"/>
                  </a:lnTo>
                  <a:lnTo>
                    <a:pt x="1021" y="243"/>
                  </a:lnTo>
                  <a:lnTo>
                    <a:pt x="1024" y="375"/>
                  </a:lnTo>
                  <a:lnTo>
                    <a:pt x="1028" y="224"/>
                  </a:lnTo>
                  <a:lnTo>
                    <a:pt x="1032" y="347"/>
                  </a:lnTo>
                  <a:lnTo>
                    <a:pt x="1036" y="219"/>
                  </a:lnTo>
                  <a:lnTo>
                    <a:pt x="1039" y="152"/>
                  </a:lnTo>
                  <a:lnTo>
                    <a:pt x="1043" y="224"/>
                  </a:lnTo>
                  <a:lnTo>
                    <a:pt x="1047" y="315"/>
                  </a:lnTo>
                  <a:lnTo>
                    <a:pt x="1050" y="202"/>
                  </a:lnTo>
                  <a:lnTo>
                    <a:pt x="1054" y="219"/>
                  </a:lnTo>
                  <a:lnTo>
                    <a:pt x="1057" y="231"/>
                  </a:lnTo>
                  <a:lnTo>
                    <a:pt x="1061" y="292"/>
                  </a:lnTo>
                  <a:lnTo>
                    <a:pt x="1065" y="176"/>
                  </a:lnTo>
                  <a:lnTo>
                    <a:pt x="1069" y="185"/>
                  </a:lnTo>
                  <a:lnTo>
                    <a:pt x="1072" y="237"/>
                  </a:lnTo>
                  <a:lnTo>
                    <a:pt x="1076" y="237"/>
                  </a:lnTo>
                  <a:lnTo>
                    <a:pt x="1080" y="177"/>
                  </a:lnTo>
                  <a:lnTo>
                    <a:pt x="1083" y="271"/>
                  </a:lnTo>
                  <a:lnTo>
                    <a:pt x="1087" y="255"/>
                  </a:lnTo>
                  <a:lnTo>
                    <a:pt x="1090" y="213"/>
                  </a:lnTo>
                  <a:lnTo>
                    <a:pt x="1094" y="344"/>
                  </a:lnTo>
                  <a:lnTo>
                    <a:pt x="1098" y="181"/>
                  </a:lnTo>
                  <a:lnTo>
                    <a:pt x="1102" y="170"/>
                  </a:lnTo>
                  <a:lnTo>
                    <a:pt x="1105" y="306"/>
                  </a:lnTo>
                  <a:lnTo>
                    <a:pt x="1109" y="267"/>
                  </a:lnTo>
                  <a:lnTo>
                    <a:pt x="1113" y="169"/>
                  </a:lnTo>
                  <a:lnTo>
                    <a:pt x="1117" y="213"/>
                  </a:lnTo>
                  <a:lnTo>
                    <a:pt x="1120" y="342"/>
                  </a:lnTo>
                  <a:lnTo>
                    <a:pt x="1124" y="95"/>
                  </a:lnTo>
                  <a:lnTo>
                    <a:pt x="1127" y="120"/>
                  </a:lnTo>
                  <a:lnTo>
                    <a:pt x="1131" y="256"/>
                  </a:lnTo>
                  <a:lnTo>
                    <a:pt x="1135" y="280"/>
                  </a:lnTo>
                  <a:lnTo>
                    <a:pt x="1138" y="274"/>
                  </a:lnTo>
                  <a:lnTo>
                    <a:pt x="1142" y="126"/>
                  </a:lnTo>
                  <a:lnTo>
                    <a:pt x="1146" y="206"/>
                  </a:lnTo>
                  <a:lnTo>
                    <a:pt x="1150" y="295"/>
                  </a:lnTo>
                  <a:lnTo>
                    <a:pt x="1153" y="104"/>
                  </a:lnTo>
                  <a:lnTo>
                    <a:pt x="1157" y="338"/>
                  </a:lnTo>
                  <a:lnTo>
                    <a:pt x="1160" y="194"/>
                  </a:lnTo>
                  <a:lnTo>
                    <a:pt x="1164" y="288"/>
                  </a:lnTo>
                  <a:lnTo>
                    <a:pt x="1168" y="135"/>
                  </a:lnTo>
                  <a:lnTo>
                    <a:pt x="1172" y="86"/>
                  </a:lnTo>
                  <a:lnTo>
                    <a:pt x="1175" y="207"/>
                  </a:lnTo>
                  <a:lnTo>
                    <a:pt x="1179" y="173"/>
                  </a:lnTo>
                  <a:lnTo>
                    <a:pt x="1183" y="283"/>
                  </a:lnTo>
                  <a:lnTo>
                    <a:pt x="1186" y="199"/>
                  </a:lnTo>
                  <a:lnTo>
                    <a:pt x="1190" y="195"/>
                  </a:lnTo>
                  <a:lnTo>
                    <a:pt x="1193" y="199"/>
                  </a:lnTo>
                  <a:lnTo>
                    <a:pt x="1197" y="81"/>
                  </a:lnTo>
                  <a:lnTo>
                    <a:pt x="1201" y="274"/>
                  </a:lnTo>
                  <a:lnTo>
                    <a:pt x="1205" y="249"/>
                  </a:lnTo>
                  <a:lnTo>
                    <a:pt x="1208" y="115"/>
                  </a:lnTo>
                  <a:lnTo>
                    <a:pt x="1212" y="209"/>
                  </a:lnTo>
                  <a:lnTo>
                    <a:pt x="1216" y="334"/>
                  </a:lnTo>
                  <a:lnTo>
                    <a:pt x="1219" y="304"/>
                  </a:lnTo>
                  <a:lnTo>
                    <a:pt x="1223" y="242"/>
                  </a:lnTo>
                  <a:lnTo>
                    <a:pt x="1226" y="166"/>
                  </a:lnTo>
                  <a:lnTo>
                    <a:pt x="1230" y="248"/>
                  </a:lnTo>
                  <a:lnTo>
                    <a:pt x="1234" y="271"/>
                  </a:lnTo>
                  <a:lnTo>
                    <a:pt x="1238" y="160"/>
                  </a:lnTo>
                  <a:lnTo>
                    <a:pt x="1241" y="247"/>
                  </a:lnTo>
                  <a:lnTo>
                    <a:pt x="1245" y="181"/>
                  </a:lnTo>
                  <a:lnTo>
                    <a:pt x="1249" y="139"/>
                  </a:lnTo>
                  <a:lnTo>
                    <a:pt x="1252" y="152"/>
                  </a:lnTo>
                  <a:lnTo>
                    <a:pt x="1256" y="271"/>
                  </a:lnTo>
                  <a:lnTo>
                    <a:pt x="1259" y="159"/>
                  </a:lnTo>
                  <a:lnTo>
                    <a:pt x="1263" y="139"/>
                  </a:lnTo>
                  <a:lnTo>
                    <a:pt x="1267" y="183"/>
                  </a:lnTo>
                  <a:lnTo>
                    <a:pt x="1271" y="211"/>
                  </a:lnTo>
                  <a:lnTo>
                    <a:pt x="1274" y="105"/>
                  </a:lnTo>
                  <a:lnTo>
                    <a:pt x="1278" y="54"/>
                  </a:lnTo>
                  <a:lnTo>
                    <a:pt x="1282" y="192"/>
                  </a:lnTo>
                  <a:lnTo>
                    <a:pt x="1285" y="244"/>
                  </a:lnTo>
                  <a:lnTo>
                    <a:pt x="1289" y="421"/>
                  </a:lnTo>
                  <a:lnTo>
                    <a:pt x="1293" y="243"/>
                  </a:lnTo>
                  <a:lnTo>
                    <a:pt x="1296" y="249"/>
                  </a:lnTo>
                  <a:lnTo>
                    <a:pt x="1300" y="302"/>
                  </a:lnTo>
                  <a:lnTo>
                    <a:pt x="1304" y="333"/>
                  </a:lnTo>
                  <a:lnTo>
                    <a:pt x="1307" y="247"/>
                  </a:lnTo>
                  <a:lnTo>
                    <a:pt x="1311" y="181"/>
                  </a:lnTo>
                  <a:lnTo>
                    <a:pt x="1315" y="305"/>
                  </a:lnTo>
                  <a:lnTo>
                    <a:pt x="1318" y="248"/>
                  </a:lnTo>
                  <a:lnTo>
                    <a:pt x="1322" y="246"/>
                  </a:lnTo>
                  <a:lnTo>
                    <a:pt x="1326" y="155"/>
                  </a:lnTo>
                  <a:lnTo>
                    <a:pt x="1329" y="275"/>
                  </a:lnTo>
                  <a:lnTo>
                    <a:pt x="1333" y="179"/>
                  </a:lnTo>
                  <a:lnTo>
                    <a:pt x="1337" y="246"/>
                  </a:lnTo>
                  <a:lnTo>
                    <a:pt x="1340" y="184"/>
                  </a:lnTo>
                  <a:lnTo>
                    <a:pt x="1344" y="212"/>
                  </a:lnTo>
                  <a:lnTo>
                    <a:pt x="1348" y="333"/>
                  </a:lnTo>
                  <a:lnTo>
                    <a:pt x="1351" y="240"/>
                  </a:lnTo>
                  <a:lnTo>
                    <a:pt x="1355" y="210"/>
                  </a:lnTo>
                  <a:lnTo>
                    <a:pt x="1359" y="302"/>
                  </a:lnTo>
                  <a:lnTo>
                    <a:pt x="1362" y="177"/>
                  </a:lnTo>
                  <a:lnTo>
                    <a:pt x="1366" y="301"/>
                  </a:lnTo>
                  <a:lnTo>
                    <a:pt x="1369" y="181"/>
                  </a:lnTo>
                  <a:lnTo>
                    <a:pt x="1373" y="85"/>
                  </a:lnTo>
                  <a:lnTo>
                    <a:pt x="1377" y="205"/>
                  </a:lnTo>
                  <a:lnTo>
                    <a:pt x="1381" y="242"/>
                  </a:lnTo>
                  <a:lnTo>
                    <a:pt x="1384" y="239"/>
                  </a:lnTo>
                  <a:lnTo>
                    <a:pt x="1388" y="302"/>
                  </a:lnTo>
                  <a:lnTo>
                    <a:pt x="1392" y="330"/>
                  </a:lnTo>
                  <a:lnTo>
                    <a:pt x="1395" y="83"/>
                  </a:lnTo>
                  <a:lnTo>
                    <a:pt x="1399" y="268"/>
                  </a:lnTo>
                  <a:lnTo>
                    <a:pt x="1402" y="151"/>
                  </a:lnTo>
                  <a:lnTo>
                    <a:pt x="1406" y="362"/>
                  </a:lnTo>
                  <a:lnTo>
                    <a:pt x="1410" y="143"/>
                  </a:lnTo>
                  <a:lnTo>
                    <a:pt x="1414" y="237"/>
                  </a:lnTo>
                  <a:lnTo>
                    <a:pt x="1417" y="269"/>
                  </a:lnTo>
                  <a:lnTo>
                    <a:pt x="1421" y="238"/>
                  </a:lnTo>
                  <a:lnTo>
                    <a:pt x="1425" y="332"/>
                  </a:lnTo>
                  <a:lnTo>
                    <a:pt x="1428" y="144"/>
                  </a:lnTo>
                  <a:lnTo>
                    <a:pt x="1432" y="113"/>
                  </a:lnTo>
                  <a:lnTo>
                    <a:pt x="1435" y="148"/>
                  </a:lnTo>
                  <a:lnTo>
                    <a:pt x="1439" y="209"/>
                  </a:lnTo>
                  <a:lnTo>
                    <a:pt x="1443" y="512"/>
                  </a:lnTo>
                  <a:lnTo>
                    <a:pt x="1446" y="117"/>
                  </a:lnTo>
                  <a:lnTo>
                    <a:pt x="1450" y="236"/>
                  </a:lnTo>
                  <a:lnTo>
                    <a:pt x="1454" y="208"/>
                  </a:lnTo>
                  <a:lnTo>
                    <a:pt x="1458" y="239"/>
                  </a:lnTo>
                  <a:lnTo>
                    <a:pt x="1461" y="301"/>
                  </a:lnTo>
                  <a:lnTo>
                    <a:pt x="1465" y="96"/>
                  </a:lnTo>
                  <a:lnTo>
                    <a:pt x="1468" y="83"/>
                  </a:lnTo>
                  <a:lnTo>
                    <a:pt x="1472" y="362"/>
                  </a:lnTo>
                  <a:lnTo>
                    <a:pt x="1476" y="237"/>
                  </a:lnTo>
                  <a:lnTo>
                    <a:pt x="1479" y="207"/>
                  </a:lnTo>
                  <a:lnTo>
                    <a:pt x="1483" y="332"/>
                  </a:lnTo>
                  <a:lnTo>
                    <a:pt x="1487" y="176"/>
                  </a:lnTo>
                  <a:lnTo>
                    <a:pt x="1490" y="181"/>
                  </a:lnTo>
                  <a:lnTo>
                    <a:pt x="1494" y="170"/>
                  </a:lnTo>
                  <a:lnTo>
                    <a:pt x="1498" y="266"/>
                  </a:lnTo>
                  <a:lnTo>
                    <a:pt x="1502" y="332"/>
                  </a:lnTo>
                  <a:lnTo>
                    <a:pt x="1505" y="298"/>
                  </a:lnTo>
                  <a:lnTo>
                    <a:pt x="1509" y="148"/>
                  </a:lnTo>
                  <a:lnTo>
                    <a:pt x="1512" y="182"/>
                  </a:lnTo>
                  <a:lnTo>
                    <a:pt x="1516" y="201"/>
                  </a:lnTo>
                  <a:lnTo>
                    <a:pt x="1520" y="299"/>
                  </a:lnTo>
                  <a:lnTo>
                    <a:pt x="1523" y="189"/>
                  </a:lnTo>
                  <a:lnTo>
                    <a:pt x="1527" y="392"/>
                  </a:lnTo>
                  <a:lnTo>
                    <a:pt x="1531" y="299"/>
                  </a:lnTo>
                  <a:lnTo>
                    <a:pt x="1534" y="219"/>
                  </a:lnTo>
                  <a:lnTo>
                    <a:pt x="1538" y="393"/>
                  </a:lnTo>
                  <a:lnTo>
                    <a:pt x="1542" y="393"/>
                  </a:lnTo>
                  <a:lnTo>
                    <a:pt x="1545" y="249"/>
                  </a:lnTo>
                  <a:lnTo>
                    <a:pt x="1549" y="425"/>
                  </a:lnTo>
                  <a:lnTo>
                    <a:pt x="1552" y="392"/>
                  </a:lnTo>
                  <a:lnTo>
                    <a:pt x="1556" y="305"/>
                  </a:lnTo>
                  <a:lnTo>
                    <a:pt x="1560" y="362"/>
                  </a:lnTo>
                  <a:lnTo>
                    <a:pt x="1564" y="362"/>
                  </a:lnTo>
                  <a:lnTo>
                    <a:pt x="1567" y="275"/>
                  </a:lnTo>
                  <a:lnTo>
                    <a:pt x="1571" y="176"/>
                  </a:lnTo>
                  <a:lnTo>
                    <a:pt x="1575" y="248"/>
                  </a:lnTo>
                  <a:lnTo>
                    <a:pt x="1578" y="212"/>
                  </a:lnTo>
                  <a:lnTo>
                    <a:pt x="1582" y="240"/>
                  </a:lnTo>
                  <a:lnTo>
                    <a:pt x="1585" y="304"/>
                  </a:lnTo>
                  <a:lnTo>
                    <a:pt x="1589" y="111"/>
                  </a:lnTo>
                  <a:lnTo>
                    <a:pt x="1593" y="243"/>
                  </a:lnTo>
                  <a:lnTo>
                    <a:pt x="1596" y="274"/>
                  </a:lnTo>
                  <a:lnTo>
                    <a:pt x="1600" y="201"/>
                  </a:lnTo>
                  <a:lnTo>
                    <a:pt x="1604" y="129"/>
                  </a:lnTo>
                  <a:lnTo>
                    <a:pt x="1607" y="272"/>
                  </a:lnTo>
                  <a:lnTo>
                    <a:pt x="1611" y="362"/>
                  </a:lnTo>
                  <a:lnTo>
                    <a:pt x="1615" y="304"/>
                  </a:lnTo>
                  <a:lnTo>
                    <a:pt x="1618" y="331"/>
                  </a:lnTo>
                  <a:lnTo>
                    <a:pt x="1622" y="170"/>
                  </a:lnTo>
                  <a:lnTo>
                    <a:pt x="1625" y="153"/>
                  </a:lnTo>
                  <a:lnTo>
                    <a:pt x="1629" y="301"/>
                  </a:lnTo>
                  <a:lnTo>
                    <a:pt x="1633" y="239"/>
                  </a:lnTo>
                  <a:lnTo>
                    <a:pt x="1637" y="452"/>
                  </a:lnTo>
                  <a:lnTo>
                    <a:pt x="1640" y="236"/>
                  </a:lnTo>
                  <a:lnTo>
                    <a:pt x="1644" y="492"/>
                  </a:lnTo>
                  <a:lnTo>
                    <a:pt x="1648" y="421"/>
                  </a:lnTo>
                  <a:lnTo>
                    <a:pt x="1651" y="207"/>
                  </a:lnTo>
                  <a:lnTo>
                    <a:pt x="1655" y="454"/>
                  </a:lnTo>
                  <a:lnTo>
                    <a:pt x="1658" y="208"/>
                  </a:lnTo>
                  <a:lnTo>
                    <a:pt x="1662" y="236"/>
                  </a:lnTo>
                  <a:lnTo>
                    <a:pt x="1666" y="207"/>
                  </a:lnTo>
                  <a:lnTo>
                    <a:pt x="1669" y="362"/>
                  </a:lnTo>
                  <a:lnTo>
                    <a:pt x="1673" y="269"/>
                  </a:lnTo>
                  <a:lnTo>
                    <a:pt x="1677" y="208"/>
                  </a:lnTo>
                  <a:lnTo>
                    <a:pt x="1680" y="362"/>
                  </a:lnTo>
                  <a:lnTo>
                    <a:pt x="1684" y="330"/>
                  </a:lnTo>
                  <a:lnTo>
                    <a:pt x="1688" y="86"/>
                  </a:lnTo>
                  <a:lnTo>
                    <a:pt x="1691" y="177"/>
                  </a:lnTo>
                  <a:lnTo>
                    <a:pt x="1695" y="155"/>
                  </a:lnTo>
                  <a:lnTo>
                    <a:pt x="1698" y="107"/>
                  </a:lnTo>
                  <a:lnTo>
                    <a:pt x="1702" y="242"/>
                  </a:lnTo>
                  <a:lnTo>
                    <a:pt x="1706" y="171"/>
                  </a:lnTo>
                  <a:lnTo>
                    <a:pt x="1709" y="237"/>
                  </a:lnTo>
                  <a:lnTo>
                    <a:pt x="1713" y="330"/>
                  </a:lnTo>
                  <a:lnTo>
                    <a:pt x="1717" y="392"/>
                  </a:lnTo>
                  <a:lnTo>
                    <a:pt x="1721" y="300"/>
                  </a:lnTo>
                  <a:lnTo>
                    <a:pt x="1724" y="235"/>
                  </a:lnTo>
                  <a:lnTo>
                    <a:pt x="1728" y="111"/>
                  </a:lnTo>
                  <a:lnTo>
                    <a:pt x="1732" y="394"/>
                  </a:lnTo>
                  <a:lnTo>
                    <a:pt x="1735" y="233"/>
                  </a:lnTo>
                  <a:lnTo>
                    <a:pt x="1739" y="299"/>
                  </a:lnTo>
                  <a:lnTo>
                    <a:pt x="1742" y="299"/>
                  </a:lnTo>
                  <a:lnTo>
                    <a:pt x="1746" y="236"/>
                  </a:lnTo>
                  <a:lnTo>
                    <a:pt x="1750" y="424"/>
                  </a:lnTo>
                  <a:lnTo>
                    <a:pt x="1753" y="197"/>
                  </a:lnTo>
                  <a:lnTo>
                    <a:pt x="1757" y="268"/>
                  </a:lnTo>
                  <a:lnTo>
                    <a:pt x="1761" y="330"/>
                  </a:lnTo>
                  <a:lnTo>
                    <a:pt x="1764" y="207"/>
                  </a:lnTo>
                  <a:lnTo>
                    <a:pt x="1768" y="362"/>
                  </a:lnTo>
                  <a:lnTo>
                    <a:pt x="1772" y="330"/>
                  </a:lnTo>
                  <a:lnTo>
                    <a:pt x="1775" y="233"/>
                  </a:lnTo>
                  <a:lnTo>
                    <a:pt x="1779" y="298"/>
                  </a:lnTo>
                  <a:lnTo>
                    <a:pt x="1782" y="392"/>
                  </a:lnTo>
                  <a:lnTo>
                    <a:pt x="1786" y="231"/>
                  </a:lnTo>
                  <a:lnTo>
                    <a:pt x="1790" y="425"/>
                  </a:lnTo>
                  <a:lnTo>
                    <a:pt x="1793" y="298"/>
                  </a:lnTo>
                  <a:lnTo>
                    <a:pt x="1797" y="13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Rectangle 140"/>
            <p:cNvSpPr>
              <a:spLocks noChangeArrowheads="1"/>
            </p:cNvSpPr>
            <p:nvPr/>
          </p:nvSpPr>
          <p:spPr bwMode="auto">
            <a:xfrm>
              <a:off x="8119293" y="3578796"/>
              <a:ext cx="85372" cy="13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129" name="Freeform 173"/>
          <p:cNvSpPr>
            <a:spLocks/>
          </p:cNvSpPr>
          <p:nvPr/>
        </p:nvSpPr>
        <p:spPr bwMode="auto">
          <a:xfrm>
            <a:off x="1092527" y="4150411"/>
            <a:ext cx="2769550" cy="1538293"/>
          </a:xfrm>
          <a:custGeom>
            <a:avLst/>
            <a:gdLst>
              <a:gd name="T0" fmla="*/ 28 w 1892"/>
              <a:gd name="T1" fmla="*/ 854 h 1055"/>
              <a:gd name="T2" fmla="*/ 59 w 1892"/>
              <a:gd name="T3" fmla="*/ 929 h 1055"/>
              <a:gd name="T4" fmla="*/ 90 w 1892"/>
              <a:gd name="T5" fmla="*/ 754 h 1055"/>
              <a:gd name="T6" fmla="*/ 122 w 1892"/>
              <a:gd name="T7" fmla="*/ 778 h 1055"/>
              <a:gd name="T8" fmla="*/ 153 w 1892"/>
              <a:gd name="T9" fmla="*/ 778 h 1055"/>
              <a:gd name="T10" fmla="*/ 184 w 1892"/>
              <a:gd name="T11" fmla="*/ 804 h 1055"/>
              <a:gd name="T12" fmla="*/ 215 w 1892"/>
              <a:gd name="T13" fmla="*/ 728 h 1055"/>
              <a:gd name="T14" fmla="*/ 247 w 1892"/>
              <a:gd name="T15" fmla="*/ 628 h 1055"/>
              <a:gd name="T16" fmla="*/ 278 w 1892"/>
              <a:gd name="T17" fmla="*/ 728 h 1055"/>
              <a:gd name="T18" fmla="*/ 309 w 1892"/>
              <a:gd name="T19" fmla="*/ 804 h 1055"/>
              <a:gd name="T20" fmla="*/ 340 w 1892"/>
              <a:gd name="T21" fmla="*/ 728 h 1055"/>
              <a:gd name="T22" fmla="*/ 372 w 1892"/>
              <a:gd name="T23" fmla="*/ 804 h 1055"/>
              <a:gd name="T24" fmla="*/ 403 w 1892"/>
              <a:gd name="T25" fmla="*/ 703 h 1055"/>
              <a:gd name="T26" fmla="*/ 434 w 1892"/>
              <a:gd name="T27" fmla="*/ 804 h 1055"/>
              <a:gd name="T28" fmla="*/ 465 w 1892"/>
              <a:gd name="T29" fmla="*/ 804 h 1055"/>
              <a:gd name="T30" fmla="*/ 496 w 1892"/>
              <a:gd name="T31" fmla="*/ 804 h 1055"/>
              <a:gd name="T32" fmla="*/ 527 w 1892"/>
              <a:gd name="T33" fmla="*/ 653 h 1055"/>
              <a:gd name="T34" fmla="*/ 559 w 1892"/>
              <a:gd name="T35" fmla="*/ 703 h 1055"/>
              <a:gd name="T36" fmla="*/ 590 w 1892"/>
              <a:gd name="T37" fmla="*/ 804 h 1055"/>
              <a:gd name="T38" fmla="*/ 621 w 1892"/>
              <a:gd name="T39" fmla="*/ 904 h 1055"/>
              <a:gd name="T40" fmla="*/ 652 w 1892"/>
              <a:gd name="T41" fmla="*/ 879 h 1055"/>
              <a:gd name="T42" fmla="*/ 683 w 1892"/>
              <a:gd name="T43" fmla="*/ 854 h 1055"/>
              <a:gd name="T44" fmla="*/ 714 w 1892"/>
              <a:gd name="T45" fmla="*/ 804 h 1055"/>
              <a:gd name="T46" fmla="*/ 745 w 1892"/>
              <a:gd name="T47" fmla="*/ 879 h 1055"/>
              <a:gd name="T48" fmla="*/ 776 w 1892"/>
              <a:gd name="T49" fmla="*/ 829 h 1055"/>
              <a:gd name="T50" fmla="*/ 807 w 1892"/>
              <a:gd name="T51" fmla="*/ 854 h 1055"/>
              <a:gd name="T52" fmla="*/ 839 w 1892"/>
              <a:gd name="T53" fmla="*/ 427 h 1055"/>
              <a:gd name="T54" fmla="*/ 870 w 1892"/>
              <a:gd name="T55" fmla="*/ 201 h 1055"/>
              <a:gd name="T56" fmla="*/ 901 w 1892"/>
              <a:gd name="T57" fmla="*/ 302 h 1055"/>
              <a:gd name="T58" fmla="*/ 932 w 1892"/>
              <a:gd name="T59" fmla="*/ 527 h 1055"/>
              <a:gd name="T60" fmla="*/ 963 w 1892"/>
              <a:gd name="T61" fmla="*/ 703 h 1055"/>
              <a:gd name="T62" fmla="*/ 994 w 1892"/>
              <a:gd name="T63" fmla="*/ 678 h 1055"/>
              <a:gd name="T64" fmla="*/ 1025 w 1892"/>
              <a:gd name="T65" fmla="*/ 653 h 1055"/>
              <a:gd name="T66" fmla="*/ 1056 w 1892"/>
              <a:gd name="T67" fmla="*/ 754 h 1055"/>
              <a:gd name="T68" fmla="*/ 1087 w 1892"/>
              <a:gd name="T69" fmla="*/ 703 h 1055"/>
              <a:gd name="T70" fmla="*/ 1118 w 1892"/>
              <a:gd name="T71" fmla="*/ 728 h 1055"/>
              <a:gd name="T72" fmla="*/ 1148 w 1892"/>
              <a:gd name="T73" fmla="*/ 804 h 1055"/>
              <a:gd name="T74" fmla="*/ 1180 w 1892"/>
              <a:gd name="T75" fmla="*/ 955 h 1055"/>
              <a:gd name="T76" fmla="*/ 1211 w 1892"/>
              <a:gd name="T77" fmla="*/ 854 h 1055"/>
              <a:gd name="T78" fmla="*/ 1241 w 1892"/>
              <a:gd name="T79" fmla="*/ 804 h 1055"/>
              <a:gd name="T80" fmla="*/ 1272 w 1892"/>
              <a:gd name="T81" fmla="*/ 854 h 1055"/>
              <a:gd name="T82" fmla="*/ 1303 w 1892"/>
              <a:gd name="T83" fmla="*/ 804 h 1055"/>
              <a:gd name="T84" fmla="*/ 1334 w 1892"/>
              <a:gd name="T85" fmla="*/ 854 h 1055"/>
              <a:gd name="T86" fmla="*/ 1365 w 1892"/>
              <a:gd name="T87" fmla="*/ 904 h 1055"/>
              <a:gd name="T88" fmla="*/ 1396 w 1892"/>
              <a:gd name="T89" fmla="*/ 804 h 1055"/>
              <a:gd name="T90" fmla="*/ 1427 w 1892"/>
              <a:gd name="T91" fmla="*/ 703 h 1055"/>
              <a:gd name="T92" fmla="*/ 1458 w 1892"/>
              <a:gd name="T93" fmla="*/ 854 h 1055"/>
              <a:gd name="T94" fmla="*/ 1489 w 1892"/>
              <a:gd name="T95" fmla="*/ 778 h 1055"/>
              <a:gd name="T96" fmla="*/ 1519 w 1892"/>
              <a:gd name="T97" fmla="*/ 955 h 1055"/>
              <a:gd name="T98" fmla="*/ 1550 w 1892"/>
              <a:gd name="T99" fmla="*/ 879 h 1055"/>
              <a:gd name="T100" fmla="*/ 1581 w 1892"/>
              <a:gd name="T101" fmla="*/ 879 h 1055"/>
              <a:gd name="T102" fmla="*/ 1612 w 1892"/>
              <a:gd name="T103" fmla="*/ 854 h 1055"/>
              <a:gd name="T104" fmla="*/ 1642 w 1892"/>
              <a:gd name="T105" fmla="*/ 728 h 1055"/>
              <a:gd name="T106" fmla="*/ 1673 w 1892"/>
              <a:gd name="T107" fmla="*/ 829 h 1055"/>
              <a:gd name="T108" fmla="*/ 1704 w 1892"/>
              <a:gd name="T109" fmla="*/ 904 h 1055"/>
              <a:gd name="T110" fmla="*/ 1735 w 1892"/>
              <a:gd name="T111" fmla="*/ 929 h 1055"/>
              <a:gd name="T112" fmla="*/ 1766 w 1892"/>
              <a:gd name="T113" fmla="*/ 829 h 1055"/>
              <a:gd name="T114" fmla="*/ 1796 w 1892"/>
              <a:gd name="T115" fmla="*/ 703 h 1055"/>
              <a:gd name="T116" fmla="*/ 1827 w 1892"/>
              <a:gd name="T117" fmla="*/ 804 h 1055"/>
              <a:gd name="T118" fmla="*/ 1858 w 1892"/>
              <a:gd name="T119" fmla="*/ 879 h 1055"/>
              <a:gd name="T120" fmla="*/ 1888 w 1892"/>
              <a:gd name="T121" fmla="*/ 100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2" h="1055">
                <a:moveTo>
                  <a:pt x="0" y="854"/>
                </a:moveTo>
                <a:lnTo>
                  <a:pt x="4" y="829"/>
                </a:lnTo>
                <a:lnTo>
                  <a:pt x="8" y="1055"/>
                </a:lnTo>
                <a:lnTo>
                  <a:pt x="12" y="929"/>
                </a:lnTo>
                <a:lnTo>
                  <a:pt x="16" y="829"/>
                </a:lnTo>
                <a:lnTo>
                  <a:pt x="20" y="854"/>
                </a:lnTo>
                <a:lnTo>
                  <a:pt x="24" y="904"/>
                </a:lnTo>
                <a:lnTo>
                  <a:pt x="28" y="854"/>
                </a:lnTo>
                <a:lnTo>
                  <a:pt x="32" y="904"/>
                </a:lnTo>
                <a:lnTo>
                  <a:pt x="35" y="829"/>
                </a:lnTo>
                <a:lnTo>
                  <a:pt x="39" y="929"/>
                </a:lnTo>
                <a:lnTo>
                  <a:pt x="43" y="854"/>
                </a:lnTo>
                <a:lnTo>
                  <a:pt x="47" y="879"/>
                </a:lnTo>
                <a:lnTo>
                  <a:pt x="51" y="929"/>
                </a:lnTo>
                <a:lnTo>
                  <a:pt x="55" y="879"/>
                </a:lnTo>
                <a:lnTo>
                  <a:pt x="59" y="929"/>
                </a:lnTo>
                <a:lnTo>
                  <a:pt x="63" y="829"/>
                </a:lnTo>
                <a:lnTo>
                  <a:pt x="67" y="879"/>
                </a:lnTo>
                <a:lnTo>
                  <a:pt x="71" y="929"/>
                </a:lnTo>
                <a:lnTo>
                  <a:pt x="75" y="879"/>
                </a:lnTo>
                <a:lnTo>
                  <a:pt x="78" y="854"/>
                </a:lnTo>
                <a:lnTo>
                  <a:pt x="82" y="979"/>
                </a:lnTo>
                <a:lnTo>
                  <a:pt x="86" y="703"/>
                </a:lnTo>
                <a:lnTo>
                  <a:pt x="90" y="754"/>
                </a:lnTo>
                <a:lnTo>
                  <a:pt x="94" y="829"/>
                </a:lnTo>
                <a:lnTo>
                  <a:pt x="98" y="703"/>
                </a:lnTo>
                <a:lnTo>
                  <a:pt x="102" y="804"/>
                </a:lnTo>
                <a:lnTo>
                  <a:pt x="106" y="879"/>
                </a:lnTo>
                <a:lnTo>
                  <a:pt x="110" y="703"/>
                </a:lnTo>
                <a:lnTo>
                  <a:pt x="114" y="854"/>
                </a:lnTo>
                <a:lnTo>
                  <a:pt x="118" y="728"/>
                </a:lnTo>
                <a:lnTo>
                  <a:pt x="122" y="778"/>
                </a:lnTo>
                <a:lnTo>
                  <a:pt x="125" y="829"/>
                </a:lnTo>
                <a:lnTo>
                  <a:pt x="129" y="904"/>
                </a:lnTo>
                <a:lnTo>
                  <a:pt x="133" y="778"/>
                </a:lnTo>
                <a:lnTo>
                  <a:pt x="137" y="728"/>
                </a:lnTo>
                <a:lnTo>
                  <a:pt x="141" y="829"/>
                </a:lnTo>
                <a:lnTo>
                  <a:pt x="145" y="804"/>
                </a:lnTo>
                <a:lnTo>
                  <a:pt x="149" y="879"/>
                </a:lnTo>
                <a:lnTo>
                  <a:pt x="153" y="778"/>
                </a:lnTo>
                <a:lnTo>
                  <a:pt x="157" y="904"/>
                </a:lnTo>
                <a:lnTo>
                  <a:pt x="161" y="703"/>
                </a:lnTo>
                <a:lnTo>
                  <a:pt x="165" y="754"/>
                </a:lnTo>
                <a:lnTo>
                  <a:pt x="169" y="879"/>
                </a:lnTo>
                <a:lnTo>
                  <a:pt x="172" y="829"/>
                </a:lnTo>
                <a:lnTo>
                  <a:pt x="176" y="778"/>
                </a:lnTo>
                <a:lnTo>
                  <a:pt x="180" y="703"/>
                </a:lnTo>
                <a:lnTo>
                  <a:pt x="184" y="804"/>
                </a:lnTo>
                <a:lnTo>
                  <a:pt x="188" y="703"/>
                </a:lnTo>
                <a:lnTo>
                  <a:pt x="192" y="804"/>
                </a:lnTo>
                <a:lnTo>
                  <a:pt x="196" y="854"/>
                </a:lnTo>
                <a:lnTo>
                  <a:pt x="200" y="653"/>
                </a:lnTo>
                <a:lnTo>
                  <a:pt x="204" y="703"/>
                </a:lnTo>
                <a:lnTo>
                  <a:pt x="208" y="778"/>
                </a:lnTo>
                <a:lnTo>
                  <a:pt x="212" y="754"/>
                </a:lnTo>
                <a:lnTo>
                  <a:pt x="215" y="728"/>
                </a:lnTo>
                <a:lnTo>
                  <a:pt x="219" y="628"/>
                </a:lnTo>
                <a:lnTo>
                  <a:pt x="223" y="678"/>
                </a:lnTo>
                <a:lnTo>
                  <a:pt x="227" y="804"/>
                </a:lnTo>
                <a:lnTo>
                  <a:pt x="231" y="703"/>
                </a:lnTo>
                <a:lnTo>
                  <a:pt x="235" y="829"/>
                </a:lnTo>
                <a:lnTo>
                  <a:pt x="239" y="778"/>
                </a:lnTo>
                <a:lnTo>
                  <a:pt x="243" y="703"/>
                </a:lnTo>
                <a:lnTo>
                  <a:pt x="247" y="628"/>
                </a:lnTo>
                <a:lnTo>
                  <a:pt x="250" y="678"/>
                </a:lnTo>
                <a:lnTo>
                  <a:pt x="255" y="703"/>
                </a:lnTo>
                <a:lnTo>
                  <a:pt x="258" y="879"/>
                </a:lnTo>
                <a:lnTo>
                  <a:pt x="262" y="728"/>
                </a:lnTo>
                <a:lnTo>
                  <a:pt x="266" y="728"/>
                </a:lnTo>
                <a:lnTo>
                  <a:pt x="270" y="703"/>
                </a:lnTo>
                <a:lnTo>
                  <a:pt x="274" y="703"/>
                </a:lnTo>
                <a:lnTo>
                  <a:pt x="278" y="728"/>
                </a:lnTo>
                <a:lnTo>
                  <a:pt x="282" y="754"/>
                </a:lnTo>
                <a:lnTo>
                  <a:pt x="286" y="728"/>
                </a:lnTo>
                <a:lnTo>
                  <a:pt x="290" y="703"/>
                </a:lnTo>
                <a:lnTo>
                  <a:pt x="293" y="728"/>
                </a:lnTo>
                <a:lnTo>
                  <a:pt x="298" y="728"/>
                </a:lnTo>
                <a:lnTo>
                  <a:pt x="301" y="778"/>
                </a:lnTo>
                <a:lnTo>
                  <a:pt x="305" y="603"/>
                </a:lnTo>
                <a:lnTo>
                  <a:pt x="309" y="804"/>
                </a:lnTo>
                <a:lnTo>
                  <a:pt x="313" y="678"/>
                </a:lnTo>
                <a:lnTo>
                  <a:pt x="317" y="678"/>
                </a:lnTo>
                <a:lnTo>
                  <a:pt x="321" y="778"/>
                </a:lnTo>
                <a:lnTo>
                  <a:pt x="325" y="703"/>
                </a:lnTo>
                <a:lnTo>
                  <a:pt x="329" y="804"/>
                </a:lnTo>
                <a:lnTo>
                  <a:pt x="333" y="678"/>
                </a:lnTo>
                <a:lnTo>
                  <a:pt x="336" y="678"/>
                </a:lnTo>
                <a:lnTo>
                  <a:pt x="340" y="728"/>
                </a:lnTo>
                <a:lnTo>
                  <a:pt x="344" y="879"/>
                </a:lnTo>
                <a:lnTo>
                  <a:pt x="348" y="728"/>
                </a:lnTo>
                <a:lnTo>
                  <a:pt x="352" y="778"/>
                </a:lnTo>
                <a:lnTo>
                  <a:pt x="356" y="553"/>
                </a:lnTo>
                <a:lnTo>
                  <a:pt x="360" y="754"/>
                </a:lnTo>
                <a:lnTo>
                  <a:pt x="364" y="778"/>
                </a:lnTo>
                <a:lnTo>
                  <a:pt x="368" y="603"/>
                </a:lnTo>
                <a:lnTo>
                  <a:pt x="372" y="804"/>
                </a:lnTo>
                <a:lnTo>
                  <a:pt x="376" y="804"/>
                </a:lnTo>
                <a:lnTo>
                  <a:pt x="379" y="728"/>
                </a:lnTo>
                <a:lnTo>
                  <a:pt x="383" y="678"/>
                </a:lnTo>
                <a:lnTo>
                  <a:pt x="387" y="728"/>
                </a:lnTo>
                <a:lnTo>
                  <a:pt x="391" y="703"/>
                </a:lnTo>
                <a:lnTo>
                  <a:pt x="395" y="804"/>
                </a:lnTo>
                <a:lnTo>
                  <a:pt x="399" y="728"/>
                </a:lnTo>
                <a:lnTo>
                  <a:pt x="403" y="703"/>
                </a:lnTo>
                <a:lnTo>
                  <a:pt x="407" y="778"/>
                </a:lnTo>
                <a:lnTo>
                  <a:pt x="410" y="678"/>
                </a:lnTo>
                <a:lnTo>
                  <a:pt x="414" y="728"/>
                </a:lnTo>
                <a:lnTo>
                  <a:pt x="419" y="804"/>
                </a:lnTo>
                <a:lnTo>
                  <a:pt x="422" y="703"/>
                </a:lnTo>
                <a:lnTo>
                  <a:pt x="426" y="703"/>
                </a:lnTo>
                <a:lnTo>
                  <a:pt x="430" y="653"/>
                </a:lnTo>
                <a:lnTo>
                  <a:pt x="434" y="804"/>
                </a:lnTo>
                <a:lnTo>
                  <a:pt x="438" y="778"/>
                </a:lnTo>
                <a:lnTo>
                  <a:pt x="442" y="678"/>
                </a:lnTo>
                <a:lnTo>
                  <a:pt x="446" y="678"/>
                </a:lnTo>
                <a:lnTo>
                  <a:pt x="450" y="754"/>
                </a:lnTo>
                <a:lnTo>
                  <a:pt x="453" y="854"/>
                </a:lnTo>
                <a:lnTo>
                  <a:pt x="457" y="678"/>
                </a:lnTo>
                <a:lnTo>
                  <a:pt x="461" y="678"/>
                </a:lnTo>
                <a:lnTo>
                  <a:pt x="465" y="804"/>
                </a:lnTo>
                <a:lnTo>
                  <a:pt x="469" y="603"/>
                </a:lnTo>
                <a:lnTo>
                  <a:pt x="473" y="628"/>
                </a:lnTo>
                <a:lnTo>
                  <a:pt x="477" y="703"/>
                </a:lnTo>
                <a:lnTo>
                  <a:pt x="481" y="653"/>
                </a:lnTo>
                <a:lnTo>
                  <a:pt x="485" y="628"/>
                </a:lnTo>
                <a:lnTo>
                  <a:pt x="488" y="703"/>
                </a:lnTo>
                <a:lnTo>
                  <a:pt x="493" y="754"/>
                </a:lnTo>
                <a:lnTo>
                  <a:pt x="496" y="804"/>
                </a:lnTo>
                <a:lnTo>
                  <a:pt x="500" y="728"/>
                </a:lnTo>
                <a:lnTo>
                  <a:pt x="504" y="653"/>
                </a:lnTo>
                <a:lnTo>
                  <a:pt x="508" y="628"/>
                </a:lnTo>
                <a:lnTo>
                  <a:pt x="512" y="653"/>
                </a:lnTo>
                <a:lnTo>
                  <a:pt x="516" y="603"/>
                </a:lnTo>
                <a:lnTo>
                  <a:pt x="520" y="578"/>
                </a:lnTo>
                <a:lnTo>
                  <a:pt x="524" y="603"/>
                </a:lnTo>
                <a:lnTo>
                  <a:pt x="527" y="653"/>
                </a:lnTo>
                <a:lnTo>
                  <a:pt x="531" y="653"/>
                </a:lnTo>
                <a:lnTo>
                  <a:pt x="535" y="653"/>
                </a:lnTo>
                <a:lnTo>
                  <a:pt x="539" y="778"/>
                </a:lnTo>
                <a:lnTo>
                  <a:pt x="543" y="754"/>
                </a:lnTo>
                <a:lnTo>
                  <a:pt x="547" y="603"/>
                </a:lnTo>
                <a:lnTo>
                  <a:pt x="551" y="754"/>
                </a:lnTo>
                <a:lnTo>
                  <a:pt x="555" y="804"/>
                </a:lnTo>
                <a:lnTo>
                  <a:pt x="559" y="703"/>
                </a:lnTo>
                <a:lnTo>
                  <a:pt x="562" y="854"/>
                </a:lnTo>
                <a:lnTo>
                  <a:pt x="567" y="653"/>
                </a:lnTo>
                <a:lnTo>
                  <a:pt x="570" y="703"/>
                </a:lnTo>
                <a:lnTo>
                  <a:pt x="574" y="778"/>
                </a:lnTo>
                <a:lnTo>
                  <a:pt x="578" y="603"/>
                </a:lnTo>
                <a:lnTo>
                  <a:pt x="582" y="829"/>
                </a:lnTo>
                <a:lnTo>
                  <a:pt x="586" y="603"/>
                </a:lnTo>
                <a:lnTo>
                  <a:pt x="590" y="804"/>
                </a:lnTo>
                <a:lnTo>
                  <a:pt x="594" y="728"/>
                </a:lnTo>
                <a:lnTo>
                  <a:pt x="598" y="829"/>
                </a:lnTo>
                <a:lnTo>
                  <a:pt x="601" y="778"/>
                </a:lnTo>
                <a:lnTo>
                  <a:pt x="605" y="754"/>
                </a:lnTo>
                <a:lnTo>
                  <a:pt x="609" y="778"/>
                </a:lnTo>
                <a:lnTo>
                  <a:pt x="613" y="678"/>
                </a:lnTo>
                <a:lnTo>
                  <a:pt x="617" y="754"/>
                </a:lnTo>
                <a:lnTo>
                  <a:pt x="621" y="904"/>
                </a:lnTo>
                <a:lnTo>
                  <a:pt x="625" y="728"/>
                </a:lnTo>
                <a:lnTo>
                  <a:pt x="629" y="728"/>
                </a:lnTo>
                <a:lnTo>
                  <a:pt x="632" y="778"/>
                </a:lnTo>
                <a:lnTo>
                  <a:pt x="637" y="653"/>
                </a:lnTo>
                <a:lnTo>
                  <a:pt x="640" y="804"/>
                </a:lnTo>
                <a:lnTo>
                  <a:pt x="644" y="778"/>
                </a:lnTo>
                <a:lnTo>
                  <a:pt x="648" y="854"/>
                </a:lnTo>
                <a:lnTo>
                  <a:pt x="652" y="879"/>
                </a:lnTo>
                <a:lnTo>
                  <a:pt x="656" y="829"/>
                </a:lnTo>
                <a:lnTo>
                  <a:pt x="660" y="728"/>
                </a:lnTo>
                <a:lnTo>
                  <a:pt x="664" y="728"/>
                </a:lnTo>
                <a:lnTo>
                  <a:pt x="668" y="904"/>
                </a:lnTo>
                <a:lnTo>
                  <a:pt x="672" y="904"/>
                </a:lnTo>
                <a:lnTo>
                  <a:pt x="675" y="804"/>
                </a:lnTo>
                <a:lnTo>
                  <a:pt x="679" y="955"/>
                </a:lnTo>
                <a:lnTo>
                  <a:pt x="683" y="854"/>
                </a:lnTo>
                <a:lnTo>
                  <a:pt x="687" y="754"/>
                </a:lnTo>
                <a:lnTo>
                  <a:pt x="691" y="854"/>
                </a:lnTo>
                <a:lnTo>
                  <a:pt x="695" y="979"/>
                </a:lnTo>
                <a:lnTo>
                  <a:pt x="699" y="904"/>
                </a:lnTo>
                <a:lnTo>
                  <a:pt x="703" y="829"/>
                </a:lnTo>
                <a:lnTo>
                  <a:pt x="706" y="804"/>
                </a:lnTo>
                <a:lnTo>
                  <a:pt x="711" y="904"/>
                </a:lnTo>
                <a:lnTo>
                  <a:pt x="714" y="804"/>
                </a:lnTo>
                <a:lnTo>
                  <a:pt x="718" y="904"/>
                </a:lnTo>
                <a:lnTo>
                  <a:pt x="722" y="778"/>
                </a:lnTo>
                <a:lnTo>
                  <a:pt x="726" y="854"/>
                </a:lnTo>
                <a:lnTo>
                  <a:pt x="730" y="854"/>
                </a:lnTo>
                <a:lnTo>
                  <a:pt x="734" y="829"/>
                </a:lnTo>
                <a:lnTo>
                  <a:pt x="738" y="804"/>
                </a:lnTo>
                <a:lnTo>
                  <a:pt x="742" y="929"/>
                </a:lnTo>
                <a:lnTo>
                  <a:pt x="745" y="879"/>
                </a:lnTo>
                <a:lnTo>
                  <a:pt x="749" y="754"/>
                </a:lnTo>
                <a:lnTo>
                  <a:pt x="753" y="955"/>
                </a:lnTo>
                <a:lnTo>
                  <a:pt x="757" y="754"/>
                </a:lnTo>
                <a:lnTo>
                  <a:pt x="761" y="778"/>
                </a:lnTo>
                <a:lnTo>
                  <a:pt x="765" y="829"/>
                </a:lnTo>
                <a:lnTo>
                  <a:pt x="769" y="754"/>
                </a:lnTo>
                <a:lnTo>
                  <a:pt x="773" y="703"/>
                </a:lnTo>
                <a:lnTo>
                  <a:pt x="776" y="829"/>
                </a:lnTo>
                <a:lnTo>
                  <a:pt x="780" y="854"/>
                </a:lnTo>
                <a:lnTo>
                  <a:pt x="784" y="703"/>
                </a:lnTo>
                <a:lnTo>
                  <a:pt x="788" y="754"/>
                </a:lnTo>
                <a:lnTo>
                  <a:pt x="792" y="754"/>
                </a:lnTo>
                <a:lnTo>
                  <a:pt x="796" y="678"/>
                </a:lnTo>
                <a:lnTo>
                  <a:pt x="800" y="653"/>
                </a:lnTo>
                <a:lnTo>
                  <a:pt x="804" y="778"/>
                </a:lnTo>
                <a:lnTo>
                  <a:pt x="807" y="854"/>
                </a:lnTo>
                <a:lnTo>
                  <a:pt x="812" y="553"/>
                </a:lnTo>
                <a:lnTo>
                  <a:pt x="815" y="703"/>
                </a:lnTo>
                <a:lnTo>
                  <a:pt x="819" y="653"/>
                </a:lnTo>
                <a:lnTo>
                  <a:pt x="823" y="477"/>
                </a:lnTo>
                <a:lnTo>
                  <a:pt x="827" y="553"/>
                </a:lnTo>
                <a:lnTo>
                  <a:pt x="831" y="527"/>
                </a:lnTo>
                <a:lnTo>
                  <a:pt x="835" y="502"/>
                </a:lnTo>
                <a:lnTo>
                  <a:pt x="839" y="427"/>
                </a:lnTo>
                <a:lnTo>
                  <a:pt x="843" y="477"/>
                </a:lnTo>
                <a:lnTo>
                  <a:pt x="846" y="302"/>
                </a:lnTo>
                <a:lnTo>
                  <a:pt x="850" y="302"/>
                </a:lnTo>
                <a:lnTo>
                  <a:pt x="854" y="352"/>
                </a:lnTo>
                <a:lnTo>
                  <a:pt x="858" y="101"/>
                </a:lnTo>
                <a:lnTo>
                  <a:pt x="862" y="251"/>
                </a:lnTo>
                <a:lnTo>
                  <a:pt x="866" y="276"/>
                </a:lnTo>
                <a:lnTo>
                  <a:pt x="870" y="201"/>
                </a:lnTo>
                <a:lnTo>
                  <a:pt x="874" y="101"/>
                </a:lnTo>
                <a:lnTo>
                  <a:pt x="877" y="226"/>
                </a:lnTo>
                <a:lnTo>
                  <a:pt x="881" y="0"/>
                </a:lnTo>
                <a:lnTo>
                  <a:pt x="885" y="151"/>
                </a:lnTo>
                <a:lnTo>
                  <a:pt x="889" y="251"/>
                </a:lnTo>
                <a:lnTo>
                  <a:pt x="893" y="151"/>
                </a:lnTo>
                <a:lnTo>
                  <a:pt x="897" y="50"/>
                </a:lnTo>
                <a:lnTo>
                  <a:pt x="901" y="302"/>
                </a:lnTo>
                <a:lnTo>
                  <a:pt x="905" y="276"/>
                </a:lnTo>
                <a:lnTo>
                  <a:pt x="908" y="251"/>
                </a:lnTo>
                <a:lnTo>
                  <a:pt x="913" y="226"/>
                </a:lnTo>
                <a:lnTo>
                  <a:pt x="916" y="302"/>
                </a:lnTo>
                <a:lnTo>
                  <a:pt x="920" y="327"/>
                </a:lnTo>
                <a:lnTo>
                  <a:pt x="924" y="302"/>
                </a:lnTo>
                <a:lnTo>
                  <a:pt x="928" y="578"/>
                </a:lnTo>
                <a:lnTo>
                  <a:pt x="932" y="527"/>
                </a:lnTo>
                <a:lnTo>
                  <a:pt x="935" y="402"/>
                </a:lnTo>
                <a:lnTo>
                  <a:pt x="940" y="527"/>
                </a:lnTo>
                <a:lnTo>
                  <a:pt x="943" y="628"/>
                </a:lnTo>
                <a:lnTo>
                  <a:pt x="947" y="578"/>
                </a:lnTo>
                <a:lnTo>
                  <a:pt x="951" y="603"/>
                </a:lnTo>
                <a:lnTo>
                  <a:pt x="955" y="653"/>
                </a:lnTo>
                <a:lnTo>
                  <a:pt x="959" y="502"/>
                </a:lnTo>
                <a:lnTo>
                  <a:pt x="963" y="703"/>
                </a:lnTo>
                <a:lnTo>
                  <a:pt x="967" y="678"/>
                </a:lnTo>
                <a:lnTo>
                  <a:pt x="971" y="728"/>
                </a:lnTo>
                <a:lnTo>
                  <a:pt x="974" y="553"/>
                </a:lnTo>
                <a:lnTo>
                  <a:pt x="978" y="754"/>
                </a:lnTo>
                <a:lnTo>
                  <a:pt x="982" y="929"/>
                </a:lnTo>
                <a:lnTo>
                  <a:pt x="986" y="603"/>
                </a:lnTo>
                <a:lnTo>
                  <a:pt x="990" y="728"/>
                </a:lnTo>
                <a:lnTo>
                  <a:pt x="994" y="678"/>
                </a:lnTo>
                <a:lnTo>
                  <a:pt x="998" y="754"/>
                </a:lnTo>
                <a:lnTo>
                  <a:pt x="1002" y="728"/>
                </a:lnTo>
                <a:lnTo>
                  <a:pt x="1005" y="603"/>
                </a:lnTo>
                <a:lnTo>
                  <a:pt x="1009" y="804"/>
                </a:lnTo>
                <a:lnTo>
                  <a:pt x="1013" y="754"/>
                </a:lnTo>
                <a:lnTo>
                  <a:pt x="1017" y="678"/>
                </a:lnTo>
                <a:lnTo>
                  <a:pt x="1021" y="628"/>
                </a:lnTo>
                <a:lnTo>
                  <a:pt x="1025" y="653"/>
                </a:lnTo>
                <a:lnTo>
                  <a:pt x="1029" y="578"/>
                </a:lnTo>
                <a:lnTo>
                  <a:pt x="1032" y="703"/>
                </a:lnTo>
                <a:lnTo>
                  <a:pt x="1036" y="703"/>
                </a:lnTo>
                <a:lnTo>
                  <a:pt x="1040" y="678"/>
                </a:lnTo>
                <a:lnTo>
                  <a:pt x="1044" y="678"/>
                </a:lnTo>
                <a:lnTo>
                  <a:pt x="1048" y="703"/>
                </a:lnTo>
                <a:lnTo>
                  <a:pt x="1052" y="879"/>
                </a:lnTo>
                <a:lnTo>
                  <a:pt x="1056" y="754"/>
                </a:lnTo>
                <a:lnTo>
                  <a:pt x="1060" y="703"/>
                </a:lnTo>
                <a:lnTo>
                  <a:pt x="1063" y="754"/>
                </a:lnTo>
                <a:lnTo>
                  <a:pt x="1068" y="628"/>
                </a:lnTo>
                <a:lnTo>
                  <a:pt x="1071" y="728"/>
                </a:lnTo>
                <a:lnTo>
                  <a:pt x="1075" y="603"/>
                </a:lnTo>
                <a:lnTo>
                  <a:pt x="1079" y="703"/>
                </a:lnTo>
                <a:lnTo>
                  <a:pt x="1083" y="603"/>
                </a:lnTo>
                <a:lnTo>
                  <a:pt x="1087" y="703"/>
                </a:lnTo>
                <a:lnTo>
                  <a:pt x="1091" y="678"/>
                </a:lnTo>
                <a:lnTo>
                  <a:pt x="1095" y="527"/>
                </a:lnTo>
                <a:lnTo>
                  <a:pt x="1098" y="578"/>
                </a:lnTo>
                <a:lnTo>
                  <a:pt x="1102" y="754"/>
                </a:lnTo>
                <a:lnTo>
                  <a:pt x="1106" y="678"/>
                </a:lnTo>
                <a:lnTo>
                  <a:pt x="1110" y="628"/>
                </a:lnTo>
                <a:lnTo>
                  <a:pt x="1114" y="703"/>
                </a:lnTo>
                <a:lnTo>
                  <a:pt x="1118" y="728"/>
                </a:lnTo>
                <a:lnTo>
                  <a:pt x="1122" y="678"/>
                </a:lnTo>
                <a:lnTo>
                  <a:pt x="1126" y="778"/>
                </a:lnTo>
                <a:lnTo>
                  <a:pt x="1129" y="703"/>
                </a:lnTo>
                <a:lnTo>
                  <a:pt x="1133" y="703"/>
                </a:lnTo>
                <a:lnTo>
                  <a:pt x="1137" y="653"/>
                </a:lnTo>
                <a:lnTo>
                  <a:pt x="1141" y="879"/>
                </a:lnTo>
                <a:lnTo>
                  <a:pt x="1145" y="804"/>
                </a:lnTo>
                <a:lnTo>
                  <a:pt x="1148" y="804"/>
                </a:lnTo>
                <a:lnTo>
                  <a:pt x="1153" y="804"/>
                </a:lnTo>
                <a:lnTo>
                  <a:pt x="1156" y="804"/>
                </a:lnTo>
                <a:lnTo>
                  <a:pt x="1160" y="728"/>
                </a:lnTo>
                <a:lnTo>
                  <a:pt x="1164" y="929"/>
                </a:lnTo>
                <a:lnTo>
                  <a:pt x="1168" y="728"/>
                </a:lnTo>
                <a:lnTo>
                  <a:pt x="1172" y="879"/>
                </a:lnTo>
                <a:lnTo>
                  <a:pt x="1176" y="778"/>
                </a:lnTo>
                <a:lnTo>
                  <a:pt x="1180" y="955"/>
                </a:lnTo>
                <a:lnTo>
                  <a:pt x="1184" y="728"/>
                </a:lnTo>
                <a:lnTo>
                  <a:pt x="1187" y="778"/>
                </a:lnTo>
                <a:lnTo>
                  <a:pt x="1191" y="829"/>
                </a:lnTo>
                <a:lnTo>
                  <a:pt x="1195" y="955"/>
                </a:lnTo>
                <a:lnTo>
                  <a:pt x="1199" y="879"/>
                </a:lnTo>
                <a:lnTo>
                  <a:pt x="1203" y="703"/>
                </a:lnTo>
                <a:lnTo>
                  <a:pt x="1207" y="879"/>
                </a:lnTo>
                <a:lnTo>
                  <a:pt x="1211" y="854"/>
                </a:lnTo>
                <a:lnTo>
                  <a:pt x="1214" y="804"/>
                </a:lnTo>
                <a:lnTo>
                  <a:pt x="1218" y="829"/>
                </a:lnTo>
                <a:lnTo>
                  <a:pt x="1222" y="879"/>
                </a:lnTo>
                <a:lnTo>
                  <a:pt x="1226" y="929"/>
                </a:lnTo>
                <a:lnTo>
                  <a:pt x="1230" y="754"/>
                </a:lnTo>
                <a:lnTo>
                  <a:pt x="1234" y="703"/>
                </a:lnTo>
                <a:lnTo>
                  <a:pt x="1238" y="728"/>
                </a:lnTo>
                <a:lnTo>
                  <a:pt x="1241" y="804"/>
                </a:lnTo>
                <a:lnTo>
                  <a:pt x="1245" y="804"/>
                </a:lnTo>
                <a:lnTo>
                  <a:pt x="1249" y="754"/>
                </a:lnTo>
                <a:lnTo>
                  <a:pt x="1253" y="854"/>
                </a:lnTo>
                <a:lnTo>
                  <a:pt x="1257" y="955"/>
                </a:lnTo>
                <a:lnTo>
                  <a:pt x="1261" y="678"/>
                </a:lnTo>
                <a:lnTo>
                  <a:pt x="1265" y="879"/>
                </a:lnTo>
                <a:lnTo>
                  <a:pt x="1269" y="929"/>
                </a:lnTo>
                <a:lnTo>
                  <a:pt x="1272" y="854"/>
                </a:lnTo>
                <a:lnTo>
                  <a:pt x="1276" y="829"/>
                </a:lnTo>
                <a:lnTo>
                  <a:pt x="1280" y="879"/>
                </a:lnTo>
                <a:lnTo>
                  <a:pt x="1284" y="1005"/>
                </a:lnTo>
                <a:lnTo>
                  <a:pt x="1288" y="879"/>
                </a:lnTo>
                <a:lnTo>
                  <a:pt x="1292" y="854"/>
                </a:lnTo>
                <a:lnTo>
                  <a:pt x="1296" y="929"/>
                </a:lnTo>
                <a:lnTo>
                  <a:pt x="1299" y="879"/>
                </a:lnTo>
                <a:lnTo>
                  <a:pt x="1303" y="804"/>
                </a:lnTo>
                <a:lnTo>
                  <a:pt x="1307" y="829"/>
                </a:lnTo>
                <a:lnTo>
                  <a:pt x="1311" y="929"/>
                </a:lnTo>
                <a:lnTo>
                  <a:pt x="1315" y="728"/>
                </a:lnTo>
                <a:lnTo>
                  <a:pt x="1319" y="754"/>
                </a:lnTo>
                <a:lnTo>
                  <a:pt x="1323" y="804"/>
                </a:lnTo>
                <a:lnTo>
                  <a:pt x="1326" y="904"/>
                </a:lnTo>
                <a:lnTo>
                  <a:pt x="1330" y="778"/>
                </a:lnTo>
                <a:lnTo>
                  <a:pt x="1334" y="854"/>
                </a:lnTo>
                <a:lnTo>
                  <a:pt x="1338" y="879"/>
                </a:lnTo>
                <a:lnTo>
                  <a:pt x="1342" y="728"/>
                </a:lnTo>
                <a:lnTo>
                  <a:pt x="1346" y="904"/>
                </a:lnTo>
                <a:lnTo>
                  <a:pt x="1350" y="678"/>
                </a:lnTo>
                <a:lnTo>
                  <a:pt x="1353" y="979"/>
                </a:lnTo>
                <a:lnTo>
                  <a:pt x="1357" y="879"/>
                </a:lnTo>
                <a:lnTo>
                  <a:pt x="1361" y="754"/>
                </a:lnTo>
                <a:lnTo>
                  <a:pt x="1365" y="904"/>
                </a:lnTo>
                <a:lnTo>
                  <a:pt x="1369" y="854"/>
                </a:lnTo>
                <a:lnTo>
                  <a:pt x="1373" y="955"/>
                </a:lnTo>
                <a:lnTo>
                  <a:pt x="1377" y="854"/>
                </a:lnTo>
                <a:lnTo>
                  <a:pt x="1380" y="778"/>
                </a:lnTo>
                <a:lnTo>
                  <a:pt x="1384" y="904"/>
                </a:lnTo>
                <a:lnTo>
                  <a:pt x="1388" y="879"/>
                </a:lnTo>
                <a:lnTo>
                  <a:pt x="1392" y="653"/>
                </a:lnTo>
                <a:lnTo>
                  <a:pt x="1396" y="804"/>
                </a:lnTo>
                <a:lnTo>
                  <a:pt x="1400" y="854"/>
                </a:lnTo>
                <a:lnTo>
                  <a:pt x="1404" y="754"/>
                </a:lnTo>
                <a:lnTo>
                  <a:pt x="1408" y="728"/>
                </a:lnTo>
                <a:lnTo>
                  <a:pt x="1411" y="754"/>
                </a:lnTo>
                <a:lnTo>
                  <a:pt x="1415" y="879"/>
                </a:lnTo>
                <a:lnTo>
                  <a:pt x="1419" y="804"/>
                </a:lnTo>
                <a:lnTo>
                  <a:pt x="1423" y="879"/>
                </a:lnTo>
                <a:lnTo>
                  <a:pt x="1427" y="703"/>
                </a:lnTo>
                <a:lnTo>
                  <a:pt x="1431" y="804"/>
                </a:lnTo>
                <a:lnTo>
                  <a:pt x="1434" y="778"/>
                </a:lnTo>
                <a:lnTo>
                  <a:pt x="1438" y="904"/>
                </a:lnTo>
                <a:lnTo>
                  <a:pt x="1442" y="854"/>
                </a:lnTo>
                <a:lnTo>
                  <a:pt x="1446" y="778"/>
                </a:lnTo>
                <a:lnTo>
                  <a:pt x="1450" y="879"/>
                </a:lnTo>
                <a:lnTo>
                  <a:pt x="1454" y="728"/>
                </a:lnTo>
                <a:lnTo>
                  <a:pt x="1458" y="854"/>
                </a:lnTo>
                <a:lnTo>
                  <a:pt x="1462" y="879"/>
                </a:lnTo>
                <a:lnTo>
                  <a:pt x="1465" y="904"/>
                </a:lnTo>
                <a:lnTo>
                  <a:pt x="1469" y="754"/>
                </a:lnTo>
                <a:lnTo>
                  <a:pt x="1473" y="854"/>
                </a:lnTo>
                <a:lnTo>
                  <a:pt x="1477" y="879"/>
                </a:lnTo>
                <a:lnTo>
                  <a:pt x="1481" y="955"/>
                </a:lnTo>
                <a:lnTo>
                  <a:pt x="1485" y="754"/>
                </a:lnTo>
                <a:lnTo>
                  <a:pt x="1489" y="778"/>
                </a:lnTo>
                <a:lnTo>
                  <a:pt x="1492" y="879"/>
                </a:lnTo>
                <a:lnTo>
                  <a:pt x="1496" y="854"/>
                </a:lnTo>
                <a:lnTo>
                  <a:pt x="1500" y="854"/>
                </a:lnTo>
                <a:lnTo>
                  <a:pt x="1504" y="754"/>
                </a:lnTo>
                <a:lnTo>
                  <a:pt x="1508" y="829"/>
                </a:lnTo>
                <a:lnTo>
                  <a:pt x="1512" y="778"/>
                </a:lnTo>
                <a:lnTo>
                  <a:pt x="1515" y="879"/>
                </a:lnTo>
                <a:lnTo>
                  <a:pt x="1519" y="955"/>
                </a:lnTo>
                <a:lnTo>
                  <a:pt x="1523" y="754"/>
                </a:lnTo>
                <a:lnTo>
                  <a:pt x="1527" y="929"/>
                </a:lnTo>
                <a:lnTo>
                  <a:pt x="1531" y="879"/>
                </a:lnTo>
                <a:lnTo>
                  <a:pt x="1535" y="854"/>
                </a:lnTo>
                <a:lnTo>
                  <a:pt x="1539" y="929"/>
                </a:lnTo>
                <a:lnTo>
                  <a:pt x="1542" y="754"/>
                </a:lnTo>
                <a:lnTo>
                  <a:pt x="1546" y="778"/>
                </a:lnTo>
                <a:lnTo>
                  <a:pt x="1550" y="879"/>
                </a:lnTo>
                <a:lnTo>
                  <a:pt x="1554" y="979"/>
                </a:lnTo>
                <a:lnTo>
                  <a:pt x="1558" y="879"/>
                </a:lnTo>
                <a:lnTo>
                  <a:pt x="1562" y="778"/>
                </a:lnTo>
                <a:lnTo>
                  <a:pt x="1566" y="778"/>
                </a:lnTo>
                <a:lnTo>
                  <a:pt x="1569" y="804"/>
                </a:lnTo>
                <a:lnTo>
                  <a:pt x="1573" y="778"/>
                </a:lnTo>
                <a:lnTo>
                  <a:pt x="1577" y="979"/>
                </a:lnTo>
                <a:lnTo>
                  <a:pt x="1581" y="879"/>
                </a:lnTo>
                <a:lnTo>
                  <a:pt x="1585" y="829"/>
                </a:lnTo>
                <a:lnTo>
                  <a:pt x="1589" y="854"/>
                </a:lnTo>
                <a:lnTo>
                  <a:pt x="1593" y="879"/>
                </a:lnTo>
                <a:lnTo>
                  <a:pt x="1596" y="829"/>
                </a:lnTo>
                <a:lnTo>
                  <a:pt x="1600" y="778"/>
                </a:lnTo>
                <a:lnTo>
                  <a:pt x="1604" y="829"/>
                </a:lnTo>
                <a:lnTo>
                  <a:pt x="1608" y="929"/>
                </a:lnTo>
                <a:lnTo>
                  <a:pt x="1612" y="854"/>
                </a:lnTo>
                <a:lnTo>
                  <a:pt x="1615" y="829"/>
                </a:lnTo>
                <a:lnTo>
                  <a:pt x="1620" y="879"/>
                </a:lnTo>
                <a:lnTo>
                  <a:pt x="1623" y="979"/>
                </a:lnTo>
                <a:lnTo>
                  <a:pt x="1627" y="829"/>
                </a:lnTo>
                <a:lnTo>
                  <a:pt x="1631" y="804"/>
                </a:lnTo>
                <a:lnTo>
                  <a:pt x="1635" y="955"/>
                </a:lnTo>
                <a:lnTo>
                  <a:pt x="1639" y="879"/>
                </a:lnTo>
                <a:lnTo>
                  <a:pt x="1642" y="728"/>
                </a:lnTo>
                <a:lnTo>
                  <a:pt x="1647" y="1005"/>
                </a:lnTo>
                <a:lnTo>
                  <a:pt x="1650" y="854"/>
                </a:lnTo>
                <a:lnTo>
                  <a:pt x="1654" y="854"/>
                </a:lnTo>
                <a:lnTo>
                  <a:pt x="1658" y="904"/>
                </a:lnTo>
                <a:lnTo>
                  <a:pt x="1662" y="854"/>
                </a:lnTo>
                <a:lnTo>
                  <a:pt x="1666" y="854"/>
                </a:lnTo>
                <a:lnTo>
                  <a:pt x="1669" y="854"/>
                </a:lnTo>
                <a:lnTo>
                  <a:pt x="1673" y="829"/>
                </a:lnTo>
                <a:lnTo>
                  <a:pt x="1677" y="778"/>
                </a:lnTo>
                <a:lnTo>
                  <a:pt x="1681" y="804"/>
                </a:lnTo>
                <a:lnTo>
                  <a:pt x="1685" y="854"/>
                </a:lnTo>
                <a:lnTo>
                  <a:pt x="1689" y="879"/>
                </a:lnTo>
                <a:lnTo>
                  <a:pt x="1692" y="804"/>
                </a:lnTo>
                <a:lnTo>
                  <a:pt x="1696" y="955"/>
                </a:lnTo>
                <a:lnTo>
                  <a:pt x="1700" y="804"/>
                </a:lnTo>
                <a:lnTo>
                  <a:pt x="1704" y="904"/>
                </a:lnTo>
                <a:lnTo>
                  <a:pt x="1708" y="904"/>
                </a:lnTo>
                <a:lnTo>
                  <a:pt x="1712" y="778"/>
                </a:lnTo>
                <a:lnTo>
                  <a:pt x="1716" y="854"/>
                </a:lnTo>
                <a:lnTo>
                  <a:pt x="1719" y="829"/>
                </a:lnTo>
                <a:lnTo>
                  <a:pt x="1723" y="904"/>
                </a:lnTo>
                <a:lnTo>
                  <a:pt x="1727" y="754"/>
                </a:lnTo>
                <a:lnTo>
                  <a:pt x="1731" y="929"/>
                </a:lnTo>
                <a:lnTo>
                  <a:pt x="1735" y="929"/>
                </a:lnTo>
                <a:lnTo>
                  <a:pt x="1739" y="754"/>
                </a:lnTo>
                <a:lnTo>
                  <a:pt x="1743" y="904"/>
                </a:lnTo>
                <a:lnTo>
                  <a:pt x="1746" y="829"/>
                </a:lnTo>
                <a:lnTo>
                  <a:pt x="1750" y="778"/>
                </a:lnTo>
                <a:lnTo>
                  <a:pt x="1754" y="929"/>
                </a:lnTo>
                <a:lnTo>
                  <a:pt x="1758" y="829"/>
                </a:lnTo>
                <a:lnTo>
                  <a:pt x="1762" y="904"/>
                </a:lnTo>
                <a:lnTo>
                  <a:pt x="1766" y="829"/>
                </a:lnTo>
                <a:lnTo>
                  <a:pt x="1769" y="904"/>
                </a:lnTo>
                <a:lnTo>
                  <a:pt x="1773" y="754"/>
                </a:lnTo>
                <a:lnTo>
                  <a:pt x="1777" y="728"/>
                </a:lnTo>
                <a:lnTo>
                  <a:pt x="1781" y="879"/>
                </a:lnTo>
                <a:lnTo>
                  <a:pt x="1785" y="854"/>
                </a:lnTo>
                <a:lnTo>
                  <a:pt x="1788" y="904"/>
                </a:lnTo>
                <a:lnTo>
                  <a:pt x="1793" y="955"/>
                </a:lnTo>
                <a:lnTo>
                  <a:pt x="1796" y="703"/>
                </a:lnTo>
                <a:lnTo>
                  <a:pt x="1800" y="829"/>
                </a:lnTo>
                <a:lnTo>
                  <a:pt x="1804" y="929"/>
                </a:lnTo>
                <a:lnTo>
                  <a:pt x="1808" y="955"/>
                </a:lnTo>
                <a:lnTo>
                  <a:pt x="1812" y="879"/>
                </a:lnTo>
                <a:lnTo>
                  <a:pt x="1815" y="929"/>
                </a:lnTo>
                <a:lnTo>
                  <a:pt x="1819" y="804"/>
                </a:lnTo>
                <a:lnTo>
                  <a:pt x="1823" y="929"/>
                </a:lnTo>
                <a:lnTo>
                  <a:pt x="1827" y="804"/>
                </a:lnTo>
                <a:lnTo>
                  <a:pt x="1831" y="929"/>
                </a:lnTo>
                <a:lnTo>
                  <a:pt x="1835" y="1005"/>
                </a:lnTo>
                <a:lnTo>
                  <a:pt x="1838" y="804"/>
                </a:lnTo>
                <a:lnTo>
                  <a:pt x="1842" y="854"/>
                </a:lnTo>
                <a:lnTo>
                  <a:pt x="1846" y="778"/>
                </a:lnTo>
                <a:lnTo>
                  <a:pt x="1850" y="979"/>
                </a:lnTo>
                <a:lnTo>
                  <a:pt x="1854" y="829"/>
                </a:lnTo>
                <a:lnTo>
                  <a:pt x="1858" y="879"/>
                </a:lnTo>
                <a:lnTo>
                  <a:pt x="1862" y="904"/>
                </a:lnTo>
                <a:lnTo>
                  <a:pt x="1865" y="955"/>
                </a:lnTo>
                <a:lnTo>
                  <a:pt x="1869" y="955"/>
                </a:lnTo>
                <a:lnTo>
                  <a:pt x="1873" y="804"/>
                </a:lnTo>
                <a:lnTo>
                  <a:pt x="1877" y="1005"/>
                </a:lnTo>
                <a:lnTo>
                  <a:pt x="1880" y="829"/>
                </a:lnTo>
                <a:lnTo>
                  <a:pt x="1885" y="1005"/>
                </a:lnTo>
                <a:lnTo>
                  <a:pt x="1888" y="1005"/>
                </a:lnTo>
                <a:lnTo>
                  <a:pt x="1892" y="854"/>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srgbClr val="FF0000"/>
              </a:solidFill>
            </a:endParaRPr>
          </a:p>
        </p:txBody>
      </p:sp>
      <p:sp>
        <p:nvSpPr>
          <p:cNvPr id="306" name="テキスト ボックス 305"/>
          <p:cNvSpPr txBox="1"/>
          <p:nvPr/>
        </p:nvSpPr>
        <p:spPr>
          <a:xfrm>
            <a:off x="2818608" y="4686467"/>
            <a:ext cx="1100940" cy="461665"/>
          </a:xfrm>
          <a:prstGeom prst="rect">
            <a:avLst/>
          </a:prstGeom>
          <a:noFill/>
          <a:ln w="28575">
            <a:noFill/>
          </a:ln>
        </p:spPr>
        <p:txBody>
          <a:bodyPr wrap="square" rtlCol="0">
            <a:spAutoFit/>
          </a:bodyPr>
          <a:lstStyle/>
          <a:p>
            <a:r>
              <a:rPr lang="en-US" altLang="ja-JP" sz="2400" b="1" dirty="0" smtClean="0"/>
              <a:t>2.1</a:t>
            </a:r>
            <a:r>
              <a:rPr lang="en-US" altLang="ja-JP" sz="2400" dirty="0" smtClean="0"/>
              <a:t>nm</a:t>
            </a:r>
            <a:endParaRPr kumimoji="1" lang="ja-JP" altLang="en-US" sz="2400" dirty="0"/>
          </a:p>
        </p:txBody>
      </p:sp>
      <p:cxnSp>
        <p:nvCxnSpPr>
          <p:cNvPr id="317" name="直線矢印コネクタ 316"/>
          <p:cNvCxnSpPr/>
          <p:nvPr/>
        </p:nvCxnSpPr>
        <p:spPr>
          <a:xfrm flipH="1">
            <a:off x="2452733" y="4245416"/>
            <a:ext cx="190434" cy="16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8" name="直線矢印コネクタ 317"/>
          <p:cNvCxnSpPr/>
          <p:nvPr/>
        </p:nvCxnSpPr>
        <p:spPr>
          <a:xfrm>
            <a:off x="2065590" y="4945722"/>
            <a:ext cx="252028"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9" name="直線矢印コネクタ 318"/>
          <p:cNvCxnSpPr/>
          <p:nvPr/>
        </p:nvCxnSpPr>
        <p:spPr>
          <a:xfrm flipH="1">
            <a:off x="2470018" y="4945722"/>
            <a:ext cx="279648"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21" name="テキスト ボックス 320"/>
          <p:cNvSpPr txBox="1"/>
          <p:nvPr/>
        </p:nvSpPr>
        <p:spPr>
          <a:xfrm>
            <a:off x="1852126" y="6457890"/>
            <a:ext cx="1395339" cy="400110"/>
          </a:xfrm>
          <a:prstGeom prst="rect">
            <a:avLst/>
          </a:prstGeom>
          <a:noFill/>
        </p:spPr>
        <p:txBody>
          <a:bodyPr wrap="square" rtlCol="0">
            <a:spAutoFit/>
          </a:bodyPr>
          <a:lstStyle/>
          <a:p>
            <a:r>
              <a:rPr kumimoji="1" lang="ja-JP" altLang="en-US" sz="2000" dirty="0" smtClean="0"/>
              <a:t>波長</a:t>
            </a:r>
            <a:r>
              <a:rPr kumimoji="1" lang="en-US" altLang="ja-JP" sz="2000" dirty="0" smtClean="0"/>
              <a:t>[nm]</a:t>
            </a:r>
            <a:endParaRPr kumimoji="1" lang="ja-JP" altLang="en-US" sz="2000" dirty="0"/>
          </a:p>
        </p:txBody>
      </p:sp>
      <p:grpSp>
        <p:nvGrpSpPr>
          <p:cNvPr id="9" name="グループ化 8"/>
          <p:cNvGrpSpPr/>
          <p:nvPr/>
        </p:nvGrpSpPr>
        <p:grpSpPr>
          <a:xfrm>
            <a:off x="4786003" y="4562095"/>
            <a:ext cx="4074244" cy="1365767"/>
            <a:chOff x="1469864" y="1659771"/>
            <a:chExt cx="4074244" cy="1365767"/>
          </a:xfrm>
        </p:grpSpPr>
        <p:sp>
          <p:nvSpPr>
            <p:cNvPr id="8" name="正方形/長方形 7"/>
            <p:cNvSpPr/>
            <p:nvPr/>
          </p:nvSpPr>
          <p:spPr>
            <a:xfrm>
              <a:off x="2591781" y="2420888"/>
              <a:ext cx="177122" cy="14113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1877803" y="1762191"/>
              <a:ext cx="1062118" cy="45719"/>
            </a:xfrm>
            <a:prstGeom prst="homePlate">
              <a:avLst>
                <a:gd name="adj" fmla="val 720824"/>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ホームベース 13"/>
            <p:cNvSpPr/>
            <p:nvPr/>
          </p:nvSpPr>
          <p:spPr>
            <a:xfrm rot="10800000" flipV="1">
              <a:off x="3031731" y="1771235"/>
              <a:ext cx="936105" cy="45719"/>
            </a:xfrm>
            <a:prstGeom prst="homePlate">
              <a:avLst>
                <a:gd name="adj" fmla="val 1097965"/>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台形 15"/>
            <p:cNvSpPr/>
            <p:nvPr/>
          </p:nvSpPr>
          <p:spPr>
            <a:xfrm>
              <a:off x="2519772" y="2024844"/>
              <a:ext cx="324036" cy="126014"/>
            </a:xfrm>
            <a:prstGeom prst="trapezoid">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a:off x="2591780" y="1816954"/>
              <a:ext cx="177122" cy="198022"/>
            </a:xfrm>
            <a:prstGeom prst="triangle">
              <a:avLst/>
            </a:prstGeom>
            <a:solidFill>
              <a:srgbClr val="00B050"/>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2" name="テキスト ボックス 21"/>
            <p:cNvSpPr txBox="1"/>
            <p:nvPr/>
          </p:nvSpPr>
          <p:spPr>
            <a:xfrm>
              <a:off x="4391980" y="1771235"/>
              <a:ext cx="1152128" cy="461665"/>
            </a:xfrm>
            <a:prstGeom prst="rect">
              <a:avLst/>
            </a:prstGeom>
            <a:solidFill>
              <a:schemeClr val="bg1"/>
            </a:solidFill>
            <a:ln>
              <a:solidFill>
                <a:schemeClr val="tx1"/>
              </a:solidFill>
            </a:ln>
          </p:spPr>
          <p:txBody>
            <a:bodyPr wrap="square" rtlCol="0">
              <a:spAutoFit/>
            </a:bodyPr>
            <a:lstStyle/>
            <a:p>
              <a:r>
                <a:rPr kumimoji="1" lang="ja-JP" altLang="en-US" sz="2400" dirty="0" smtClean="0"/>
                <a:t>分光器</a:t>
              </a:r>
              <a:endParaRPr kumimoji="1" lang="ja-JP" altLang="en-US" sz="3200" dirty="0"/>
            </a:p>
          </p:txBody>
        </p:sp>
        <p:cxnSp>
          <p:nvCxnSpPr>
            <p:cNvPr id="23" name="曲線コネクタ 22"/>
            <p:cNvCxnSpPr/>
            <p:nvPr/>
          </p:nvCxnSpPr>
          <p:spPr>
            <a:xfrm>
              <a:off x="3967836" y="1794095"/>
              <a:ext cx="424144" cy="177224"/>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1469864" y="2563873"/>
              <a:ext cx="2598076" cy="461665"/>
            </a:xfrm>
            <a:prstGeom prst="rect">
              <a:avLst/>
            </a:prstGeom>
            <a:solidFill>
              <a:schemeClr val="bg1"/>
            </a:solidFill>
            <a:ln>
              <a:solidFill>
                <a:schemeClr val="tx1"/>
              </a:solidFill>
            </a:ln>
          </p:spPr>
          <p:txBody>
            <a:bodyPr wrap="square" rtlCol="0">
              <a:spAutoFit/>
            </a:bodyPr>
            <a:lstStyle/>
            <a:p>
              <a:pPr algn="ctr"/>
              <a:r>
                <a:rPr lang="en-US" altLang="ja-JP" sz="2400" dirty="0" smtClean="0"/>
                <a:t>Pulse laser 532nm</a:t>
              </a:r>
            </a:p>
          </p:txBody>
        </p:sp>
        <p:sp>
          <p:nvSpPr>
            <p:cNvPr id="17" name="正方形/長方形 16"/>
            <p:cNvSpPr/>
            <p:nvPr/>
          </p:nvSpPr>
          <p:spPr>
            <a:xfrm>
              <a:off x="2481888" y="2150858"/>
              <a:ext cx="392524" cy="2880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フローチャート : 結合子 11"/>
            <p:cNvSpPr/>
            <p:nvPr/>
          </p:nvSpPr>
          <p:spPr>
            <a:xfrm>
              <a:off x="2532252" y="1659771"/>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104" name="フローチャート : 結合子 11"/>
            <p:cNvSpPr/>
            <p:nvPr/>
          </p:nvSpPr>
          <p:spPr>
            <a:xfrm>
              <a:off x="2616034" y="1729145"/>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105" name="フローチャート : 結合子 11"/>
            <p:cNvSpPr/>
            <p:nvPr/>
          </p:nvSpPr>
          <p:spPr>
            <a:xfrm>
              <a:off x="2627784" y="1664804"/>
              <a:ext cx="110671" cy="114173"/>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grpSp>
      <p:sp>
        <p:nvSpPr>
          <p:cNvPr id="88" name="テキスト ボックス 87"/>
          <p:cNvSpPr txBox="1"/>
          <p:nvPr/>
        </p:nvSpPr>
        <p:spPr>
          <a:xfrm>
            <a:off x="5249161" y="1090646"/>
            <a:ext cx="3719691"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400" b="1" u="sng" dirty="0" smtClean="0"/>
              <a:t>ファイバー共振器の透過率</a:t>
            </a:r>
            <a:endParaRPr kumimoji="1" lang="ja-JP" altLang="en-US" sz="2400" b="1" u="sng" dirty="0"/>
          </a:p>
        </p:txBody>
      </p:sp>
      <p:grpSp>
        <p:nvGrpSpPr>
          <p:cNvPr id="112" name="グループ化 111"/>
          <p:cNvGrpSpPr/>
          <p:nvPr/>
        </p:nvGrpSpPr>
        <p:grpSpPr>
          <a:xfrm>
            <a:off x="313184" y="1202654"/>
            <a:ext cx="3667943" cy="2751695"/>
            <a:chOff x="66054" y="3574950"/>
            <a:chExt cx="4023517" cy="3308444"/>
          </a:xfrm>
        </p:grpSpPr>
        <p:grpSp>
          <p:nvGrpSpPr>
            <p:cNvPr id="114" name="Group 37"/>
            <p:cNvGrpSpPr>
              <a:grpSpLocks noChangeAspect="1"/>
            </p:cNvGrpSpPr>
            <p:nvPr/>
          </p:nvGrpSpPr>
          <p:grpSpPr bwMode="auto">
            <a:xfrm>
              <a:off x="529293" y="3574950"/>
              <a:ext cx="3560278" cy="2973287"/>
              <a:chOff x="729" y="2476"/>
              <a:chExt cx="1486" cy="1241"/>
            </a:xfrm>
          </p:grpSpPr>
          <p:sp>
            <p:nvSpPr>
              <p:cNvPr id="117" name="Rectangle 38"/>
              <p:cNvSpPr>
                <a:spLocks noChangeArrowheads="1"/>
              </p:cNvSpPr>
              <p:nvPr/>
            </p:nvSpPr>
            <p:spPr bwMode="auto">
              <a:xfrm>
                <a:off x="1128" y="35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8" name="Rectangle 39"/>
              <p:cNvSpPr>
                <a:spLocks noChangeArrowheads="1"/>
              </p:cNvSpPr>
              <p:nvPr/>
            </p:nvSpPr>
            <p:spPr bwMode="auto">
              <a:xfrm>
                <a:off x="1802" y="3562"/>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640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9" name="Rectangle 40"/>
              <p:cNvSpPr>
                <a:spLocks noChangeArrowheads="1"/>
              </p:cNvSpPr>
              <p:nvPr/>
            </p:nvSpPr>
            <p:spPr bwMode="auto">
              <a:xfrm>
                <a:off x="794" y="3463"/>
                <a:ext cx="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0" name="Rectangle 41"/>
              <p:cNvSpPr>
                <a:spLocks noChangeArrowheads="1"/>
              </p:cNvSpPr>
              <p:nvPr/>
            </p:nvSpPr>
            <p:spPr bwMode="auto">
              <a:xfrm>
                <a:off x="730" y="3192"/>
                <a:ext cx="1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10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1" name="Rectangle 42"/>
              <p:cNvSpPr>
                <a:spLocks noChangeArrowheads="1"/>
              </p:cNvSpPr>
              <p:nvPr/>
            </p:nvSpPr>
            <p:spPr bwMode="auto">
              <a:xfrm>
                <a:off x="729" y="2918"/>
                <a:ext cx="1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20</a:t>
                </a:r>
                <a:endParaRPr kumimoji="1" lang="ja-JP" altLang="ja-JP" sz="20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2" name="Rectangle 43"/>
              <p:cNvSpPr>
                <a:spLocks noChangeArrowheads="1"/>
              </p:cNvSpPr>
              <p:nvPr/>
            </p:nvSpPr>
            <p:spPr bwMode="auto">
              <a:xfrm>
                <a:off x="733" y="2638"/>
                <a:ext cx="1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30</a:t>
                </a:r>
                <a:endParaRPr kumimoji="1" lang="ja-JP" altLang="ja-JP" sz="1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3" name="Line 44"/>
              <p:cNvSpPr>
                <a:spLocks noChangeShapeType="1"/>
              </p:cNvSpPr>
              <p:nvPr/>
            </p:nvSpPr>
            <p:spPr bwMode="auto">
              <a:xfrm flipV="1">
                <a:off x="889" y="3546"/>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45"/>
              <p:cNvSpPr>
                <a:spLocks noChangeShapeType="1"/>
              </p:cNvSpPr>
              <p:nvPr/>
            </p:nvSpPr>
            <p:spPr bwMode="auto">
              <a:xfrm flipV="1">
                <a:off x="1220" y="3546"/>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Line 46"/>
              <p:cNvSpPr>
                <a:spLocks noChangeShapeType="1"/>
              </p:cNvSpPr>
              <p:nvPr/>
            </p:nvSpPr>
            <p:spPr bwMode="auto">
              <a:xfrm flipV="1">
                <a:off x="1552" y="3546"/>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47"/>
              <p:cNvSpPr>
                <a:spLocks noChangeShapeType="1"/>
              </p:cNvSpPr>
              <p:nvPr/>
            </p:nvSpPr>
            <p:spPr bwMode="auto">
              <a:xfrm flipV="1">
                <a:off x="1883" y="3546"/>
                <a:ext cx="0" cy="1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Line 48"/>
              <p:cNvSpPr>
                <a:spLocks noChangeShapeType="1"/>
              </p:cNvSpPr>
              <p:nvPr/>
            </p:nvSpPr>
            <p:spPr bwMode="auto">
              <a:xfrm flipV="1">
                <a:off x="2214" y="3546"/>
                <a:ext cx="0" cy="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49"/>
              <p:cNvSpPr>
                <a:spLocks noChangeShapeType="1"/>
              </p:cNvSpPr>
              <p:nvPr/>
            </p:nvSpPr>
            <p:spPr bwMode="auto">
              <a:xfrm>
                <a:off x="889" y="3546"/>
                <a:ext cx="1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50"/>
              <p:cNvSpPr>
                <a:spLocks noChangeShapeType="1"/>
              </p:cNvSpPr>
              <p:nvPr/>
            </p:nvSpPr>
            <p:spPr bwMode="auto">
              <a:xfrm>
                <a:off x="869" y="3546"/>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51"/>
              <p:cNvSpPr>
                <a:spLocks noChangeShapeType="1"/>
              </p:cNvSpPr>
              <p:nvPr/>
            </p:nvSpPr>
            <p:spPr bwMode="auto">
              <a:xfrm>
                <a:off x="879" y="340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52"/>
              <p:cNvSpPr>
                <a:spLocks noChangeShapeType="1"/>
              </p:cNvSpPr>
              <p:nvPr/>
            </p:nvSpPr>
            <p:spPr bwMode="auto">
              <a:xfrm>
                <a:off x="869" y="3269"/>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Line 53"/>
              <p:cNvSpPr>
                <a:spLocks noChangeShapeType="1"/>
              </p:cNvSpPr>
              <p:nvPr/>
            </p:nvSpPr>
            <p:spPr bwMode="auto">
              <a:xfrm>
                <a:off x="879" y="3130"/>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54"/>
              <p:cNvSpPr>
                <a:spLocks noChangeShapeType="1"/>
              </p:cNvSpPr>
              <p:nvPr/>
            </p:nvSpPr>
            <p:spPr bwMode="auto">
              <a:xfrm>
                <a:off x="869" y="2992"/>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55"/>
              <p:cNvSpPr>
                <a:spLocks noChangeShapeType="1"/>
              </p:cNvSpPr>
              <p:nvPr/>
            </p:nvSpPr>
            <p:spPr bwMode="auto">
              <a:xfrm>
                <a:off x="879" y="2854"/>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56"/>
              <p:cNvSpPr>
                <a:spLocks noChangeShapeType="1"/>
              </p:cNvSpPr>
              <p:nvPr/>
            </p:nvSpPr>
            <p:spPr bwMode="auto">
              <a:xfrm>
                <a:off x="869" y="2715"/>
                <a:ext cx="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Line 57"/>
              <p:cNvSpPr>
                <a:spLocks noChangeShapeType="1"/>
              </p:cNvSpPr>
              <p:nvPr/>
            </p:nvSpPr>
            <p:spPr bwMode="auto">
              <a:xfrm>
                <a:off x="879" y="2577"/>
                <a:ext cx="1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58"/>
              <p:cNvSpPr>
                <a:spLocks noChangeShapeType="1"/>
              </p:cNvSpPr>
              <p:nvPr/>
            </p:nvSpPr>
            <p:spPr bwMode="auto">
              <a:xfrm flipV="1">
                <a:off x="889" y="2577"/>
                <a:ext cx="0" cy="96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9"/>
              <p:cNvSpPr>
                <a:spLocks/>
              </p:cNvSpPr>
              <p:nvPr/>
            </p:nvSpPr>
            <p:spPr bwMode="auto">
              <a:xfrm>
                <a:off x="887" y="2937"/>
                <a:ext cx="1328" cy="609"/>
              </a:xfrm>
              <a:custGeom>
                <a:avLst/>
                <a:gdLst>
                  <a:gd name="T0" fmla="*/ 19 w 1328"/>
                  <a:gd name="T1" fmla="*/ 332 h 609"/>
                  <a:gd name="T2" fmla="*/ 41 w 1328"/>
                  <a:gd name="T3" fmla="*/ 304 h 609"/>
                  <a:gd name="T4" fmla="*/ 63 w 1328"/>
                  <a:gd name="T5" fmla="*/ 360 h 609"/>
                  <a:gd name="T6" fmla="*/ 85 w 1328"/>
                  <a:gd name="T7" fmla="*/ 415 h 609"/>
                  <a:gd name="T8" fmla="*/ 107 w 1328"/>
                  <a:gd name="T9" fmla="*/ 276 h 609"/>
                  <a:gd name="T10" fmla="*/ 129 w 1328"/>
                  <a:gd name="T11" fmla="*/ 470 h 609"/>
                  <a:gd name="T12" fmla="*/ 151 w 1328"/>
                  <a:gd name="T13" fmla="*/ 276 h 609"/>
                  <a:gd name="T14" fmla="*/ 173 w 1328"/>
                  <a:gd name="T15" fmla="*/ 249 h 609"/>
                  <a:gd name="T16" fmla="*/ 195 w 1328"/>
                  <a:gd name="T17" fmla="*/ 387 h 609"/>
                  <a:gd name="T18" fmla="*/ 217 w 1328"/>
                  <a:gd name="T19" fmla="*/ 387 h 609"/>
                  <a:gd name="T20" fmla="*/ 239 w 1328"/>
                  <a:gd name="T21" fmla="*/ 166 h 609"/>
                  <a:gd name="T22" fmla="*/ 261 w 1328"/>
                  <a:gd name="T23" fmla="*/ 304 h 609"/>
                  <a:gd name="T24" fmla="*/ 282 w 1328"/>
                  <a:gd name="T25" fmla="*/ 332 h 609"/>
                  <a:gd name="T26" fmla="*/ 305 w 1328"/>
                  <a:gd name="T27" fmla="*/ 276 h 609"/>
                  <a:gd name="T28" fmla="*/ 326 w 1328"/>
                  <a:gd name="T29" fmla="*/ 221 h 609"/>
                  <a:gd name="T30" fmla="*/ 348 w 1328"/>
                  <a:gd name="T31" fmla="*/ 415 h 609"/>
                  <a:gd name="T32" fmla="*/ 370 w 1328"/>
                  <a:gd name="T33" fmla="*/ 304 h 609"/>
                  <a:gd name="T34" fmla="*/ 392 w 1328"/>
                  <a:gd name="T35" fmla="*/ 276 h 609"/>
                  <a:gd name="T36" fmla="*/ 414 w 1328"/>
                  <a:gd name="T37" fmla="*/ 221 h 609"/>
                  <a:gd name="T38" fmla="*/ 436 w 1328"/>
                  <a:gd name="T39" fmla="*/ 304 h 609"/>
                  <a:gd name="T40" fmla="*/ 457 w 1328"/>
                  <a:gd name="T41" fmla="*/ 249 h 609"/>
                  <a:gd name="T42" fmla="*/ 479 w 1328"/>
                  <a:gd name="T43" fmla="*/ 304 h 609"/>
                  <a:gd name="T44" fmla="*/ 501 w 1328"/>
                  <a:gd name="T45" fmla="*/ 138 h 609"/>
                  <a:gd name="T46" fmla="*/ 523 w 1328"/>
                  <a:gd name="T47" fmla="*/ 443 h 609"/>
                  <a:gd name="T48" fmla="*/ 545 w 1328"/>
                  <a:gd name="T49" fmla="*/ 332 h 609"/>
                  <a:gd name="T50" fmla="*/ 566 w 1328"/>
                  <a:gd name="T51" fmla="*/ 387 h 609"/>
                  <a:gd name="T52" fmla="*/ 588 w 1328"/>
                  <a:gd name="T53" fmla="*/ 221 h 609"/>
                  <a:gd name="T54" fmla="*/ 610 w 1328"/>
                  <a:gd name="T55" fmla="*/ 360 h 609"/>
                  <a:gd name="T56" fmla="*/ 632 w 1328"/>
                  <a:gd name="T57" fmla="*/ 276 h 609"/>
                  <a:gd name="T58" fmla="*/ 654 w 1328"/>
                  <a:gd name="T59" fmla="*/ 276 h 609"/>
                  <a:gd name="T60" fmla="*/ 676 w 1328"/>
                  <a:gd name="T61" fmla="*/ 443 h 609"/>
                  <a:gd name="T62" fmla="*/ 697 w 1328"/>
                  <a:gd name="T63" fmla="*/ 138 h 609"/>
                  <a:gd name="T64" fmla="*/ 719 w 1328"/>
                  <a:gd name="T65" fmla="*/ 276 h 609"/>
                  <a:gd name="T66" fmla="*/ 741 w 1328"/>
                  <a:gd name="T67" fmla="*/ 304 h 609"/>
                  <a:gd name="T68" fmla="*/ 762 w 1328"/>
                  <a:gd name="T69" fmla="*/ 443 h 609"/>
                  <a:gd name="T70" fmla="*/ 784 w 1328"/>
                  <a:gd name="T71" fmla="*/ 360 h 609"/>
                  <a:gd name="T72" fmla="*/ 806 w 1328"/>
                  <a:gd name="T73" fmla="*/ 249 h 609"/>
                  <a:gd name="T74" fmla="*/ 828 w 1328"/>
                  <a:gd name="T75" fmla="*/ 443 h 609"/>
                  <a:gd name="T76" fmla="*/ 849 w 1328"/>
                  <a:gd name="T77" fmla="*/ 387 h 609"/>
                  <a:gd name="T78" fmla="*/ 871 w 1328"/>
                  <a:gd name="T79" fmla="*/ 276 h 609"/>
                  <a:gd name="T80" fmla="*/ 893 w 1328"/>
                  <a:gd name="T81" fmla="*/ 221 h 609"/>
                  <a:gd name="T82" fmla="*/ 915 w 1328"/>
                  <a:gd name="T83" fmla="*/ 276 h 609"/>
                  <a:gd name="T84" fmla="*/ 936 w 1328"/>
                  <a:gd name="T85" fmla="*/ 304 h 609"/>
                  <a:gd name="T86" fmla="*/ 958 w 1328"/>
                  <a:gd name="T87" fmla="*/ 360 h 609"/>
                  <a:gd name="T88" fmla="*/ 979 w 1328"/>
                  <a:gd name="T89" fmla="*/ 276 h 609"/>
                  <a:gd name="T90" fmla="*/ 1001 w 1328"/>
                  <a:gd name="T91" fmla="*/ 332 h 609"/>
                  <a:gd name="T92" fmla="*/ 1023 w 1328"/>
                  <a:gd name="T93" fmla="*/ 360 h 609"/>
                  <a:gd name="T94" fmla="*/ 1044 w 1328"/>
                  <a:gd name="T95" fmla="*/ 360 h 609"/>
                  <a:gd name="T96" fmla="*/ 1066 w 1328"/>
                  <a:gd name="T97" fmla="*/ 609 h 609"/>
                  <a:gd name="T98" fmla="*/ 1088 w 1328"/>
                  <a:gd name="T99" fmla="*/ 470 h 609"/>
                  <a:gd name="T100" fmla="*/ 1109 w 1328"/>
                  <a:gd name="T101" fmla="*/ 443 h 609"/>
                  <a:gd name="T102" fmla="*/ 1131 w 1328"/>
                  <a:gd name="T103" fmla="*/ 415 h 609"/>
                  <a:gd name="T104" fmla="*/ 1152 w 1328"/>
                  <a:gd name="T105" fmla="*/ 470 h 609"/>
                  <a:gd name="T106" fmla="*/ 1174 w 1328"/>
                  <a:gd name="T107" fmla="*/ 249 h 609"/>
                  <a:gd name="T108" fmla="*/ 1196 w 1328"/>
                  <a:gd name="T109" fmla="*/ 443 h 609"/>
                  <a:gd name="T110" fmla="*/ 1217 w 1328"/>
                  <a:gd name="T111" fmla="*/ 526 h 609"/>
                  <a:gd name="T112" fmla="*/ 1239 w 1328"/>
                  <a:gd name="T113" fmla="*/ 332 h 609"/>
                  <a:gd name="T114" fmla="*/ 1260 w 1328"/>
                  <a:gd name="T115" fmla="*/ 304 h 609"/>
                  <a:gd name="T116" fmla="*/ 1282 w 1328"/>
                  <a:gd name="T117" fmla="*/ 360 h 609"/>
                  <a:gd name="T118" fmla="*/ 1303 w 1328"/>
                  <a:gd name="T119" fmla="*/ 332 h 609"/>
                  <a:gd name="T120" fmla="*/ 1325 w 1328"/>
                  <a:gd name="T121" fmla="*/ 41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8" h="609">
                    <a:moveTo>
                      <a:pt x="0" y="304"/>
                    </a:moveTo>
                    <a:lnTo>
                      <a:pt x="3" y="470"/>
                    </a:lnTo>
                    <a:lnTo>
                      <a:pt x="6" y="443"/>
                    </a:lnTo>
                    <a:lnTo>
                      <a:pt x="8" y="387"/>
                    </a:lnTo>
                    <a:lnTo>
                      <a:pt x="11" y="498"/>
                    </a:lnTo>
                    <a:lnTo>
                      <a:pt x="14" y="332"/>
                    </a:lnTo>
                    <a:lnTo>
                      <a:pt x="17" y="470"/>
                    </a:lnTo>
                    <a:lnTo>
                      <a:pt x="19" y="332"/>
                    </a:lnTo>
                    <a:lnTo>
                      <a:pt x="22" y="526"/>
                    </a:lnTo>
                    <a:lnTo>
                      <a:pt x="25" y="498"/>
                    </a:lnTo>
                    <a:lnTo>
                      <a:pt x="28" y="332"/>
                    </a:lnTo>
                    <a:lnTo>
                      <a:pt x="30" y="498"/>
                    </a:lnTo>
                    <a:lnTo>
                      <a:pt x="33" y="443"/>
                    </a:lnTo>
                    <a:lnTo>
                      <a:pt x="36" y="470"/>
                    </a:lnTo>
                    <a:lnTo>
                      <a:pt x="39" y="470"/>
                    </a:lnTo>
                    <a:lnTo>
                      <a:pt x="41" y="304"/>
                    </a:lnTo>
                    <a:lnTo>
                      <a:pt x="44" y="443"/>
                    </a:lnTo>
                    <a:lnTo>
                      <a:pt x="47" y="443"/>
                    </a:lnTo>
                    <a:lnTo>
                      <a:pt x="49" y="443"/>
                    </a:lnTo>
                    <a:lnTo>
                      <a:pt x="52" y="387"/>
                    </a:lnTo>
                    <a:lnTo>
                      <a:pt x="55" y="387"/>
                    </a:lnTo>
                    <a:lnTo>
                      <a:pt x="58" y="470"/>
                    </a:lnTo>
                    <a:lnTo>
                      <a:pt x="61" y="387"/>
                    </a:lnTo>
                    <a:lnTo>
                      <a:pt x="63" y="360"/>
                    </a:lnTo>
                    <a:lnTo>
                      <a:pt x="66" y="470"/>
                    </a:lnTo>
                    <a:lnTo>
                      <a:pt x="69" y="221"/>
                    </a:lnTo>
                    <a:lnTo>
                      <a:pt x="72" y="415"/>
                    </a:lnTo>
                    <a:lnTo>
                      <a:pt x="74" y="470"/>
                    </a:lnTo>
                    <a:lnTo>
                      <a:pt x="77" y="304"/>
                    </a:lnTo>
                    <a:lnTo>
                      <a:pt x="80" y="360"/>
                    </a:lnTo>
                    <a:lnTo>
                      <a:pt x="82" y="276"/>
                    </a:lnTo>
                    <a:lnTo>
                      <a:pt x="85" y="415"/>
                    </a:lnTo>
                    <a:lnTo>
                      <a:pt x="88" y="415"/>
                    </a:lnTo>
                    <a:lnTo>
                      <a:pt x="91" y="470"/>
                    </a:lnTo>
                    <a:lnTo>
                      <a:pt x="93" y="360"/>
                    </a:lnTo>
                    <a:lnTo>
                      <a:pt x="96" y="387"/>
                    </a:lnTo>
                    <a:lnTo>
                      <a:pt x="99" y="276"/>
                    </a:lnTo>
                    <a:lnTo>
                      <a:pt x="102" y="498"/>
                    </a:lnTo>
                    <a:lnTo>
                      <a:pt x="105" y="387"/>
                    </a:lnTo>
                    <a:lnTo>
                      <a:pt x="107" y="276"/>
                    </a:lnTo>
                    <a:lnTo>
                      <a:pt x="110" y="443"/>
                    </a:lnTo>
                    <a:lnTo>
                      <a:pt x="113" y="276"/>
                    </a:lnTo>
                    <a:lnTo>
                      <a:pt x="115" y="387"/>
                    </a:lnTo>
                    <a:lnTo>
                      <a:pt x="118" y="304"/>
                    </a:lnTo>
                    <a:lnTo>
                      <a:pt x="121" y="415"/>
                    </a:lnTo>
                    <a:lnTo>
                      <a:pt x="124" y="415"/>
                    </a:lnTo>
                    <a:lnTo>
                      <a:pt x="126" y="249"/>
                    </a:lnTo>
                    <a:lnTo>
                      <a:pt x="129" y="470"/>
                    </a:lnTo>
                    <a:lnTo>
                      <a:pt x="132" y="276"/>
                    </a:lnTo>
                    <a:lnTo>
                      <a:pt x="135" y="387"/>
                    </a:lnTo>
                    <a:lnTo>
                      <a:pt x="137" y="443"/>
                    </a:lnTo>
                    <a:lnTo>
                      <a:pt x="140" y="276"/>
                    </a:lnTo>
                    <a:lnTo>
                      <a:pt x="143" y="387"/>
                    </a:lnTo>
                    <a:lnTo>
                      <a:pt x="146" y="166"/>
                    </a:lnTo>
                    <a:lnTo>
                      <a:pt x="148" y="276"/>
                    </a:lnTo>
                    <a:lnTo>
                      <a:pt x="151" y="276"/>
                    </a:lnTo>
                    <a:lnTo>
                      <a:pt x="154" y="249"/>
                    </a:lnTo>
                    <a:lnTo>
                      <a:pt x="156" y="332"/>
                    </a:lnTo>
                    <a:lnTo>
                      <a:pt x="159" y="470"/>
                    </a:lnTo>
                    <a:lnTo>
                      <a:pt x="162" y="332"/>
                    </a:lnTo>
                    <a:lnTo>
                      <a:pt x="165" y="415"/>
                    </a:lnTo>
                    <a:lnTo>
                      <a:pt x="168" y="249"/>
                    </a:lnTo>
                    <a:lnTo>
                      <a:pt x="170" y="360"/>
                    </a:lnTo>
                    <a:lnTo>
                      <a:pt x="173" y="249"/>
                    </a:lnTo>
                    <a:lnTo>
                      <a:pt x="176" y="221"/>
                    </a:lnTo>
                    <a:lnTo>
                      <a:pt x="179" y="221"/>
                    </a:lnTo>
                    <a:lnTo>
                      <a:pt x="181" y="304"/>
                    </a:lnTo>
                    <a:lnTo>
                      <a:pt x="184" y="360"/>
                    </a:lnTo>
                    <a:lnTo>
                      <a:pt x="187" y="276"/>
                    </a:lnTo>
                    <a:lnTo>
                      <a:pt x="189" y="304"/>
                    </a:lnTo>
                    <a:lnTo>
                      <a:pt x="192" y="332"/>
                    </a:lnTo>
                    <a:lnTo>
                      <a:pt x="195" y="387"/>
                    </a:lnTo>
                    <a:lnTo>
                      <a:pt x="198" y="332"/>
                    </a:lnTo>
                    <a:lnTo>
                      <a:pt x="200" y="249"/>
                    </a:lnTo>
                    <a:lnTo>
                      <a:pt x="203" y="276"/>
                    </a:lnTo>
                    <a:lnTo>
                      <a:pt x="206" y="304"/>
                    </a:lnTo>
                    <a:lnTo>
                      <a:pt x="209" y="304"/>
                    </a:lnTo>
                    <a:lnTo>
                      <a:pt x="211" y="276"/>
                    </a:lnTo>
                    <a:lnTo>
                      <a:pt x="214" y="276"/>
                    </a:lnTo>
                    <a:lnTo>
                      <a:pt x="217" y="387"/>
                    </a:lnTo>
                    <a:lnTo>
                      <a:pt x="220" y="221"/>
                    </a:lnTo>
                    <a:lnTo>
                      <a:pt x="222" y="221"/>
                    </a:lnTo>
                    <a:lnTo>
                      <a:pt x="225" y="415"/>
                    </a:lnTo>
                    <a:lnTo>
                      <a:pt x="228" y="304"/>
                    </a:lnTo>
                    <a:lnTo>
                      <a:pt x="230" y="332"/>
                    </a:lnTo>
                    <a:lnTo>
                      <a:pt x="233" y="332"/>
                    </a:lnTo>
                    <a:lnTo>
                      <a:pt x="236" y="415"/>
                    </a:lnTo>
                    <a:lnTo>
                      <a:pt x="239" y="166"/>
                    </a:lnTo>
                    <a:lnTo>
                      <a:pt x="241" y="276"/>
                    </a:lnTo>
                    <a:lnTo>
                      <a:pt x="244" y="304"/>
                    </a:lnTo>
                    <a:lnTo>
                      <a:pt x="247" y="249"/>
                    </a:lnTo>
                    <a:lnTo>
                      <a:pt x="250" y="276"/>
                    </a:lnTo>
                    <a:lnTo>
                      <a:pt x="253" y="249"/>
                    </a:lnTo>
                    <a:lnTo>
                      <a:pt x="255" y="304"/>
                    </a:lnTo>
                    <a:lnTo>
                      <a:pt x="258" y="110"/>
                    </a:lnTo>
                    <a:lnTo>
                      <a:pt x="261" y="304"/>
                    </a:lnTo>
                    <a:lnTo>
                      <a:pt x="263" y="470"/>
                    </a:lnTo>
                    <a:lnTo>
                      <a:pt x="266" y="470"/>
                    </a:lnTo>
                    <a:lnTo>
                      <a:pt x="269" y="360"/>
                    </a:lnTo>
                    <a:lnTo>
                      <a:pt x="272" y="443"/>
                    </a:lnTo>
                    <a:lnTo>
                      <a:pt x="274" y="249"/>
                    </a:lnTo>
                    <a:lnTo>
                      <a:pt x="277" y="276"/>
                    </a:lnTo>
                    <a:lnTo>
                      <a:pt x="280" y="83"/>
                    </a:lnTo>
                    <a:lnTo>
                      <a:pt x="282" y="332"/>
                    </a:lnTo>
                    <a:lnTo>
                      <a:pt x="285" y="193"/>
                    </a:lnTo>
                    <a:lnTo>
                      <a:pt x="288" y="276"/>
                    </a:lnTo>
                    <a:lnTo>
                      <a:pt x="291" y="304"/>
                    </a:lnTo>
                    <a:lnTo>
                      <a:pt x="294" y="304"/>
                    </a:lnTo>
                    <a:lnTo>
                      <a:pt x="296" y="193"/>
                    </a:lnTo>
                    <a:lnTo>
                      <a:pt x="299" y="415"/>
                    </a:lnTo>
                    <a:lnTo>
                      <a:pt x="302" y="166"/>
                    </a:lnTo>
                    <a:lnTo>
                      <a:pt x="305" y="276"/>
                    </a:lnTo>
                    <a:lnTo>
                      <a:pt x="307" y="221"/>
                    </a:lnTo>
                    <a:lnTo>
                      <a:pt x="310" y="221"/>
                    </a:lnTo>
                    <a:lnTo>
                      <a:pt x="313" y="249"/>
                    </a:lnTo>
                    <a:lnTo>
                      <a:pt x="315" y="249"/>
                    </a:lnTo>
                    <a:lnTo>
                      <a:pt x="318" y="332"/>
                    </a:lnTo>
                    <a:lnTo>
                      <a:pt x="321" y="221"/>
                    </a:lnTo>
                    <a:lnTo>
                      <a:pt x="323" y="276"/>
                    </a:lnTo>
                    <a:lnTo>
                      <a:pt x="326" y="221"/>
                    </a:lnTo>
                    <a:lnTo>
                      <a:pt x="329" y="221"/>
                    </a:lnTo>
                    <a:lnTo>
                      <a:pt x="332" y="193"/>
                    </a:lnTo>
                    <a:lnTo>
                      <a:pt x="335" y="166"/>
                    </a:lnTo>
                    <a:lnTo>
                      <a:pt x="337" y="249"/>
                    </a:lnTo>
                    <a:lnTo>
                      <a:pt x="340" y="193"/>
                    </a:lnTo>
                    <a:lnTo>
                      <a:pt x="343" y="304"/>
                    </a:lnTo>
                    <a:lnTo>
                      <a:pt x="346" y="193"/>
                    </a:lnTo>
                    <a:lnTo>
                      <a:pt x="348" y="415"/>
                    </a:lnTo>
                    <a:lnTo>
                      <a:pt x="351" y="193"/>
                    </a:lnTo>
                    <a:lnTo>
                      <a:pt x="354" y="166"/>
                    </a:lnTo>
                    <a:lnTo>
                      <a:pt x="356" y="249"/>
                    </a:lnTo>
                    <a:lnTo>
                      <a:pt x="359" y="193"/>
                    </a:lnTo>
                    <a:lnTo>
                      <a:pt x="362" y="166"/>
                    </a:lnTo>
                    <a:lnTo>
                      <a:pt x="364" y="304"/>
                    </a:lnTo>
                    <a:lnTo>
                      <a:pt x="367" y="55"/>
                    </a:lnTo>
                    <a:lnTo>
                      <a:pt x="370" y="304"/>
                    </a:lnTo>
                    <a:lnTo>
                      <a:pt x="373" y="193"/>
                    </a:lnTo>
                    <a:lnTo>
                      <a:pt x="375" y="83"/>
                    </a:lnTo>
                    <a:lnTo>
                      <a:pt x="378" y="193"/>
                    </a:lnTo>
                    <a:lnTo>
                      <a:pt x="381" y="193"/>
                    </a:lnTo>
                    <a:lnTo>
                      <a:pt x="384" y="83"/>
                    </a:lnTo>
                    <a:lnTo>
                      <a:pt x="387" y="249"/>
                    </a:lnTo>
                    <a:lnTo>
                      <a:pt x="389" y="332"/>
                    </a:lnTo>
                    <a:lnTo>
                      <a:pt x="392" y="276"/>
                    </a:lnTo>
                    <a:lnTo>
                      <a:pt x="395" y="221"/>
                    </a:lnTo>
                    <a:lnTo>
                      <a:pt x="397" y="138"/>
                    </a:lnTo>
                    <a:lnTo>
                      <a:pt x="400" y="360"/>
                    </a:lnTo>
                    <a:lnTo>
                      <a:pt x="403" y="249"/>
                    </a:lnTo>
                    <a:lnTo>
                      <a:pt x="406" y="166"/>
                    </a:lnTo>
                    <a:lnTo>
                      <a:pt x="408" y="304"/>
                    </a:lnTo>
                    <a:lnTo>
                      <a:pt x="411" y="138"/>
                    </a:lnTo>
                    <a:lnTo>
                      <a:pt x="414" y="221"/>
                    </a:lnTo>
                    <a:lnTo>
                      <a:pt x="416" y="83"/>
                    </a:lnTo>
                    <a:lnTo>
                      <a:pt x="419" y="304"/>
                    </a:lnTo>
                    <a:lnTo>
                      <a:pt x="422" y="304"/>
                    </a:lnTo>
                    <a:lnTo>
                      <a:pt x="425" y="276"/>
                    </a:lnTo>
                    <a:lnTo>
                      <a:pt x="427" y="221"/>
                    </a:lnTo>
                    <a:lnTo>
                      <a:pt x="430" y="110"/>
                    </a:lnTo>
                    <a:lnTo>
                      <a:pt x="433" y="83"/>
                    </a:lnTo>
                    <a:lnTo>
                      <a:pt x="436" y="304"/>
                    </a:lnTo>
                    <a:lnTo>
                      <a:pt x="438" y="193"/>
                    </a:lnTo>
                    <a:lnTo>
                      <a:pt x="441" y="0"/>
                    </a:lnTo>
                    <a:lnTo>
                      <a:pt x="444" y="332"/>
                    </a:lnTo>
                    <a:lnTo>
                      <a:pt x="447" y="138"/>
                    </a:lnTo>
                    <a:lnTo>
                      <a:pt x="449" y="166"/>
                    </a:lnTo>
                    <a:lnTo>
                      <a:pt x="452" y="332"/>
                    </a:lnTo>
                    <a:lnTo>
                      <a:pt x="455" y="276"/>
                    </a:lnTo>
                    <a:lnTo>
                      <a:pt x="457" y="249"/>
                    </a:lnTo>
                    <a:lnTo>
                      <a:pt x="460" y="276"/>
                    </a:lnTo>
                    <a:lnTo>
                      <a:pt x="463" y="166"/>
                    </a:lnTo>
                    <a:lnTo>
                      <a:pt x="466" y="166"/>
                    </a:lnTo>
                    <a:lnTo>
                      <a:pt x="468" y="221"/>
                    </a:lnTo>
                    <a:lnTo>
                      <a:pt x="471" y="332"/>
                    </a:lnTo>
                    <a:lnTo>
                      <a:pt x="474" y="332"/>
                    </a:lnTo>
                    <a:lnTo>
                      <a:pt x="477" y="193"/>
                    </a:lnTo>
                    <a:lnTo>
                      <a:pt x="479" y="304"/>
                    </a:lnTo>
                    <a:lnTo>
                      <a:pt x="482" y="193"/>
                    </a:lnTo>
                    <a:lnTo>
                      <a:pt x="485" y="221"/>
                    </a:lnTo>
                    <a:lnTo>
                      <a:pt x="488" y="332"/>
                    </a:lnTo>
                    <a:lnTo>
                      <a:pt x="490" y="332"/>
                    </a:lnTo>
                    <a:lnTo>
                      <a:pt x="493" y="193"/>
                    </a:lnTo>
                    <a:lnTo>
                      <a:pt x="496" y="193"/>
                    </a:lnTo>
                    <a:lnTo>
                      <a:pt x="498" y="415"/>
                    </a:lnTo>
                    <a:lnTo>
                      <a:pt x="501" y="138"/>
                    </a:lnTo>
                    <a:lnTo>
                      <a:pt x="504" y="193"/>
                    </a:lnTo>
                    <a:lnTo>
                      <a:pt x="507" y="249"/>
                    </a:lnTo>
                    <a:lnTo>
                      <a:pt x="509" y="276"/>
                    </a:lnTo>
                    <a:lnTo>
                      <a:pt x="512" y="83"/>
                    </a:lnTo>
                    <a:lnTo>
                      <a:pt x="515" y="221"/>
                    </a:lnTo>
                    <a:lnTo>
                      <a:pt x="517" y="138"/>
                    </a:lnTo>
                    <a:lnTo>
                      <a:pt x="520" y="332"/>
                    </a:lnTo>
                    <a:lnTo>
                      <a:pt x="523" y="443"/>
                    </a:lnTo>
                    <a:lnTo>
                      <a:pt x="526" y="387"/>
                    </a:lnTo>
                    <a:lnTo>
                      <a:pt x="528" y="304"/>
                    </a:lnTo>
                    <a:lnTo>
                      <a:pt x="531" y="138"/>
                    </a:lnTo>
                    <a:lnTo>
                      <a:pt x="534" y="304"/>
                    </a:lnTo>
                    <a:lnTo>
                      <a:pt x="537" y="332"/>
                    </a:lnTo>
                    <a:lnTo>
                      <a:pt x="539" y="276"/>
                    </a:lnTo>
                    <a:lnTo>
                      <a:pt x="542" y="249"/>
                    </a:lnTo>
                    <a:lnTo>
                      <a:pt x="545" y="332"/>
                    </a:lnTo>
                    <a:lnTo>
                      <a:pt x="548" y="304"/>
                    </a:lnTo>
                    <a:lnTo>
                      <a:pt x="550" y="221"/>
                    </a:lnTo>
                    <a:lnTo>
                      <a:pt x="553" y="332"/>
                    </a:lnTo>
                    <a:lnTo>
                      <a:pt x="556" y="387"/>
                    </a:lnTo>
                    <a:lnTo>
                      <a:pt x="558" y="332"/>
                    </a:lnTo>
                    <a:lnTo>
                      <a:pt x="561" y="193"/>
                    </a:lnTo>
                    <a:lnTo>
                      <a:pt x="564" y="221"/>
                    </a:lnTo>
                    <a:lnTo>
                      <a:pt x="566" y="387"/>
                    </a:lnTo>
                    <a:lnTo>
                      <a:pt x="569" y="249"/>
                    </a:lnTo>
                    <a:lnTo>
                      <a:pt x="572" y="304"/>
                    </a:lnTo>
                    <a:lnTo>
                      <a:pt x="575" y="387"/>
                    </a:lnTo>
                    <a:lnTo>
                      <a:pt x="577" y="221"/>
                    </a:lnTo>
                    <a:lnTo>
                      <a:pt x="580" y="193"/>
                    </a:lnTo>
                    <a:lnTo>
                      <a:pt x="583" y="387"/>
                    </a:lnTo>
                    <a:lnTo>
                      <a:pt x="586" y="276"/>
                    </a:lnTo>
                    <a:lnTo>
                      <a:pt x="588" y="221"/>
                    </a:lnTo>
                    <a:lnTo>
                      <a:pt x="591" y="332"/>
                    </a:lnTo>
                    <a:lnTo>
                      <a:pt x="594" y="138"/>
                    </a:lnTo>
                    <a:lnTo>
                      <a:pt x="597" y="304"/>
                    </a:lnTo>
                    <a:lnTo>
                      <a:pt x="599" y="276"/>
                    </a:lnTo>
                    <a:lnTo>
                      <a:pt x="602" y="332"/>
                    </a:lnTo>
                    <a:lnTo>
                      <a:pt x="605" y="304"/>
                    </a:lnTo>
                    <a:lnTo>
                      <a:pt x="608" y="332"/>
                    </a:lnTo>
                    <a:lnTo>
                      <a:pt x="610" y="360"/>
                    </a:lnTo>
                    <a:lnTo>
                      <a:pt x="613" y="249"/>
                    </a:lnTo>
                    <a:lnTo>
                      <a:pt x="616" y="221"/>
                    </a:lnTo>
                    <a:lnTo>
                      <a:pt x="618" y="249"/>
                    </a:lnTo>
                    <a:lnTo>
                      <a:pt x="621" y="221"/>
                    </a:lnTo>
                    <a:lnTo>
                      <a:pt x="624" y="443"/>
                    </a:lnTo>
                    <a:lnTo>
                      <a:pt x="626" y="415"/>
                    </a:lnTo>
                    <a:lnTo>
                      <a:pt x="629" y="221"/>
                    </a:lnTo>
                    <a:lnTo>
                      <a:pt x="632" y="276"/>
                    </a:lnTo>
                    <a:lnTo>
                      <a:pt x="635" y="387"/>
                    </a:lnTo>
                    <a:lnTo>
                      <a:pt x="637" y="193"/>
                    </a:lnTo>
                    <a:lnTo>
                      <a:pt x="640" y="138"/>
                    </a:lnTo>
                    <a:lnTo>
                      <a:pt x="643" y="193"/>
                    </a:lnTo>
                    <a:lnTo>
                      <a:pt x="646" y="332"/>
                    </a:lnTo>
                    <a:lnTo>
                      <a:pt x="648" y="276"/>
                    </a:lnTo>
                    <a:lnTo>
                      <a:pt x="651" y="415"/>
                    </a:lnTo>
                    <a:lnTo>
                      <a:pt x="654" y="276"/>
                    </a:lnTo>
                    <a:lnTo>
                      <a:pt x="656" y="276"/>
                    </a:lnTo>
                    <a:lnTo>
                      <a:pt x="659" y="249"/>
                    </a:lnTo>
                    <a:lnTo>
                      <a:pt x="662" y="276"/>
                    </a:lnTo>
                    <a:lnTo>
                      <a:pt x="665" y="415"/>
                    </a:lnTo>
                    <a:lnTo>
                      <a:pt x="667" y="221"/>
                    </a:lnTo>
                    <a:lnTo>
                      <a:pt x="670" y="332"/>
                    </a:lnTo>
                    <a:lnTo>
                      <a:pt x="673" y="193"/>
                    </a:lnTo>
                    <a:lnTo>
                      <a:pt x="676" y="443"/>
                    </a:lnTo>
                    <a:lnTo>
                      <a:pt x="678" y="249"/>
                    </a:lnTo>
                    <a:lnTo>
                      <a:pt x="681" y="470"/>
                    </a:lnTo>
                    <a:lnTo>
                      <a:pt x="684" y="166"/>
                    </a:lnTo>
                    <a:lnTo>
                      <a:pt x="686" y="276"/>
                    </a:lnTo>
                    <a:lnTo>
                      <a:pt x="689" y="304"/>
                    </a:lnTo>
                    <a:lnTo>
                      <a:pt x="692" y="304"/>
                    </a:lnTo>
                    <a:lnTo>
                      <a:pt x="694" y="249"/>
                    </a:lnTo>
                    <a:lnTo>
                      <a:pt x="697" y="138"/>
                    </a:lnTo>
                    <a:lnTo>
                      <a:pt x="700" y="221"/>
                    </a:lnTo>
                    <a:lnTo>
                      <a:pt x="703" y="387"/>
                    </a:lnTo>
                    <a:lnTo>
                      <a:pt x="705" y="249"/>
                    </a:lnTo>
                    <a:lnTo>
                      <a:pt x="708" y="387"/>
                    </a:lnTo>
                    <a:lnTo>
                      <a:pt x="711" y="304"/>
                    </a:lnTo>
                    <a:lnTo>
                      <a:pt x="714" y="221"/>
                    </a:lnTo>
                    <a:lnTo>
                      <a:pt x="716" y="249"/>
                    </a:lnTo>
                    <a:lnTo>
                      <a:pt x="719" y="276"/>
                    </a:lnTo>
                    <a:lnTo>
                      <a:pt x="722" y="276"/>
                    </a:lnTo>
                    <a:lnTo>
                      <a:pt x="724" y="332"/>
                    </a:lnTo>
                    <a:lnTo>
                      <a:pt x="727" y="332"/>
                    </a:lnTo>
                    <a:lnTo>
                      <a:pt x="730" y="387"/>
                    </a:lnTo>
                    <a:lnTo>
                      <a:pt x="733" y="249"/>
                    </a:lnTo>
                    <a:lnTo>
                      <a:pt x="735" y="304"/>
                    </a:lnTo>
                    <a:lnTo>
                      <a:pt x="738" y="387"/>
                    </a:lnTo>
                    <a:lnTo>
                      <a:pt x="741" y="304"/>
                    </a:lnTo>
                    <a:lnTo>
                      <a:pt x="744" y="387"/>
                    </a:lnTo>
                    <a:lnTo>
                      <a:pt x="746" y="193"/>
                    </a:lnTo>
                    <a:lnTo>
                      <a:pt x="749" y="138"/>
                    </a:lnTo>
                    <a:lnTo>
                      <a:pt x="752" y="387"/>
                    </a:lnTo>
                    <a:lnTo>
                      <a:pt x="754" y="221"/>
                    </a:lnTo>
                    <a:lnTo>
                      <a:pt x="757" y="498"/>
                    </a:lnTo>
                    <a:lnTo>
                      <a:pt x="760" y="193"/>
                    </a:lnTo>
                    <a:lnTo>
                      <a:pt x="762" y="443"/>
                    </a:lnTo>
                    <a:lnTo>
                      <a:pt x="765" y="193"/>
                    </a:lnTo>
                    <a:lnTo>
                      <a:pt x="768" y="83"/>
                    </a:lnTo>
                    <a:lnTo>
                      <a:pt x="770" y="221"/>
                    </a:lnTo>
                    <a:lnTo>
                      <a:pt x="773" y="387"/>
                    </a:lnTo>
                    <a:lnTo>
                      <a:pt x="776" y="193"/>
                    </a:lnTo>
                    <a:lnTo>
                      <a:pt x="779" y="221"/>
                    </a:lnTo>
                    <a:lnTo>
                      <a:pt x="781" y="249"/>
                    </a:lnTo>
                    <a:lnTo>
                      <a:pt x="784" y="360"/>
                    </a:lnTo>
                    <a:lnTo>
                      <a:pt x="787" y="166"/>
                    </a:lnTo>
                    <a:lnTo>
                      <a:pt x="790" y="193"/>
                    </a:lnTo>
                    <a:lnTo>
                      <a:pt x="792" y="276"/>
                    </a:lnTo>
                    <a:lnTo>
                      <a:pt x="795" y="276"/>
                    </a:lnTo>
                    <a:lnTo>
                      <a:pt x="798" y="193"/>
                    </a:lnTo>
                    <a:lnTo>
                      <a:pt x="801" y="332"/>
                    </a:lnTo>
                    <a:lnTo>
                      <a:pt x="803" y="304"/>
                    </a:lnTo>
                    <a:lnTo>
                      <a:pt x="806" y="249"/>
                    </a:lnTo>
                    <a:lnTo>
                      <a:pt x="809" y="443"/>
                    </a:lnTo>
                    <a:lnTo>
                      <a:pt x="811" y="193"/>
                    </a:lnTo>
                    <a:lnTo>
                      <a:pt x="814" y="193"/>
                    </a:lnTo>
                    <a:lnTo>
                      <a:pt x="817" y="387"/>
                    </a:lnTo>
                    <a:lnTo>
                      <a:pt x="820" y="332"/>
                    </a:lnTo>
                    <a:lnTo>
                      <a:pt x="822" y="193"/>
                    </a:lnTo>
                    <a:lnTo>
                      <a:pt x="825" y="249"/>
                    </a:lnTo>
                    <a:lnTo>
                      <a:pt x="828" y="443"/>
                    </a:lnTo>
                    <a:lnTo>
                      <a:pt x="830" y="110"/>
                    </a:lnTo>
                    <a:lnTo>
                      <a:pt x="833" y="138"/>
                    </a:lnTo>
                    <a:lnTo>
                      <a:pt x="836" y="332"/>
                    </a:lnTo>
                    <a:lnTo>
                      <a:pt x="838" y="360"/>
                    </a:lnTo>
                    <a:lnTo>
                      <a:pt x="841" y="360"/>
                    </a:lnTo>
                    <a:lnTo>
                      <a:pt x="844" y="166"/>
                    </a:lnTo>
                    <a:lnTo>
                      <a:pt x="847" y="276"/>
                    </a:lnTo>
                    <a:lnTo>
                      <a:pt x="849" y="387"/>
                    </a:lnTo>
                    <a:lnTo>
                      <a:pt x="852" y="166"/>
                    </a:lnTo>
                    <a:lnTo>
                      <a:pt x="855" y="443"/>
                    </a:lnTo>
                    <a:lnTo>
                      <a:pt x="857" y="276"/>
                    </a:lnTo>
                    <a:lnTo>
                      <a:pt x="860" y="387"/>
                    </a:lnTo>
                    <a:lnTo>
                      <a:pt x="863" y="221"/>
                    </a:lnTo>
                    <a:lnTo>
                      <a:pt x="866" y="166"/>
                    </a:lnTo>
                    <a:lnTo>
                      <a:pt x="868" y="304"/>
                    </a:lnTo>
                    <a:lnTo>
                      <a:pt x="871" y="276"/>
                    </a:lnTo>
                    <a:lnTo>
                      <a:pt x="874" y="387"/>
                    </a:lnTo>
                    <a:lnTo>
                      <a:pt x="876" y="304"/>
                    </a:lnTo>
                    <a:lnTo>
                      <a:pt x="879" y="304"/>
                    </a:lnTo>
                    <a:lnTo>
                      <a:pt x="882" y="304"/>
                    </a:lnTo>
                    <a:lnTo>
                      <a:pt x="885" y="193"/>
                    </a:lnTo>
                    <a:lnTo>
                      <a:pt x="887" y="387"/>
                    </a:lnTo>
                    <a:lnTo>
                      <a:pt x="890" y="360"/>
                    </a:lnTo>
                    <a:lnTo>
                      <a:pt x="893" y="221"/>
                    </a:lnTo>
                    <a:lnTo>
                      <a:pt x="896" y="332"/>
                    </a:lnTo>
                    <a:lnTo>
                      <a:pt x="898" y="443"/>
                    </a:lnTo>
                    <a:lnTo>
                      <a:pt x="901" y="415"/>
                    </a:lnTo>
                    <a:lnTo>
                      <a:pt x="904" y="360"/>
                    </a:lnTo>
                    <a:lnTo>
                      <a:pt x="906" y="276"/>
                    </a:lnTo>
                    <a:lnTo>
                      <a:pt x="909" y="360"/>
                    </a:lnTo>
                    <a:lnTo>
                      <a:pt x="912" y="387"/>
                    </a:lnTo>
                    <a:lnTo>
                      <a:pt x="915" y="276"/>
                    </a:lnTo>
                    <a:lnTo>
                      <a:pt x="917" y="360"/>
                    </a:lnTo>
                    <a:lnTo>
                      <a:pt x="920" y="304"/>
                    </a:lnTo>
                    <a:lnTo>
                      <a:pt x="923" y="249"/>
                    </a:lnTo>
                    <a:lnTo>
                      <a:pt x="925" y="276"/>
                    </a:lnTo>
                    <a:lnTo>
                      <a:pt x="928" y="387"/>
                    </a:lnTo>
                    <a:lnTo>
                      <a:pt x="931" y="276"/>
                    </a:lnTo>
                    <a:lnTo>
                      <a:pt x="933" y="249"/>
                    </a:lnTo>
                    <a:lnTo>
                      <a:pt x="936" y="304"/>
                    </a:lnTo>
                    <a:lnTo>
                      <a:pt x="939" y="332"/>
                    </a:lnTo>
                    <a:lnTo>
                      <a:pt x="941" y="221"/>
                    </a:lnTo>
                    <a:lnTo>
                      <a:pt x="944" y="193"/>
                    </a:lnTo>
                    <a:lnTo>
                      <a:pt x="947" y="304"/>
                    </a:lnTo>
                    <a:lnTo>
                      <a:pt x="950" y="360"/>
                    </a:lnTo>
                    <a:lnTo>
                      <a:pt x="952" y="526"/>
                    </a:lnTo>
                    <a:lnTo>
                      <a:pt x="955" y="360"/>
                    </a:lnTo>
                    <a:lnTo>
                      <a:pt x="958" y="360"/>
                    </a:lnTo>
                    <a:lnTo>
                      <a:pt x="960" y="415"/>
                    </a:lnTo>
                    <a:lnTo>
                      <a:pt x="963" y="443"/>
                    </a:lnTo>
                    <a:lnTo>
                      <a:pt x="966" y="360"/>
                    </a:lnTo>
                    <a:lnTo>
                      <a:pt x="968" y="304"/>
                    </a:lnTo>
                    <a:lnTo>
                      <a:pt x="971" y="415"/>
                    </a:lnTo>
                    <a:lnTo>
                      <a:pt x="974" y="360"/>
                    </a:lnTo>
                    <a:lnTo>
                      <a:pt x="977" y="360"/>
                    </a:lnTo>
                    <a:lnTo>
                      <a:pt x="979" y="276"/>
                    </a:lnTo>
                    <a:lnTo>
                      <a:pt x="982" y="387"/>
                    </a:lnTo>
                    <a:lnTo>
                      <a:pt x="985" y="304"/>
                    </a:lnTo>
                    <a:lnTo>
                      <a:pt x="988" y="360"/>
                    </a:lnTo>
                    <a:lnTo>
                      <a:pt x="990" y="304"/>
                    </a:lnTo>
                    <a:lnTo>
                      <a:pt x="993" y="332"/>
                    </a:lnTo>
                    <a:lnTo>
                      <a:pt x="996" y="443"/>
                    </a:lnTo>
                    <a:lnTo>
                      <a:pt x="998" y="360"/>
                    </a:lnTo>
                    <a:lnTo>
                      <a:pt x="1001" y="332"/>
                    </a:lnTo>
                    <a:lnTo>
                      <a:pt x="1004" y="415"/>
                    </a:lnTo>
                    <a:lnTo>
                      <a:pt x="1006" y="304"/>
                    </a:lnTo>
                    <a:lnTo>
                      <a:pt x="1009" y="415"/>
                    </a:lnTo>
                    <a:lnTo>
                      <a:pt x="1012" y="304"/>
                    </a:lnTo>
                    <a:lnTo>
                      <a:pt x="1015" y="221"/>
                    </a:lnTo>
                    <a:lnTo>
                      <a:pt x="1017" y="332"/>
                    </a:lnTo>
                    <a:lnTo>
                      <a:pt x="1020" y="360"/>
                    </a:lnTo>
                    <a:lnTo>
                      <a:pt x="1023" y="360"/>
                    </a:lnTo>
                    <a:lnTo>
                      <a:pt x="1026" y="415"/>
                    </a:lnTo>
                    <a:lnTo>
                      <a:pt x="1028" y="443"/>
                    </a:lnTo>
                    <a:lnTo>
                      <a:pt x="1031" y="221"/>
                    </a:lnTo>
                    <a:lnTo>
                      <a:pt x="1034" y="387"/>
                    </a:lnTo>
                    <a:lnTo>
                      <a:pt x="1036" y="276"/>
                    </a:lnTo>
                    <a:lnTo>
                      <a:pt x="1039" y="470"/>
                    </a:lnTo>
                    <a:lnTo>
                      <a:pt x="1042" y="276"/>
                    </a:lnTo>
                    <a:lnTo>
                      <a:pt x="1044" y="360"/>
                    </a:lnTo>
                    <a:lnTo>
                      <a:pt x="1047" y="387"/>
                    </a:lnTo>
                    <a:lnTo>
                      <a:pt x="1050" y="360"/>
                    </a:lnTo>
                    <a:lnTo>
                      <a:pt x="1053" y="443"/>
                    </a:lnTo>
                    <a:lnTo>
                      <a:pt x="1055" y="276"/>
                    </a:lnTo>
                    <a:lnTo>
                      <a:pt x="1058" y="249"/>
                    </a:lnTo>
                    <a:lnTo>
                      <a:pt x="1061" y="276"/>
                    </a:lnTo>
                    <a:lnTo>
                      <a:pt x="1063" y="332"/>
                    </a:lnTo>
                    <a:lnTo>
                      <a:pt x="1066" y="609"/>
                    </a:lnTo>
                    <a:lnTo>
                      <a:pt x="1069" y="249"/>
                    </a:lnTo>
                    <a:lnTo>
                      <a:pt x="1071" y="360"/>
                    </a:lnTo>
                    <a:lnTo>
                      <a:pt x="1074" y="332"/>
                    </a:lnTo>
                    <a:lnTo>
                      <a:pt x="1077" y="360"/>
                    </a:lnTo>
                    <a:lnTo>
                      <a:pt x="1080" y="415"/>
                    </a:lnTo>
                    <a:lnTo>
                      <a:pt x="1082" y="221"/>
                    </a:lnTo>
                    <a:lnTo>
                      <a:pt x="1085" y="221"/>
                    </a:lnTo>
                    <a:lnTo>
                      <a:pt x="1088" y="470"/>
                    </a:lnTo>
                    <a:lnTo>
                      <a:pt x="1090" y="360"/>
                    </a:lnTo>
                    <a:lnTo>
                      <a:pt x="1093" y="332"/>
                    </a:lnTo>
                    <a:lnTo>
                      <a:pt x="1096" y="443"/>
                    </a:lnTo>
                    <a:lnTo>
                      <a:pt x="1098" y="304"/>
                    </a:lnTo>
                    <a:lnTo>
                      <a:pt x="1101" y="304"/>
                    </a:lnTo>
                    <a:lnTo>
                      <a:pt x="1104" y="304"/>
                    </a:lnTo>
                    <a:lnTo>
                      <a:pt x="1106" y="387"/>
                    </a:lnTo>
                    <a:lnTo>
                      <a:pt x="1109" y="443"/>
                    </a:lnTo>
                    <a:lnTo>
                      <a:pt x="1112" y="415"/>
                    </a:lnTo>
                    <a:lnTo>
                      <a:pt x="1115" y="276"/>
                    </a:lnTo>
                    <a:lnTo>
                      <a:pt x="1117" y="304"/>
                    </a:lnTo>
                    <a:lnTo>
                      <a:pt x="1120" y="332"/>
                    </a:lnTo>
                    <a:lnTo>
                      <a:pt x="1123" y="415"/>
                    </a:lnTo>
                    <a:lnTo>
                      <a:pt x="1125" y="304"/>
                    </a:lnTo>
                    <a:lnTo>
                      <a:pt x="1128" y="498"/>
                    </a:lnTo>
                    <a:lnTo>
                      <a:pt x="1131" y="415"/>
                    </a:lnTo>
                    <a:lnTo>
                      <a:pt x="1133" y="332"/>
                    </a:lnTo>
                    <a:lnTo>
                      <a:pt x="1136" y="498"/>
                    </a:lnTo>
                    <a:lnTo>
                      <a:pt x="1139" y="498"/>
                    </a:lnTo>
                    <a:lnTo>
                      <a:pt x="1142" y="360"/>
                    </a:lnTo>
                    <a:lnTo>
                      <a:pt x="1144" y="526"/>
                    </a:lnTo>
                    <a:lnTo>
                      <a:pt x="1147" y="498"/>
                    </a:lnTo>
                    <a:lnTo>
                      <a:pt x="1150" y="415"/>
                    </a:lnTo>
                    <a:lnTo>
                      <a:pt x="1152" y="470"/>
                    </a:lnTo>
                    <a:lnTo>
                      <a:pt x="1155" y="470"/>
                    </a:lnTo>
                    <a:lnTo>
                      <a:pt x="1158" y="387"/>
                    </a:lnTo>
                    <a:lnTo>
                      <a:pt x="1160" y="304"/>
                    </a:lnTo>
                    <a:lnTo>
                      <a:pt x="1163" y="360"/>
                    </a:lnTo>
                    <a:lnTo>
                      <a:pt x="1166" y="332"/>
                    </a:lnTo>
                    <a:lnTo>
                      <a:pt x="1169" y="360"/>
                    </a:lnTo>
                    <a:lnTo>
                      <a:pt x="1171" y="415"/>
                    </a:lnTo>
                    <a:lnTo>
                      <a:pt x="1174" y="249"/>
                    </a:lnTo>
                    <a:lnTo>
                      <a:pt x="1177" y="360"/>
                    </a:lnTo>
                    <a:lnTo>
                      <a:pt x="1179" y="387"/>
                    </a:lnTo>
                    <a:lnTo>
                      <a:pt x="1182" y="332"/>
                    </a:lnTo>
                    <a:lnTo>
                      <a:pt x="1185" y="249"/>
                    </a:lnTo>
                    <a:lnTo>
                      <a:pt x="1187" y="387"/>
                    </a:lnTo>
                    <a:lnTo>
                      <a:pt x="1190" y="470"/>
                    </a:lnTo>
                    <a:lnTo>
                      <a:pt x="1193" y="415"/>
                    </a:lnTo>
                    <a:lnTo>
                      <a:pt x="1196" y="443"/>
                    </a:lnTo>
                    <a:lnTo>
                      <a:pt x="1198" y="304"/>
                    </a:lnTo>
                    <a:lnTo>
                      <a:pt x="1201" y="276"/>
                    </a:lnTo>
                    <a:lnTo>
                      <a:pt x="1204" y="415"/>
                    </a:lnTo>
                    <a:lnTo>
                      <a:pt x="1206" y="360"/>
                    </a:lnTo>
                    <a:lnTo>
                      <a:pt x="1209" y="553"/>
                    </a:lnTo>
                    <a:lnTo>
                      <a:pt x="1212" y="360"/>
                    </a:lnTo>
                    <a:lnTo>
                      <a:pt x="1214" y="581"/>
                    </a:lnTo>
                    <a:lnTo>
                      <a:pt x="1217" y="526"/>
                    </a:lnTo>
                    <a:lnTo>
                      <a:pt x="1220" y="332"/>
                    </a:lnTo>
                    <a:lnTo>
                      <a:pt x="1223" y="553"/>
                    </a:lnTo>
                    <a:lnTo>
                      <a:pt x="1225" y="332"/>
                    </a:lnTo>
                    <a:lnTo>
                      <a:pt x="1228" y="360"/>
                    </a:lnTo>
                    <a:lnTo>
                      <a:pt x="1231" y="332"/>
                    </a:lnTo>
                    <a:lnTo>
                      <a:pt x="1233" y="470"/>
                    </a:lnTo>
                    <a:lnTo>
                      <a:pt x="1236" y="387"/>
                    </a:lnTo>
                    <a:lnTo>
                      <a:pt x="1239" y="332"/>
                    </a:lnTo>
                    <a:lnTo>
                      <a:pt x="1241" y="470"/>
                    </a:lnTo>
                    <a:lnTo>
                      <a:pt x="1244" y="443"/>
                    </a:lnTo>
                    <a:lnTo>
                      <a:pt x="1247" y="221"/>
                    </a:lnTo>
                    <a:lnTo>
                      <a:pt x="1249" y="304"/>
                    </a:lnTo>
                    <a:lnTo>
                      <a:pt x="1252" y="276"/>
                    </a:lnTo>
                    <a:lnTo>
                      <a:pt x="1255" y="249"/>
                    </a:lnTo>
                    <a:lnTo>
                      <a:pt x="1258" y="360"/>
                    </a:lnTo>
                    <a:lnTo>
                      <a:pt x="1260" y="304"/>
                    </a:lnTo>
                    <a:lnTo>
                      <a:pt x="1263" y="360"/>
                    </a:lnTo>
                    <a:lnTo>
                      <a:pt x="1266" y="443"/>
                    </a:lnTo>
                    <a:lnTo>
                      <a:pt x="1268" y="498"/>
                    </a:lnTo>
                    <a:lnTo>
                      <a:pt x="1271" y="415"/>
                    </a:lnTo>
                    <a:lnTo>
                      <a:pt x="1274" y="360"/>
                    </a:lnTo>
                    <a:lnTo>
                      <a:pt x="1276" y="249"/>
                    </a:lnTo>
                    <a:lnTo>
                      <a:pt x="1279" y="498"/>
                    </a:lnTo>
                    <a:lnTo>
                      <a:pt x="1282" y="360"/>
                    </a:lnTo>
                    <a:lnTo>
                      <a:pt x="1285" y="415"/>
                    </a:lnTo>
                    <a:lnTo>
                      <a:pt x="1287" y="415"/>
                    </a:lnTo>
                    <a:lnTo>
                      <a:pt x="1290" y="360"/>
                    </a:lnTo>
                    <a:lnTo>
                      <a:pt x="1293" y="526"/>
                    </a:lnTo>
                    <a:lnTo>
                      <a:pt x="1295" y="332"/>
                    </a:lnTo>
                    <a:lnTo>
                      <a:pt x="1298" y="387"/>
                    </a:lnTo>
                    <a:lnTo>
                      <a:pt x="1301" y="443"/>
                    </a:lnTo>
                    <a:lnTo>
                      <a:pt x="1303" y="332"/>
                    </a:lnTo>
                    <a:lnTo>
                      <a:pt x="1306" y="470"/>
                    </a:lnTo>
                    <a:lnTo>
                      <a:pt x="1309" y="443"/>
                    </a:lnTo>
                    <a:lnTo>
                      <a:pt x="1311" y="360"/>
                    </a:lnTo>
                    <a:lnTo>
                      <a:pt x="1314" y="415"/>
                    </a:lnTo>
                    <a:lnTo>
                      <a:pt x="1317" y="498"/>
                    </a:lnTo>
                    <a:lnTo>
                      <a:pt x="1319" y="360"/>
                    </a:lnTo>
                    <a:lnTo>
                      <a:pt x="1322" y="526"/>
                    </a:lnTo>
                    <a:lnTo>
                      <a:pt x="1325" y="415"/>
                    </a:lnTo>
                    <a:lnTo>
                      <a:pt x="1328" y="27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Rectangle 64"/>
              <p:cNvSpPr>
                <a:spLocks noChangeArrowheads="1"/>
              </p:cNvSpPr>
              <p:nvPr/>
            </p:nvSpPr>
            <p:spPr bwMode="auto">
              <a:xfrm>
                <a:off x="2096" y="2476"/>
                <a:ext cx="12"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15" name="テキスト ボックス 114"/>
            <p:cNvSpPr txBox="1"/>
            <p:nvPr/>
          </p:nvSpPr>
          <p:spPr>
            <a:xfrm rot="16200000">
              <a:off x="-786411" y="4580753"/>
              <a:ext cx="2143828" cy="438897"/>
            </a:xfrm>
            <a:prstGeom prst="rect">
              <a:avLst/>
            </a:prstGeom>
            <a:noFill/>
          </p:spPr>
          <p:txBody>
            <a:bodyPr wrap="square" rtlCol="0">
              <a:spAutoFit/>
            </a:bodyPr>
            <a:lstStyle/>
            <a:p>
              <a:r>
                <a:rPr lang="ja-JP" altLang="en-US" sz="2000" dirty="0" smtClean="0"/>
                <a:t>強度</a:t>
              </a:r>
              <a:r>
                <a:rPr kumimoji="1" lang="en-US" altLang="ja-JP" sz="2000" dirty="0" smtClean="0"/>
                <a:t>[</a:t>
              </a:r>
              <a:r>
                <a:rPr kumimoji="1" lang="en-US" altLang="ja-JP" sz="2000" dirty="0" err="1" smtClean="0"/>
                <a:t>a.u</a:t>
              </a:r>
              <a:r>
                <a:rPr lang="en-US" altLang="ja-JP" sz="2000" dirty="0" smtClean="0"/>
                <a:t>.]</a:t>
              </a:r>
              <a:endParaRPr kumimoji="1" lang="ja-JP" altLang="en-US" sz="2000" dirty="0"/>
            </a:p>
          </p:txBody>
        </p:sp>
        <p:sp>
          <p:nvSpPr>
            <p:cNvPr id="116" name="テキスト ボックス 115"/>
            <p:cNvSpPr txBox="1"/>
            <p:nvPr/>
          </p:nvSpPr>
          <p:spPr>
            <a:xfrm>
              <a:off x="1741774" y="6402330"/>
              <a:ext cx="1747522" cy="481064"/>
            </a:xfrm>
            <a:prstGeom prst="rect">
              <a:avLst/>
            </a:prstGeom>
            <a:noFill/>
          </p:spPr>
          <p:txBody>
            <a:bodyPr wrap="square" rtlCol="0">
              <a:spAutoFit/>
            </a:bodyPr>
            <a:lstStyle/>
            <a:p>
              <a:r>
                <a:rPr kumimoji="1" lang="ja-JP" altLang="en-US" sz="2000" dirty="0" smtClean="0"/>
                <a:t>波長</a:t>
              </a:r>
              <a:r>
                <a:rPr kumimoji="1" lang="en-US" altLang="ja-JP" sz="2000" dirty="0" smtClean="0"/>
                <a:t>[nm]</a:t>
              </a:r>
              <a:endParaRPr kumimoji="1" lang="ja-JP" altLang="en-US" sz="2000" dirty="0"/>
            </a:p>
          </p:txBody>
        </p:sp>
      </p:grpSp>
      <p:sp>
        <p:nvSpPr>
          <p:cNvPr id="142" name="テキスト ボックス 141"/>
          <p:cNvSpPr txBox="1"/>
          <p:nvPr/>
        </p:nvSpPr>
        <p:spPr>
          <a:xfrm>
            <a:off x="1184185" y="1256457"/>
            <a:ext cx="490352" cy="461665"/>
          </a:xfrm>
          <a:prstGeom prst="rect">
            <a:avLst/>
          </a:prstGeom>
          <a:noFill/>
        </p:spPr>
        <p:txBody>
          <a:bodyPr wrap="square" rtlCol="0">
            <a:spAutoFit/>
          </a:bodyPr>
          <a:lstStyle/>
          <a:p>
            <a:r>
              <a:rPr lang="ja-JP" altLang="en-US" sz="2400" b="1" dirty="0">
                <a:solidFill>
                  <a:srgbClr val="0066FF"/>
                </a:solidFill>
              </a:rPr>
              <a:t>②</a:t>
            </a:r>
            <a:endParaRPr kumimoji="1" lang="ja-JP" altLang="en-US" sz="2400" b="1" dirty="0">
              <a:solidFill>
                <a:srgbClr val="0066FF"/>
              </a:solidFill>
            </a:endParaRPr>
          </a:p>
        </p:txBody>
      </p:sp>
    </p:spTree>
    <p:custDataLst>
      <p:tags r:id="rId1"/>
    </p:custDataLst>
    <p:extLst>
      <p:ext uri="{BB962C8B-B14F-4D97-AF65-F5344CB8AC3E}">
        <p14:creationId xmlns:p14="http://schemas.microsoft.com/office/powerpoint/2010/main" val="302687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 grpId="0"/>
      <p:bldP spid="1129" grpId="0" animBg="1"/>
      <p:bldP spid="3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テキスト ボックス 1"/>
          <p:cNvSpPr txBox="1"/>
          <p:nvPr/>
        </p:nvSpPr>
        <p:spPr>
          <a:xfrm>
            <a:off x="323528" y="190381"/>
            <a:ext cx="8496944" cy="584775"/>
          </a:xfrm>
          <a:prstGeom prst="rect">
            <a:avLst/>
          </a:prstGeom>
          <a:ln>
            <a:noFill/>
          </a:ln>
        </p:spPr>
        <p:txBody>
          <a:bodyPr wrap="square" rtlCol="0">
            <a:spAutoFit/>
          </a:bodyPr>
          <a:lstStyle/>
          <a:p>
            <a:pPr algn="ctr"/>
            <a:r>
              <a:rPr lang="en-US" altLang="ja-JP" sz="3200" u="sng" dirty="0" smtClean="0"/>
              <a:t>fabrication of the NFBC</a:t>
            </a:r>
            <a:endParaRPr lang="ja-JP" altLang="en-US" sz="3200" u="sng" dirty="0"/>
          </a:p>
        </p:txBody>
      </p:sp>
      <p:sp>
        <p:nvSpPr>
          <p:cNvPr id="86" name="テキスト ボックス 85"/>
          <p:cNvSpPr txBox="1"/>
          <p:nvPr/>
        </p:nvSpPr>
        <p:spPr>
          <a:xfrm>
            <a:off x="3025119" y="3550053"/>
            <a:ext cx="1829603" cy="461665"/>
          </a:xfrm>
          <a:prstGeom prst="rect">
            <a:avLst/>
          </a:prstGeom>
          <a:noFill/>
        </p:spPr>
        <p:txBody>
          <a:bodyPr wrap="none" rtlCol="0">
            <a:spAutoFit/>
          </a:bodyPr>
          <a:lstStyle/>
          <a:p>
            <a:r>
              <a:rPr kumimoji="1" lang="en-US" altLang="ja-JP" sz="2400" u="sng" dirty="0" smtClean="0"/>
              <a:t>Bragg grating</a:t>
            </a:r>
            <a:endParaRPr kumimoji="1" lang="ja-JP" altLang="en-US" sz="2400" u="sng" dirty="0"/>
          </a:p>
        </p:txBody>
      </p:sp>
      <p:grpSp>
        <p:nvGrpSpPr>
          <p:cNvPr id="3" name="グループ化 2"/>
          <p:cNvGrpSpPr/>
          <p:nvPr/>
        </p:nvGrpSpPr>
        <p:grpSpPr>
          <a:xfrm>
            <a:off x="1818601" y="4227742"/>
            <a:ext cx="5232260" cy="2355452"/>
            <a:chOff x="3444196" y="3933056"/>
            <a:chExt cx="5232260" cy="2355452"/>
          </a:xfrm>
        </p:grpSpPr>
        <p:sp>
          <p:nvSpPr>
            <p:cNvPr id="106" name="テキスト ボックス 103"/>
            <p:cNvSpPr txBox="1"/>
            <p:nvPr/>
          </p:nvSpPr>
          <p:spPr>
            <a:xfrm>
              <a:off x="3444196" y="5826843"/>
              <a:ext cx="1901483" cy="461665"/>
            </a:xfrm>
            <a:prstGeom prst="rect">
              <a:avLst/>
            </a:prstGeom>
            <a:noFill/>
            <a:ln w="25400">
              <a:noFill/>
            </a:ln>
          </p:spPr>
          <p:txBody>
            <a:bodyPr wrap="non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400" dirty="0" smtClean="0">
                  <a:latin typeface="+mn-ea"/>
                  <a:cs typeface="Arial Unicode MS" pitchFamily="50" charset="-128"/>
                </a:rPr>
                <a:t>tapered fiber</a:t>
              </a:r>
              <a:endParaRPr kumimoji="1" lang="en-US" altLang="ja-JP" sz="2400" dirty="0" smtClean="0">
                <a:latin typeface="+mn-ea"/>
                <a:cs typeface="Arial Unicode MS" pitchFamily="50" charset="-128"/>
              </a:endParaRPr>
            </a:p>
          </p:txBody>
        </p:sp>
        <p:sp>
          <p:nvSpPr>
            <p:cNvPr id="27" name="円柱 26"/>
            <p:cNvSpPr/>
            <p:nvPr/>
          </p:nvSpPr>
          <p:spPr>
            <a:xfrm rot="16200000">
              <a:off x="5859016" y="2987824"/>
              <a:ext cx="450303" cy="5040560"/>
            </a:xfrm>
            <a:prstGeom prst="can">
              <a:avLst/>
            </a:prstGeom>
            <a:noFill/>
            <a:ln w="25400">
              <a:solidFill>
                <a:schemeClr val="tx1"/>
              </a:solidFill>
            </a:ln>
            <a:effectLst>
              <a:outerShdw dist="23000" sx="1000" sy="1000" rotWithShape="0">
                <a:srgbClr val="000000"/>
              </a:outerShdw>
            </a:effectLst>
          </p:spPr>
          <p:style>
            <a:lnRef idx="0">
              <a:schemeClr val="accent5"/>
            </a:lnRef>
            <a:fillRef idx="1003">
              <a:schemeClr val="dk2"/>
            </a:fillRef>
            <a:effectRef idx="3">
              <a:schemeClr val="accent5"/>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4499993" y="3933056"/>
              <a:ext cx="3054922" cy="1086380"/>
              <a:chOff x="4499993" y="3933056"/>
              <a:chExt cx="3054922" cy="1086380"/>
            </a:xfrm>
          </p:grpSpPr>
          <mc:AlternateContent xmlns:mc="http://schemas.openxmlformats.org/markup-compatibility/2006" xmlns:a14="http://schemas.microsoft.com/office/drawing/2010/main">
            <mc:Choice Requires="a14">
              <p:sp>
                <p:nvSpPr>
                  <p:cNvPr id="110" name="テキスト ボックス 103"/>
                  <p:cNvSpPr txBox="1"/>
                  <p:nvPr/>
                </p:nvSpPr>
                <p:spPr>
                  <a:xfrm>
                    <a:off x="4945482" y="3933056"/>
                    <a:ext cx="2609433" cy="461665"/>
                  </a:xfrm>
                  <a:prstGeom prst="rect">
                    <a:avLst/>
                  </a:prstGeom>
                  <a:noFill/>
                  <a:ln w="25400">
                    <a:noFill/>
                  </a:ln>
                </p:spPr>
                <p:txBody>
                  <a:bodyPr wrap="non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14:m>
                      <m:oMath xmlns:m="http://schemas.openxmlformats.org/officeDocument/2006/math">
                        <m:sSup>
                          <m:sSupPr>
                            <m:ctrlPr>
                              <a:rPr lang="en-US" altLang="ja-JP" sz="2400" i="1" dirty="0" smtClean="0">
                                <a:latin typeface="Cambria Math" panose="02040503050406030204" pitchFamily="18" charset="0"/>
                                <a:cs typeface="Arial Unicode MS" pitchFamily="50" charset="-128"/>
                              </a:rPr>
                            </m:ctrlPr>
                          </m:sSupPr>
                          <m:e>
                            <m:r>
                              <a:rPr lang="en-US" altLang="ja-JP" sz="2400" b="0" i="1" dirty="0" smtClean="0">
                                <a:latin typeface="Cambria Math"/>
                                <a:cs typeface="Arial Unicode MS" pitchFamily="50" charset="-128"/>
                              </a:rPr>
                              <m:t>𝐺𝑎</m:t>
                            </m:r>
                          </m:e>
                          <m:sup>
                            <m:r>
                              <a:rPr lang="en-US" altLang="ja-JP" sz="2400" b="0" i="1" dirty="0" smtClean="0">
                                <a:latin typeface="Cambria Math"/>
                                <a:cs typeface="Arial Unicode MS" pitchFamily="50" charset="-128"/>
                              </a:rPr>
                              <m:t>+</m:t>
                            </m:r>
                          </m:sup>
                        </m:sSup>
                      </m:oMath>
                    </a14:m>
                    <a:r>
                      <a:rPr kumimoji="1" lang="en-US" altLang="ja-JP" sz="2400" dirty="0" smtClean="0">
                        <a:latin typeface="+mn-ea"/>
                        <a:cs typeface="Arial Unicode MS" pitchFamily="50" charset="-128"/>
                      </a:rPr>
                      <a:t>ion beam (FIB)</a:t>
                    </a:r>
                  </a:p>
                </p:txBody>
              </p:sp>
            </mc:Choice>
            <mc:Fallback xmlns="">
              <p:sp>
                <p:nvSpPr>
                  <p:cNvPr id="110" name="テキスト ボックス 103"/>
                  <p:cNvSpPr txBox="1">
                    <a:spLocks noRot="1" noChangeAspect="1" noMove="1" noResize="1" noEditPoints="1" noAdjustHandles="1" noChangeArrowheads="1" noChangeShapeType="1" noTextEdit="1"/>
                  </p:cNvSpPr>
                  <p:nvPr/>
                </p:nvSpPr>
                <p:spPr>
                  <a:xfrm>
                    <a:off x="4945482" y="3933056"/>
                    <a:ext cx="2609433" cy="461665"/>
                  </a:xfrm>
                  <a:prstGeom prst="rect">
                    <a:avLst/>
                  </a:prstGeom>
                  <a:blipFill rotWithShape="0">
                    <a:blip r:embed="rId3"/>
                    <a:stretch>
                      <a:fillRect l="-234" t="-14667" r="-2804" b="-26667"/>
                    </a:stretch>
                  </a:blipFill>
                  <a:ln w="25400">
                    <a:noFill/>
                  </a:ln>
                </p:spPr>
                <p:txBody>
                  <a:bodyPr/>
                  <a:lstStyle/>
                  <a:p>
                    <a:r>
                      <a:rPr lang="ja-JP" altLang="en-US">
                        <a:noFill/>
                      </a:rPr>
                      <a:t> </a:t>
                    </a:r>
                  </a:p>
                </p:txBody>
              </p:sp>
            </mc:Fallback>
          </mc:AlternateContent>
          <p:grpSp>
            <p:nvGrpSpPr>
              <p:cNvPr id="129" name="グループ化 128"/>
              <p:cNvGrpSpPr/>
              <p:nvPr/>
            </p:nvGrpSpPr>
            <p:grpSpPr>
              <a:xfrm>
                <a:off x="4499993" y="4060327"/>
                <a:ext cx="449090" cy="959109"/>
                <a:chOff x="4499993" y="4060327"/>
                <a:chExt cx="449090" cy="1024856"/>
              </a:xfrm>
            </p:grpSpPr>
            <p:sp>
              <p:nvSpPr>
                <p:cNvPr id="108" name="二等辺三角形 107"/>
                <p:cNvSpPr/>
                <p:nvPr/>
              </p:nvSpPr>
              <p:spPr>
                <a:xfrm rot="10800000">
                  <a:off x="4581037" y="4517146"/>
                  <a:ext cx="300732" cy="568037"/>
                </a:xfrm>
                <a:prstGeom prst="triangle">
                  <a:avLst/>
                </a:prstGeom>
                <a:gradFill>
                  <a:gsLst>
                    <a:gs pos="0">
                      <a:schemeClr val="accent1">
                        <a:lumMod val="20000"/>
                        <a:lumOff val="80000"/>
                      </a:schemeClr>
                    </a:gs>
                    <a:gs pos="70000">
                      <a:schemeClr val="tx2">
                        <a:lumMod val="60000"/>
                        <a:lumOff val="40000"/>
                      </a:schemeClr>
                    </a:gs>
                    <a:gs pos="100000">
                      <a:srgbClr val="0E0EFE"/>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9" name="片側の 2 つの角を切り取った四角形 108"/>
                <p:cNvSpPr/>
                <p:nvPr/>
              </p:nvSpPr>
              <p:spPr>
                <a:xfrm rot="10800000">
                  <a:off x="4499993" y="4060327"/>
                  <a:ext cx="449090" cy="488146"/>
                </a:xfrm>
                <a:prstGeom prst="snip2SameRect">
                  <a:avLst/>
                </a:prstGeom>
                <a:pattFill prst="trellis">
                  <a:fgClr>
                    <a:schemeClr val="bg1">
                      <a:lumMod val="75000"/>
                    </a:schemeClr>
                  </a:fgClr>
                  <a:bgClr>
                    <a:schemeClr val="bg1"/>
                  </a:bgClr>
                </a:pattFill>
                <a:ln>
                  <a:noFill/>
                </a:ln>
                <a:scene3d>
                  <a:camera prst="orthographicFront"/>
                  <a:lightRig rig="sunrise" dir="t"/>
                </a:scene3d>
                <a:sp3d prstMaterial="softEdge">
                  <a:bevelT/>
                  <a:bevelB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cxnSp>
            <p:nvCxnSpPr>
              <p:cNvPr id="111" name="直線コネクタ 110"/>
              <p:cNvCxnSpPr/>
              <p:nvPr/>
            </p:nvCxnSpPr>
            <p:spPr>
              <a:xfrm flipV="1">
                <a:off x="4788024" y="4365104"/>
                <a:ext cx="1115310" cy="364052"/>
              </a:xfrm>
              <a:prstGeom prst="line">
                <a:avLst/>
              </a:prstGeom>
              <a:ln w="12700">
                <a:solidFill>
                  <a:schemeClr val="tx1"/>
                </a:solidFill>
                <a:headEnd type="oval"/>
                <a:tailEnd type="none" w="med" len="med"/>
              </a:ln>
            </p:spPr>
            <p:style>
              <a:lnRef idx="1">
                <a:schemeClr val="accent1"/>
              </a:lnRef>
              <a:fillRef idx="0">
                <a:schemeClr val="accent1"/>
              </a:fillRef>
              <a:effectRef idx="0">
                <a:schemeClr val="accent1"/>
              </a:effectRef>
              <a:fontRef idx="minor">
                <a:schemeClr val="tx1"/>
              </a:fontRef>
            </p:style>
          </p:cxnSp>
        </p:grpSp>
        <p:pic>
          <p:nvPicPr>
            <p:cNvPr id="3074" name="Picture 2" descr="E:\修論関係\図\ナノ加工ファイバ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338" y="5085184"/>
              <a:ext cx="5139118" cy="835025"/>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直線コネクタ 106"/>
            <p:cNvCxnSpPr/>
            <p:nvPr/>
          </p:nvCxnSpPr>
          <p:spPr>
            <a:xfrm flipH="1">
              <a:off x="4401155" y="5498145"/>
              <a:ext cx="80413" cy="385898"/>
            </a:xfrm>
            <a:prstGeom prst="line">
              <a:avLst/>
            </a:prstGeom>
            <a:ln w="12700">
              <a:solidFill>
                <a:schemeClr val="tx1"/>
              </a:solidFill>
              <a:headEnd type="oval"/>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1700808" y="897284"/>
            <a:ext cx="5742384" cy="2160240"/>
            <a:chOff x="179512" y="866329"/>
            <a:chExt cx="5742384" cy="2160240"/>
          </a:xfrm>
        </p:grpSpPr>
        <p:grpSp>
          <p:nvGrpSpPr>
            <p:cNvPr id="14" name="グループ化 13"/>
            <p:cNvGrpSpPr/>
            <p:nvPr/>
          </p:nvGrpSpPr>
          <p:grpSpPr>
            <a:xfrm>
              <a:off x="179512" y="866329"/>
              <a:ext cx="5742384" cy="2160240"/>
              <a:chOff x="323528" y="866329"/>
              <a:chExt cx="5742384" cy="2160240"/>
            </a:xfrm>
          </p:grpSpPr>
          <p:pic>
            <p:nvPicPr>
              <p:cNvPr id="21" name="Picture 226" descr="D:\shares\meeting\meeting\論文\D論\OHP\fiber-fabrication-ver01.jpg"/>
              <p:cNvPicPr>
                <a:picLocks noChangeAspect="1" noChangeArrowheads="1"/>
              </p:cNvPicPr>
              <p:nvPr/>
            </p:nvPicPr>
            <p:blipFill>
              <a:blip r:embed="rId5" cstate="print"/>
              <a:srcRect/>
              <a:stretch>
                <a:fillRect/>
              </a:stretch>
            </p:blipFill>
            <p:spPr bwMode="auto">
              <a:xfrm>
                <a:off x="3779912" y="1138436"/>
                <a:ext cx="2286000" cy="1714500"/>
              </a:xfrm>
              <a:prstGeom prst="rect">
                <a:avLst/>
              </a:prstGeom>
              <a:noFill/>
            </p:spPr>
          </p:pic>
          <p:pic>
            <p:nvPicPr>
              <p:cNvPr id="20" name="Picture 135" descr="D:\shares\meeting\meeting\論文\D論\OHP\fiber-fabrication-ver02.jpg"/>
              <p:cNvPicPr>
                <a:picLocks noChangeAspect="1" noChangeArrowheads="1"/>
              </p:cNvPicPr>
              <p:nvPr/>
            </p:nvPicPr>
            <p:blipFill>
              <a:blip r:embed="rId6" cstate="print"/>
              <a:srcRect/>
              <a:stretch>
                <a:fillRect/>
              </a:stretch>
            </p:blipFill>
            <p:spPr bwMode="auto">
              <a:xfrm>
                <a:off x="323528" y="1210444"/>
                <a:ext cx="2286000" cy="1714500"/>
              </a:xfrm>
              <a:prstGeom prst="rect">
                <a:avLst/>
              </a:prstGeom>
              <a:noFill/>
            </p:spPr>
          </p:pic>
          <p:sp>
            <p:nvSpPr>
              <p:cNvPr id="4" name="テキスト ボックス 3"/>
              <p:cNvSpPr txBox="1"/>
              <p:nvPr/>
            </p:nvSpPr>
            <p:spPr>
              <a:xfrm>
                <a:off x="1426145" y="866329"/>
                <a:ext cx="1823128" cy="461665"/>
              </a:xfrm>
              <a:prstGeom prst="rect">
                <a:avLst/>
              </a:prstGeom>
              <a:noFill/>
            </p:spPr>
            <p:txBody>
              <a:bodyPr wrap="none" rtlCol="0">
                <a:spAutoFit/>
              </a:bodyPr>
              <a:lstStyle/>
              <a:p>
                <a:r>
                  <a:rPr lang="en-US" altLang="ja-JP" sz="2400" u="sng" dirty="0" smtClean="0"/>
                  <a:t>tapered</a:t>
                </a:r>
                <a:r>
                  <a:rPr kumimoji="1" lang="en-US" altLang="ja-JP" sz="2400" u="sng" dirty="0" smtClean="0"/>
                  <a:t> fiber</a:t>
                </a:r>
                <a:endParaRPr kumimoji="1" lang="ja-JP" altLang="en-US" sz="2400" u="sng" dirty="0"/>
              </a:p>
            </p:txBody>
          </p:sp>
          <p:sp>
            <p:nvSpPr>
              <p:cNvPr id="25" name="Text Box 214"/>
              <p:cNvSpPr txBox="1">
                <a:spLocks noChangeArrowheads="1"/>
              </p:cNvSpPr>
              <p:nvPr/>
            </p:nvSpPr>
            <p:spPr bwMode="auto">
              <a:xfrm>
                <a:off x="464120" y="2564904"/>
                <a:ext cx="2052485" cy="461665"/>
              </a:xfrm>
              <a:prstGeom prst="rect">
                <a:avLst/>
              </a:prstGeom>
              <a:noFill/>
              <a:ln w="38100">
                <a:noFill/>
                <a:miter lim="800000"/>
                <a:headEnd type="none" w="sm" len="sm"/>
                <a:tailEnd type="none" w="sm" len="sm"/>
              </a:ln>
              <a:effectLst/>
            </p:spPr>
            <p:txBody>
              <a:bodyPr wrap="none">
                <a:spAutoFit/>
              </a:bodyPr>
              <a:lstStyle/>
              <a:p>
                <a:r>
                  <a:rPr lang="en-US" altLang="ja-JP" sz="2400" dirty="0"/>
                  <a:t>c</a:t>
                </a:r>
                <a:r>
                  <a:rPr lang="en-US" altLang="ja-JP" sz="2400" dirty="0" smtClean="0"/>
                  <a:t>eramic heater</a:t>
                </a:r>
                <a:endParaRPr lang="ja-JP" altLang="en-US" sz="2400" dirty="0"/>
              </a:p>
            </p:txBody>
          </p:sp>
          <p:sp>
            <p:nvSpPr>
              <p:cNvPr id="5" name="テキスト ボックス 4"/>
              <p:cNvSpPr txBox="1"/>
              <p:nvPr/>
            </p:nvSpPr>
            <p:spPr>
              <a:xfrm>
                <a:off x="2594316" y="1400002"/>
                <a:ext cx="1422184" cy="461665"/>
              </a:xfrm>
              <a:prstGeom prst="rect">
                <a:avLst/>
              </a:prstGeom>
              <a:noFill/>
            </p:spPr>
            <p:txBody>
              <a:bodyPr wrap="none" rtlCol="0">
                <a:spAutoFit/>
              </a:bodyPr>
              <a:lstStyle/>
              <a:p>
                <a:r>
                  <a:rPr kumimoji="1" lang="ja-JP" altLang="en-US" sz="2400" dirty="0" smtClean="0"/>
                  <a:t>～</a:t>
                </a:r>
                <a:r>
                  <a:rPr kumimoji="1" lang="en-US" altLang="ja-JP" sz="2400" dirty="0" smtClean="0"/>
                  <a:t>1400</a:t>
                </a:r>
                <a:r>
                  <a:rPr kumimoji="1" lang="ja-JP" altLang="en-US" sz="2400" dirty="0" smtClean="0"/>
                  <a:t>℃</a:t>
                </a:r>
                <a:endParaRPr kumimoji="1" lang="ja-JP" altLang="en-US" sz="2400" dirty="0"/>
              </a:p>
            </p:txBody>
          </p:sp>
          <p:sp>
            <p:nvSpPr>
              <p:cNvPr id="31" name="Line 224"/>
              <p:cNvSpPr>
                <a:spLocks noChangeAspect="1" noChangeShapeType="1"/>
              </p:cNvSpPr>
              <p:nvPr/>
            </p:nvSpPr>
            <p:spPr bwMode="auto">
              <a:xfrm flipH="1">
                <a:off x="395536" y="2345448"/>
                <a:ext cx="438912" cy="219456"/>
              </a:xfrm>
              <a:prstGeom prst="line">
                <a:avLst/>
              </a:prstGeom>
              <a:noFill/>
              <a:ln w="38100">
                <a:solidFill>
                  <a:srgbClr val="000000"/>
                </a:solidFill>
                <a:round/>
                <a:headEnd type="none" w="sm" len="sm"/>
                <a:tailEnd type="triangle" w="med" len="sm"/>
              </a:ln>
              <a:effectLst/>
            </p:spPr>
            <p:txBody>
              <a:bodyPr wrap="none"/>
              <a:lstStyle/>
              <a:p>
                <a:endParaRPr lang="ja-JP" altLang="en-US"/>
              </a:p>
            </p:txBody>
          </p:sp>
          <p:sp>
            <p:nvSpPr>
              <p:cNvPr id="32" name="Line 225"/>
              <p:cNvSpPr>
                <a:spLocks noChangeAspect="1" noChangeShapeType="1"/>
              </p:cNvSpPr>
              <p:nvPr/>
            </p:nvSpPr>
            <p:spPr bwMode="auto">
              <a:xfrm flipV="1">
                <a:off x="2123728" y="1553360"/>
                <a:ext cx="438913" cy="219456"/>
              </a:xfrm>
              <a:prstGeom prst="line">
                <a:avLst/>
              </a:prstGeom>
              <a:noFill/>
              <a:ln w="38100">
                <a:solidFill>
                  <a:srgbClr val="000000"/>
                </a:solidFill>
                <a:round/>
                <a:headEnd type="none" w="sm" len="sm"/>
                <a:tailEnd type="triangle" w="med" len="sm"/>
              </a:ln>
              <a:effectLst/>
            </p:spPr>
            <p:txBody>
              <a:bodyPr wrap="none"/>
              <a:lstStyle/>
              <a:p>
                <a:endParaRPr lang="ja-JP" altLang="en-US"/>
              </a:p>
            </p:txBody>
          </p:sp>
          <p:sp>
            <p:nvSpPr>
              <p:cNvPr id="16" name="テキスト ボックス 15"/>
              <p:cNvSpPr txBox="1"/>
              <p:nvPr/>
            </p:nvSpPr>
            <p:spPr>
              <a:xfrm>
                <a:off x="2568798" y="2247255"/>
                <a:ext cx="1397434" cy="461665"/>
              </a:xfrm>
              <a:prstGeom prst="rect">
                <a:avLst/>
              </a:prstGeom>
              <a:noFill/>
            </p:spPr>
            <p:txBody>
              <a:bodyPr wrap="none" rtlCol="0">
                <a:spAutoFit/>
              </a:bodyPr>
              <a:lstStyle/>
              <a:p>
                <a:pPr algn="ctr"/>
                <a:r>
                  <a:rPr kumimoji="1" lang="en-US" altLang="ja-JP" sz="2400" dirty="0" smtClean="0"/>
                  <a:t>extension</a:t>
                </a:r>
                <a:endParaRPr kumimoji="1" lang="ja-JP" altLang="en-US" sz="2400" dirty="0"/>
              </a:p>
            </p:txBody>
          </p:sp>
        </p:grpSp>
        <p:sp>
          <p:nvSpPr>
            <p:cNvPr id="24" name="右矢印 23"/>
            <p:cNvSpPr/>
            <p:nvPr/>
          </p:nvSpPr>
          <p:spPr>
            <a:xfrm>
              <a:off x="2847280" y="1874441"/>
              <a:ext cx="588624" cy="484632"/>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コネクタ 84"/>
            <p:cNvCxnSpPr/>
            <p:nvPr/>
          </p:nvCxnSpPr>
          <p:spPr>
            <a:xfrm flipH="1">
              <a:off x="1077991" y="2359073"/>
              <a:ext cx="310644" cy="307456"/>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49318" y="877986"/>
              <a:ext cx="976361"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en-US" altLang="ja-JP" sz="2400" dirty="0" smtClean="0"/>
                <a:t>step1</a:t>
              </a:r>
              <a:endParaRPr kumimoji="1" lang="ja-JP" altLang="en-US" sz="2400" dirty="0"/>
            </a:p>
          </p:txBody>
        </p:sp>
      </p:grpSp>
      <p:sp>
        <p:nvSpPr>
          <p:cNvPr id="39" name="テキスト ボックス 38"/>
          <p:cNvSpPr txBox="1"/>
          <p:nvPr/>
        </p:nvSpPr>
        <p:spPr>
          <a:xfrm>
            <a:off x="1831443" y="3543399"/>
            <a:ext cx="976361"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en-US" altLang="ja-JP" sz="2400" dirty="0" smtClean="0"/>
              <a:t>step2</a:t>
            </a:r>
            <a:endParaRPr kumimoji="1" lang="ja-JP" altLang="en-US" sz="2400" dirty="0"/>
          </a:p>
        </p:txBody>
      </p:sp>
      <p:sp>
        <p:nvSpPr>
          <p:cNvPr id="9" name="テキスト ボックス 8"/>
          <p:cNvSpPr txBox="1"/>
          <p:nvPr/>
        </p:nvSpPr>
        <p:spPr>
          <a:xfrm>
            <a:off x="6735692" y="2278210"/>
            <a:ext cx="1415000" cy="369332"/>
          </a:xfrm>
          <a:prstGeom prst="rect">
            <a:avLst/>
          </a:prstGeom>
          <a:noFill/>
        </p:spPr>
        <p:txBody>
          <a:bodyPr wrap="square" rtlCol="0">
            <a:spAutoFit/>
          </a:bodyPr>
          <a:lstStyle/>
          <a:p>
            <a:r>
              <a:rPr kumimoji="1" lang="el-GR" altLang="ja-JP" dirty="0" smtClean="0"/>
              <a:t>Φ</a:t>
            </a:r>
            <a:r>
              <a:rPr kumimoji="1" lang="ja-JP" altLang="en-US" dirty="0" smtClean="0"/>
              <a:t>：</a:t>
            </a:r>
            <a:r>
              <a:rPr lang="ja-JP" altLang="en-US" dirty="0"/>
              <a:t>～</a:t>
            </a:r>
            <a:r>
              <a:rPr kumimoji="1" lang="en-US" altLang="ja-JP" dirty="0" smtClean="0"/>
              <a:t>300nm</a:t>
            </a:r>
            <a:endParaRPr kumimoji="1" lang="ja-JP" altLang="en-US" dirty="0"/>
          </a:p>
        </p:txBody>
      </p:sp>
      <p:sp>
        <p:nvSpPr>
          <p:cNvPr id="30" name="テキスト ボックス 29"/>
          <p:cNvSpPr txBox="1"/>
          <p:nvPr/>
        </p:nvSpPr>
        <p:spPr>
          <a:xfrm>
            <a:off x="5172961" y="6214895"/>
            <a:ext cx="1127231" cy="461665"/>
          </a:xfrm>
          <a:prstGeom prst="rect">
            <a:avLst/>
          </a:prstGeom>
          <a:noFill/>
        </p:spPr>
        <p:txBody>
          <a:bodyPr wrap="none" rtlCol="0">
            <a:spAutoFit/>
          </a:bodyPr>
          <a:lstStyle/>
          <a:p>
            <a:r>
              <a:rPr kumimoji="1" lang="en-US" altLang="ja-JP" sz="2400" dirty="0" smtClean="0"/>
              <a:t>300 nm</a:t>
            </a:r>
            <a:endParaRPr kumimoji="1" lang="ja-JP" altLang="en-US" sz="2400" dirty="0"/>
          </a:p>
        </p:txBody>
      </p:sp>
      <p:sp>
        <p:nvSpPr>
          <p:cNvPr id="33" name="左中かっこ 32"/>
          <p:cNvSpPr/>
          <p:nvPr/>
        </p:nvSpPr>
        <p:spPr>
          <a:xfrm rot="16200000">
            <a:off x="5454081" y="5989239"/>
            <a:ext cx="173271" cy="281249"/>
          </a:xfrm>
          <a:prstGeom prst="leftBrace">
            <a:avLst>
              <a:gd name="adj1" fmla="val 3671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46878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9" name="テキスト ボックス 68"/>
          <p:cNvSpPr txBox="1"/>
          <p:nvPr/>
        </p:nvSpPr>
        <p:spPr>
          <a:xfrm>
            <a:off x="349536" y="173103"/>
            <a:ext cx="8496944" cy="584775"/>
          </a:xfrm>
          <a:prstGeom prst="rect">
            <a:avLst/>
          </a:prstGeom>
          <a:ln>
            <a:noFill/>
          </a:ln>
        </p:spPr>
        <p:txBody>
          <a:bodyPr wrap="square" rtlCol="0">
            <a:spAutoFit/>
          </a:bodyPr>
          <a:lstStyle/>
          <a:p>
            <a:pPr algn="ctr"/>
            <a:r>
              <a:rPr lang="en-US" altLang="ja-JP" sz="3200" u="sng" dirty="0" smtClean="0"/>
              <a:t>fabrication of the NFBC</a:t>
            </a:r>
            <a:endParaRPr lang="ja-JP" altLang="en-US" sz="3200" u="sng" dirty="0"/>
          </a:p>
        </p:txBody>
      </p:sp>
      <p:grpSp>
        <p:nvGrpSpPr>
          <p:cNvPr id="7" name="グループ化 6"/>
          <p:cNvGrpSpPr/>
          <p:nvPr/>
        </p:nvGrpSpPr>
        <p:grpSpPr>
          <a:xfrm>
            <a:off x="10804" y="4211409"/>
            <a:ext cx="9270056" cy="2530911"/>
            <a:chOff x="-275180" y="930281"/>
            <a:chExt cx="9270056" cy="2530911"/>
          </a:xfrm>
        </p:grpSpPr>
        <p:sp>
          <p:nvSpPr>
            <p:cNvPr id="4" name="テキスト ボックス 3"/>
            <p:cNvSpPr txBox="1"/>
            <p:nvPr/>
          </p:nvSpPr>
          <p:spPr>
            <a:xfrm>
              <a:off x="1229117" y="930281"/>
              <a:ext cx="1018230" cy="461665"/>
            </a:xfrm>
            <a:prstGeom prst="rect">
              <a:avLst/>
            </a:prstGeom>
            <a:noFill/>
          </p:spPr>
          <p:txBody>
            <a:bodyPr wrap="square" rtlCol="0">
              <a:spAutoFit/>
            </a:bodyPr>
            <a:lstStyle/>
            <a:p>
              <a:pPr algn="ctr"/>
              <a:r>
                <a:rPr lang="en-US" altLang="ja-JP" sz="2400" u="sng" dirty="0" smtClean="0"/>
                <a:t>cavity</a:t>
              </a:r>
              <a:endParaRPr kumimoji="1" lang="ja-JP" altLang="en-US" sz="2400" b="1" u="sng" dirty="0"/>
            </a:p>
          </p:txBody>
        </p:sp>
        <p:grpSp>
          <p:nvGrpSpPr>
            <p:cNvPr id="3" name="グループ化 2"/>
            <p:cNvGrpSpPr/>
            <p:nvPr/>
          </p:nvGrpSpPr>
          <p:grpSpPr>
            <a:xfrm>
              <a:off x="-275180" y="1224206"/>
              <a:ext cx="9270056" cy="2236986"/>
              <a:chOff x="-571302" y="3983725"/>
              <a:chExt cx="9270056" cy="2236986"/>
            </a:xfrm>
          </p:grpSpPr>
          <p:grpSp>
            <p:nvGrpSpPr>
              <p:cNvPr id="8" name="グループ化 7"/>
              <p:cNvGrpSpPr/>
              <p:nvPr/>
            </p:nvGrpSpPr>
            <p:grpSpPr>
              <a:xfrm>
                <a:off x="-571302" y="3983725"/>
                <a:ext cx="8721854" cy="2236986"/>
                <a:chOff x="25721" y="4061925"/>
                <a:chExt cx="8721854" cy="2236986"/>
              </a:xfrm>
            </p:grpSpPr>
            <p:grpSp>
              <p:nvGrpSpPr>
                <p:cNvPr id="122" name="グループ化 121"/>
                <p:cNvGrpSpPr/>
                <p:nvPr/>
              </p:nvGrpSpPr>
              <p:grpSpPr>
                <a:xfrm>
                  <a:off x="25721" y="4061925"/>
                  <a:ext cx="7992986" cy="2236986"/>
                  <a:chOff x="-1850298" y="3433927"/>
                  <a:chExt cx="10897399" cy="2678473"/>
                </a:xfrm>
              </p:grpSpPr>
              <p:grpSp>
                <p:nvGrpSpPr>
                  <p:cNvPr id="123" name="グループ化 122"/>
                  <p:cNvGrpSpPr/>
                  <p:nvPr/>
                </p:nvGrpSpPr>
                <p:grpSpPr>
                  <a:xfrm>
                    <a:off x="-1850298" y="3433927"/>
                    <a:ext cx="10897399" cy="2678473"/>
                    <a:chOff x="-1850298" y="4183624"/>
                    <a:chExt cx="10897399" cy="2678473"/>
                  </a:xfrm>
                </p:grpSpPr>
                <p:grpSp>
                  <p:nvGrpSpPr>
                    <p:cNvPr id="190" name="グループ化 189"/>
                    <p:cNvGrpSpPr/>
                    <p:nvPr/>
                  </p:nvGrpSpPr>
                  <p:grpSpPr>
                    <a:xfrm>
                      <a:off x="467928" y="4183624"/>
                      <a:ext cx="8579173" cy="2678473"/>
                      <a:chOff x="467928" y="4183624"/>
                      <a:chExt cx="8579173" cy="2678473"/>
                    </a:xfrm>
                  </p:grpSpPr>
                  <p:pic>
                    <p:nvPicPr>
                      <p:cNvPr id="19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57765" y="1568999"/>
                        <a:ext cx="734566" cy="808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5" name="グループ化 194"/>
                      <p:cNvGrpSpPr/>
                      <p:nvPr/>
                    </p:nvGrpSpPr>
                    <p:grpSpPr>
                      <a:xfrm>
                        <a:off x="3751075" y="6058256"/>
                        <a:ext cx="4682497" cy="803841"/>
                        <a:chOff x="3679067" y="6232440"/>
                        <a:chExt cx="4682497" cy="803841"/>
                      </a:xfrm>
                    </p:grpSpPr>
                    <p:sp>
                      <p:nvSpPr>
                        <p:cNvPr id="205" name="左中かっこ 204"/>
                        <p:cNvSpPr/>
                        <p:nvPr/>
                      </p:nvSpPr>
                      <p:spPr>
                        <a:xfrm rot="16200000">
                          <a:off x="4640215" y="6042855"/>
                          <a:ext cx="224613" cy="603783"/>
                        </a:xfrm>
                        <a:prstGeom prst="leftBrace">
                          <a:avLst>
                            <a:gd name="adj1" fmla="val 3671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6" name="テキスト ボックス 205"/>
                        <p:cNvSpPr txBox="1"/>
                        <p:nvPr/>
                      </p:nvSpPr>
                      <p:spPr>
                        <a:xfrm>
                          <a:off x="3679067" y="6483503"/>
                          <a:ext cx="2739988" cy="552778"/>
                        </a:xfrm>
                        <a:prstGeom prst="rect">
                          <a:avLst/>
                        </a:prstGeom>
                        <a:noFill/>
                      </p:spPr>
                      <p:txBody>
                        <a:bodyPr wrap="none" rtlCol="0">
                          <a:spAutoFit/>
                        </a:bodyPr>
                        <a:lstStyle/>
                        <a:p>
                          <a:r>
                            <a:rPr lang="en-US" altLang="ja-JP" sz="2400" dirty="0" smtClean="0"/>
                            <a:t>defect </a:t>
                          </a:r>
                          <a:r>
                            <a:rPr kumimoji="1" lang="en-US" altLang="ja-JP" sz="2400" dirty="0" smtClean="0"/>
                            <a:t>450 nm</a:t>
                          </a:r>
                          <a:endParaRPr kumimoji="1" lang="ja-JP" altLang="en-US" sz="2400" dirty="0"/>
                        </a:p>
                      </p:txBody>
                    </p:sp>
                    <p:sp>
                      <p:nvSpPr>
                        <p:cNvPr id="207" name="テキスト ボックス 206"/>
                        <p:cNvSpPr txBox="1"/>
                        <p:nvPr/>
                      </p:nvSpPr>
                      <p:spPr>
                        <a:xfrm>
                          <a:off x="6824731" y="6382500"/>
                          <a:ext cx="1536833" cy="552778"/>
                        </a:xfrm>
                        <a:prstGeom prst="rect">
                          <a:avLst/>
                        </a:prstGeom>
                        <a:noFill/>
                      </p:spPr>
                      <p:txBody>
                        <a:bodyPr wrap="none" rtlCol="0">
                          <a:spAutoFit/>
                        </a:bodyPr>
                        <a:lstStyle/>
                        <a:p>
                          <a:r>
                            <a:rPr kumimoji="1" lang="en-US" altLang="ja-JP" sz="2400" dirty="0" smtClean="0"/>
                            <a:t>300 nm</a:t>
                          </a:r>
                          <a:endParaRPr kumimoji="1" lang="ja-JP" altLang="en-US" sz="2400" dirty="0"/>
                        </a:p>
                      </p:txBody>
                    </p:sp>
                  </p:grpSp>
                  <p:sp>
                    <p:nvSpPr>
                      <p:cNvPr id="196" name="左中かっこ 195"/>
                      <p:cNvSpPr/>
                      <p:nvPr/>
                    </p:nvSpPr>
                    <p:spPr>
                      <a:xfrm rot="5400000">
                        <a:off x="6830385" y="3064317"/>
                        <a:ext cx="396044" cy="3760686"/>
                      </a:xfrm>
                      <a:prstGeom prst="leftBrace">
                        <a:avLst>
                          <a:gd name="adj1" fmla="val 5550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7" name="正方形/長方形 196"/>
                      <p:cNvSpPr/>
                      <p:nvPr/>
                    </p:nvSpPr>
                    <p:spPr>
                      <a:xfrm>
                        <a:off x="8185467" y="4679696"/>
                        <a:ext cx="861634" cy="529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左中かっこ 197"/>
                      <p:cNvSpPr/>
                      <p:nvPr/>
                    </p:nvSpPr>
                    <p:spPr>
                      <a:xfrm rot="5400000">
                        <a:off x="2256437" y="3055062"/>
                        <a:ext cx="396044" cy="3760686"/>
                      </a:xfrm>
                      <a:prstGeom prst="leftBrace">
                        <a:avLst>
                          <a:gd name="adj1" fmla="val 4805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9" name="正方形/長方形 198"/>
                      <p:cNvSpPr/>
                      <p:nvPr/>
                    </p:nvSpPr>
                    <p:spPr>
                      <a:xfrm>
                        <a:off x="467928" y="4666096"/>
                        <a:ext cx="914400" cy="529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テキスト ボックス 199"/>
                      <p:cNvSpPr txBox="1"/>
                      <p:nvPr/>
                    </p:nvSpPr>
                    <p:spPr>
                      <a:xfrm>
                        <a:off x="8145177" y="4710579"/>
                        <a:ext cx="723832" cy="442222"/>
                      </a:xfrm>
                      <a:prstGeom prst="rect">
                        <a:avLst/>
                      </a:prstGeom>
                      <a:noFill/>
                    </p:spPr>
                    <p:txBody>
                      <a:bodyPr wrap="none" rtlCol="0">
                        <a:spAutoFit/>
                      </a:bodyPr>
                      <a:lstStyle/>
                      <a:p>
                        <a:r>
                          <a:rPr lang="ja-JP" altLang="en-US" dirty="0"/>
                          <a:t>・・・</a:t>
                        </a:r>
                        <a:endParaRPr kumimoji="1" lang="ja-JP" altLang="en-US" dirty="0"/>
                      </a:p>
                    </p:txBody>
                  </p:sp>
                  <p:sp>
                    <p:nvSpPr>
                      <p:cNvPr id="201" name="テキスト ボックス 200"/>
                      <p:cNvSpPr txBox="1"/>
                      <p:nvPr/>
                    </p:nvSpPr>
                    <p:spPr>
                      <a:xfrm>
                        <a:off x="750046" y="4725716"/>
                        <a:ext cx="723834" cy="442222"/>
                      </a:xfrm>
                      <a:prstGeom prst="rect">
                        <a:avLst/>
                      </a:prstGeom>
                      <a:noFill/>
                    </p:spPr>
                    <p:txBody>
                      <a:bodyPr wrap="none" rtlCol="0">
                        <a:spAutoFit/>
                      </a:bodyPr>
                      <a:lstStyle/>
                      <a:p>
                        <a:r>
                          <a:rPr lang="ja-JP" altLang="en-US" dirty="0"/>
                          <a:t>・・・</a:t>
                        </a:r>
                        <a:endParaRPr kumimoji="1" lang="ja-JP" altLang="en-US" dirty="0"/>
                      </a:p>
                    </p:txBody>
                  </p:sp>
                  <p:sp>
                    <p:nvSpPr>
                      <p:cNvPr id="202" name="テキスト ボックス 201"/>
                      <p:cNvSpPr txBox="1"/>
                      <p:nvPr/>
                    </p:nvSpPr>
                    <p:spPr>
                      <a:xfrm>
                        <a:off x="1746495" y="4198069"/>
                        <a:ext cx="1884328" cy="552778"/>
                      </a:xfrm>
                      <a:prstGeom prst="rect">
                        <a:avLst/>
                      </a:prstGeom>
                      <a:noFill/>
                    </p:spPr>
                    <p:txBody>
                      <a:bodyPr wrap="none" rtlCol="0">
                        <a:spAutoFit/>
                      </a:bodyPr>
                      <a:lstStyle/>
                      <a:p>
                        <a:r>
                          <a:rPr kumimoji="1" lang="en-US" altLang="ja-JP" sz="2400" dirty="0" smtClean="0"/>
                          <a:t>80 period</a:t>
                        </a:r>
                        <a:endParaRPr kumimoji="1" lang="ja-JP" altLang="en-US" sz="2400" dirty="0"/>
                      </a:p>
                    </p:txBody>
                  </p:sp>
                  <p:sp>
                    <p:nvSpPr>
                      <p:cNvPr id="203" name="テキスト ボックス 202"/>
                      <p:cNvSpPr txBox="1"/>
                      <p:nvPr/>
                    </p:nvSpPr>
                    <p:spPr>
                      <a:xfrm>
                        <a:off x="6301140" y="4183624"/>
                        <a:ext cx="1884328" cy="552778"/>
                      </a:xfrm>
                      <a:prstGeom prst="rect">
                        <a:avLst/>
                      </a:prstGeom>
                      <a:noFill/>
                    </p:spPr>
                    <p:txBody>
                      <a:bodyPr wrap="none" rtlCol="0">
                        <a:spAutoFit/>
                      </a:bodyPr>
                      <a:lstStyle/>
                      <a:p>
                        <a:r>
                          <a:rPr kumimoji="1" lang="en-US" altLang="ja-JP" sz="2400" dirty="0" smtClean="0"/>
                          <a:t>80 period</a:t>
                        </a:r>
                        <a:endParaRPr kumimoji="1" lang="ja-JP" altLang="en-US" sz="2400" dirty="0"/>
                      </a:p>
                    </p:txBody>
                  </p:sp>
                  <p:sp>
                    <p:nvSpPr>
                      <p:cNvPr id="204" name="左中かっこ 203"/>
                      <p:cNvSpPr/>
                      <p:nvPr/>
                    </p:nvSpPr>
                    <p:spPr>
                      <a:xfrm rot="16200000">
                        <a:off x="7292893" y="5937044"/>
                        <a:ext cx="207467" cy="383446"/>
                      </a:xfrm>
                      <a:prstGeom prst="leftBrace">
                        <a:avLst>
                          <a:gd name="adj1" fmla="val 3671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191" name="直線矢印コネクタ 190"/>
                    <p:cNvCxnSpPr/>
                    <p:nvPr/>
                  </p:nvCxnSpPr>
                  <p:spPr>
                    <a:xfrm>
                      <a:off x="683568" y="5445224"/>
                      <a:ext cx="0" cy="43203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2" name="テキスト ボックス 191"/>
                    <p:cNvSpPr txBox="1"/>
                    <p:nvPr/>
                  </p:nvSpPr>
                  <p:spPr>
                    <a:xfrm>
                      <a:off x="-1850298" y="5167938"/>
                      <a:ext cx="2590676" cy="995000"/>
                    </a:xfrm>
                    <a:prstGeom prst="rect">
                      <a:avLst/>
                    </a:prstGeom>
                    <a:noFill/>
                    <a:ln>
                      <a:noFill/>
                    </a:ln>
                  </p:spPr>
                  <p:txBody>
                    <a:bodyPr wrap="none" rtlCol="0">
                      <a:spAutoFit/>
                    </a:bodyPr>
                    <a:lstStyle/>
                    <a:p>
                      <a:pPr algn="ctr"/>
                      <a:r>
                        <a:rPr lang="en-US" altLang="ja-JP" sz="2400" dirty="0" smtClean="0"/>
                        <a:t>Φ</a:t>
                      </a:r>
                      <a:r>
                        <a:rPr kumimoji="1" lang="en-US" altLang="ja-JP" sz="2400" dirty="0" smtClean="0"/>
                        <a:t>270</a:t>
                      </a:r>
                      <a:r>
                        <a:rPr lang="ja-JP" altLang="en-US" sz="2400" dirty="0" smtClean="0"/>
                        <a:t> </a:t>
                      </a:r>
                      <a:r>
                        <a:rPr lang="en-US" altLang="ja-JP" sz="2400" dirty="0" smtClean="0"/>
                        <a:t>nm</a:t>
                      </a:r>
                    </a:p>
                    <a:p>
                      <a:pPr algn="ctr"/>
                      <a:r>
                        <a:rPr lang="en-US" altLang="ja-JP" sz="2400" dirty="0" smtClean="0"/>
                        <a:t>groove 45</a:t>
                      </a:r>
                      <a:r>
                        <a:rPr lang="ja-JP" altLang="en-US" sz="2400" dirty="0" smtClean="0"/>
                        <a:t> </a:t>
                      </a:r>
                      <a:r>
                        <a:rPr lang="en-US" altLang="ja-JP" sz="2400" dirty="0" smtClean="0"/>
                        <a:t>nm</a:t>
                      </a:r>
                    </a:p>
                  </p:txBody>
                </p:sp>
              </p:grpSp>
              <p:sp>
                <p:nvSpPr>
                  <p:cNvPr id="188" name="テキスト ボックス 187"/>
                  <p:cNvSpPr txBox="1"/>
                  <p:nvPr/>
                </p:nvSpPr>
                <p:spPr>
                  <a:xfrm>
                    <a:off x="795496" y="5445514"/>
                    <a:ext cx="1743756" cy="479075"/>
                  </a:xfrm>
                  <a:prstGeom prst="rect">
                    <a:avLst/>
                  </a:prstGeom>
                  <a:noFill/>
                </p:spPr>
                <p:txBody>
                  <a:bodyPr wrap="none" rtlCol="0">
                    <a:spAutoFit/>
                  </a:bodyPr>
                  <a:lstStyle/>
                  <a:p>
                    <a:r>
                      <a:rPr kumimoji="1" lang="en-US" altLang="ja-JP" sz="2000" dirty="0" smtClean="0"/>
                      <a:t>SIM</a:t>
                    </a:r>
                    <a:r>
                      <a:rPr lang="ja-JP" altLang="en-US" sz="2000" dirty="0"/>
                      <a:t> </a:t>
                    </a:r>
                    <a:r>
                      <a:rPr lang="en-US" altLang="ja-JP" sz="2000" dirty="0" smtClean="0"/>
                      <a:t>image</a:t>
                    </a:r>
                    <a:endParaRPr kumimoji="1" lang="ja-JP" altLang="en-US" sz="2000" dirty="0"/>
                  </a:p>
                </p:txBody>
              </p:sp>
            </p:grpSp>
            <p:cxnSp>
              <p:nvCxnSpPr>
                <p:cNvPr id="55" name="直線コネクタ 54"/>
                <p:cNvCxnSpPr/>
                <p:nvPr/>
              </p:nvCxnSpPr>
              <p:spPr>
                <a:xfrm>
                  <a:off x="4680012" y="4990661"/>
                  <a:ext cx="0" cy="570629"/>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158855" y="4975855"/>
                  <a:ext cx="0" cy="570629"/>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611060" y="4970575"/>
                  <a:ext cx="0" cy="570629"/>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999369" y="4970575"/>
                  <a:ext cx="0" cy="570629"/>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7474101" y="5567913"/>
                  <a:ext cx="1273474" cy="461665"/>
                </a:xfrm>
                <a:prstGeom prst="rect">
                  <a:avLst/>
                </a:prstGeom>
                <a:noFill/>
              </p:spPr>
              <p:txBody>
                <a:bodyPr wrap="square" rtlCol="0">
                  <a:spAutoFit/>
                </a:bodyPr>
                <a:lstStyle/>
                <a:p>
                  <a:r>
                    <a:rPr kumimoji="1" lang="en-US" altLang="ja-JP" sz="2400" dirty="0" smtClean="0"/>
                    <a:t>vacuum</a:t>
                  </a:r>
                  <a:endParaRPr kumimoji="1" lang="ja-JP" altLang="en-US" sz="2400" dirty="0"/>
                </a:p>
              </p:txBody>
            </p:sp>
            <p:cxnSp>
              <p:nvCxnSpPr>
                <p:cNvPr id="65" name="直線コネクタ 64"/>
                <p:cNvCxnSpPr/>
                <p:nvPr/>
              </p:nvCxnSpPr>
              <p:spPr>
                <a:xfrm>
                  <a:off x="7541511" y="5498985"/>
                  <a:ext cx="116810" cy="154926"/>
                </a:xfrm>
                <a:prstGeom prst="line">
                  <a:avLst/>
                </a:prstGeom>
                <a:ln w="28575" cap="flat">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66" name="テキスト ボックス 65"/>
              <p:cNvSpPr txBox="1"/>
              <p:nvPr/>
            </p:nvSpPr>
            <p:spPr>
              <a:xfrm>
                <a:off x="7077121" y="4560497"/>
                <a:ext cx="1621633" cy="461665"/>
              </a:xfrm>
              <a:prstGeom prst="rect">
                <a:avLst/>
              </a:prstGeom>
              <a:noFill/>
            </p:spPr>
            <p:txBody>
              <a:bodyPr wrap="square" rtlCol="0">
                <a:spAutoFit/>
              </a:bodyPr>
              <a:lstStyle/>
              <a:p>
                <a:r>
                  <a:rPr kumimoji="1" lang="en-US" altLang="ja-JP" sz="2400" dirty="0" smtClean="0"/>
                  <a:t>SiO</a:t>
                </a:r>
                <a:r>
                  <a:rPr kumimoji="1" lang="en-US" altLang="ja-JP" sz="2400" baseline="-25000" dirty="0" smtClean="0"/>
                  <a:t>2</a:t>
                </a:r>
                <a:r>
                  <a:rPr lang="ja-JP" altLang="en-US" sz="2400" dirty="0"/>
                  <a:t> </a:t>
                </a:r>
                <a:r>
                  <a:rPr lang="en-US" altLang="ja-JP" sz="2400" dirty="0" smtClean="0"/>
                  <a:t>glass</a:t>
                </a:r>
                <a:endParaRPr kumimoji="1" lang="ja-JP" altLang="en-US" sz="2400" dirty="0"/>
              </a:p>
            </p:txBody>
          </p:sp>
          <p:cxnSp>
            <p:nvCxnSpPr>
              <p:cNvPr id="67" name="直線コネクタ 66"/>
              <p:cNvCxnSpPr/>
              <p:nvPr/>
            </p:nvCxnSpPr>
            <p:spPr>
              <a:xfrm flipV="1">
                <a:off x="7089208" y="4986404"/>
                <a:ext cx="273377" cy="223789"/>
              </a:xfrm>
              <a:prstGeom prst="line">
                <a:avLst/>
              </a:prstGeom>
              <a:ln w="28575" cap="flat">
                <a:solidFill>
                  <a:srgbClr val="FFC000"/>
                </a:solidFill>
                <a:headEnd type="oval"/>
              </a:ln>
            </p:spPr>
            <p:style>
              <a:lnRef idx="1">
                <a:schemeClr val="accent1"/>
              </a:lnRef>
              <a:fillRef idx="0">
                <a:schemeClr val="accent1"/>
              </a:fillRef>
              <a:effectRef idx="0">
                <a:schemeClr val="accent1"/>
              </a:effectRef>
              <a:fontRef idx="minor">
                <a:schemeClr val="tx1"/>
              </a:fontRef>
            </p:style>
          </p:cxnSp>
        </p:grpSp>
        <p:sp>
          <p:nvSpPr>
            <p:cNvPr id="76" name="テキスト ボックス 75"/>
            <p:cNvSpPr txBox="1"/>
            <p:nvPr/>
          </p:nvSpPr>
          <p:spPr>
            <a:xfrm>
              <a:off x="240699" y="947136"/>
              <a:ext cx="976361"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en-US" altLang="ja-JP" sz="2400" dirty="0" smtClean="0"/>
                <a:t>step3</a:t>
              </a:r>
              <a:endParaRPr kumimoji="1" lang="ja-JP" altLang="en-US" sz="2400" dirty="0"/>
            </a:p>
          </p:txBody>
        </p:sp>
      </p:grpSp>
      <p:grpSp>
        <p:nvGrpSpPr>
          <p:cNvPr id="5" name="グループ化 4"/>
          <p:cNvGrpSpPr/>
          <p:nvPr/>
        </p:nvGrpSpPr>
        <p:grpSpPr>
          <a:xfrm>
            <a:off x="309100" y="1052736"/>
            <a:ext cx="8525800" cy="3292557"/>
            <a:chOff x="309100" y="1197975"/>
            <a:chExt cx="8525800" cy="3292557"/>
          </a:xfrm>
        </p:grpSpPr>
        <p:sp>
          <p:nvSpPr>
            <p:cNvPr id="60" name="二等辺三角形 59"/>
            <p:cNvSpPr/>
            <p:nvPr/>
          </p:nvSpPr>
          <p:spPr>
            <a:xfrm rot="10800000">
              <a:off x="1828899" y="3820168"/>
              <a:ext cx="2567991" cy="660356"/>
            </a:xfrm>
            <a:prstGeom prst="triangle">
              <a:avLst>
                <a:gd name="adj" fmla="val 4682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10800000">
              <a:off x="5079018" y="3830176"/>
              <a:ext cx="2567991" cy="660356"/>
            </a:xfrm>
            <a:prstGeom prst="triangle">
              <a:avLst>
                <a:gd name="adj" fmla="val 4682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09100" y="1197975"/>
              <a:ext cx="8525800" cy="290752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344162" y="1201396"/>
              <a:ext cx="1952675" cy="461665"/>
            </a:xfrm>
            <a:prstGeom prst="rect">
              <a:avLst/>
            </a:prstGeom>
            <a:noFill/>
            <a:ln>
              <a:noFill/>
            </a:ln>
          </p:spPr>
          <p:txBody>
            <a:bodyPr wrap="square" rtlCol="0">
              <a:spAutoFit/>
            </a:bodyPr>
            <a:lstStyle/>
            <a:p>
              <a:r>
                <a:rPr kumimoji="1" lang="en-US" altLang="ja-JP" sz="2400" u="sng" dirty="0" smtClean="0"/>
                <a:t>Bragg grating</a:t>
              </a:r>
              <a:endParaRPr kumimoji="1" lang="ja-JP" altLang="en-US" sz="2400" u="sng" dirty="0"/>
            </a:p>
          </p:txBody>
        </p:sp>
        <p:sp>
          <p:nvSpPr>
            <p:cNvPr id="6" name="テキスト ボックス 5"/>
            <p:cNvSpPr txBox="1"/>
            <p:nvPr/>
          </p:nvSpPr>
          <p:spPr>
            <a:xfrm>
              <a:off x="2527891" y="1253442"/>
              <a:ext cx="5925902" cy="830997"/>
            </a:xfrm>
            <a:prstGeom prst="rect">
              <a:avLst/>
            </a:prstGeom>
            <a:noFill/>
          </p:spPr>
          <p:txBody>
            <a:bodyPr wrap="square" rtlCol="0">
              <a:spAutoFit/>
            </a:bodyPr>
            <a:lstStyle/>
            <a:p>
              <a:pPr algn="ctr"/>
              <a:r>
                <a:rPr kumimoji="1" lang="en-US" altLang="ja-JP" sz="2400" dirty="0" smtClean="0"/>
                <a:t>The light of a specific wavelength</a:t>
              </a:r>
              <a:r>
                <a:rPr lang="ja-JP" altLang="en-US" sz="2400" dirty="0"/>
                <a:t> </a:t>
              </a:r>
              <a:r>
                <a:rPr kumimoji="1" lang="en-US" altLang="ja-JP" sz="2400" dirty="0" smtClean="0"/>
                <a:t>reflect due to the periodic change of the refractive index. </a:t>
              </a:r>
              <a:endParaRPr kumimoji="1" lang="ja-JP" altLang="en-US" sz="2400" dirty="0"/>
            </a:p>
          </p:txBody>
        </p:sp>
        <p:sp>
          <p:nvSpPr>
            <p:cNvPr id="79" name="右中かっこ 78"/>
            <p:cNvSpPr/>
            <p:nvPr/>
          </p:nvSpPr>
          <p:spPr>
            <a:xfrm rot="5400000">
              <a:off x="4352243" y="2420099"/>
              <a:ext cx="220329" cy="1692529"/>
            </a:xfrm>
            <a:prstGeom prst="rightBrace">
              <a:avLst>
                <a:gd name="adj1" fmla="val 8333"/>
                <a:gd name="adj2" fmla="val 51562"/>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81" name="右矢印 80"/>
            <p:cNvSpPr/>
            <p:nvPr/>
          </p:nvSpPr>
          <p:spPr>
            <a:xfrm>
              <a:off x="1742861" y="2660383"/>
              <a:ext cx="711343" cy="2672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2" name="右矢印 81"/>
            <p:cNvSpPr/>
            <p:nvPr/>
          </p:nvSpPr>
          <p:spPr>
            <a:xfrm rot="10800000">
              <a:off x="1742860" y="2979807"/>
              <a:ext cx="711343" cy="1336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7" name="右矢印 86"/>
            <p:cNvSpPr/>
            <p:nvPr/>
          </p:nvSpPr>
          <p:spPr>
            <a:xfrm>
              <a:off x="6357475" y="2835410"/>
              <a:ext cx="711343" cy="184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9" name="テキスト ボックス 88"/>
            <p:cNvSpPr txBox="1"/>
            <p:nvPr/>
          </p:nvSpPr>
          <p:spPr>
            <a:xfrm>
              <a:off x="599229" y="2000715"/>
              <a:ext cx="1817164" cy="461665"/>
            </a:xfrm>
            <a:prstGeom prst="rect">
              <a:avLst/>
            </a:prstGeom>
            <a:noFill/>
          </p:spPr>
          <p:txBody>
            <a:bodyPr wrap="none" rtlCol="0">
              <a:spAutoFit/>
            </a:bodyPr>
            <a:lstStyle/>
            <a:p>
              <a:r>
                <a:rPr kumimoji="1" lang="en-US" altLang="ja-JP" sz="2400" dirty="0" smtClean="0"/>
                <a:t>incident light</a:t>
              </a:r>
              <a:endParaRPr kumimoji="1" lang="ja-JP" altLang="en-US" sz="2400" dirty="0"/>
            </a:p>
          </p:txBody>
        </p:sp>
        <p:sp>
          <p:nvSpPr>
            <p:cNvPr id="95" name="テキスト ボックス 94"/>
            <p:cNvSpPr txBox="1"/>
            <p:nvPr/>
          </p:nvSpPr>
          <p:spPr>
            <a:xfrm>
              <a:off x="550940" y="3320056"/>
              <a:ext cx="1976951" cy="461665"/>
            </a:xfrm>
            <a:prstGeom prst="rect">
              <a:avLst/>
            </a:prstGeom>
            <a:noFill/>
          </p:spPr>
          <p:txBody>
            <a:bodyPr wrap="none" rtlCol="0">
              <a:spAutoFit/>
            </a:bodyPr>
            <a:lstStyle/>
            <a:p>
              <a:r>
                <a:rPr kumimoji="1" lang="en-US" altLang="ja-JP" sz="2400" dirty="0" smtClean="0"/>
                <a:t>reflected light</a:t>
              </a:r>
            </a:p>
          </p:txBody>
        </p:sp>
        <p:sp>
          <p:nvSpPr>
            <p:cNvPr id="96" name="テキスト ボックス 95"/>
            <p:cNvSpPr txBox="1"/>
            <p:nvPr/>
          </p:nvSpPr>
          <p:spPr>
            <a:xfrm>
              <a:off x="6412428" y="3098334"/>
              <a:ext cx="2291909" cy="461665"/>
            </a:xfrm>
            <a:prstGeom prst="rect">
              <a:avLst/>
            </a:prstGeom>
            <a:noFill/>
          </p:spPr>
          <p:txBody>
            <a:bodyPr wrap="none" rtlCol="0">
              <a:spAutoFit/>
            </a:bodyPr>
            <a:lstStyle/>
            <a:p>
              <a:r>
                <a:rPr kumimoji="1" lang="en-US" altLang="ja-JP" sz="2400" dirty="0" smtClean="0"/>
                <a:t>transmitted light</a:t>
              </a:r>
              <a:endParaRPr kumimoji="1" lang="ja-JP" altLang="en-US" sz="2400" dirty="0"/>
            </a:p>
          </p:txBody>
        </p:sp>
        <p:sp>
          <p:nvSpPr>
            <p:cNvPr id="70" name="フリーフォーム 69"/>
            <p:cNvSpPr/>
            <p:nvPr/>
          </p:nvSpPr>
          <p:spPr>
            <a:xfrm rot="10800000">
              <a:off x="1000166" y="2465618"/>
              <a:ext cx="680908" cy="349736"/>
            </a:xfrm>
            <a:custGeom>
              <a:avLst/>
              <a:gdLst>
                <a:gd name="connsiteX0" fmla="*/ 0 w 561975"/>
                <a:gd name="connsiteY0" fmla="*/ 0 h 400325"/>
                <a:gd name="connsiteX1" fmla="*/ 109537 w 561975"/>
                <a:gd name="connsiteY1" fmla="*/ 90487 h 400325"/>
                <a:gd name="connsiteX2" fmla="*/ 161925 w 561975"/>
                <a:gd name="connsiteY2" fmla="*/ 295275 h 400325"/>
                <a:gd name="connsiteX3" fmla="*/ 304800 w 561975"/>
                <a:gd name="connsiteY3" fmla="*/ 400050 h 400325"/>
                <a:gd name="connsiteX4" fmla="*/ 457200 w 561975"/>
                <a:gd name="connsiteY4" fmla="*/ 266700 h 400325"/>
                <a:gd name="connsiteX5" fmla="*/ 495300 w 561975"/>
                <a:gd name="connsiteY5" fmla="*/ 71437 h 400325"/>
                <a:gd name="connsiteX6" fmla="*/ 561975 w 561975"/>
                <a:gd name="connsiteY6" fmla="*/ 19050 h 400325"/>
                <a:gd name="connsiteX7" fmla="*/ 561975 w 561975"/>
                <a:gd name="connsiteY7" fmla="*/ 19050 h 4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975" h="400325">
                  <a:moveTo>
                    <a:pt x="0" y="0"/>
                  </a:moveTo>
                  <a:cubicBezTo>
                    <a:pt x="41275" y="20637"/>
                    <a:pt x="82550" y="41275"/>
                    <a:pt x="109537" y="90487"/>
                  </a:cubicBezTo>
                  <a:cubicBezTo>
                    <a:pt x="136524" y="139699"/>
                    <a:pt x="129381" y="243681"/>
                    <a:pt x="161925" y="295275"/>
                  </a:cubicBezTo>
                  <a:cubicBezTo>
                    <a:pt x="194469" y="346869"/>
                    <a:pt x="255588" y="404813"/>
                    <a:pt x="304800" y="400050"/>
                  </a:cubicBezTo>
                  <a:cubicBezTo>
                    <a:pt x="354013" y="395288"/>
                    <a:pt x="425450" y="321469"/>
                    <a:pt x="457200" y="266700"/>
                  </a:cubicBezTo>
                  <a:cubicBezTo>
                    <a:pt x="488950" y="211931"/>
                    <a:pt x="477838" y="112712"/>
                    <a:pt x="495300" y="71437"/>
                  </a:cubicBezTo>
                  <a:cubicBezTo>
                    <a:pt x="512763" y="30162"/>
                    <a:pt x="561975" y="19050"/>
                    <a:pt x="561975" y="19050"/>
                  </a:cubicBezTo>
                  <a:lnTo>
                    <a:pt x="561975" y="19050"/>
                  </a:lnTo>
                </a:path>
              </a:pathLst>
            </a:custGeom>
            <a:gradFill>
              <a:gsLst>
                <a:gs pos="0">
                  <a:srgbClr val="7030A0"/>
                </a:gs>
                <a:gs pos="50000">
                  <a:srgbClr val="92D050"/>
                </a:gs>
                <a:gs pos="100000">
                  <a:srgbClr val="FF0000">
                    <a:lumMod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1" name="フリーフォーム 70"/>
            <p:cNvSpPr/>
            <p:nvPr/>
          </p:nvSpPr>
          <p:spPr>
            <a:xfrm rot="10800000">
              <a:off x="7286780" y="2659175"/>
              <a:ext cx="680908" cy="349736"/>
            </a:xfrm>
            <a:custGeom>
              <a:avLst/>
              <a:gdLst>
                <a:gd name="connsiteX0" fmla="*/ 0 w 561975"/>
                <a:gd name="connsiteY0" fmla="*/ 0 h 400325"/>
                <a:gd name="connsiteX1" fmla="*/ 109537 w 561975"/>
                <a:gd name="connsiteY1" fmla="*/ 90487 h 400325"/>
                <a:gd name="connsiteX2" fmla="*/ 161925 w 561975"/>
                <a:gd name="connsiteY2" fmla="*/ 295275 h 400325"/>
                <a:gd name="connsiteX3" fmla="*/ 304800 w 561975"/>
                <a:gd name="connsiteY3" fmla="*/ 400050 h 400325"/>
                <a:gd name="connsiteX4" fmla="*/ 457200 w 561975"/>
                <a:gd name="connsiteY4" fmla="*/ 266700 h 400325"/>
                <a:gd name="connsiteX5" fmla="*/ 495300 w 561975"/>
                <a:gd name="connsiteY5" fmla="*/ 71437 h 400325"/>
                <a:gd name="connsiteX6" fmla="*/ 561975 w 561975"/>
                <a:gd name="connsiteY6" fmla="*/ 19050 h 400325"/>
                <a:gd name="connsiteX7" fmla="*/ 561975 w 561975"/>
                <a:gd name="connsiteY7" fmla="*/ 19050 h 4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975" h="400325">
                  <a:moveTo>
                    <a:pt x="0" y="0"/>
                  </a:moveTo>
                  <a:cubicBezTo>
                    <a:pt x="41275" y="20637"/>
                    <a:pt x="82550" y="41275"/>
                    <a:pt x="109537" y="90487"/>
                  </a:cubicBezTo>
                  <a:cubicBezTo>
                    <a:pt x="136524" y="139699"/>
                    <a:pt x="129381" y="243681"/>
                    <a:pt x="161925" y="295275"/>
                  </a:cubicBezTo>
                  <a:cubicBezTo>
                    <a:pt x="194469" y="346869"/>
                    <a:pt x="255588" y="404813"/>
                    <a:pt x="304800" y="400050"/>
                  </a:cubicBezTo>
                  <a:cubicBezTo>
                    <a:pt x="354013" y="395288"/>
                    <a:pt x="425450" y="321469"/>
                    <a:pt x="457200" y="266700"/>
                  </a:cubicBezTo>
                  <a:cubicBezTo>
                    <a:pt x="488950" y="211931"/>
                    <a:pt x="477838" y="112712"/>
                    <a:pt x="495300" y="71437"/>
                  </a:cubicBezTo>
                  <a:cubicBezTo>
                    <a:pt x="512763" y="30162"/>
                    <a:pt x="561975" y="19050"/>
                    <a:pt x="561975" y="19050"/>
                  </a:cubicBezTo>
                  <a:lnTo>
                    <a:pt x="561975" y="19050"/>
                  </a:lnTo>
                </a:path>
              </a:pathLst>
            </a:custGeom>
            <a:gradFill>
              <a:gsLst>
                <a:gs pos="0">
                  <a:srgbClr val="7030A0"/>
                </a:gs>
                <a:gs pos="50000">
                  <a:srgbClr val="92D050"/>
                </a:gs>
                <a:gs pos="100000">
                  <a:srgbClr val="FF0000">
                    <a:lumMod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3" name="フリーフォーム 72"/>
            <p:cNvSpPr/>
            <p:nvPr/>
          </p:nvSpPr>
          <p:spPr>
            <a:xfrm rot="10800000">
              <a:off x="1264376" y="3024218"/>
              <a:ext cx="220042" cy="360040"/>
            </a:xfrm>
            <a:custGeom>
              <a:avLst/>
              <a:gdLst>
                <a:gd name="connsiteX0" fmla="*/ 0 w 219075"/>
                <a:gd name="connsiteY0" fmla="*/ 35769 h 369236"/>
                <a:gd name="connsiteX1" fmla="*/ 66675 w 219075"/>
                <a:gd name="connsiteY1" fmla="*/ 73869 h 369236"/>
                <a:gd name="connsiteX2" fmla="*/ 128588 w 219075"/>
                <a:gd name="connsiteY2" fmla="*/ 369144 h 369236"/>
                <a:gd name="connsiteX3" fmla="*/ 185738 w 219075"/>
                <a:gd name="connsiteY3" fmla="*/ 40531 h 369236"/>
                <a:gd name="connsiteX4" fmla="*/ 219075 w 219075"/>
                <a:gd name="connsiteY4" fmla="*/ 16719 h 369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369236">
                  <a:moveTo>
                    <a:pt x="0" y="35769"/>
                  </a:moveTo>
                  <a:cubicBezTo>
                    <a:pt x="22622" y="27038"/>
                    <a:pt x="45244" y="18307"/>
                    <a:pt x="66675" y="73869"/>
                  </a:cubicBezTo>
                  <a:cubicBezTo>
                    <a:pt x="88106" y="129431"/>
                    <a:pt x="108744" y="374700"/>
                    <a:pt x="128588" y="369144"/>
                  </a:cubicBezTo>
                  <a:cubicBezTo>
                    <a:pt x="148432" y="363588"/>
                    <a:pt x="170657" y="99269"/>
                    <a:pt x="185738" y="40531"/>
                  </a:cubicBezTo>
                  <a:cubicBezTo>
                    <a:pt x="200819" y="-18207"/>
                    <a:pt x="209947" y="-744"/>
                    <a:pt x="219075" y="16719"/>
                  </a:cubicBezTo>
                </a:path>
              </a:pathLst>
            </a:custGeom>
            <a:gradFill>
              <a:gsLst>
                <a:gs pos="0">
                  <a:srgbClr val="FFFF00"/>
                </a:gs>
                <a:gs pos="50000">
                  <a:srgbClr val="92D050"/>
                </a:gs>
                <a:gs pos="100000">
                  <a:srgbClr val="00B05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4" name="正方形/長方形 73"/>
            <p:cNvSpPr/>
            <p:nvPr/>
          </p:nvSpPr>
          <p:spPr>
            <a:xfrm>
              <a:off x="2019205" y="4234088"/>
              <a:ext cx="25063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0" name="フリーフォーム 119"/>
            <p:cNvSpPr/>
            <p:nvPr/>
          </p:nvSpPr>
          <p:spPr>
            <a:xfrm rot="252211">
              <a:off x="7513790" y="2626272"/>
              <a:ext cx="220042" cy="360040"/>
            </a:xfrm>
            <a:custGeom>
              <a:avLst/>
              <a:gdLst>
                <a:gd name="connsiteX0" fmla="*/ 0 w 219075"/>
                <a:gd name="connsiteY0" fmla="*/ 35769 h 369236"/>
                <a:gd name="connsiteX1" fmla="*/ 66675 w 219075"/>
                <a:gd name="connsiteY1" fmla="*/ 73869 h 369236"/>
                <a:gd name="connsiteX2" fmla="*/ 128588 w 219075"/>
                <a:gd name="connsiteY2" fmla="*/ 369144 h 369236"/>
                <a:gd name="connsiteX3" fmla="*/ 185738 w 219075"/>
                <a:gd name="connsiteY3" fmla="*/ 40531 h 369236"/>
                <a:gd name="connsiteX4" fmla="*/ 219075 w 219075"/>
                <a:gd name="connsiteY4" fmla="*/ 16719 h 369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369236">
                  <a:moveTo>
                    <a:pt x="0" y="35769"/>
                  </a:moveTo>
                  <a:cubicBezTo>
                    <a:pt x="22622" y="27038"/>
                    <a:pt x="45244" y="18307"/>
                    <a:pt x="66675" y="73869"/>
                  </a:cubicBezTo>
                  <a:cubicBezTo>
                    <a:pt x="88106" y="129431"/>
                    <a:pt x="108744" y="374700"/>
                    <a:pt x="128588" y="369144"/>
                  </a:cubicBezTo>
                  <a:cubicBezTo>
                    <a:pt x="148432" y="363588"/>
                    <a:pt x="170657" y="99269"/>
                    <a:pt x="185738" y="40531"/>
                  </a:cubicBezTo>
                  <a:cubicBezTo>
                    <a:pt x="200819" y="-18207"/>
                    <a:pt x="209947" y="-744"/>
                    <a:pt x="219075" y="16719"/>
                  </a:cubicBezTo>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83" name="Picture 2" descr="E:\修論関係\図\ナノ加工ファイバ図.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2776509" y="2635115"/>
              <a:ext cx="3394293" cy="55151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3168241" y="3337162"/>
              <a:ext cx="2828700" cy="830997"/>
            </a:xfrm>
            <a:prstGeom prst="rect">
              <a:avLst/>
            </a:prstGeom>
            <a:noFill/>
          </p:spPr>
          <p:txBody>
            <a:bodyPr wrap="square" rtlCol="0">
              <a:spAutoFit/>
            </a:bodyPr>
            <a:lstStyle/>
            <a:p>
              <a:r>
                <a:rPr kumimoji="1" lang="en-US" altLang="ja-JP" sz="2400" dirty="0" smtClean="0"/>
                <a:t>periodic change</a:t>
              </a:r>
              <a:r>
                <a:rPr lang="ja-JP" altLang="en-US" sz="2400" dirty="0"/>
                <a:t> </a:t>
              </a:r>
              <a:r>
                <a:rPr lang="en-US" altLang="ja-JP" sz="2400" dirty="0" smtClean="0"/>
                <a:t>of refractive index</a:t>
              </a:r>
              <a:endParaRPr kumimoji="1" lang="ja-JP" altLang="en-US" sz="2400" dirty="0"/>
            </a:p>
          </p:txBody>
        </p:sp>
      </p:grpSp>
      <p:pic>
        <p:nvPicPr>
          <p:cNvPr id="2" name="図 1"/>
          <p:cNvPicPr>
            <a:picLocks noChangeAspect="1"/>
          </p:cNvPicPr>
          <p:nvPr/>
        </p:nvPicPr>
        <p:blipFill rotWithShape="1">
          <a:blip r:embed="rId6"/>
          <a:srcRect r="1997"/>
          <a:stretch/>
        </p:blipFill>
        <p:spPr>
          <a:xfrm>
            <a:off x="6807295" y="47851"/>
            <a:ext cx="1844486" cy="922372"/>
          </a:xfrm>
          <a:prstGeom prst="rect">
            <a:avLst/>
          </a:prstGeom>
        </p:spPr>
      </p:pic>
    </p:spTree>
    <p:custDataLst>
      <p:tags r:id="rId1"/>
    </p:custDataLst>
    <p:extLst>
      <p:ext uri="{BB962C8B-B14F-4D97-AF65-F5344CB8AC3E}">
        <p14:creationId xmlns:p14="http://schemas.microsoft.com/office/powerpoint/2010/main" val="236719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グループ化 129"/>
          <p:cNvGrpSpPr/>
          <p:nvPr/>
        </p:nvGrpSpPr>
        <p:grpSpPr>
          <a:xfrm>
            <a:off x="1516197" y="1029350"/>
            <a:ext cx="5975815" cy="1690142"/>
            <a:chOff x="-108520" y="764704"/>
            <a:chExt cx="5975815" cy="1690142"/>
          </a:xfrm>
        </p:grpSpPr>
        <p:sp>
          <p:nvSpPr>
            <p:cNvPr id="31" name="テキスト ボックス 30"/>
            <p:cNvSpPr txBox="1"/>
            <p:nvPr/>
          </p:nvSpPr>
          <p:spPr>
            <a:xfrm>
              <a:off x="179512" y="764704"/>
              <a:ext cx="921534" cy="461665"/>
            </a:xfrm>
            <a:prstGeom prst="rect">
              <a:avLst/>
            </a:prstGeom>
            <a:noFill/>
          </p:spPr>
          <p:txBody>
            <a:bodyPr wrap="none" rtlCol="0">
              <a:spAutoFit/>
            </a:bodyPr>
            <a:lstStyle/>
            <a:p>
              <a:r>
                <a:rPr lang="en-US" altLang="ja-JP" sz="2400" b="1" u="sng" dirty="0" smtClean="0"/>
                <a:t>Setup</a:t>
              </a:r>
              <a:endParaRPr kumimoji="1" lang="ja-JP" altLang="en-US" sz="2400" b="1" u="sng" dirty="0"/>
            </a:p>
          </p:txBody>
        </p:sp>
        <p:grpSp>
          <p:nvGrpSpPr>
            <p:cNvPr id="50" name="グループ化 49"/>
            <p:cNvGrpSpPr/>
            <p:nvPr/>
          </p:nvGrpSpPr>
          <p:grpSpPr>
            <a:xfrm>
              <a:off x="-108520" y="1340766"/>
              <a:ext cx="5975815" cy="1114080"/>
              <a:chOff x="2087580" y="3818019"/>
              <a:chExt cx="6249020" cy="1017600"/>
            </a:xfrm>
          </p:grpSpPr>
          <p:grpSp>
            <p:nvGrpSpPr>
              <p:cNvPr id="3" name="グループ化 2"/>
              <p:cNvGrpSpPr/>
              <p:nvPr/>
            </p:nvGrpSpPr>
            <p:grpSpPr>
              <a:xfrm>
                <a:off x="2087580" y="3818019"/>
                <a:ext cx="6249020" cy="1017600"/>
                <a:chOff x="2087580" y="2089827"/>
                <a:chExt cx="6249020" cy="1017600"/>
              </a:xfrm>
            </p:grpSpPr>
            <p:grpSp>
              <p:nvGrpSpPr>
                <p:cNvPr id="6" name="グループ化 5"/>
                <p:cNvGrpSpPr/>
                <p:nvPr/>
              </p:nvGrpSpPr>
              <p:grpSpPr>
                <a:xfrm>
                  <a:off x="2087580" y="2089827"/>
                  <a:ext cx="6249020" cy="1017600"/>
                  <a:chOff x="1084767" y="908720"/>
                  <a:chExt cx="6067714" cy="934974"/>
                </a:xfrm>
              </p:grpSpPr>
              <p:sp>
                <p:nvSpPr>
                  <p:cNvPr id="7" name="正方形/長方形 6"/>
                  <p:cNvSpPr/>
                  <p:nvPr/>
                </p:nvSpPr>
                <p:spPr>
                  <a:xfrm>
                    <a:off x="1216064" y="908720"/>
                    <a:ext cx="1362416"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chemeClr val="tx1"/>
                        </a:solidFill>
                      </a:rPr>
                      <a:t>White light</a:t>
                    </a:r>
                    <a:endParaRPr kumimoji="1" lang="ja-JP" altLang="en-US" sz="2000" dirty="0">
                      <a:solidFill>
                        <a:schemeClr val="tx1"/>
                      </a:solidFill>
                    </a:endParaRPr>
                  </a:p>
                </p:txBody>
              </p:sp>
              <p:cxnSp>
                <p:nvCxnSpPr>
                  <p:cNvPr id="15" name="直線コネクタ 14"/>
                  <p:cNvCxnSpPr/>
                  <p:nvPr/>
                </p:nvCxnSpPr>
                <p:spPr>
                  <a:xfrm>
                    <a:off x="4535063" y="1151747"/>
                    <a:ext cx="51180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568055" y="923147"/>
                    <a:ext cx="1584426"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spectroscope</a:t>
                    </a:r>
                    <a:endParaRPr kumimoji="1" lang="ja-JP" altLang="en-US" sz="2000" dirty="0">
                      <a:solidFill>
                        <a:schemeClr val="tx1"/>
                      </a:solidFill>
                    </a:endParaRPr>
                  </a:p>
                </p:txBody>
              </p:sp>
              <p:sp>
                <p:nvSpPr>
                  <p:cNvPr id="24" name="テキスト ボックス 23"/>
                  <p:cNvSpPr txBox="1"/>
                  <p:nvPr/>
                </p:nvSpPr>
                <p:spPr>
                  <a:xfrm>
                    <a:off x="3093403" y="1507908"/>
                    <a:ext cx="2044661" cy="335786"/>
                  </a:xfrm>
                  <a:prstGeom prst="rect">
                    <a:avLst/>
                  </a:prstGeom>
                  <a:noFill/>
                </p:spPr>
                <p:txBody>
                  <a:bodyPr wrap="none" rtlCol="0">
                    <a:spAutoFit/>
                  </a:bodyPr>
                  <a:lstStyle/>
                  <a:p>
                    <a:r>
                      <a:rPr kumimoji="1" lang="en-US" altLang="ja-JP" sz="2000" dirty="0" smtClean="0"/>
                      <a:t>Single mode fiber</a:t>
                    </a:r>
                    <a:endParaRPr kumimoji="1" lang="ja-JP" altLang="en-US" sz="2000" dirty="0"/>
                  </a:p>
                </p:txBody>
              </p:sp>
              <p:sp>
                <p:nvSpPr>
                  <p:cNvPr id="25" name="テキスト ボックス 24"/>
                  <p:cNvSpPr txBox="1"/>
                  <p:nvPr/>
                </p:nvSpPr>
                <p:spPr>
                  <a:xfrm>
                    <a:off x="1084767" y="1312858"/>
                    <a:ext cx="1960021" cy="335786"/>
                  </a:xfrm>
                  <a:prstGeom prst="rect">
                    <a:avLst/>
                  </a:prstGeom>
                  <a:noFill/>
                </p:spPr>
                <p:txBody>
                  <a:bodyPr wrap="none" rtlCol="0">
                    <a:spAutoFit/>
                  </a:bodyPr>
                  <a:lstStyle/>
                  <a:p>
                    <a:r>
                      <a:rPr lang="en-US" altLang="ja-JP" sz="2000" dirty="0"/>
                      <a:t> </a:t>
                    </a:r>
                    <a:r>
                      <a:rPr lang="en-US" altLang="ja-JP" sz="2000" dirty="0" smtClean="0"/>
                      <a:t>λ</a:t>
                    </a:r>
                    <a:r>
                      <a:rPr lang="ja-JP" altLang="en-US" sz="2000" dirty="0"/>
                      <a:t> </a:t>
                    </a:r>
                    <a:r>
                      <a:rPr lang="en-US" altLang="ja-JP" sz="2000" dirty="0" smtClean="0"/>
                      <a:t>: 400-1800 nm</a:t>
                    </a:r>
                    <a:endParaRPr kumimoji="1" lang="ja-JP" altLang="en-US" sz="2000" u="sng" dirty="0"/>
                  </a:p>
                </p:txBody>
              </p:sp>
              <p:cxnSp>
                <p:nvCxnSpPr>
                  <p:cNvPr id="26" name="直線コネクタ 25"/>
                  <p:cNvCxnSpPr/>
                  <p:nvPr/>
                </p:nvCxnSpPr>
                <p:spPr>
                  <a:xfrm flipH="1">
                    <a:off x="4535063" y="1190558"/>
                    <a:ext cx="255906" cy="317350"/>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6" name="Group 275"/>
                <p:cNvGrpSpPr>
                  <a:grpSpLocks/>
                </p:cNvGrpSpPr>
                <p:nvPr/>
              </p:nvGrpSpPr>
              <p:grpSpPr bwMode="auto">
                <a:xfrm>
                  <a:off x="6167895" y="2185530"/>
                  <a:ext cx="537097" cy="357190"/>
                  <a:chOff x="4448" y="1581"/>
                  <a:chExt cx="337" cy="181"/>
                </a:xfrm>
              </p:grpSpPr>
              <p:sp>
                <p:nvSpPr>
                  <p:cNvPr id="37" name="Freeform 270"/>
                  <p:cNvSpPr>
                    <a:spLocks/>
                  </p:cNvSpPr>
                  <p:nvPr/>
                </p:nvSpPr>
                <p:spPr bwMode="auto">
                  <a:xfrm rot="10800000">
                    <a:off x="4448" y="1581"/>
                    <a:ext cx="181" cy="181"/>
                  </a:xfrm>
                  <a:custGeom>
                    <a:avLst/>
                    <a:gdLst>
                      <a:gd name="T0" fmla="*/ 289 w 174"/>
                      <a:gd name="T1" fmla="*/ 0 h 348"/>
                      <a:gd name="T2" fmla="*/ 0 w 174"/>
                      <a:gd name="T3" fmla="*/ 1 h 348"/>
                      <a:gd name="T4" fmla="*/ 291 w 174"/>
                      <a:gd name="T5" fmla="*/ 1 h 348"/>
                      <a:gd name="T6" fmla="*/ 291 w 174"/>
                      <a:gd name="T7" fmla="*/ 1 h 348"/>
                      <a:gd name="T8" fmla="*/ 289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solidFill>
                    <a:srgbClr val="333399"/>
                  </a:solidFill>
                  <a:ln w="38100">
                    <a:solidFill>
                      <a:srgbClr val="000000"/>
                    </a:solidFill>
                    <a:round/>
                    <a:headEnd/>
                    <a:tailEnd/>
                  </a:ln>
                </p:spPr>
                <p:txBody>
                  <a:bodyPr rot="10800000"/>
                  <a:lstStyle/>
                  <a:p>
                    <a:endParaRPr lang="ja-JP" altLang="ja-JP">
                      <a:latin typeface="Times New Roman" pitchFamily="18" charset="0"/>
                    </a:endParaRPr>
                  </a:p>
                </p:txBody>
              </p:sp>
              <p:sp>
                <p:nvSpPr>
                  <p:cNvPr id="38" name="Freeform 274"/>
                  <p:cNvSpPr>
                    <a:spLocks/>
                  </p:cNvSpPr>
                  <p:nvPr/>
                </p:nvSpPr>
                <p:spPr bwMode="auto">
                  <a:xfrm>
                    <a:off x="4634" y="1642"/>
                    <a:ext cx="151" cy="90"/>
                  </a:xfrm>
                  <a:custGeom>
                    <a:avLst/>
                    <a:gdLst>
                      <a:gd name="T0" fmla="*/ 0 w 182"/>
                      <a:gd name="T1" fmla="*/ 1 h 158"/>
                      <a:gd name="T2" fmla="*/ 4 w 182"/>
                      <a:gd name="T3" fmla="*/ 1 h 158"/>
                      <a:gd name="T4" fmla="*/ 12 w 182"/>
                      <a:gd name="T5" fmla="*/ 1 h 158"/>
                      <a:gd name="T6" fmla="*/ 16 w 182"/>
                      <a:gd name="T7" fmla="*/ 1 h 158"/>
                      <a:gd name="T8" fmla="*/ 0 60000 65536"/>
                      <a:gd name="T9" fmla="*/ 0 60000 65536"/>
                      <a:gd name="T10" fmla="*/ 0 60000 65536"/>
                      <a:gd name="T11" fmla="*/ 0 60000 65536"/>
                      <a:gd name="T12" fmla="*/ 0 w 182"/>
                      <a:gd name="T13" fmla="*/ 0 h 158"/>
                      <a:gd name="T14" fmla="*/ 182 w 182"/>
                      <a:gd name="T15" fmla="*/ 158 h 158"/>
                    </a:gdLst>
                    <a:ahLst/>
                    <a:cxnLst>
                      <a:cxn ang="T8">
                        <a:pos x="T0" y="T1"/>
                      </a:cxn>
                      <a:cxn ang="T9">
                        <a:pos x="T2" y="T3"/>
                      </a:cxn>
                      <a:cxn ang="T10">
                        <a:pos x="T4" y="T5"/>
                      </a:cxn>
                      <a:cxn ang="T11">
                        <a:pos x="T6" y="T7"/>
                      </a:cxn>
                    </a:cxnLst>
                    <a:rect l="T12" t="T13" r="T14" b="T15"/>
                    <a:pathLst>
                      <a:path w="182" h="158">
                        <a:moveTo>
                          <a:pt x="0" y="60"/>
                        </a:moveTo>
                        <a:cubicBezTo>
                          <a:pt x="11" y="30"/>
                          <a:pt x="23" y="0"/>
                          <a:pt x="46" y="15"/>
                        </a:cubicBezTo>
                        <a:cubicBezTo>
                          <a:pt x="69" y="30"/>
                          <a:pt x="113" y="144"/>
                          <a:pt x="136" y="151"/>
                        </a:cubicBezTo>
                        <a:cubicBezTo>
                          <a:pt x="159" y="158"/>
                          <a:pt x="170" y="109"/>
                          <a:pt x="182" y="60"/>
                        </a:cubicBezTo>
                      </a:path>
                    </a:pathLst>
                  </a:custGeom>
                  <a:noFill/>
                  <a:ln w="38100">
                    <a:solidFill>
                      <a:schemeClr val="tx1"/>
                    </a:solidFill>
                    <a:round/>
                    <a:headEnd/>
                    <a:tailEnd/>
                  </a:ln>
                </p:spPr>
                <p:txBody>
                  <a:bodyPr/>
                  <a:lstStyle/>
                  <a:p>
                    <a:endParaRPr lang="ja-JP" altLang="ja-JP">
                      <a:latin typeface="Times New Roman" pitchFamily="18" charset="0"/>
                    </a:endParaRPr>
                  </a:p>
                </p:txBody>
              </p:sp>
            </p:grpSp>
            <p:pic>
              <p:nvPicPr>
                <p:cNvPr id="39" name="Picture 3" descr="D:\Users\研究室\プレゼン資料\2011 修論\材料\テーパファイバ3のコピー.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478" y="2316416"/>
                  <a:ext cx="1310495" cy="8015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5" name="直線コネクタ 44"/>
              <p:cNvCxnSpPr/>
              <p:nvPr/>
            </p:nvCxnSpPr>
            <p:spPr>
              <a:xfrm>
                <a:off x="3635896" y="4077072"/>
                <a:ext cx="6961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直線コネクタ 46"/>
            <p:cNvCxnSpPr/>
            <p:nvPr/>
          </p:nvCxnSpPr>
          <p:spPr>
            <a:xfrm flipV="1">
              <a:off x="2623125" y="1380838"/>
              <a:ext cx="106382" cy="237662"/>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311181" y="980728"/>
              <a:ext cx="744114" cy="400110"/>
            </a:xfrm>
            <a:prstGeom prst="rect">
              <a:avLst/>
            </a:prstGeom>
            <a:noFill/>
          </p:spPr>
          <p:txBody>
            <a:bodyPr wrap="none" rtlCol="0">
              <a:spAutoFit/>
            </a:bodyPr>
            <a:lstStyle/>
            <a:p>
              <a:r>
                <a:rPr lang="en-US" altLang="ja-JP" sz="2000" dirty="0" smtClean="0"/>
                <a:t>NFBC</a:t>
              </a:r>
              <a:endParaRPr kumimoji="1" lang="ja-JP" altLang="en-US" sz="2000" dirty="0"/>
            </a:p>
          </p:txBody>
        </p:sp>
      </p:grpSp>
      <p:sp useBgFill="1">
        <p:nvSpPr>
          <p:cNvPr id="125" name="テキスト ボックス 124"/>
          <p:cNvSpPr txBox="1"/>
          <p:nvPr/>
        </p:nvSpPr>
        <p:spPr>
          <a:xfrm>
            <a:off x="539552" y="190381"/>
            <a:ext cx="7947398" cy="584775"/>
          </a:xfrm>
          <a:prstGeom prst="rect">
            <a:avLst/>
          </a:prstGeom>
          <a:ln>
            <a:noFill/>
          </a:ln>
        </p:spPr>
        <p:txBody>
          <a:bodyPr wrap="square" rtlCol="0">
            <a:spAutoFit/>
          </a:bodyPr>
          <a:lstStyle/>
          <a:p>
            <a:pPr algn="ctr"/>
            <a:r>
              <a:rPr lang="en-US" altLang="ja-JP" sz="3200" u="sng" dirty="0" smtClean="0"/>
              <a:t>resonance wavelength of a NFBC</a:t>
            </a:r>
            <a:endParaRPr kumimoji="1" lang="ja-JP" altLang="en-US" sz="3200" u="sng" dirty="0"/>
          </a:p>
        </p:txBody>
      </p:sp>
      <p:sp>
        <p:nvSpPr>
          <p:cNvPr id="138" name="正方形/長方形 137"/>
          <p:cNvSpPr/>
          <p:nvPr/>
        </p:nvSpPr>
        <p:spPr>
          <a:xfrm>
            <a:off x="1475656" y="980728"/>
            <a:ext cx="6192688" cy="1722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178657" y="2759060"/>
            <a:ext cx="4350097" cy="3607058"/>
            <a:chOff x="77887" y="2896920"/>
            <a:chExt cx="4350097" cy="3607058"/>
          </a:xfrm>
        </p:grpSpPr>
        <p:grpSp>
          <p:nvGrpSpPr>
            <p:cNvPr id="11" name="グループ化 10"/>
            <p:cNvGrpSpPr/>
            <p:nvPr/>
          </p:nvGrpSpPr>
          <p:grpSpPr>
            <a:xfrm>
              <a:off x="77887" y="2896920"/>
              <a:ext cx="4350097" cy="3607058"/>
              <a:chOff x="156241" y="2784692"/>
              <a:chExt cx="4350097" cy="3607058"/>
            </a:xfrm>
          </p:grpSpPr>
          <p:grpSp>
            <p:nvGrpSpPr>
              <p:cNvPr id="8" name="グループ化 7"/>
              <p:cNvGrpSpPr/>
              <p:nvPr/>
            </p:nvGrpSpPr>
            <p:grpSpPr>
              <a:xfrm>
                <a:off x="156241" y="2784692"/>
                <a:ext cx="3757412" cy="3607058"/>
                <a:chOff x="235008" y="2791918"/>
                <a:chExt cx="3757412" cy="3607058"/>
              </a:xfrm>
            </p:grpSpPr>
            <p:sp>
              <p:nvSpPr>
                <p:cNvPr id="43" name="テキスト ボックス 42"/>
                <p:cNvSpPr txBox="1"/>
                <p:nvPr/>
              </p:nvSpPr>
              <p:spPr>
                <a:xfrm rot="16200000">
                  <a:off x="-496122" y="4330936"/>
                  <a:ext cx="1923925" cy="461665"/>
                </a:xfrm>
                <a:prstGeom prst="rect">
                  <a:avLst/>
                </a:prstGeom>
                <a:solidFill>
                  <a:schemeClr val="bg1"/>
                </a:solidFill>
              </p:spPr>
              <p:txBody>
                <a:bodyPr wrap="none" rtlCol="0">
                  <a:spAutoFit/>
                </a:bodyPr>
                <a:lstStyle/>
                <a:p>
                  <a:r>
                    <a:rPr kumimoji="1" lang="en-US" altLang="ja-JP" sz="2400" dirty="0" smtClean="0"/>
                    <a:t>transmittance</a:t>
                  </a:r>
                  <a:endParaRPr kumimoji="1" lang="ja-JP" altLang="en-US" sz="2400" dirty="0"/>
                </a:p>
              </p:txBody>
            </p:sp>
            <p:sp>
              <p:nvSpPr>
                <p:cNvPr id="44" name="テキスト ボックス 43"/>
                <p:cNvSpPr txBox="1"/>
                <p:nvPr/>
              </p:nvSpPr>
              <p:spPr>
                <a:xfrm>
                  <a:off x="1483765" y="2791918"/>
                  <a:ext cx="1902275" cy="461665"/>
                </a:xfrm>
                <a:prstGeom prst="rect">
                  <a:avLst/>
                </a:prstGeom>
                <a:noFill/>
              </p:spPr>
              <p:txBody>
                <a:bodyPr wrap="square" rtlCol="0">
                  <a:spAutoFit/>
                </a:bodyPr>
                <a:lstStyle/>
                <a:p>
                  <a:pPr marL="342900" indent="-342900">
                    <a:buFont typeface="Wingdings" panose="05000000000000000000" pitchFamily="2" charset="2"/>
                    <a:buChar char="u"/>
                  </a:pPr>
                  <a:r>
                    <a:rPr kumimoji="1" lang="en-US" altLang="ja-JP" sz="2400" b="1" u="sng" dirty="0" smtClean="0"/>
                    <a:t>simulation</a:t>
                  </a:r>
                  <a:endParaRPr kumimoji="1" lang="ja-JP" altLang="en-US" sz="2400" b="1" u="sng" dirty="0"/>
                </a:p>
              </p:txBody>
            </p:sp>
            <p:sp>
              <p:nvSpPr>
                <p:cNvPr id="46" name="テキスト ボックス 45"/>
                <p:cNvSpPr txBox="1"/>
                <p:nvPr/>
              </p:nvSpPr>
              <p:spPr>
                <a:xfrm>
                  <a:off x="1724876" y="5937311"/>
                  <a:ext cx="2267544" cy="461665"/>
                </a:xfrm>
                <a:prstGeom prst="rect">
                  <a:avLst/>
                </a:prstGeom>
                <a:solidFill>
                  <a:schemeClr val="bg1"/>
                </a:solidFill>
              </p:spPr>
              <p:txBody>
                <a:bodyPr wrap="none" rtlCol="0">
                  <a:spAutoFit/>
                </a:bodyPr>
                <a:lstStyle/>
                <a:p>
                  <a:r>
                    <a:rPr kumimoji="1" lang="en-US" altLang="ja-JP" sz="2400" dirty="0" smtClean="0"/>
                    <a:t>Wavelength</a:t>
                  </a:r>
                  <a:r>
                    <a:rPr lang="en-US" altLang="ja-JP" sz="2400" dirty="0" smtClean="0"/>
                    <a:t>[</a:t>
                  </a:r>
                  <a:r>
                    <a:rPr kumimoji="1" lang="en-US" altLang="ja-JP" sz="2400" dirty="0" smtClean="0"/>
                    <a:t>nm</a:t>
                  </a:r>
                  <a:r>
                    <a:rPr lang="en-US" altLang="ja-JP" sz="2400" dirty="0"/>
                    <a:t>]</a:t>
                  </a:r>
                  <a:endParaRPr kumimoji="1" lang="ja-JP" altLang="en-US" sz="2400" dirty="0"/>
                </a:p>
              </p:txBody>
            </p:sp>
          </p:grpSp>
          <p:sp>
            <p:nvSpPr>
              <p:cNvPr id="4" name="テキスト ボックス 3"/>
              <p:cNvSpPr txBox="1"/>
              <p:nvPr/>
            </p:nvSpPr>
            <p:spPr>
              <a:xfrm>
                <a:off x="2742219" y="5731124"/>
                <a:ext cx="576064" cy="400110"/>
              </a:xfrm>
              <a:prstGeom prst="rect">
                <a:avLst/>
              </a:prstGeom>
              <a:noFill/>
            </p:spPr>
            <p:txBody>
              <a:bodyPr wrap="square" rtlCol="0">
                <a:spAutoFit/>
              </a:bodyPr>
              <a:lstStyle/>
              <a:p>
                <a:r>
                  <a:rPr kumimoji="1" lang="en-US" altLang="ja-JP" sz="2000" dirty="0" smtClean="0"/>
                  <a:t>640</a:t>
                </a:r>
                <a:endParaRPr kumimoji="1" lang="ja-JP" altLang="en-US" sz="2000" dirty="0"/>
              </a:p>
            </p:txBody>
          </p:sp>
          <p:sp>
            <p:nvSpPr>
              <p:cNvPr id="41" name="テキスト ボックス 40"/>
              <p:cNvSpPr txBox="1"/>
              <p:nvPr/>
            </p:nvSpPr>
            <p:spPr>
              <a:xfrm>
                <a:off x="1518006" y="5731124"/>
                <a:ext cx="576064" cy="400110"/>
              </a:xfrm>
              <a:prstGeom prst="rect">
                <a:avLst/>
              </a:prstGeom>
              <a:noFill/>
            </p:spPr>
            <p:txBody>
              <a:bodyPr wrap="square" rtlCol="0">
                <a:spAutoFit/>
              </a:bodyPr>
              <a:lstStyle/>
              <a:p>
                <a:r>
                  <a:rPr kumimoji="1" lang="en-US" altLang="ja-JP" sz="2000" dirty="0" smtClean="0"/>
                  <a:t>620</a:t>
                </a:r>
                <a:endParaRPr kumimoji="1" lang="ja-JP" altLang="en-US" sz="2000" dirty="0"/>
              </a:p>
            </p:txBody>
          </p:sp>
          <p:sp>
            <p:nvSpPr>
              <p:cNvPr id="42" name="テキスト ボックス 41"/>
              <p:cNvSpPr txBox="1"/>
              <p:nvPr/>
            </p:nvSpPr>
            <p:spPr>
              <a:xfrm>
                <a:off x="3930274" y="5731124"/>
                <a:ext cx="576064" cy="400110"/>
              </a:xfrm>
              <a:prstGeom prst="rect">
                <a:avLst/>
              </a:prstGeom>
              <a:noFill/>
            </p:spPr>
            <p:txBody>
              <a:bodyPr wrap="square" rtlCol="0">
                <a:spAutoFit/>
              </a:bodyPr>
              <a:lstStyle/>
              <a:p>
                <a:r>
                  <a:rPr kumimoji="1" lang="en-US" altLang="ja-JP" sz="2000" dirty="0" smtClean="0"/>
                  <a:t>660</a:t>
                </a:r>
                <a:endParaRPr kumimoji="1" lang="ja-JP" altLang="en-US" sz="2000" dirty="0"/>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23" y="3436287"/>
              <a:ext cx="3437826" cy="248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テキスト ボックス 52"/>
            <p:cNvSpPr txBox="1"/>
            <p:nvPr/>
          </p:nvSpPr>
          <p:spPr>
            <a:xfrm>
              <a:off x="597059" y="5673309"/>
              <a:ext cx="288032" cy="400110"/>
            </a:xfrm>
            <a:prstGeom prst="rect">
              <a:avLst/>
            </a:prstGeom>
            <a:noFill/>
          </p:spPr>
          <p:txBody>
            <a:bodyPr wrap="square" rtlCol="0">
              <a:spAutoFit/>
            </a:bodyPr>
            <a:lstStyle/>
            <a:p>
              <a:r>
                <a:rPr kumimoji="1" lang="en-US" altLang="ja-JP" sz="2000" dirty="0" smtClean="0"/>
                <a:t>0</a:t>
              </a:r>
              <a:endParaRPr kumimoji="1" lang="ja-JP" altLang="en-US" sz="2000" dirty="0"/>
            </a:p>
          </p:txBody>
        </p:sp>
        <p:sp>
          <p:nvSpPr>
            <p:cNvPr id="54" name="テキスト ボックス 53"/>
            <p:cNvSpPr txBox="1"/>
            <p:nvPr/>
          </p:nvSpPr>
          <p:spPr>
            <a:xfrm>
              <a:off x="418983" y="4476598"/>
              <a:ext cx="644183" cy="400110"/>
            </a:xfrm>
            <a:prstGeom prst="rect">
              <a:avLst/>
            </a:prstGeom>
            <a:noFill/>
          </p:spPr>
          <p:txBody>
            <a:bodyPr wrap="square" rtlCol="0">
              <a:spAutoFit/>
            </a:bodyPr>
            <a:lstStyle/>
            <a:p>
              <a:r>
                <a:rPr kumimoji="1" lang="en-US" altLang="ja-JP" sz="2000" dirty="0" smtClean="0"/>
                <a:t>0.5</a:t>
              </a:r>
              <a:endParaRPr kumimoji="1" lang="ja-JP" altLang="en-US" sz="2000" dirty="0"/>
            </a:p>
          </p:txBody>
        </p:sp>
        <p:sp>
          <p:nvSpPr>
            <p:cNvPr id="57" name="テキスト ボックス 56"/>
            <p:cNvSpPr txBox="1"/>
            <p:nvPr/>
          </p:nvSpPr>
          <p:spPr>
            <a:xfrm>
              <a:off x="597059" y="3382291"/>
              <a:ext cx="463241" cy="400110"/>
            </a:xfrm>
            <a:prstGeom prst="rect">
              <a:avLst/>
            </a:prstGeom>
            <a:noFill/>
          </p:spPr>
          <p:txBody>
            <a:bodyPr wrap="square" rtlCol="0">
              <a:spAutoFit/>
            </a:bodyPr>
            <a:lstStyle/>
            <a:p>
              <a:r>
                <a:rPr kumimoji="1" lang="en-US" altLang="ja-JP" sz="2000" dirty="0" smtClean="0"/>
                <a:t>1</a:t>
              </a:r>
              <a:endParaRPr kumimoji="1" lang="ja-JP" altLang="en-US" sz="2000" dirty="0"/>
            </a:p>
          </p:txBody>
        </p:sp>
      </p:grpSp>
      <p:grpSp>
        <p:nvGrpSpPr>
          <p:cNvPr id="13" name="グループ化 12"/>
          <p:cNvGrpSpPr/>
          <p:nvPr/>
        </p:nvGrpSpPr>
        <p:grpSpPr>
          <a:xfrm>
            <a:off x="4403960" y="2783335"/>
            <a:ext cx="5630132" cy="3590679"/>
            <a:chOff x="4320049" y="2928602"/>
            <a:chExt cx="5630132" cy="3590679"/>
          </a:xfrm>
        </p:grpSpPr>
        <p:sp>
          <p:nvSpPr>
            <p:cNvPr id="51" name="テキスト ボックス 50"/>
            <p:cNvSpPr txBox="1"/>
            <p:nvPr/>
          </p:nvSpPr>
          <p:spPr>
            <a:xfrm>
              <a:off x="6908756" y="5866730"/>
              <a:ext cx="576064" cy="400110"/>
            </a:xfrm>
            <a:prstGeom prst="rect">
              <a:avLst/>
            </a:prstGeom>
            <a:noFill/>
          </p:spPr>
          <p:txBody>
            <a:bodyPr wrap="square" rtlCol="0">
              <a:spAutoFit/>
            </a:bodyPr>
            <a:lstStyle/>
            <a:p>
              <a:r>
                <a:rPr kumimoji="1" lang="en-US" altLang="ja-JP" sz="2000" dirty="0" smtClean="0"/>
                <a:t>640</a:t>
              </a:r>
              <a:endParaRPr kumimoji="1" lang="ja-JP" altLang="en-US" sz="2000" dirty="0"/>
            </a:p>
          </p:txBody>
        </p:sp>
        <p:sp>
          <p:nvSpPr>
            <p:cNvPr id="48" name="テキスト ボックス 47"/>
            <p:cNvSpPr txBox="1"/>
            <p:nvPr/>
          </p:nvSpPr>
          <p:spPr>
            <a:xfrm>
              <a:off x="5589897" y="5850689"/>
              <a:ext cx="576064" cy="400110"/>
            </a:xfrm>
            <a:prstGeom prst="rect">
              <a:avLst/>
            </a:prstGeom>
            <a:noFill/>
          </p:spPr>
          <p:txBody>
            <a:bodyPr wrap="square" rtlCol="0">
              <a:spAutoFit/>
            </a:bodyPr>
            <a:lstStyle/>
            <a:p>
              <a:r>
                <a:rPr kumimoji="1" lang="en-US" altLang="ja-JP" sz="2000" dirty="0" smtClean="0"/>
                <a:t>620</a:t>
              </a:r>
              <a:endParaRPr kumimoji="1" lang="ja-JP" altLang="en-US" sz="2000" dirty="0"/>
            </a:p>
          </p:txBody>
        </p:sp>
        <p:grpSp>
          <p:nvGrpSpPr>
            <p:cNvPr id="30" name="グループ化 29"/>
            <p:cNvGrpSpPr/>
            <p:nvPr/>
          </p:nvGrpSpPr>
          <p:grpSpPr>
            <a:xfrm>
              <a:off x="4320049" y="2928602"/>
              <a:ext cx="5630132" cy="3590679"/>
              <a:chOff x="574165" y="2955380"/>
              <a:chExt cx="5630132" cy="3590679"/>
            </a:xfrm>
          </p:grpSpPr>
          <p:sp>
            <p:nvSpPr>
              <p:cNvPr id="133" name="テキスト ボックス 132"/>
              <p:cNvSpPr txBox="1"/>
              <p:nvPr/>
            </p:nvSpPr>
            <p:spPr>
              <a:xfrm>
                <a:off x="6019566" y="3356992"/>
                <a:ext cx="184731" cy="369332"/>
              </a:xfrm>
              <a:prstGeom prst="rect">
                <a:avLst/>
              </a:prstGeom>
              <a:noFill/>
            </p:spPr>
            <p:txBody>
              <a:bodyPr wrap="none" rtlCol="0">
                <a:spAutoFit/>
              </a:bodyPr>
              <a:lstStyle/>
              <a:p>
                <a:endParaRPr kumimoji="1" lang="ja-JP" altLang="en-US" dirty="0"/>
              </a:p>
            </p:txBody>
          </p:sp>
          <p:sp>
            <p:nvSpPr>
              <p:cNvPr id="5" name="正方形/長方形 4"/>
              <p:cNvSpPr/>
              <p:nvPr/>
            </p:nvSpPr>
            <p:spPr>
              <a:xfrm>
                <a:off x="719472" y="3595908"/>
                <a:ext cx="186554" cy="2635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574165" y="2955380"/>
                <a:ext cx="4860578" cy="3590679"/>
                <a:chOff x="425094" y="2969740"/>
                <a:chExt cx="4860578" cy="3590679"/>
              </a:xfrm>
            </p:grpSpPr>
            <p:grpSp>
              <p:nvGrpSpPr>
                <p:cNvPr id="123" name="グループ化 122"/>
                <p:cNvGrpSpPr/>
                <p:nvPr/>
              </p:nvGrpSpPr>
              <p:grpSpPr>
                <a:xfrm>
                  <a:off x="425094" y="3056346"/>
                  <a:ext cx="4860578" cy="3504073"/>
                  <a:chOff x="304680" y="2915350"/>
                  <a:chExt cx="4634671" cy="3584594"/>
                </a:xfrm>
              </p:grpSpPr>
              <p:pic>
                <p:nvPicPr>
                  <p:cNvPr id="49" name="Picture 3" descr="E:\修論関係\図\透過率スペクトル635n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4" b="13876"/>
                  <a:stretch/>
                </p:blipFill>
                <p:spPr bwMode="auto">
                  <a:xfrm>
                    <a:off x="1111567" y="2915350"/>
                    <a:ext cx="3827784" cy="3014101"/>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p:cNvSpPr txBox="1"/>
                  <p:nvPr/>
                </p:nvSpPr>
                <p:spPr>
                  <a:xfrm rot="16200000">
                    <a:off x="-459284" y="4375260"/>
                    <a:ext cx="1968136" cy="440208"/>
                  </a:xfrm>
                  <a:prstGeom prst="rect">
                    <a:avLst/>
                  </a:prstGeom>
                  <a:noFill/>
                </p:spPr>
                <p:txBody>
                  <a:bodyPr wrap="none" rtlCol="0">
                    <a:spAutoFit/>
                  </a:bodyPr>
                  <a:lstStyle/>
                  <a:p>
                    <a:r>
                      <a:rPr kumimoji="1" lang="en-US" altLang="ja-JP" sz="2400" dirty="0" smtClean="0"/>
                      <a:t>transmittance</a:t>
                    </a:r>
                    <a:endParaRPr kumimoji="1" lang="ja-JP" altLang="en-US" sz="2400" dirty="0"/>
                  </a:p>
                </p:txBody>
              </p:sp>
              <p:sp>
                <p:nvSpPr>
                  <p:cNvPr id="62" name="テキスト ボックス 61"/>
                  <p:cNvSpPr txBox="1"/>
                  <p:nvPr/>
                </p:nvSpPr>
                <p:spPr>
                  <a:xfrm>
                    <a:off x="2026885" y="6027670"/>
                    <a:ext cx="2162154" cy="472274"/>
                  </a:xfrm>
                  <a:prstGeom prst="rect">
                    <a:avLst/>
                  </a:prstGeom>
                  <a:noFill/>
                </p:spPr>
                <p:txBody>
                  <a:bodyPr wrap="none" rtlCol="0">
                    <a:spAutoFit/>
                  </a:bodyPr>
                  <a:lstStyle/>
                  <a:p>
                    <a:r>
                      <a:rPr kumimoji="1" lang="en-US" altLang="ja-JP" sz="2400" dirty="0" smtClean="0"/>
                      <a:t>Wavelength</a:t>
                    </a:r>
                    <a:r>
                      <a:rPr lang="en-US" altLang="ja-JP" sz="2400" dirty="0" smtClean="0"/>
                      <a:t>[</a:t>
                    </a:r>
                    <a:r>
                      <a:rPr kumimoji="1" lang="en-US" altLang="ja-JP" sz="2400" dirty="0" smtClean="0"/>
                      <a:t>nm</a:t>
                    </a:r>
                    <a:r>
                      <a:rPr lang="en-US" altLang="ja-JP" sz="2400" dirty="0"/>
                      <a:t>]</a:t>
                    </a:r>
                    <a:endParaRPr kumimoji="1" lang="ja-JP" altLang="en-US" sz="2400" dirty="0"/>
                  </a:p>
                </p:txBody>
              </p:sp>
            </p:grpSp>
            <p:sp>
              <p:nvSpPr>
                <p:cNvPr id="9" name="テキスト ボックス 8"/>
                <p:cNvSpPr txBox="1"/>
                <p:nvPr/>
              </p:nvSpPr>
              <p:spPr>
                <a:xfrm>
                  <a:off x="1476262" y="2969740"/>
                  <a:ext cx="3028650" cy="461665"/>
                </a:xfrm>
                <a:prstGeom prst="rect">
                  <a:avLst/>
                </a:prstGeom>
                <a:noFill/>
              </p:spPr>
              <p:txBody>
                <a:bodyPr wrap="none" rtlCol="0">
                  <a:spAutoFit/>
                </a:bodyPr>
                <a:lstStyle/>
                <a:p>
                  <a:pPr marL="342900" indent="-342900">
                    <a:buFont typeface="Wingdings" panose="05000000000000000000" pitchFamily="2" charset="2"/>
                    <a:buChar char="u"/>
                  </a:pPr>
                  <a:r>
                    <a:rPr kumimoji="1" lang="en-US" altLang="ja-JP" sz="2400" b="1" u="sng" dirty="0" smtClean="0"/>
                    <a:t>experimental result</a:t>
                  </a:r>
                  <a:endParaRPr kumimoji="1" lang="ja-JP" altLang="en-US" sz="2400" b="1" u="sng" dirty="0"/>
                </a:p>
              </p:txBody>
            </p:sp>
          </p:grpSp>
          <p:sp>
            <p:nvSpPr>
              <p:cNvPr id="12" name="テキスト ボックス 11"/>
              <p:cNvSpPr txBox="1"/>
              <p:nvPr/>
            </p:nvSpPr>
            <p:spPr>
              <a:xfrm>
                <a:off x="1469295" y="3404886"/>
                <a:ext cx="2322080"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ja-JP" sz="2400" dirty="0"/>
                  <a:t>cavity resonance </a:t>
                </a:r>
                <a:r>
                  <a:rPr lang="en-US" altLang="ja-JP" sz="2400" dirty="0" smtClean="0"/>
                  <a:t>wavelength</a:t>
                </a:r>
                <a:endParaRPr kumimoji="1" lang="ja-JP" altLang="en-US" sz="2400" dirty="0"/>
              </a:p>
            </p:txBody>
          </p:sp>
          <p:cxnSp>
            <p:nvCxnSpPr>
              <p:cNvPr id="40" name="直線矢印コネクタ 39"/>
              <p:cNvCxnSpPr/>
              <p:nvPr/>
            </p:nvCxnSpPr>
            <p:spPr>
              <a:xfrm>
                <a:off x="3013705" y="4228669"/>
                <a:ext cx="54266" cy="1936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2" name="テキスト ボックス 51"/>
            <p:cNvSpPr txBox="1"/>
            <p:nvPr/>
          </p:nvSpPr>
          <p:spPr>
            <a:xfrm>
              <a:off x="8221454" y="5857561"/>
              <a:ext cx="576064" cy="400110"/>
            </a:xfrm>
            <a:prstGeom prst="rect">
              <a:avLst/>
            </a:prstGeom>
            <a:noFill/>
          </p:spPr>
          <p:txBody>
            <a:bodyPr wrap="square" rtlCol="0">
              <a:spAutoFit/>
            </a:bodyPr>
            <a:lstStyle/>
            <a:p>
              <a:r>
                <a:rPr kumimoji="1" lang="en-US" altLang="ja-JP" sz="2000" dirty="0" smtClean="0"/>
                <a:t>660</a:t>
              </a:r>
              <a:endParaRPr kumimoji="1" lang="ja-JP" altLang="en-US" sz="2000" dirty="0"/>
            </a:p>
          </p:txBody>
        </p:sp>
        <p:sp>
          <p:nvSpPr>
            <p:cNvPr id="58" name="テキスト ボックス 57"/>
            <p:cNvSpPr txBox="1"/>
            <p:nvPr/>
          </p:nvSpPr>
          <p:spPr>
            <a:xfrm>
              <a:off x="4815197" y="5657506"/>
              <a:ext cx="288032" cy="400110"/>
            </a:xfrm>
            <a:prstGeom prst="rect">
              <a:avLst/>
            </a:prstGeom>
            <a:solidFill>
              <a:schemeClr val="bg1"/>
            </a:solidFill>
          </p:spPr>
          <p:txBody>
            <a:bodyPr wrap="square" rtlCol="0">
              <a:spAutoFit/>
            </a:bodyPr>
            <a:lstStyle/>
            <a:p>
              <a:r>
                <a:rPr kumimoji="1" lang="en-US" altLang="ja-JP" sz="2000" dirty="0" smtClean="0"/>
                <a:t>0</a:t>
              </a:r>
              <a:endParaRPr kumimoji="1" lang="ja-JP" altLang="en-US" sz="2000" dirty="0"/>
            </a:p>
          </p:txBody>
        </p:sp>
        <p:sp>
          <p:nvSpPr>
            <p:cNvPr id="59" name="テキスト ボックス 58"/>
            <p:cNvSpPr txBox="1"/>
            <p:nvPr/>
          </p:nvSpPr>
          <p:spPr>
            <a:xfrm>
              <a:off x="4697879" y="5012920"/>
              <a:ext cx="526999" cy="400110"/>
            </a:xfrm>
            <a:prstGeom prst="rect">
              <a:avLst/>
            </a:prstGeom>
            <a:solidFill>
              <a:schemeClr val="bg1"/>
            </a:solidFill>
          </p:spPr>
          <p:txBody>
            <a:bodyPr wrap="square" rtlCol="0">
              <a:spAutoFit/>
            </a:bodyPr>
            <a:lstStyle/>
            <a:p>
              <a:pPr algn="ctr"/>
              <a:r>
                <a:rPr kumimoji="1" lang="en-US" altLang="ja-JP" sz="2000" dirty="0" smtClean="0"/>
                <a:t>0.1</a:t>
              </a:r>
              <a:endParaRPr kumimoji="1" lang="ja-JP" altLang="en-US" sz="2000" dirty="0"/>
            </a:p>
          </p:txBody>
        </p:sp>
        <p:sp>
          <p:nvSpPr>
            <p:cNvPr id="60" name="テキスト ボックス 59"/>
            <p:cNvSpPr txBox="1"/>
            <p:nvPr/>
          </p:nvSpPr>
          <p:spPr>
            <a:xfrm>
              <a:off x="4697879" y="4397366"/>
              <a:ext cx="526999" cy="400110"/>
            </a:xfrm>
            <a:prstGeom prst="rect">
              <a:avLst/>
            </a:prstGeom>
            <a:solidFill>
              <a:schemeClr val="bg1"/>
            </a:solidFill>
          </p:spPr>
          <p:txBody>
            <a:bodyPr wrap="square" rtlCol="0">
              <a:spAutoFit/>
            </a:bodyPr>
            <a:lstStyle/>
            <a:p>
              <a:pPr algn="ctr"/>
              <a:r>
                <a:rPr kumimoji="1" lang="en-US" altLang="ja-JP" sz="2000" dirty="0" smtClean="0"/>
                <a:t>0.2</a:t>
              </a:r>
              <a:endParaRPr kumimoji="1" lang="ja-JP" altLang="en-US" sz="2000" dirty="0"/>
            </a:p>
          </p:txBody>
        </p:sp>
        <p:sp>
          <p:nvSpPr>
            <p:cNvPr id="61" name="テキスト ボックス 60"/>
            <p:cNvSpPr txBox="1"/>
            <p:nvPr/>
          </p:nvSpPr>
          <p:spPr>
            <a:xfrm>
              <a:off x="4697879" y="3793607"/>
              <a:ext cx="526999" cy="400110"/>
            </a:xfrm>
            <a:prstGeom prst="rect">
              <a:avLst/>
            </a:prstGeom>
            <a:solidFill>
              <a:schemeClr val="bg1"/>
            </a:solidFill>
          </p:spPr>
          <p:txBody>
            <a:bodyPr wrap="square" rtlCol="0">
              <a:spAutoFit/>
            </a:bodyPr>
            <a:lstStyle/>
            <a:p>
              <a:pPr algn="ctr"/>
              <a:r>
                <a:rPr kumimoji="1" lang="en-US" altLang="ja-JP" sz="2000" dirty="0" smtClean="0"/>
                <a:t>0.3</a:t>
              </a:r>
              <a:endParaRPr kumimoji="1" lang="ja-JP" altLang="en-US" sz="2000" dirty="0"/>
            </a:p>
          </p:txBody>
        </p:sp>
      </p:grpSp>
      <p:sp>
        <p:nvSpPr>
          <p:cNvPr id="85" name="円/楕円 84"/>
          <p:cNvSpPr/>
          <p:nvPr/>
        </p:nvSpPr>
        <p:spPr>
          <a:xfrm>
            <a:off x="2484573" y="3653761"/>
            <a:ext cx="422483" cy="2094319"/>
          </a:xfrm>
          <a:prstGeom prst="ellipse">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6748272" y="4240966"/>
            <a:ext cx="298987" cy="491957"/>
          </a:xfrm>
          <a:prstGeom prst="ellipse">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991161" y="4807736"/>
            <a:ext cx="355975" cy="344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7375" r="18511"/>
          <a:stretch/>
        </p:blipFill>
        <p:spPr bwMode="auto">
          <a:xfrm>
            <a:off x="841844" y="6182603"/>
            <a:ext cx="3659413" cy="75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2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7"/>
</p:tagLst>
</file>

<file path=ppt/tags/tag2.xml><?xml version="1.0" encoding="utf-8"?>
<p:tagLst xmlns:a="http://schemas.openxmlformats.org/drawingml/2006/main" xmlns:r="http://schemas.openxmlformats.org/officeDocument/2006/relationships" xmlns:p="http://schemas.openxmlformats.org/presentationml/2006/main">
  <p:tag name="TIMING" val="|8|1.8|3.9|1.4|3.5"/>
</p:tagLst>
</file>

<file path=ppt/tags/tag3.xml><?xml version="1.0" encoding="utf-8"?>
<p:tagLst xmlns:a="http://schemas.openxmlformats.org/drawingml/2006/main" xmlns:r="http://schemas.openxmlformats.org/officeDocument/2006/relationships" xmlns:p="http://schemas.openxmlformats.org/presentationml/2006/main">
  <p:tag name="TIMING" val="|0.6|0.6"/>
</p:tagLst>
</file>

<file path=ppt/tags/tag4.xml><?xml version="1.0" encoding="utf-8"?>
<p:tagLst xmlns:a="http://schemas.openxmlformats.org/drawingml/2006/main" xmlns:r="http://schemas.openxmlformats.org/officeDocument/2006/relationships" xmlns:p="http://schemas.openxmlformats.org/presentationml/2006/main">
  <p:tag name="TIMING" val="|8|1.8|3.9|1.4|3.5"/>
</p:tagLst>
</file>

<file path=ppt/tags/tag5.xml><?xml version="1.0" encoding="utf-8"?>
<p:tagLst xmlns:a="http://schemas.openxmlformats.org/drawingml/2006/main" xmlns:r="http://schemas.openxmlformats.org/officeDocument/2006/relationships" xmlns:p="http://schemas.openxmlformats.org/presentationml/2006/main">
  <p:tag name="TIMING" val="|39.5"/>
</p:tagLst>
</file>

<file path=ppt/tags/tag6.xml><?xml version="1.0" encoding="utf-8"?>
<p:tagLst xmlns:a="http://schemas.openxmlformats.org/drawingml/2006/main" xmlns:r="http://schemas.openxmlformats.org/officeDocument/2006/relationships" xmlns:p="http://schemas.openxmlformats.org/presentationml/2006/main">
  <p:tag name="TIMING" val="|8|1.8|3.9|1.4|3.5"/>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13202</TotalTime>
  <Words>5828</Words>
  <Application>Microsoft Office PowerPoint</Application>
  <PresentationFormat>画面に合わせる (4:3)</PresentationFormat>
  <Paragraphs>1288</Paragraphs>
  <Slides>68</Slides>
  <Notes>52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68</vt:i4>
      </vt:variant>
    </vt:vector>
  </HeadingPairs>
  <TitlesOfParts>
    <vt:vector size="78" baseType="lpstr">
      <vt:lpstr>Arial Unicode MS</vt:lpstr>
      <vt:lpstr>ＭＳ Ｐゴシック</vt:lpstr>
      <vt:lpstr>ＭＳ 明朝</vt:lpstr>
      <vt:lpstr>Arial</vt:lpstr>
      <vt:lpstr>Calibri</vt:lpstr>
      <vt:lpstr>Cambria Math</vt:lpstr>
      <vt:lpstr>Symbol</vt:lpstr>
      <vt:lpstr>Times New Roman</vt:lpstr>
      <vt:lpstr>Wingdings</vt:lpstr>
      <vt:lpstr>Office ​​テーマ</vt:lpstr>
      <vt:lpstr>Coupling quantum dots to a nanofiber Bragg cavity</vt:lpstr>
      <vt:lpstr>outline</vt:lpstr>
      <vt:lpstr>background (cavity)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enhanced spontaneous emission</vt:lpstr>
      <vt:lpstr>Summary</vt:lpstr>
      <vt:lpstr>nano-sensing of VO2 using a tapered fiber</vt:lpstr>
      <vt:lpstr>outline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モード結合理論</vt:lpstr>
      <vt:lpstr>モード結合理論</vt:lpstr>
      <vt:lpstr>λ/4シフト</vt:lpstr>
      <vt:lpstr>Dependence on the periods</vt:lpstr>
      <vt:lpstr>FDTD simulations</vt:lpstr>
      <vt:lpstr>Dependence on the depth of top groove </vt:lpstr>
      <vt:lpstr>PowerPoint プレゼンテーション</vt:lpstr>
      <vt:lpstr>単一光子源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チューニング実験</vt:lpstr>
      <vt:lpstr>チューニング実験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４．デバイスの設計</vt:lpstr>
      <vt:lpstr>PowerPoint プレゼンテーション</vt:lpstr>
      <vt:lpstr>自然放出光増強の確認</vt:lpstr>
      <vt:lpstr>二準位系の発光体候補</vt:lpstr>
      <vt:lpstr>量子ドット</vt:lpstr>
      <vt:lpstr>NV-center</vt:lpstr>
      <vt:lpstr>PowerPoint プレゼンテーション</vt:lpstr>
      <vt:lpstr>Q値（光の閉じ込め性能の尺度）</vt:lpstr>
      <vt:lpstr>分光器</vt:lpstr>
      <vt:lpstr>PowerPoint プレゼンテーション</vt:lpstr>
      <vt:lpstr>自然放出光増強の確認</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oe</dc:creator>
  <cp:lastModifiedBy>tanaka</cp:lastModifiedBy>
  <cp:revision>1250</cp:revision>
  <cp:lastPrinted>2014-12-21T23:21:09Z</cp:lastPrinted>
  <dcterms:created xsi:type="dcterms:W3CDTF">2014-03-05T01:54:46Z</dcterms:created>
  <dcterms:modified xsi:type="dcterms:W3CDTF">2015-01-12T05:47:57Z</dcterms:modified>
</cp:coreProperties>
</file>